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0" r:id="rId3"/>
    <p:sldId id="281" r:id="rId4"/>
    <p:sldId id="270" r:id="rId5"/>
    <p:sldId id="277" r:id="rId6"/>
    <p:sldId id="278" r:id="rId7"/>
    <p:sldId id="279" r:id="rId8"/>
    <p:sldId id="276" r:id="rId9"/>
    <p:sldId id="271" r:id="rId10"/>
    <p:sldId id="284" r:id="rId11"/>
    <p:sldId id="283" r:id="rId12"/>
    <p:sldId id="274" r:id="rId13"/>
    <p:sldId id="275" r:id="rId14"/>
    <p:sldId id="272" r:id="rId15"/>
    <p:sldId id="282" r:id="rId16"/>
    <p:sldId id="257" r:id="rId17"/>
    <p:sldId id="258" r:id="rId18"/>
    <p:sldId id="259" r:id="rId19"/>
    <p:sldId id="260" r:id="rId20"/>
    <p:sldId id="262" r:id="rId21"/>
    <p:sldId id="263" r:id="rId22"/>
    <p:sldId id="265" r:id="rId23"/>
    <p:sldId id="266" r:id="rId24"/>
    <p:sldId id="261" r:id="rId25"/>
    <p:sldId id="264" r:id="rId26"/>
    <p:sldId id="267" r:id="rId27"/>
    <p:sldId id="269" r:id="rId28"/>
    <p:sldId id="273" r:id="rId29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296" y="-104"/>
      </p:cViewPr>
      <p:guideLst>
        <p:guide orient="horz" pos="359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19/04/16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19/04/16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BC0F47-88F6-F049-9FB3-BD75BBF58E7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4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e-jade-logo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06" y="41455"/>
            <a:ext cx="322044" cy="4851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hyperlink" Target="https://ilc-edmsdirect.desy.de/ilc-edmsdirect/file.jsp?edmsid=D0000000113121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113117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113060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s://ilc-edmsdirect.desy.de/ilc-edmsdirect/file.jsp?edmsid=D00000000974845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113063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1131285" TargetMode="External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094540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094546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hyperlink" Target="https://ilc-edmsdirect.desy.de/ilc-edmsdirect/file.jsp?edmsid=D00000001131215" TargetMode="External"/><Relationship Id="rId5" Type="http://schemas.openxmlformats.org/officeDocument/2006/relationships/hyperlink" Target="https://ilc-edmsdirect.desy.de/ilc-edmsdirect/file.jsp?edmsid=D00000001130725" TargetMode="External"/><Relationship Id="rId6" Type="http://schemas.openxmlformats.org/officeDocument/2006/relationships/hyperlink" Target="https://ilc-edmsdirect.desy.de/ilc-edmsdirect/file.jsp?edmsid=D0000000113075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hyperlink" Target="https://ilc-edmsdirect.desy.de/ilc-edmsdirect/file.jsp?edmsid=D00000001131215" TargetMode="External"/><Relationship Id="rId5" Type="http://schemas.openxmlformats.org/officeDocument/2006/relationships/hyperlink" Target="https://ilc-edmsdirect.desy.de/ilc-edmsdirect/file.jsp?edmsid=D0000000113081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hyperlink" Target="https://ilc-edmsdirect.desy.de/ilc-edmsdirect/file.jsp?edmsid=D00000001131215" TargetMode="External"/><Relationship Id="rId5" Type="http://schemas.openxmlformats.org/officeDocument/2006/relationships/hyperlink" Target="https://ilc-edmsdirect.desy.de/ilc-edmsdirect/file.jsp?edmsid=D0000000113066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ilc-edmsdirect.desy.de/ilc-edmsdirect/file.jsp?edmsid=D00000001130965" TargetMode="External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lc-edmsdirect.desy.de/ilc-edmsdirect/file.jsp?edmsid=D00000001131215" TargetMode="External"/><Relationship Id="rId4" Type="http://schemas.openxmlformats.org/officeDocument/2006/relationships/hyperlink" Target="https://dx.doi.org/10.1016/j.nima.2012.01.075" TargetMode="External"/><Relationship Id="rId5" Type="http://schemas.openxmlformats.org/officeDocument/2006/relationships/hyperlink" Target="https://ilc-edmsdirect.desy.de/ilc-edmsdirect/file.jsp?edmsid=D00000001131785" TargetMode="External"/><Relationship Id="rId6" Type="http://schemas.openxmlformats.org/officeDocument/2006/relationships/hyperlink" Target="https://ilc-edmsdirect.desy.de/ilc-edmsdirect/file.jsp?edmsid=D00000001131835" TargetMode="External"/><Relationship Id="rId7" Type="http://schemas.openxmlformats.org/officeDocument/2006/relationships/hyperlink" Target="https://ilc-edmsdirect.desy.de/ilc-edmsdirect/file.jsp?edmsid=D00000001131875" TargetMode="External"/><Relationship Id="rId8" Type="http://schemas.openxmlformats.org/officeDocument/2006/relationships/hyperlink" Target="https://ilc-edmsdirect.desy.de/ilc-edmsdirect/file.jsp?edmsid=D0000000113200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ilc-edmsdirect.desy.de/ilc-edmsdirect/file.jsp?edmsid=D00000000974845" TargetMode="External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Beam dump issues</a:t>
            </a:r>
            <a:endParaRPr lang="en-US" dirty="0" smtClean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Central Region Working Group </a:t>
            </a:r>
            <a:r>
              <a:rPr lang="en-US" dirty="0" smtClean="0">
                <a:solidFill>
                  <a:schemeClr val="bg1"/>
                </a:solidFill>
              </a:rPr>
              <a:t>Meeting</a:t>
            </a: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KEK</a:t>
            </a:r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 19.4.2016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 descr="e-jade-logo-trans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591" y="249995"/>
            <a:ext cx="977900" cy="147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687" r="40"/>
          <a:stretch/>
        </p:blipFill>
        <p:spPr>
          <a:xfrm>
            <a:off x="247637" y="825396"/>
            <a:ext cx="6279646" cy="4031093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Radioactivity in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36526" y="1170029"/>
            <a:ext cx="2281732" cy="192360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cs-CZ" dirty="0" err="1" smtClean="0"/>
              <a:t>Fichtner</a:t>
            </a:r>
            <a:r>
              <a:rPr lang="cs-CZ" dirty="0" smtClean="0"/>
              <a:t> </a:t>
            </a:r>
            <a:r>
              <a:rPr lang="cs-CZ" dirty="0" err="1" smtClean="0"/>
              <a:t>concludes</a:t>
            </a:r>
            <a:r>
              <a:rPr lang="cs-CZ" dirty="0" smtClean="0"/>
              <a:t>:</a:t>
            </a:r>
            <a:br>
              <a:rPr lang="cs-CZ" dirty="0" smtClean="0"/>
            </a:br>
            <a:endParaRPr lang="cs-CZ" dirty="0" smtClean="0"/>
          </a:p>
          <a:p>
            <a:r>
              <a:rPr lang="cs-CZ" dirty="0" smtClean="0"/>
              <a:t>Air </a:t>
            </a:r>
            <a:r>
              <a:rPr lang="cs-CZ" dirty="0" err="1" smtClean="0"/>
              <a:t>must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contiously</a:t>
            </a:r>
            <a:r>
              <a:rPr lang="cs-CZ" dirty="0" smtClean="0"/>
              <a:t> </a:t>
            </a:r>
            <a:r>
              <a:rPr lang="cs-CZ" dirty="0" err="1" smtClean="0"/>
              <a:t>vented</a:t>
            </a:r>
            <a:r>
              <a:rPr lang="cs-CZ" dirty="0" smtClean="0"/>
              <a:t>, </a:t>
            </a:r>
            <a:r>
              <a:rPr lang="cs-CZ" dirty="0" err="1" smtClean="0"/>
              <a:t>otherwise</a:t>
            </a:r>
            <a:r>
              <a:rPr lang="cs-CZ" dirty="0" smtClean="0"/>
              <a:t>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err="1" smtClean="0"/>
              <a:t>cannot</a:t>
            </a:r>
            <a:r>
              <a:rPr lang="cs-CZ" dirty="0" smtClean="0"/>
              <a:t> go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dump</a:t>
            </a:r>
            <a:r>
              <a:rPr lang="cs-CZ" dirty="0" smtClean="0"/>
              <a:t> </a:t>
            </a:r>
            <a:r>
              <a:rPr lang="cs-CZ" dirty="0" err="1" smtClean="0"/>
              <a:t>containment</a:t>
            </a:r>
            <a:r>
              <a:rPr lang="cs-CZ" dirty="0" smtClean="0"/>
              <a:t> area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656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reen Shot 2016-04-19 at 13.16.5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45" r="-3745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Radiation Studies for TESLA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83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dump needs shielded cavern</a:t>
            </a:r>
          </a:p>
          <a:p>
            <a:r>
              <a:rPr lang="en-US" dirty="0" smtClean="0"/>
              <a:t>Cooling: Need 18MW cooling power (obviously)</a:t>
            </a:r>
          </a:p>
          <a:p>
            <a:r>
              <a:rPr lang="en-US" dirty="0" smtClean="0"/>
              <a:t>Activation:</a:t>
            </a:r>
          </a:p>
          <a:p>
            <a:pPr lvl="1"/>
            <a:r>
              <a:rPr lang="en-US" dirty="0" smtClean="0"/>
              <a:t>Assume closed primary system that contains radioactivity</a:t>
            </a:r>
          </a:p>
          <a:p>
            <a:pPr lvl="1"/>
            <a:r>
              <a:rPr lang="en-US" dirty="0" smtClean="0"/>
              <a:t>Secondary cooling water not activated much</a:t>
            </a:r>
          </a:p>
          <a:p>
            <a:pPr lvl="1"/>
            <a:r>
              <a:rPr lang="en-US" dirty="0" smtClean="0"/>
              <a:t>Showers cannot be fully contained within dump water volume </a:t>
            </a:r>
            <a:br>
              <a:rPr lang="en-US" dirty="0" smtClean="0"/>
            </a:br>
            <a:r>
              <a:rPr lang="en-US" dirty="0" smtClean="0"/>
              <a:t>-&gt; continuous production of </a:t>
            </a:r>
            <a:r>
              <a:rPr lang="en-US" dirty="0" err="1" smtClean="0"/>
              <a:t>radioctive</a:t>
            </a:r>
            <a:r>
              <a:rPr lang="en-US" dirty="0" smtClean="0"/>
              <a:t> isotopes in air</a:t>
            </a:r>
            <a:br>
              <a:rPr lang="en-US" dirty="0" smtClean="0"/>
            </a:br>
            <a:r>
              <a:rPr lang="en-US" dirty="0" smtClean="0"/>
              <a:t>-&gt; needs ventilation to prevent accumulation</a:t>
            </a:r>
          </a:p>
          <a:p>
            <a:r>
              <a:rPr lang="en-US" dirty="0" smtClean="0"/>
              <a:t>Dump cavern needs separate ventilation channel to outside </a:t>
            </a:r>
            <a:br>
              <a:rPr lang="en-US" dirty="0" smtClean="0"/>
            </a:br>
            <a:r>
              <a:rPr lang="en-US" dirty="0" smtClean="0"/>
              <a:t>-&gt; could be direct surface access, or ventilation duct in tunnel</a:t>
            </a:r>
          </a:p>
          <a:p>
            <a:r>
              <a:rPr lang="en-US" dirty="0" smtClean="0"/>
              <a:t>Exhaust air is slightly radioactive. In Germany (very strict laws!) this would require </a:t>
            </a:r>
            <a:r>
              <a:rPr lang="en-US" dirty="0" smtClean="0"/>
              <a:t>~100m high exhaust chimney. Then it would be OK even close to inhabited areas</a:t>
            </a:r>
          </a:p>
          <a:p>
            <a:r>
              <a:rPr lang="en-US" dirty="0"/>
              <a:t> </a:t>
            </a:r>
            <a:r>
              <a:rPr lang="en-US" dirty="0" err="1" smtClean="0"/>
              <a:t>Framatome</a:t>
            </a:r>
            <a:r>
              <a:rPr lang="en-US" dirty="0" smtClean="0"/>
              <a:t> </a:t>
            </a:r>
            <a:r>
              <a:rPr lang="en-US" dirty="0"/>
              <a:t>calculation: 9TBq H3 </a:t>
            </a:r>
            <a:r>
              <a:rPr lang="en-US" dirty="0" smtClean="0"/>
              <a:t>production in water tank per year. Chimney would allow to exhaust complete Tritium production (even from primary water)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on CFS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30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1273" y="611281"/>
            <a:ext cx="7481455" cy="4400439"/>
          </a:xfrm>
        </p:spPr>
        <p:txBody>
          <a:bodyPr/>
          <a:lstStyle/>
          <a:p>
            <a:r>
              <a:rPr lang="en-US" dirty="0" smtClean="0"/>
              <a:t>Biggest risk: Window breaks</a:t>
            </a:r>
            <a:br>
              <a:rPr lang="en-US" dirty="0" smtClean="0"/>
            </a:br>
            <a:r>
              <a:rPr lang="en-US" dirty="0" smtClean="0"/>
              <a:t>-&gt; releases 10atm radioactive water</a:t>
            </a:r>
          </a:p>
          <a:p>
            <a:r>
              <a:rPr lang="en-US" dirty="0" smtClean="0"/>
              <a:t>Design includes double window</a:t>
            </a:r>
            <a:br>
              <a:rPr lang="en-US" dirty="0" smtClean="0"/>
            </a:br>
            <a:r>
              <a:rPr lang="en-US" dirty="0" smtClean="0"/>
              <a:t>-&gt; water would be contained (could leak into beam pipe though)</a:t>
            </a:r>
          </a:p>
          <a:p>
            <a:r>
              <a:rPr lang="en-US" dirty="0" smtClean="0"/>
              <a:t>Needs emergency expansion vessel for radioactive water, but then it is probably OK</a:t>
            </a:r>
          </a:p>
          <a:p>
            <a:endParaRPr lang="en-US" dirty="0"/>
          </a:p>
          <a:p>
            <a:r>
              <a:rPr lang="en-US" dirty="0" smtClean="0"/>
              <a:t>Second risk: Water boils, dump water becomes transparent</a:t>
            </a:r>
            <a:br>
              <a:rPr lang="en-US" dirty="0" smtClean="0"/>
            </a:br>
            <a:r>
              <a:rPr lang="en-US" dirty="0" smtClean="0"/>
              <a:t>-&gt; beam penetrates rear wall</a:t>
            </a:r>
          </a:p>
          <a:p>
            <a:r>
              <a:rPr lang="en-US" dirty="0" smtClean="0"/>
              <a:t>How many bunches are needed to puncture the vessel?</a:t>
            </a:r>
          </a:p>
          <a:p>
            <a:r>
              <a:rPr lang="en-US" dirty="0" smtClean="0"/>
              <a:t>Needs to be prevented by MPS: detect excess radiation behind dump and switch of machine</a:t>
            </a:r>
          </a:p>
          <a:p>
            <a:r>
              <a:rPr lang="en-US" dirty="0" smtClean="0"/>
              <a:t>Can we assume that MPS takes care of this? Probably yes</a:t>
            </a:r>
          </a:p>
          <a:p>
            <a:endParaRPr lang="en-US" dirty="0" smtClean="0"/>
          </a:p>
          <a:p>
            <a:r>
              <a:rPr lang="en-US" dirty="0" smtClean="0"/>
              <a:t>Other Risks: Radioactivity escapes during maintenance (e.g. exchange of filters) -&gt; need water and air tight seals between dump cavern and main tunnels to contain any radioactivity; dump hall needs to be </a:t>
            </a:r>
            <a:r>
              <a:rPr lang="en-US" b="1" dirty="0" err="1" smtClean="0"/>
              <a:t>underpressurized</a:t>
            </a: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Risks: Window rupture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55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idea from TESLA TDR: use the same dump as main dump and tune-up dump -&gt; would save 2 dump caverns and 2 surface penetrations</a:t>
            </a:r>
          </a:p>
          <a:p>
            <a:r>
              <a:rPr lang="en-US" dirty="0" smtClean="0"/>
              <a:t>Would need wider tunnel over </a:t>
            </a:r>
            <a:br>
              <a:rPr lang="en-US" dirty="0" smtClean="0"/>
            </a:br>
            <a:r>
              <a:rPr lang="en-US" dirty="0" smtClean="0"/>
              <a:t>~1130m -&gt; maybe10M$ </a:t>
            </a:r>
          </a:p>
          <a:p>
            <a:r>
              <a:rPr lang="en-US" dirty="0" smtClean="0"/>
              <a:t>Would increase separation between</a:t>
            </a:r>
            <a:br>
              <a:rPr lang="en-US" dirty="0" smtClean="0"/>
            </a:br>
            <a:r>
              <a:rPr lang="en-US" dirty="0" smtClean="0"/>
              <a:t>dump and beam line -&gt; more space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Dumps instead of 4?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79" y="2650340"/>
            <a:ext cx="3897653" cy="22388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8" name="Picture 7" descr="BDS2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2" r="38130" b="32357"/>
          <a:stretch/>
        </p:blipFill>
        <p:spPr>
          <a:xfrm>
            <a:off x="4501649" y="1382377"/>
            <a:ext cx="4153787" cy="35068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cxnSp>
        <p:nvCxnSpPr>
          <p:cNvPr id="10" name="Straight Connector 9"/>
          <p:cNvCxnSpPr/>
          <p:nvPr/>
        </p:nvCxnSpPr>
        <p:spPr>
          <a:xfrm>
            <a:off x="5868928" y="2885243"/>
            <a:ext cx="1220639" cy="17447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089567" y="4426505"/>
            <a:ext cx="357562" cy="2034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068940" y="4426505"/>
            <a:ext cx="45719" cy="3684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51475" y="4446505"/>
            <a:ext cx="15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New single dump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868928" y="2885243"/>
            <a:ext cx="157820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84211" y="2480717"/>
            <a:ext cx="9623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~1130m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093940" y="3465000"/>
            <a:ext cx="0" cy="1145753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6584555" y="3705000"/>
            <a:ext cx="61482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~7m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61715" y="4889213"/>
            <a:ext cx="273742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TESLA TDR, vol. 2, p. 214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877745" y="2480717"/>
            <a:ext cx="0" cy="40452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45197" y="2557661"/>
            <a:ext cx="563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Tight!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861560" y="3057864"/>
            <a:ext cx="1179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Tune-up dump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5610028" y="2885243"/>
            <a:ext cx="258900" cy="1726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7447129" y="4446505"/>
            <a:ext cx="160284" cy="164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607413" y="4518001"/>
            <a:ext cx="945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Main dump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6485412" y="1462931"/>
            <a:ext cx="21700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Distorted scale: </a:t>
            </a:r>
            <a:r>
              <a:rPr lang="en-US" sz="1200" dirty="0" err="1" smtClean="0"/>
              <a:t>x:z</a:t>
            </a:r>
            <a:r>
              <a:rPr lang="en-US" sz="1200" dirty="0" smtClean="0"/>
              <a:t> = 100:1</a:t>
            </a:r>
            <a:endParaRPr lang="en-US" sz="1200" dirty="0"/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447129" y="2834660"/>
            <a:ext cx="0" cy="1591845"/>
          </a:xfrm>
          <a:prstGeom prst="line">
            <a:avLst/>
          </a:prstGeom>
          <a:ln w="635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055169" y="1462931"/>
            <a:ext cx="103274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 BDS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55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7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files received from Norbert </a:t>
            </a:r>
            <a:r>
              <a:rPr lang="en-US" dirty="0" err="1" smtClean="0"/>
              <a:t>Collomb</a:t>
            </a:r>
            <a:r>
              <a:rPr lang="en-US" dirty="0" smtClean="0"/>
              <a:t>, CCLRC </a:t>
            </a:r>
            <a:r>
              <a:rPr lang="en-US" dirty="0" err="1" smtClean="0"/>
              <a:t>Daresbury</a:t>
            </a:r>
            <a:r>
              <a:rPr lang="en-US" dirty="0" smtClean="0"/>
              <a:t> Lab</a:t>
            </a:r>
          </a:p>
          <a:p>
            <a:r>
              <a:rPr lang="en-US" dirty="0" smtClean="0"/>
              <a:t>These files by B. Smith (notes and drawings) describe the TDR design of the water main dump</a:t>
            </a:r>
          </a:p>
          <a:p>
            <a:r>
              <a:rPr lang="en-US" dirty="0" smtClean="0"/>
              <a:t>References given in these papers were also traced, lead to papers from DESY and SLAC</a:t>
            </a:r>
          </a:p>
          <a:p>
            <a:r>
              <a:rPr lang="en-US" dirty="0" smtClean="0"/>
              <a:t>Latest work: SLAC-BARC dump collaboration, published NIM paper in 2012, could trace some talks at CLIC08, LCWS08 LCWA09 </a:t>
            </a:r>
            <a:r>
              <a:rPr lang="en-US" dirty="0" smtClean="0"/>
              <a:t>workshops</a:t>
            </a:r>
          </a:p>
          <a:p>
            <a:endParaRPr lang="en-US" dirty="0"/>
          </a:p>
          <a:p>
            <a:r>
              <a:rPr lang="en-US" dirty="0" smtClean="0"/>
              <a:t>See also: CFS Dump Criteria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180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B-0067-210-00-A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6" t="10286" r="12309" b="11580"/>
          <a:stretch/>
        </p:blipFill>
        <p:spPr>
          <a:xfrm>
            <a:off x="203666" y="534737"/>
            <a:ext cx="6529289" cy="465444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Design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28798" y="1018396"/>
            <a:ext cx="21980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0-TB-0067-210-00-A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3"/>
              </a:rPr>
              <a:t>D00000001131215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1596687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B-0067-300-00-A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" t="1001" r="1579" b="1389"/>
          <a:stretch/>
        </p:blipFill>
        <p:spPr>
          <a:xfrm>
            <a:off x="128727" y="534737"/>
            <a:ext cx="6532346" cy="464624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Design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28798" y="1018396"/>
            <a:ext cx="21980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</a:t>
            </a:r>
            <a:r>
              <a:rPr lang="cs-CZ" dirty="0" smtClean="0"/>
              <a:t>-300</a:t>
            </a:r>
            <a:r>
              <a:rPr lang="cs-CZ" dirty="0"/>
              <a:t>-00-A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D00000001131175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743530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088-D-006-01_18MW_Water_Beam_Dump_Concept_stamp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1" t="2312" r="12623" b="52230"/>
          <a:stretch/>
        </p:blipFill>
        <p:spPr>
          <a:xfrm>
            <a:off x="203665" y="679450"/>
            <a:ext cx="5690665" cy="440055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18MW Water Beam Dump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6017" y="910566"/>
            <a:ext cx="258644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de-DE" dirty="0" smtClean="0"/>
              <a:t>088-D-006-01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D00000001130605</a:t>
            </a:r>
            <a:endParaRPr lang="is-IS" dirty="0" smtClean="0"/>
          </a:p>
          <a:p>
            <a:endParaRPr lang="is-IS" dirty="0"/>
          </a:p>
          <a:p>
            <a:r>
              <a:rPr lang="en-US" sz="1400" dirty="0" smtClean="0"/>
              <a:t>D</a:t>
            </a:r>
            <a:r>
              <a:rPr lang="is-IS" sz="1400" dirty="0" smtClean="0"/>
              <a:t>escribes the design of the water dump vessel, including entry window </a:t>
            </a:r>
          </a:p>
        </p:txBody>
      </p:sp>
    </p:spTree>
    <p:extLst>
      <p:ext uri="{BB962C8B-B14F-4D97-AF65-F5344CB8AC3E}">
        <p14:creationId xmlns:p14="http://schemas.microsoft.com/office/powerpoint/2010/main" val="67263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97" r="-79"/>
          <a:stretch/>
        </p:blipFill>
        <p:spPr>
          <a:xfrm>
            <a:off x="539825" y="679561"/>
            <a:ext cx="6759425" cy="4400439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locations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63838" y="906186"/>
            <a:ext cx="2294108" cy="877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is-IS" dirty="0" smtClean="0"/>
              <a:t>CFS Dump Criteria:</a:t>
            </a:r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3"/>
              </a:rPr>
              <a:t>D00000000974845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1377449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3" t="3337" r="13357" b="48392"/>
          <a:stretch/>
        </p:blipFill>
        <p:spPr>
          <a:xfrm>
            <a:off x="215646" y="625725"/>
            <a:ext cx="5328592" cy="4478237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Enlarger/Absorber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6017" y="910566"/>
            <a:ext cx="258644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de-DE" dirty="0" smtClean="0"/>
              <a:t>088-D-010-01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D00000001130635</a:t>
            </a:r>
            <a:endParaRPr lang="is-IS" dirty="0" smtClean="0"/>
          </a:p>
          <a:p>
            <a:endParaRPr lang="is-IS" dirty="0"/>
          </a:p>
          <a:p>
            <a:r>
              <a:rPr lang="de-DE" sz="1400" dirty="0" err="1" smtClean="0"/>
              <a:t>Proposes</a:t>
            </a:r>
            <a:r>
              <a:rPr lang="de-DE" sz="1400" dirty="0" smtClean="0"/>
              <a:t> a </a:t>
            </a:r>
            <a:r>
              <a:rPr lang="de-DE" sz="1400" dirty="0" err="1" smtClean="0"/>
              <a:t>series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graphite</a:t>
            </a:r>
            <a:r>
              <a:rPr lang="de-DE" sz="1400" dirty="0" smtClean="0"/>
              <a:t> </a:t>
            </a:r>
            <a:r>
              <a:rPr lang="de-DE" sz="1400" dirty="0" err="1" smtClean="0"/>
              <a:t>discs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reduce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load</a:t>
            </a:r>
            <a:r>
              <a:rPr lang="de-DE" sz="1400" dirty="0" smtClean="0"/>
              <a:t> on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titanium</a:t>
            </a:r>
            <a:r>
              <a:rPr lang="de-DE" sz="1400" dirty="0" smtClean="0"/>
              <a:t> </a:t>
            </a:r>
            <a:r>
              <a:rPr lang="de-DE" sz="1400" dirty="0" err="1" smtClean="0"/>
              <a:t>entrance</a:t>
            </a:r>
            <a:r>
              <a:rPr lang="de-DE" sz="1400" dirty="0" smtClean="0"/>
              <a:t> </a:t>
            </a:r>
            <a:r>
              <a:rPr lang="de-DE" sz="1400" dirty="0" err="1" smtClean="0"/>
              <a:t>window</a:t>
            </a:r>
            <a:r>
              <a:rPr lang="de-DE" sz="1400" dirty="0" smtClean="0"/>
              <a:t>.</a:t>
            </a:r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420817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5" t="2882" r="11360" b="48886"/>
          <a:stretch/>
        </p:blipFill>
        <p:spPr>
          <a:xfrm>
            <a:off x="191686" y="596387"/>
            <a:ext cx="5702641" cy="450932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Design Options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6017" y="910566"/>
            <a:ext cx="2586444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de-DE" dirty="0" smtClean="0"/>
              <a:t>088-D-008-01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D00000001131285</a:t>
            </a:r>
            <a:endParaRPr lang="is-IS" dirty="0" smtClean="0"/>
          </a:p>
          <a:p>
            <a:endParaRPr lang="is-IS" dirty="0"/>
          </a:p>
          <a:p>
            <a:r>
              <a:rPr lang="de-DE" sz="1400" dirty="0" err="1" smtClean="0"/>
              <a:t>Discusses</a:t>
            </a:r>
            <a:r>
              <a:rPr lang="de-DE" sz="1400" dirty="0" smtClean="0"/>
              <a:t> different </a:t>
            </a:r>
            <a:r>
              <a:rPr lang="de-DE" sz="1400" dirty="0" err="1" smtClean="0"/>
              <a:t>options</a:t>
            </a:r>
            <a:r>
              <a:rPr lang="de-DE" sz="1400" dirty="0" smtClean="0"/>
              <a:t> </a:t>
            </a:r>
            <a:r>
              <a:rPr lang="de-DE" sz="1400" dirty="0" err="1" smtClean="0"/>
              <a:t>how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design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entrance</a:t>
            </a:r>
            <a:r>
              <a:rPr lang="de-DE" sz="1400" dirty="0" smtClean="0"/>
              <a:t> </a:t>
            </a:r>
            <a:r>
              <a:rPr lang="de-DE" sz="1400" dirty="0" err="1" smtClean="0"/>
              <a:t>window</a:t>
            </a:r>
            <a:endParaRPr lang="is-IS" sz="1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6017" y="3834660"/>
            <a:ext cx="2692357" cy="1512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44551" y="2754528"/>
            <a:ext cx="1327910" cy="124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221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0067_404-Main Dump Layout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5" t="10956" r="11405" b="8420"/>
          <a:stretch/>
        </p:blipFill>
        <p:spPr>
          <a:xfrm>
            <a:off x="160286" y="604174"/>
            <a:ext cx="6399105" cy="460325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10atm water beam dump layout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28798" y="1018396"/>
            <a:ext cx="219803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</a:t>
            </a:r>
            <a:r>
              <a:rPr lang="cs-CZ" dirty="0" smtClean="0"/>
              <a:t>-404-</a:t>
            </a:r>
            <a:r>
              <a:rPr lang="cs-CZ" dirty="0"/>
              <a:t>00-A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D00000000945405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2228496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t="13047" r="12717" b="12866"/>
          <a:stretch/>
        </p:blipFill>
        <p:spPr>
          <a:xfrm>
            <a:off x="184627" y="616505"/>
            <a:ext cx="6473401" cy="45499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beam dump surface site scheme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28798" y="1018396"/>
            <a:ext cx="207323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B. Smith, CCLRC:</a:t>
            </a:r>
          </a:p>
          <a:p>
            <a:r>
              <a:rPr lang="cs-CZ" dirty="0"/>
              <a:t>0-TB-0067</a:t>
            </a:r>
            <a:r>
              <a:rPr lang="cs-CZ" dirty="0" smtClean="0"/>
              <a:t>-410-</a:t>
            </a:r>
            <a:r>
              <a:rPr lang="cs-CZ" dirty="0"/>
              <a:t>00-A</a:t>
            </a:r>
            <a:endParaRPr lang="en-US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D00000000945465</a:t>
            </a:r>
            <a:endParaRPr lang="is-IS" dirty="0" smtClean="0"/>
          </a:p>
          <a:p>
            <a:endParaRPr lang="is-IS" dirty="0"/>
          </a:p>
          <a:p>
            <a:r>
              <a:rPr lang="is-IS" sz="1400" dirty="0" smtClean="0"/>
              <a:t>Shows surface facilities that service the dump, including cooling and exhaust for gases (tritium!) 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465647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FLUKA_calculations-I-II_stamp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6" r="-54"/>
          <a:stretch/>
        </p:blipFill>
        <p:spPr>
          <a:xfrm>
            <a:off x="203599" y="596387"/>
            <a:ext cx="3466042" cy="258791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66812" y="147961"/>
            <a:ext cx="5482906" cy="419224"/>
          </a:xfrm>
        </p:spPr>
        <p:txBody>
          <a:bodyPr/>
          <a:lstStyle/>
          <a:p>
            <a:r>
              <a:rPr lang="en-US" sz="1600" dirty="0" smtClean="0"/>
              <a:t>FLUKA calculations – Energy deposition in water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259" y="2906510"/>
            <a:ext cx="4270053" cy="21981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086017" y="910566"/>
            <a:ext cx="2586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H. </a:t>
            </a:r>
            <a:r>
              <a:rPr lang="cs-CZ" dirty="0" err="1" smtClean="0"/>
              <a:t>Vincke</a:t>
            </a:r>
            <a:r>
              <a:rPr lang="cs-CZ" dirty="0" smtClean="0"/>
              <a:t>, SLAC</a:t>
            </a:r>
            <a:endParaRPr lang="cs-CZ" dirty="0"/>
          </a:p>
          <a:p>
            <a:endParaRPr lang="is-IS" dirty="0" smtClean="0">
              <a:hlinkClick r:id="rId4"/>
            </a:endParaRPr>
          </a:p>
          <a:p>
            <a:r>
              <a:rPr lang="is-IS" dirty="0" smtClean="0">
                <a:hlinkClick r:id="rId5"/>
              </a:rPr>
              <a:t>D00000001130725</a:t>
            </a:r>
            <a:endParaRPr lang="is-IS" dirty="0" smtClean="0"/>
          </a:p>
          <a:p>
            <a:r>
              <a:rPr lang="is-IS" dirty="0" smtClean="0">
                <a:hlinkClick r:id="rId6"/>
              </a:rPr>
              <a:t>D00000001130755</a:t>
            </a:r>
            <a:endParaRPr lang="is-IS" dirty="0"/>
          </a:p>
          <a:p>
            <a:endParaRPr lang="is-IS" dirty="0" smtClean="0"/>
          </a:p>
          <a:p>
            <a:endParaRPr lang="is-IS" dirty="0"/>
          </a:p>
          <a:p>
            <a:r>
              <a:rPr lang="de-DE" sz="1400" dirty="0" err="1" smtClean="0"/>
              <a:t>Gives</a:t>
            </a:r>
            <a:r>
              <a:rPr lang="de-DE" sz="1400" dirty="0" smtClean="0"/>
              <a:t> </a:t>
            </a:r>
            <a:r>
              <a:rPr lang="de-DE" sz="1400" dirty="0" err="1" smtClean="0"/>
              <a:t>detailed</a:t>
            </a:r>
            <a:r>
              <a:rPr lang="de-DE" sz="1400" dirty="0" smtClean="0"/>
              <a:t> </a:t>
            </a:r>
            <a:r>
              <a:rPr lang="de-DE" sz="1400" dirty="0" err="1" smtClean="0"/>
              <a:t>data</a:t>
            </a:r>
            <a:r>
              <a:rPr lang="de-DE" sz="1400" dirty="0" smtClean="0"/>
              <a:t> on </a:t>
            </a:r>
            <a:r>
              <a:rPr lang="de-DE" sz="1400" dirty="0" err="1" smtClean="0"/>
              <a:t>heat</a:t>
            </a:r>
            <a:r>
              <a:rPr lang="de-DE" sz="1400" dirty="0" smtClean="0"/>
              <a:t> </a:t>
            </a:r>
            <a:r>
              <a:rPr lang="de-DE" sz="1400" dirty="0" err="1" smtClean="0"/>
              <a:t>deposition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FLUKA </a:t>
            </a:r>
            <a:r>
              <a:rPr lang="de-DE" sz="1400" dirty="0" err="1" smtClean="0"/>
              <a:t>calculations</a:t>
            </a:r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2955717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ppleby_Beamdumps_09_200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4" r="265"/>
          <a:stretch/>
        </p:blipFill>
        <p:spPr>
          <a:xfrm>
            <a:off x="237557" y="679562"/>
            <a:ext cx="3836289" cy="271121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beam dump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8" name="Picture 7" descr="Appleby_Beamdumps_09_200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702" y="2741837"/>
            <a:ext cx="3930315" cy="2777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086017" y="910566"/>
            <a:ext cx="2586444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R. </a:t>
            </a:r>
            <a:r>
              <a:rPr lang="cs-CZ" dirty="0" err="1" smtClean="0"/>
              <a:t>Appleby</a:t>
            </a:r>
            <a:r>
              <a:rPr lang="cs-CZ" dirty="0" smtClean="0"/>
              <a:t>, CCLRC </a:t>
            </a:r>
            <a:r>
              <a:rPr lang="cs-CZ" dirty="0" err="1" smtClean="0"/>
              <a:t>Daresbury</a:t>
            </a:r>
            <a:endParaRPr lang="cs-CZ" dirty="0"/>
          </a:p>
          <a:p>
            <a:endParaRPr lang="is-IS" dirty="0" smtClean="0">
              <a:hlinkClick r:id="rId4"/>
            </a:endParaRPr>
          </a:p>
          <a:p>
            <a:r>
              <a:rPr lang="is-IS" dirty="0" smtClean="0">
                <a:hlinkClick r:id="rId5"/>
              </a:rPr>
              <a:t>D00000001130815</a:t>
            </a:r>
            <a:endParaRPr lang="is-IS" dirty="0" smtClean="0"/>
          </a:p>
          <a:p>
            <a:endParaRPr lang="is-IS" dirty="0"/>
          </a:p>
          <a:p>
            <a:r>
              <a:rPr lang="de-DE" sz="1400" dirty="0" err="1" smtClean="0"/>
              <a:t>Overview</a:t>
            </a:r>
            <a:r>
              <a:rPr lang="de-DE" sz="1400" dirty="0" smtClean="0"/>
              <a:t> </a:t>
            </a:r>
            <a:r>
              <a:rPr lang="de-DE" sz="1400" dirty="0" err="1" smtClean="0"/>
              <a:t>over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design </a:t>
            </a:r>
            <a:r>
              <a:rPr lang="de-DE" sz="1400" dirty="0" err="1" smtClean="0"/>
              <a:t>issues</a:t>
            </a:r>
            <a:r>
              <a:rPr lang="de-DE" sz="1400" dirty="0" smtClean="0"/>
              <a:t> in </a:t>
            </a:r>
            <a:r>
              <a:rPr lang="de-DE" sz="1400" dirty="0" err="1" smtClean="0"/>
              <a:t>the</a:t>
            </a:r>
            <a:r>
              <a:rPr lang="de-DE" sz="1400" dirty="0" smtClean="0"/>
              <a:t> RDR </a:t>
            </a:r>
            <a:r>
              <a:rPr lang="de-DE" sz="1400" dirty="0" err="1" smtClean="0"/>
              <a:t>phase</a:t>
            </a:r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1194431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224" y="679562"/>
            <a:ext cx="3614954" cy="271121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Power Water Beam Dump for a LC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390" y="2741837"/>
            <a:ext cx="3682938" cy="2777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086017" y="910566"/>
            <a:ext cx="2586444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M. </a:t>
            </a:r>
            <a:r>
              <a:rPr lang="cs-CZ" dirty="0" err="1" smtClean="0"/>
              <a:t>Schmitz</a:t>
            </a:r>
            <a:r>
              <a:rPr lang="cs-CZ" dirty="0" smtClean="0"/>
              <a:t>, DESY</a:t>
            </a:r>
            <a:br>
              <a:rPr lang="cs-CZ" dirty="0" smtClean="0"/>
            </a:br>
            <a:r>
              <a:rPr lang="cs-CZ" dirty="0" err="1" smtClean="0"/>
              <a:t>from</a:t>
            </a:r>
            <a:r>
              <a:rPr lang="cs-CZ" dirty="0" smtClean="0"/>
              <a:t> 2003</a:t>
            </a:r>
            <a:endParaRPr lang="cs-CZ" dirty="0"/>
          </a:p>
          <a:p>
            <a:endParaRPr lang="is-IS" dirty="0" smtClean="0">
              <a:hlinkClick r:id="rId4"/>
            </a:endParaRPr>
          </a:p>
          <a:p>
            <a:r>
              <a:rPr lang="is-IS" dirty="0" smtClean="0">
                <a:hlinkClick r:id="rId5"/>
              </a:rPr>
              <a:t>D00000001130665</a:t>
            </a:r>
            <a:endParaRPr lang="is-IS" dirty="0" smtClean="0"/>
          </a:p>
          <a:p>
            <a:endParaRPr lang="is-IS" dirty="0"/>
          </a:p>
          <a:p>
            <a:r>
              <a:rPr lang="de-DE" sz="1400" dirty="0" err="1" smtClean="0"/>
              <a:t>Thorough</a:t>
            </a:r>
            <a:r>
              <a:rPr lang="de-DE" sz="1400" dirty="0" smtClean="0"/>
              <a:t> </a:t>
            </a:r>
            <a:r>
              <a:rPr lang="de-DE" sz="1400" dirty="0" err="1" smtClean="0"/>
              <a:t>overview</a:t>
            </a:r>
            <a:r>
              <a:rPr lang="de-DE" sz="1400" dirty="0" smtClean="0"/>
              <a:t> </a:t>
            </a:r>
            <a:r>
              <a:rPr lang="de-DE" sz="1400" dirty="0" err="1" smtClean="0"/>
              <a:t>over</a:t>
            </a:r>
            <a:r>
              <a:rPr lang="de-DE" sz="1400" dirty="0" smtClean="0"/>
              <a:t> </a:t>
            </a:r>
            <a:r>
              <a:rPr lang="de-DE" sz="1400" dirty="0" err="1" smtClean="0"/>
              <a:t>water</a:t>
            </a:r>
            <a:r>
              <a:rPr lang="de-DE" sz="1400" dirty="0" smtClean="0"/>
              <a:t> </a:t>
            </a:r>
            <a:r>
              <a:rPr lang="de-DE" sz="1400" dirty="0" err="1" smtClean="0"/>
              <a:t>handling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radiation</a:t>
            </a:r>
            <a:r>
              <a:rPr lang="de-DE" sz="1400" dirty="0" smtClean="0"/>
              <a:t> </a:t>
            </a:r>
            <a:r>
              <a:rPr lang="de-DE" sz="1400" dirty="0" err="1" smtClean="0"/>
              <a:t>issues</a:t>
            </a:r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31481827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5" t="8519" r="7818" b="51392"/>
          <a:stretch/>
        </p:blipFill>
        <p:spPr>
          <a:xfrm>
            <a:off x="279706" y="628835"/>
            <a:ext cx="3639832" cy="242374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Studies for an 18MW Beam Dump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86017" y="910566"/>
            <a:ext cx="25864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A. </a:t>
            </a:r>
            <a:r>
              <a:rPr lang="cs-CZ" dirty="0" err="1" smtClean="0"/>
              <a:t>Leuschner</a:t>
            </a:r>
            <a:r>
              <a:rPr lang="cs-CZ" dirty="0" smtClean="0"/>
              <a:t>, DESY</a:t>
            </a:r>
            <a:br>
              <a:rPr lang="cs-CZ" dirty="0" smtClean="0"/>
            </a:br>
            <a:r>
              <a:rPr lang="cs-CZ" dirty="0" err="1" smtClean="0"/>
              <a:t>from</a:t>
            </a:r>
            <a:r>
              <a:rPr lang="cs-CZ" dirty="0" smtClean="0"/>
              <a:t> 2004</a:t>
            </a:r>
            <a:endParaRPr lang="cs-CZ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D00000001130965</a:t>
            </a:r>
            <a:endParaRPr lang="is-IS" dirty="0" smtClean="0"/>
          </a:p>
          <a:p>
            <a:r>
              <a:rPr lang="is-IS" dirty="0">
                <a:hlinkClick r:id="rId4"/>
              </a:rPr>
              <a:t>D00000001130965</a:t>
            </a:r>
            <a:endParaRPr lang="is-IS" dirty="0" smtClean="0"/>
          </a:p>
          <a:p>
            <a:endParaRPr lang="is-IS" dirty="0"/>
          </a:p>
          <a:p>
            <a:r>
              <a:rPr lang="de-DE" sz="1400" dirty="0" smtClean="0"/>
              <a:t>Conference </a:t>
            </a:r>
            <a:r>
              <a:rPr lang="de-DE" sz="1400" dirty="0" err="1" smtClean="0"/>
              <a:t>talk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writeup</a:t>
            </a:r>
            <a:r>
              <a:rPr lang="de-DE" sz="1400" dirty="0" smtClean="0"/>
              <a:t> </a:t>
            </a:r>
            <a:r>
              <a:rPr lang="de-DE" sz="1400" dirty="0" err="1" smtClean="0"/>
              <a:t>about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TESLA beam </a:t>
            </a:r>
            <a:r>
              <a:rPr lang="de-DE" sz="1400" dirty="0" err="1" smtClean="0"/>
              <a:t>dump</a:t>
            </a:r>
            <a:r>
              <a:rPr lang="de-DE" sz="1400" dirty="0" smtClean="0"/>
              <a:t> </a:t>
            </a:r>
            <a:r>
              <a:rPr lang="de-DE" sz="1400" dirty="0" err="1" smtClean="0"/>
              <a:t>concept</a:t>
            </a:r>
            <a:endParaRPr lang="is-IS" sz="1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7516" y="2663418"/>
            <a:ext cx="3596947" cy="2539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22604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186" r="255"/>
          <a:stretch/>
        </p:blipFill>
        <p:spPr>
          <a:xfrm>
            <a:off x="139707" y="679561"/>
            <a:ext cx="5380229" cy="4400439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29822" y="117818"/>
            <a:ext cx="6005224" cy="416919"/>
          </a:xfrm>
        </p:spPr>
        <p:txBody>
          <a:bodyPr/>
          <a:lstStyle/>
          <a:p>
            <a:r>
              <a:rPr lang="en-US" dirty="0" smtClean="0"/>
              <a:t>Design of a 18MW vortex flow water beam dump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48925" y="910566"/>
            <a:ext cx="2923536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Publication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SLAC-BARC </a:t>
            </a:r>
            <a:r>
              <a:rPr lang="cs-CZ" dirty="0" err="1" smtClean="0"/>
              <a:t>dump</a:t>
            </a:r>
            <a:r>
              <a:rPr lang="cs-CZ" dirty="0" smtClean="0"/>
              <a:t> </a:t>
            </a:r>
            <a:r>
              <a:rPr lang="cs-CZ" dirty="0" err="1" smtClean="0"/>
              <a:t>group</a:t>
            </a:r>
            <a:r>
              <a:rPr lang="cs-CZ" dirty="0" smtClean="0"/>
              <a:t> in 2012</a:t>
            </a:r>
            <a:endParaRPr lang="cs-CZ" dirty="0"/>
          </a:p>
          <a:p>
            <a:endParaRPr lang="is-IS" dirty="0" smtClean="0">
              <a:hlinkClick r:id="rId3"/>
            </a:endParaRPr>
          </a:p>
          <a:p>
            <a:r>
              <a:rPr lang="is-IS" dirty="0" smtClean="0">
                <a:hlinkClick r:id="rId4"/>
              </a:rPr>
              <a:t>NIM A679 (2012) 67-81</a:t>
            </a:r>
            <a:r>
              <a:rPr lang="is-IS" dirty="0" smtClean="0"/>
              <a:t>.</a:t>
            </a:r>
          </a:p>
          <a:p>
            <a:endParaRPr lang="is-IS" dirty="0"/>
          </a:p>
          <a:p>
            <a:r>
              <a:rPr lang="de-DE" sz="1400" dirty="0" smtClean="0"/>
              <a:t>See also </a:t>
            </a:r>
            <a:r>
              <a:rPr lang="de-DE" sz="1400" dirty="0" err="1" smtClean="0"/>
              <a:t>talks</a:t>
            </a:r>
            <a:r>
              <a:rPr lang="de-DE" sz="1400" dirty="0" smtClean="0"/>
              <a:t> </a:t>
            </a:r>
            <a:r>
              <a:rPr lang="de-DE" sz="1400" dirty="0" err="1" smtClean="0"/>
              <a:t>by</a:t>
            </a:r>
            <a:r>
              <a:rPr lang="de-DE" sz="1400" dirty="0" smtClean="0"/>
              <a:t> </a:t>
            </a:r>
            <a:r>
              <a:rPr lang="de-DE" sz="1400" dirty="0" err="1" smtClean="0"/>
              <a:t>this</a:t>
            </a:r>
            <a:r>
              <a:rPr lang="de-DE" sz="1400" dirty="0" smtClean="0"/>
              <a:t> </a:t>
            </a:r>
            <a:r>
              <a:rPr lang="de-DE" sz="1400" dirty="0" err="1" smtClean="0"/>
              <a:t>group</a:t>
            </a:r>
            <a:r>
              <a:rPr lang="de-DE" sz="1400" dirty="0" smtClean="0"/>
              <a:t> </a:t>
            </a:r>
            <a:r>
              <a:rPr lang="de-DE" sz="1400" dirty="0" err="1" smtClean="0"/>
              <a:t>at</a:t>
            </a:r>
            <a:r>
              <a:rPr lang="de-DE" sz="1400" dirty="0" smtClean="0"/>
              <a:t> CLIC08 </a:t>
            </a:r>
            <a:r>
              <a:rPr lang="de-DE" sz="1400" dirty="0" err="1" smtClean="0"/>
              <a:t>workshop</a:t>
            </a:r>
            <a:r>
              <a:rPr lang="de-DE" sz="1400" dirty="0" smtClean="0"/>
              <a:t>:</a:t>
            </a:r>
          </a:p>
          <a:p>
            <a:r>
              <a:rPr lang="is-IS" sz="1400" dirty="0" smtClean="0">
                <a:hlinkClick r:id="rId5"/>
              </a:rPr>
              <a:t>D00000001131785</a:t>
            </a:r>
            <a:endParaRPr lang="is-IS" sz="1400" dirty="0" smtClean="0"/>
          </a:p>
          <a:p>
            <a:r>
              <a:rPr lang="is-IS" sz="1400" dirty="0" smtClean="0">
                <a:hlinkClick r:id="rId6"/>
              </a:rPr>
              <a:t>D00000001131835</a:t>
            </a:r>
            <a:endParaRPr lang="is-IS" sz="1400" dirty="0" smtClean="0"/>
          </a:p>
          <a:p>
            <a:r>
              <a:rPr lang="fi-FI" sz="1400" dirty="0" smtClean="0">
                <a:hlinkClick r:id="rId7"/>
              </a:rPr>
              <a:t>D00000001131875</a:t>
            </a:r>
            <a:endParaRPr lang="fi-FI" sz="1400" dirty="0" smtClean="0"/>
          </a:p>
          <a:p>
            <a:r>
              <a:rPr lang="is-IS" sz="1400" dirty="0" smtClean="0">
                <a:hlinkClick r:id="rId8"/>
              </a:rPr>
              <a:t>D00000001132005</a:t>
            </a:r>
            <a:endParaRPr lang="fi-FI" sz="1400" dirty="0"/>
          </a:p>
          <a:p>
            <a:endParaRPr lang="is-IS" sz="1400" dirty="0"/>
          </a:p>
          <a:p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3441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968" b="1254"/>
          <a:stretch/>
        </p:blipFill>
        <p:spPr>
          <a:xfrm>
            <a:off x="335683" y="887187"/>
            <a:ext cx="8428323" cy="4015286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types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26252" y="906186"/>
            <a:ext cx="2031693" cy="353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is-IS" dirty="0" smtClean="0">
                <a:hlinkClick r:id="rId4"/>
              </a:rPr>
              <a:t>D00000000974845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511346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framatom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9" r="446"/>
          <a:stretch/>
        </p:blipFill>
        <p:spPr>
          <a:xfrm>
            <a:off x="362301" y="679561"/>
            <a:ext cx="3151659" cy="4400439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Study: </a:t>
            </a:r>
            <a:r>
              <a:rPr lang="en-US" dirty="0" err="1" smtClean="0"/>
              <a:t>Framatome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42773" y="910566"/>
            <a:ext cx="4529688" cy="3462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Industrial</a:t>
            </a:r>
            <a:r>
              <a:rPr lang="cs-CZ" dirty="0" smtClean="0"/>
              <a:t> Study by </a:t>
            </a:r>
            <a:r>
              <a:rPr lang="cs-CZ" dirty="0" err="1" smtClean="0"/>
              <a:t>Framatome</a:t>
            </a:r>
            <a:r>
              <a:rPr lang="cs-CZ" dirty="0" smtClean="0"/>
              <a:t> </a:t>
            </a:r>
            <a:r>
              <a:rPr lang="cs-CZ" dirty="0" err="1" smtClean="0"/>
              <a:t>company</a:t>
            </a:r>
            <a:endParaRPr lang="cs-CZ" dirty="0" smtClean="0"/>
          </a:p>
          <a:p>
            <a:r>
              <a:rPr lang="cs-CZ" dirty="0" err="1"/>
              <a:t>f</a:t>
            </a:r>
            <a:r>
              <a:rPr lang="cs-CZ" dirty="0" err="1" smtClean="0"/>
              <a:t>or</a:t>
            </a:r>
            <a:r>
              <a:rPr lang="cs-CZ" dirty="0" smtClean="0"/>
              <a:t> TESLA</a:t>
            </a:r>
            <a:endParaRPr lang="cs-CZ" dirty="0"/>
          </a:p>
          <a:p>
            <a:endParaRPr lang="is-IS" dirty="0"/>
          </a:p>
          <a:p>
            <a:r>
              <a:rPr lang="de-DE" sz="1400" dirty="0" err="1" smtClean="0"/>
              <a:t>Discusses</a:t>
            </a:r>
            <a:r>
              <a:rPr lang="de-DE" sz="1400" dirty="0" smtClean="0"/>
              <a:t> in </a:t>
            </a:r>
            <a:r>
              <a:rPr lang="de-DE" sz="1400" dirty="0" err="1" smtClean="0"/>
              <a:t>detail</a:t>
            </a:r>
            <a:r>
              <a:rPr lang="de-DE" sz="1400" dirty="0" smtClean="0"/>
              <a:t> </a:t>
            </a:r>
            <a:r>
              <a:rPr lang="de-DE" sz="1400" dirty="0" err="1" smtClean="0"/>
              <a:t>radiological</a:t>
            </a:r>
            <a:r>
              <a:rPr lang="de-DE" sz="1400" dirty="0" smtClean="0"/>
              <a:t> </a:t>
            </a:r>
            <a:r>
              <a:rPr lang="de-DE" sz="1400" dirty="0" err="1" smtClean="0"/>
              <a:t>safety</a:t>
            </a:r>
            <a:endParaRPr lang="de-DE" sz="1400" dirty="0" smtClean="0"/>
          </a:p>
          <a:p>
            <a:r>
              <a:rPr lang="de-DE" sz="1400" dirty="0" err="1" smtClean="0"/>
              <a:t>Concludes</a:t>
            </a:r>
            <a:r>
              <a:rPr lang="de-DE" sz="1400" dirty="0" smtClean="0"/>
              <a:t> </a:t>
            </a:r>
            <a:r>
              <a:rPr lang="de-DE" sz="1400" dirty="0" err="1" smtClean="0"/>
              <a:t>that</a:t>
            </a:r>
            <a:r>
              <a:rPr lang="de-DE" sz="1400" dirty="0" smtClean="0"/>
              <a:t> in Germany beam </a:t>
            </a:r>
            <a:r>
              <a:rPr lang="de-DE" sz="1400" dirty="0" err="1" smtClean="0"/>
              <a:t>dump</a:t>
            </a:r>
            <a:r>
              <a:rPr lang="de-DE" sz="1400" dirty="0" smtClean="0"/>
              <a:t> </a:t>
            </a:r>
            <a:r>
              <a:rPr lang="de-DE" sz="1400" dirty="0" err="1" smtClean="0"/>
              <a:t>without</a:t>
            </a:r>
            <a:r>
              <a:rPr lang="de-DE" sz="1400" dirty="0" smtClean="0"/>
              <a:t> </a:t>
            </a:r>
            <a:r>
              <a:rPr lang="de-DE" sz="1400" dirty="0" err="1" smtClean="0"/>
              <a:t>exhaust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surface</a:t>
            </a:r>
            <a:r>
              <a:rPr lang="de-DE" sz="1400" dirty="0" smtClean="0"/>
              <a:t> (</a:t>
            </a:r>
            <a:r>
              <a:rPr lang="de-DE" sz="1400" dirty="0" err="1" smtClean="0"/>
              <a:t>chimney</a:t>
            </a:r>
            <a:r>
              <a:rPr lang="de-DE" sz="1400" dirty="0" smtClean="0"/>
              <a:t>, 100m high!) </a:t>
            </a:r>
            <a:r>
              <a:rPr lang="de-DE" sz="1400" dirty="0" err="1" smtClean="0"/>
              <a:t>would</a:t>
            </a:r>
            <a:r>
              <a:rPr lang="de-DE" sz="1400" dirty="0" smtClean="0"/>
              <a:t> </a:t>
            </a:r>
            <a:r>
              <a:rPr lang="de-DE" sz="1400" dirty="0" err="1" smtClean="0"/>
              <a:t>probably</a:t>
            </a:r>
            <a:r>
              <a:rPr lang="de-DE" sz="1400" dirty="0" smtClean="0"/>
              <a:t> not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permissible</a:t>
            </a:r>
            <a:endParaRPr lang="de-DE" sz="1400" dirty="0" smtClean="0"/>
          </a:p>
          <a:p>
            <a:endParaRPr lang="de-DE" sz="1400" dirty="0" smtClean="0"/>
          </a:p>
          <a:p>
            <a:r>
              <a:rPr lang="de-DE" sz="1400" dirty="0" smtClean="0"/>
              <a:t>Main </a:t>
            </a:r>
            <a:r>
              <a:rPr lang="de-DE" sz="1400" dirty="0" err="1" smtClean="0"/>
              <a:t>problem</a:t>
            </a:r>
            <a:r>
              <a:rPr lang="de-DE" sz="1400" dirty="0" smtClean="0"/>
              <a:t>: Tritium </a:t>
            </a:r>
            <a:r>
              <a:rPr lang="de-DE" sz="1400" dirty="0" err="1" smtClean="0"/>
              <a:t>inventory</a:t>
            </a:r>
            <a:r>
              <a:rPr lang="de-DE" sz="1400" dirty="0" smtClean="0"/>
              <a:t> </a:t>
            </a:r>
            <a:r>
              <a:rPr lang="de-DE" sz="1400" dirty="0" smtClean="0"/>
              <a:t>(9TBq per </a:t>
            </a:r>
            <a:r>
              <a:rPr lang="de-DE" sz="1400" dirty="0" err="1" smtClean="0"/>
              <a:t>year</a:t>
            </a:r>
            <a:r>
              <a:rPr lang="de-DE" sz="1400" dirty="0" smtClean="0"/>
              <a:t>)</a:t>
            </a:r>
            <a:r>
              <a:rPr lang="de-DE" sz="1400" dirty="0" smtClean="0"/>
              <a:t>, </a:t>
            </a:r>
            <a:r>
              <a:rPr lang="de-DE" sz="1400" dirty="0" err="1" smtClean="0"/>
              <a:t>needs</a:t>
            </a:r>
            <a:r>
              <a:rPr lang="de-DE" sz="1400" dirty="0" smtClean="0"/>
              <a:t> </a:t>
            </a:r>
            <a:r>
              <a:rPr lang="de-DE" sz="1400" dirty="0" err="1" smtClean="0"/>
              <a:t>containment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reduced</a:t>
            </a:r>
            <a:r>
              <a:rPr lang="de-DE" sz="1400" dirty="0" smtClean="0"/>
              <a:t> </a:t>
            </a:r>
            <a:r>
              <a:rPr lang="de-DE" sz="1400" dirty="0" err="1" smtClean="0"/>
              <a:t>air</a:t>
            </a:r>
            <a:r>
              <a:rPr lang="de-DE" sz="1400" dirty="0" smtClean="0"/>
              <a:t> </a:t>
            </a:r>
            <a:r>
              <a:rPr lang="de-DE" sz="1400" dirty="0" err="1" smtClean="0"/>
              <a:t>pressure</a:t>
            </a:r>
            <a:endParaRPr lang="de-DE" sz="1400" dirty="0" smtClean="0"/>
          </a:p>
          <a:p>
            <a:endParaRPr lang="de-DE" sz="1400" dirty="0" smtClean="0"/>
          </a:p>
          <a:p>
            <a:r>
              <a:rPr lang="de-DE" sz="1400" dirty="0" err="1" smtClean="0"/>
              <a:t>Recommendation</a:t>
            </a:r>
            <a:r>
              <a:rPr lang="de-DE" sz="1400" dirty="0" smtClean="0"/>
              <a:t>: Keep </a:t>
            </a:r>
            <a:r>
              <a:rPr lang="de-DE" sz="1400" dirty="0" err="1" smtClean="0"/>
              <a:t>tritium</a:t>
            </a:r>
            <a:r>
              <a:rPr lang="de-DE" sz="1400" dirty="0" smtClean="0"/>
              <a:t> in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whole</a:t>
            </a:r>
            <a:r>
              <a:rPr lang="de-DE" sz="1400" dirty="0" smtClean="0"/>
              <a:t> </a:t>
            </a:r>
            <a:r>
              <a:rPr lang="de-DE" sz="1400" dirty="0" err="1" smtClean="0"/>
              <a:t>lifetime</a:t>
            </a:r>
            <a:endParaRPr lang="de-DE" sz="1400" dirty="0" smtClean="0"/>
          </a:p>
          <a:p>
            <a:r>
              <a:rPr lang="de-DE" sz="1400" dirty="0" smtClean="0"/>
              <a:t>But </a:t>
            </a:r>
            <a:r>
              <a:rPr lang="de-DE" sz="1400" dirty="0" err="1" smtClean="0"/>
              <a:t>radionuclides</a:t>
            </a:r>
            <a:r>
              <a:rPr lang="de-DE" sz="1400" dirty="0" smtClean="0"/>
              <a:t> </a:t>
            </a:r>
            <a:r>
              <a:rPr lang="de-DE" sz="1400" dirty="0" err="1" smtClean="0"/>
              <a:t>from</a:t>
            </a:r>
            <a:r>
              <a:rPr lang="de-DE" sz="1400" dirty="0" smtClean="0"/>
              <a:t> </a:t>
            </a:r>
            <a:r>
              <a:rPr lang="de-DE" sz="1400" dirty="0" err="1" smtClean="0"/>
              <a:t>air</a:t>
            </a:r>
            <a:r>
              <a:rPr lang="de-DE" sz="1400" dirty="0" smtClean="0"/>
              <a:t> </a:t>
            </a:r>
            <a:r>
              <a:rPr lang="de-DE" sz="1400" dirty="0" err="1" smtClean="0"/>
              <a:t>need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vented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 smtClean="0"/>
              <a:t>This </a:t>
            </a:r>
            <a:r>
              <a:rPr lang="de-DE" sz="1400" dirty="0" err="1" smtClean="0"/>
              <a:t>study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confidential</a:t>
            </a:r>
            <a:r>
              <a:rPr lang="de-DE" sz="1400" dirty="0" smtClean="0"/>
              <a:t>, </a:t>
            </a:r>
            <a:r>
              <a:rPr lang="de-DE" sz="1400" dirty="0" err="1" smtClean="0"/>
              <a:t>cannot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stored</a:t>
            </a:r>
            <a:r>
              <a:rPr lang="de-DE" sz="1400" dirty="0" smtClean="0"/>
              <a:t> in EDMS</a:t>
            </a:r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64038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32" r="-259"/>
          <a:stretch/>
        </p:blipFill>
        <p:spPr>
          <a:xfrm>
            <a:off x="2061966" y="679561"/>
            <a:ext cx="5011533" cy="44004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Radioactive Nuclides in Tank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46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39" r="-1565"/>
          <a:stretch/>
        </p:blipFill>
        <p:spPr>
          <a:xfrm>
            <a:off x="1788858" y="679561"/>
            <a:ext cx="5639682" cy="44004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Nuclides in Pool Water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80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581" r="-1093"/>
          <a:stretch/>
        </p:blipFill>
        <p:spPr>
          <a:xfrm>
            <a:off x="1379196" y="679561"/>
            <a:ext cx="6418040" cy="44004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Assumed Geometry: Water Pool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41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4" r="-397"/>
          <a:stretch/>
        </p:blipFill>
        <p:spPr>
          <a:xfrm>
            <a:off x="1911757" y="679561"/>
            <a:ext cx="5339263" cy="44004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 Nuclides in Air around Dump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3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ndberichtTESLA_23apr03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9" r="-346"/>
          <a:stretch/>
        </p:blipFill>
        <p:spPr>
          <a:xfrm>
            <a:off x="743220" y="679561"/>
            <a:ext cx="3176318" cy="4400439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101600" dist="1016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study: </a:t>
            </a:r>
            <a:r>
              <a:rPr lang="en-US" dirty="0" err="1" smtClean="0"/>
              <a:t>Fichtner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19/04/16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42773" y="910566"/>
            <a:ext cx="4529688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Industrial</a:t>
            </a:r>
            <a:r>
              <a:rPr lang="cs-CZ" dirty="0" smtClean="0"/>
              <a:t> Study by </a:t>
            </a:r>
            <a:r>
              <a:rPr lang="cs-CZ" dirty="0" err="1" smtClean="0"/>
              <a:t>Fichtner</a:t>
            </a:r>
            <a:r>
              <a:rPr lang="cs-CZ" dirty="0" smtClean="0"/>
              <a:t> </a:t>
            </a:r>
            <a:r>
              <a:rPr lang="cs-CZ" dirty="0" err="1" smtClean="0"/>
              <a:t>company</a:t>
            </a:r>
            <a:endParaRPr lang="cs-CZ" dirty="0" smtClean="0"/>
          </a:p>
          <a:p>
            <a:r>
              <a:rPr lang="cs-CZ" dirty="0" err="1"/>
              <a:t>f</a:t>
            </a:r>
            <a:r>
              <a:rPr lang="cs-CZ" dirty="0" err="1" smtClean="0"/>
              <a:t>or</a:t>
            </a:r>
            <a:r>
              <a:rPr lang="cs-CZ" dirty="0" smtClean="0"/>
              <a:t> TESLA</a:t>
            </a:r>
            <a:endParaRPr lang="cs-CZ" dirty="0"/>
          </a:p>
          <a:p>
            <a:endParaRPr lang="is-IS" dirty="0"/>
          </a:p>
          <a:p>
            <a:r>
              <a:rPr lang="de-DE" sz="1400" dirty="0" err="1" smtClean="0"/>
              <a:t>Very</a:t>
            </a:r>
            <a:r>
              <a:rPr lang="de-DE" sz="1400" dirty="0" smtClean="0"/>
              <a:t> </a:t>
            </a:r>
            <a:r>
              <a:rPr lang="de-DE" sz="1400" dirty="0" err="1" smtClean="0"/>
              <a:t>detailed</a:t>
            </a:r>
            <a:r>
              <a:rPr lang="de-DE" sz="1400" dirty="0" smtClean="0"/>
              <a:t> </a:t>
            </a:r>
            <a:r>
              <a:rPr lang="de-DE" sz="1400" dirty="0" err="1" smtClean="0"/>
              <a:t>investigation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heat</a:t>
            </a:r>
            <a:r>
              <a:rPr lang="de-DE" sz="1400" dirty="0" smtClean="0"/>
              <a:t> </a:t>
            </a:r>
            <a:r>
              <a:rPr lang="de-DE" sz="1400" dirty="0" err="1" smtClean="0"/>
              <a:t>deposition</a:t>
            </a:r>
            <a:r>
              <a:rPr lang="de-DE" sz="1400" dirty="0" smtClean="0"/>
              <a:t> in </a:t>
            </a:r>
            <a:r>
              <a:rPr lang="de-DE" sz="1400" dirty="0" err="1" smtClean="0"/>
              <a:t>water</a:t>
            </a:r>
            <a:endParaRPr lang="de-DE" sz="1400" dirty="0" smtClean="0"/>
          </a:p>
          <a:p>
            <a:endParaRPr lang="de-DE" sz="1400" dirty="0" smtClean="0"/>
          </a:p>
          <a:p>
            <a:r>
              <a:rPr lang="de-DE" sz="1400" dirty="0" smtClean="0"/>
              <a:t>Lot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information</a:t>
            </a:r>
            <a:r>
              <a:rPr lang="de-DE" sz="1400" dirty="0" smtClean="0"/>
              <a:t> on Tritium </a:t>
            </a:r>
            <a:r>
              <a:rPr lang="de-DE" sz="1400" dirty="0" err="1" smtClean="0"/>
              <a:t>handling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 smtClean="0"/>
              <a:t>Also </a:t>
            </a:r>
            <a:r>
              <a:rPr lang="de-DE" sz="1400" dirty="0" err="1" smtClean="0"/>
              <a:t>concludes</a:t>
            </a:r>
            <a:r>
              <a:rPr lang="de-DE" sz="1400" dirty="0" smtClean="0"/>
              <a:t> </a:t>
            </a:r>
            <a:r>
              <a:rPr lang="de-DE" sz="1400" dirty="0" err="1" smtClean="0"/>
              <a:t>that</a:t>
            </a:r>
            <a:r>
              <a:rPr lang="de-DE" sz="1400" dirty="0" smtClean="0"/>
              <a:t> </a:t>
            </a:r>
            <a:r>
              <a:rPr lang="de-DE" sz="1400" dirty="0" err="1" smtClean="0"/>
              <a:t>underpressure</a:t>
            </a:r>
            <a:r>
              <a:rPr lang="de-DE" sz="1400" dirty="0" smtClean="0"/>
              <a:t> </a:t>
            </a:r>
            <a:r>
              <a:rPr lang="de-DE" sz="1400" dirty="0" err="1" smtClean="0"/>
              <a:t>containment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necessary</a:t>
            </a:r>
            <a:endParaRPr lang="de-DE" sz="1400" dirty="0" smtClean="0"/>
          </a:p>
          <a:p>
            <a:endParaRPr lang="de-DE" sz="1400" dirty="0"/>
          </a:p>
          <a:p>
            <a:r>
              <a:rPr lang="de-DE" sz="1400" dirty="0"/>
              <a:t>This </a:t>
            </a:r>
            <a:r>
              <a:rPr lang="de-DE" sz="1400" dirty="0" err="1"/>
              <a:t>study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confidential</a:t>
            </a:r>
            <a:r>
              <a:rPr lang="de-DE" sz="1400" dirty="0"/>
              <a:t>, </a:t>
            </a:r>
            <a:r>
              <a:rPr lang="de-DE" sz="1400" dirty="0" err="1"/>
              <a:t>cannot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stored</a:t>
            </a:r>
            <a:r>
              <a:rPr lang="de-DE" sz="1400" dirty="0"/>
              <a:t> in EDMS</a:t>
            </a:r>
            <a:endParaRPr lang="is-IS" sz="1400" dirty="0"/>
          </a:p>
          <a:p>
            <a:endParaRPr lang="is-IS" sz="1400" dirty="0" smtClean="0"/>
          </a:p>
        </p:txBody>
      </p:sp>
    </p:spTree>
    <p:extLst>
      <p:ext uri="{BB962C8B-B14F-4D97-AF65-F5344CB8AC3E}">
        <p14:creationId xmlns:p14="http://schemas.microsoft.com/office/powerpoint/2010/main" val="15093831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ppt/theme/themeOverride2.xml><?xml version="1.0" encoding="utf-8"?>
<a:themeOverride xmlns:a="http://schemas.openxmlformats.org/drawingml/2006/main">
  <a:clrScheme name="LCC">
    <a:dk1>
      <a:sysClr val="windowText" lastClr="000000"/>
    </a:dk1>
    <a:lt1>
      <a:sysClr val="window" lastClr="FFFFFF"/>
    </a:lt1>
    <a:dk2>
      <a:srgbClr val="660922"/>
    </a:dk2>
    <a:lt2>
      <a:srgbClr val="F3E4B2"/>
    </a:lt2>
    <a:accent1>
      <a:srgbClr val="EB112D"/>
    </a:accent1>
    <a:accent2>
      <a:srgbClr val="A32638"/>
    </a:accent2>
    <a:accent3>
      <a:srgbClr val="660922"/>
    </a:accent3>
    <a:accent4>
      <a:srgbClr val="6D3321"/>
    </a:accent4>
    <a:accent5>
      <a:srgbClr val="A6A6A6"/>
    </a:accent5>
    <a:accent6>
      <a:srgbClr val="F3E4B2"/>
    </a:accent6>
    <a:hlink>
      <a:srgbClr val="664975"/>
    </a:hlink>
    <a:folHlink>
      <a:srgbClr val="44273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2589</TotalTime>
  <Words>795</Words>
  <Application>Microsoft Macintosh PowerPoint</Application>
  <PresentationFormat>On-screen Show (16:10)</PresentationFormat>
  <Paragraphs>245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LLC_PowerPoint</vt:lpstr>
      <vt:lpstr>PowerPoint Presentation</vt:lpstr>
      <vt:lpstr>Dump locations</vt:lpstr>
      <vt:lpstr>Dump types</vt:lpstr>
      <vt:lpstr>Industrial Study: Framatome</vt:lpstr>
      <vt:lpstr>Radioactive Nuclides in Tank</vt:lpstr>
      <vt:lpstr>Nuclides in Pool Water</vt:lpstr>
      <vt:lpstr>Assumed Geometry: Water Pool </vt:lpstr>
      <vt:lpstr>Radio Nuclides in Air around Dump</vt:lpstr>
      <vt:lpstr>Industrial study: Fichtner</vt:lpstr>
      <vt:lpstr>Radioactivity in Air</vt:lpstr>
      <vt:lpstr>DESY Radiation Studies for TESLA</vt:lpstr>
      <vt:lpstr>Requirements on CFS</vt:lpstr>
      <vt:lpstr>Risks: Window rupture</vt:lpstr>
      <vt:lpstr>2 Dumps instead of 4?</vt:lpstr>
      <vt:lpstr>Backup Material</vt:lpstr>
      <vt:lpstr>Overview</vt:lpstr>
      <vt:lpstr>Dump Design 1</vt:lpstr>
      <vt:lpstr>Dump Design 2</vt:lpstr>
      <vt:lpstr>18MW Water Beam Dump Concept</vt:lpstr>
      <vt:lpstr>Beam Enlarger/Absorber</vt:lpstr>
      <vt:lpstr>Window Design Options</vt:lpstr>
      <vt:lpstr>10atm water beam dump layout</vt:lpstr>
      <vt:lpstr>Water beam dump surface site scheme</vt:lpstr>
      <vt:lpstr>FLUKA calculations – Energy deposition in water</vt:lpstr>
      <vt:lpstr>ILC beam dump issues</vt:lpstr>
      <vt:lpstr>High Power Water Beam Dump for a LC</vt:lpstr>
      <vt:lpstr>Design Studies for an 18MW Beam Dump</vt:lpstr>
      <vt:lpstr>Design of a 18MW vortex flow water beam dump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70</cp:revision>
  <dcterms:created xsi:type="dcterms:W3CDTF">2013-03-22T17:34:51Z</dcterms:created>
  <dcterms:modified xsi:type="dcterms:W3CDTF">2016-04-19T04:39:32Z</dcterms:modified>
</cp:coreProperties>
</file>