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3" r:id="rId3"/>
    <p:sldId id="264" r:id="rId4"/>
    <p:sldId id="265" r:id="rId5"/>
    <p:sldId id="270" r:id="rId6"/>
    <p:sldId id="268" r:id="rId7"/>
    <p:sldId id="273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48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IPBPM</a:t>
            </a:r>
            <a:r>
              <a:rPr lang="en-GB" baseline="0" dirty="0"/>
              <a:t> </a:t>
            </a:r>
            <a:r>
              <a:rPr lang="en-GB" baseline="0" dirty="0" smtClean="0"/>
              <a:t>Jitter at Each Mover Step 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Sheet1!$V$1:$V$265</c:f>
              <c:numCache>
                <c:formatCode>General</c:formatCode>
                <c:ptCount val="26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Sheet1!$X$1:$X$265</c:f>
              <c:numCache>
                <c:formatCode>General</c:formatCode>
                <c:ptCount val="265"/>
                <c:pt idx="0">
                  <c:v>7.3599999999999999E-2</c:v>
                </c:pt>
                <c:pt idx="1">
                  <c:v>8.3000000000000004E-2</c:v>
                </c:pt>
                <c:pt idx="2">
                  <c:v>0.1004</c:v>
                </c:pt>
                <c:pt idx="3">
                  <c:v>0.1008</c:v>
                </c:pt>
                <c:pt idx="4">
                  <c:v>0.1145</c:v>
                </c:pt>
                <c:pt idx="5">
                  <c:v>0.15890000000000001</c:v>
                </c:pt>
                <c:pt idx="7">
                  <c:v>0.1037</c:v>
                </c:pt>
                <c:pt idx="8">
                  <c:v>0.1124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0"/>
            <c:marker>
              <c:symbol val="none"/>
            </c:marker>
            <c:bubble3D val="0"/>
          </c:dPt>
          <c:dPt>
            <c:idx val="1"/>
            <c:marker>
              <c:symbol val="none"/>
            </c:marker>
            <c:bubble3D val="0"/>
          </c:dPt>
          <c:dPt>
            <c:idx val="2"/>
            <c:marker>
              <c:symbol val="none"/>
            </c:marker>
            <c:bubble3D val="0"/>
          </c:dPt>
          <c:dPt>
            <c:idx val="3"/>
            <c:marker>
              <c:symbol val="none"/>
            </c:marker>
            <c:bubble3D val="0"/>
          </c:dPt>
          <c:dPt>
            <c:idx val="4"/>
            <c:marker>
              <c:symbol val="none"/>
            </c:marker>
            <c:bubble3D val="0"/>
          </c:dPt>
          <c:dPt>
            <c:idx val="5"/>
            <c:marker>
              <c:symbol val="none"/>
            </c:marker>
            <c:bubble3D val="0"/>
          </c:dPt>
          <c:dPt>
            <c:idx val="7"/>
            <c:marker>
              <c:symbol val="none"/>
            </c:marker>
            <c:bubble3D val="0"/>
          </c:dPt>
          <c:dPt>
            <c:idx val="8"/>
            <c:marker>
              <c:symbol val="none"/>
            </c:marker>
            <c:bubble3D val="0"/>
          </c:dPt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Sheet1!$V$1:$V$265</c:f>
              <c:numCache>
                <c:formatCode>General</c:formatCode>
                <c:ptCount val="26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Sheet1!$Y$1:$Y$265</c:f>
              <c:numCache>
                <c:formatCode>General</c:formatCode>
                <c:ptCount val="265"/>
                <c:pt idx="0">
                  <c:v>0.10591299999999999</c:v>
                </c:pt>
                <c:pt idx="1">
                  <c:v>0.10591299999999999</c:v>
                </c:pt>
                <c:pt idx="2">
                  <c:v>0.10591299999999999</c:v>
                </c:pt>
                <c:pt idx="3">
                  <c:v>0.10591299999999999</c:v>
                </c:pt>
                <c:pt idx="4">
                  <c:v>0.10591299999999999</c:v>
                </c:pt>
                <c:pt idx="5">
                  <c:v>0.10591299999999999</c:v>
                </c:pt>
                <c:pt idx="7">
                  <c:v>0.10591299999999999</c:v>
                </c:pt>
                <c:pt idx="8">
                  <c:v>0.10591299999999999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348384"/>
        <c:axId val="245347600"/>
      </c:scatterChart>
      <c:valAx>
        <c:axId val="245348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47600"/>
        <c:crosses val="autoZero"/>
        <c:crossBetween val="midCat"/>
      </c:valAx>
      <c:valAx>
        <c:axId val="24534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48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0" i="0" baseline="0" dirty="0">
                <a:effectLst/>
              </a:rPr>
              <a:t>IPBPM Jitter at Mover Setting</a:t>
            </a:r>
            <a:endParaRPr lang="en-GB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Sheet1!$AA$1:$AA$265</c:f>
              <c:numCache>
                <c:formatCode>General</c:formatCode>
                <c:ptCount val="265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xVal>
          <c:yVal>
            <c:numRef>
              <c:f>Sheet1!$AB$1:$AB$265</c:f>
              <c:numCache>
                <c:formatCode>General</c:formatCode>
                <c:ptCount val="265"/>
                <c:pt idx="0">
                  <c:v>0.1014</c:v>
                </c:pt>
                <c:pt idx="1">
                  <c:v>9.8400000000000001E-2</c:v>
                </c:pt>
                <c:pt idx="2">
                  <c:v>7.9399999999999998E-2</c:v>
                </c:pt>
                <c:pt idx="3">
                  <c:v>6.1600000000000002E-2</c:v>
                </c:pt>
                <c:pt idx="4">
                  <c:v>0.1545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Sheet1!$AA$1:$AA$265</c:f>
              <c:numCache>
                <c:formatCode>General</c:formatCode>
                <c:ptCount val="265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xVal>
          <c:yVal>
            <c:numRef>
              <c:f>Sheet1!$AC$1:$AC$265</c:f>
              <c:numCache>
                <c:formatCode>General</c:formatCode>
                <c:ptCount val="265"/>
                <c:pt idx="0">
                  <c:v>8.5199999999999998E-2</c:v>
                </c:pt>
                <c:pt idx="1">
                  <c:v>8.5199999999999998E-2</c:v>
                </c:pt>
                <c:pt idx="2">
                  <c:v>8.5199999999999998E-2</c:v>
                </c:pt>
                <c:pt idx="3">
                  <c:v>8.5199999999999998E-2</c:v>
                </c:pt>
                <c:pt idx="4">
                  <c:v>8.5199999999999998E-2</c:v>
                </c:pt>
                <c:pt idx="12">
                  <c:v>3.9288531292463916E-2</c:v>
                </c:pt>
                <c:pt idx="13">
                  <c:v>5.0739760435918491E-2</c:v>
                </c:pt>
                <c:pt idx="14">
                  <c:v>4.3906717115652687E-2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351520"/>
        <c:axId val="245349168"/>
      </c:scatterChart>
      <c:valAx>
        <c:axId val="245351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49168"/>
        <c:crosses val="autoZero"/>
        <c:crossBetween val="midCat"/>
      </c:valAx>
      <c:valAx>
        <c:axId val="245349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51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61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92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02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09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38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7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42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89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1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11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6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1F697-5902-458A-A5DC-B3D09AD24309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7D0B1-A660-47CB-A31A-41D9A8503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5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22797"/>
            <a:ext cx="9144000" cy="1655762"/>
          </a:xfrm>
        </p:spPr>
        <p:txBody>
          <a:bodyPr/>
          <a:lstStyle/>
          <a:p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C. Perry, R. Ramjiawan</a:t>
            </a:r>
            <a:br>
              <a:rPr lang="en-US" altLang="en-US" kern="0" dirty="0"/>
            </a:br>
            <a:endParaRPr lang="en-GB" sz="1600" i="1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64167" y="1183057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660066"/>
                </a:solidFill>
              </a:rPr>
              <a:t>Phase Jitter</a:t>
            </a:r>
            <a:endParaRPr lang="en-GB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8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IPBPM A Phase Jitter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037" t="12261" r="22285" b="7315"/>
          <a:stretch/>
        </p:blipFill>
        <p:spPr>
          <a:xfrm>
            <a:off x="525248" y="1351740"/>
            <a:ext cx="5756282" cy="49808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77318" y="2641593"/>
            <a:ext cx="496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 jitter: 0.1165 radians     </a:t>
            </a:r>
            <a:r>
              <a:rPr lang="en-GB" i="1" dirty="0" smtClean="0"/>
              <a:t>(0.159 radians)</a:t>
            </a:r>
            <a:endParaRPr lang="en-GB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65833" t="45553" r="6417" b="21476"/>
          <a:stretch/>
        </p:blipFill>
        <p:spPr>
          <a:xfrm>
            <a:off x="6777318" y="3010926"/>
            <a:ext cx="5198240" cy="34741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77318" y="1351739"/>
            <a:ext cx="4965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Reference Sample: 51, </a:t>
            </a:r>
          </a:p>
          <a:p>
            <a:r>
              <a:rPr lang="en-GB" dirty="0" smtClean="0"/>
              <a:t>IQ Samples: 59</a:t>
            </a:r>
          </a:p>
          <a:p>
            <a:r>
              <a:rPr lang="en-GB" dirty="0" smtClean="0"/>
              <a:t>Calibration File: IPAyCal1_30dB_0.7</a:t>
            </a:r>
          </a:p>
          <a:p>
            <a:r>
              <a:rPr lang="en-GB" dirty="0" smtClean="0"/>
              <a:t>Shift: 160315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9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IPBPM B Phase Jitter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236" t="12510" r="21294" b="7595"/>
          <a:stretch/>
        </p:blipFill>
        <p:spPr>
          <a:xfrm>
            <a:off x="588568" y="1667434"/>
            <a:ext cx="5722393" cy="4554071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7203370"/>
              </p:ext>
            </p:extLst>
          </p:nvPr>
        </p:nvGraphicFramePr>
        <p:xfrm>
          <a:off x="6822141" y="34783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2141" y="3108973"/>
            <a:ext cx="480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 jitter: 0.1059 radians      </a:t>
            </a:r>
            <a:r>
              <a:rPr lang="en-GB" i="1" dirty="0" smtClean="0"/>
              <a:t>(0.164 radians)</a:t>
            </a:r>
            <a:endParaRPr lang="en-GB" i="1" dirty="0"/>
          </a:p>
        </p:txBody>
      </p:sp>
      <p:sp>
        <p:nvSpPr>
          <p:cNvPr id="2" name="Rectangle 1"/>
          <p:cNvSpPr/>
          <p:nvPr/>
        </p:nvSpPr>
        <p:spPr>
          <a:xfrm>
            <a:off x="6822141" y="166743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Reference Sample: 51, </a:t>
            </a:r>
          </a:p>
          <a:p>
            <a:r>
              <a:rPr lang="en-GB" dirty="0"/>
              <a:t>IQ Samples: 59</a:t>
            </a:r>
          </a:p>
          <a:p>
            <a:r>
              <a:rPr lang="en-GB" dirty="0"/>
              <a:t>Calibration File: </a:t>
            </a:r>
            <a:r>
              <a:rPr lang="en-GB" dirty="0" smtClean="0"/>
              <a:t>IPByCal1_30dB_0.7</a:t>
            </a:r>
            <a:endParaRPr lang="en-GB" dirty="0"/>
          </a:p>
          <a:p>
            <a:r>
              <a:rPr lang="en-GB" dirty="0"/>
              <a:t>Shift: 160315</a:t>
            </a:r>
          </a:p>
        </p:txBody>
      </p:sp>
    </p:spTree>
    <p:extLst>
      <p:ext uri="{BB962C8B-B14F-4D97-AF65-F5344CB8AC3E}">
        <p14:creationId xmlns:p14="http://schemas.microsoft.com/office/powerpoint/2010/main" val="29577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IPBPM </a:t>
            </a:r>
            <a:r>
              <a:rPr lang="en-GB" dirty="0" smtClean="0"/>
              <a:t>C </a:t>
            </a:r>
            <a:r>
              <a:rPr lang="en-GB" dirty="0"/>
              <a:t>Phase Jitter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341" t="12317" r="22273" b="8364"/>
          <a:stretch/>
        </p:blipFill>
        <p:spPr>
          <a:xfrm>
            <a:off x="463062" y="1825625"/>
            <a:ext cx="5401661" cy="4351338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6505579"/>
              </p:ext>
            </p:extLst>
          </p:nvPr>
        </p:nvGraphicFramePr>
        <p:xfrm>
          <a:off x="6406662" y="3433763"/>
          <a:ext cx="518792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06662" y="3064431"/>
            <a:ext cx="5187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 jitter: 0.0852 radians       </a:t>
            </a:r>
            <a:r>
              <a:rPr lang="en-GB" i="1" dirty="0" smtClean="0"/>
              <a:t>(0.104 radians)</a:t>
            </a:r>
            <a:endParaRPr lang="en-GB" i="1" dirty="0"/>
          </a:p>
        </p:txBody>
      </p:sp>
      <p:sp>
        <p:nvSpPr>
          <p:cNvPr id="2" name="Rectangle 1"/>
          <p:cNvSpPr/>
          <p:nvPr/>
        </p:nvSpPr>
        <p:spPr>
          <a:xfrm>
            <a:off x="6406662" y="16794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Reference Sample: 51, </a:t>
            </a:r>
          </a:p>
          <a:p>
            <a:r>
              <a:rPr lang="en-GB" dirty="0"/>
              <a:t>IQ Samples: 59</a:t>
            </a:r>
          </a:p>
          <a:p>
            <a:r>
              <a:rPr lang="en-GB" dirty="0"/>
              <a:t>Calibration File: </a:t>
            </a:r>
            <a:r>
              <a:rPr lang="en-GB" dirty="0" smtClean="0"/>
              <a:t>IPCyCal1_30dB_0.7</a:t>
            </a:r>
            <a:endParaRPr lang="en-GB" dirty="0"/>
          </a:p>
          <a:p>
            <a:r>
              <a:rPr lang="en-GB" dirty="0"/>
              <a:t>Shift: 160315</a:t>
            </a:r>
          </a:p>
        </p:txBody>
      </p:sp>
    </p:spTree>
    <p:extLst>
      <p:ext uri="{BB962C8B-B14F-4D97-AF65-F5344CB8AC3E}">
        <p14:creationId xmlns:p14="http://schemas.microsoft.com/office/powerpoint/2010/main" val="4101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858" t="16731" r="28617" b="27146"/>
          <a:stretch/>
        </p:blipFill>
        <p:spPr>
          <a:xfrm>
            <a:off x="500870" y="2430965"/>
            <a:ext cx="3785380" cy="20827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phase jitter to charge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483420"/>
              </p:ext>
            </p:extLst>
          </p:nvPr>
        </p:nvGraphicFramePr>
        <p:xfrm>
          <a:off x="3894563" y="5040718"/>
          <a:ext cx="4402874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437"/>
                <a:gridCol w="2201437"/>
              </a:tblGrid>
              <a:tr h="33811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IPBPM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Correlation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8.86%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26.94%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8.87%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1"/>
          <p:cNvSpPr txBox="1">
            <a:spLocks/>
          </p:cNvSpPr>
          <p:nvPr/>
        </p:nvSpPr>
        <p:spPr>
          <a:xfrm>
            <a:off x="838200" y="1303694"/>
            <a:ext cx="10515600" cy="4873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Plot:  </a:t>
            </a:r>
            <a:r>
              <a:rPr lang="en-GB" dirty="0" smtClean="0"/>
              <a:t>local </a:t>
            </a:r>
            <a:r>
              <a:rPr lang="el-GR" dirty="0" smtClean="0"/>
              <a:t>θ</a:t>
            </a:r>
            <a:r>
              <a:rPr lang="en-GB" baseline="-25000" dirty="0" smtClean="0"/>
              <a:t>IQ </a:t>
            </a:r>
            <a:r>
              <a:rPr lang="en-GB" dirty="0" smtClean="0"/>
              <a:t>vs. charge (for each trigger).</a:t>
            </a:r>
          </a:p>
          <a:p>
            <a:r>
              <a:rPr lang="en-GB" dirty="0" smtClean="0"/>
              <a:t>Correlation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9152" t="15571" r="29195" b="27682"/>
          <a:stretch/>
        </p:blipFill>
        <p:spPr>
          <a:xfrm>
            <a:off x="4286250" y="2430964"/>
            <a:ext cx="3726180" cy="2082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9001" t="16099" r="29325" b="27193"/>
          <a:stretch/>
        </p:blipFill>
        <p:spPr>
          <a:xfrm>
            <a:off x="8012430" y="2430964"/>
            <a:ext cx="3341370" cy="20827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6718" y="4494966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92898" y="4494966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9078" y="4513694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532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80062"/>
            <a:ext cx="10515600" cy="4696901"/>
          </a:xfrm>
        </p:spPr>
        <p:txBody>
          <a:bodyPr/>
          <a:lstStyle/>
          <a:p>
            <a:r>
              <a:rPr lang="en-GB" dirty="0" smtClean="0"/>
              <a:t>Take two 3</a:t>
            </a:r>
            <a:r>
              <a:rPr lang="el-GR" dirty="0" smtClean="0"/>
              <a:t>σ</a:t>
            </a:r>
            <a:r>
              <a:rPr lang="en-GB" dirty="0" smtClean="0"/>
              <a:t> cuts on local </a:t>
            </a:r>
            <a:r>
              <a:rPr lang="el-GR" dirty="0" smtClean="0"/>
              <a:t>θ</a:t>
            </a:r>
            <a:r>
              <a:rPr lang="en-GB" baseline="-25000" dirty="0" smtClean="0"/>
              <a:t>IQ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(remove outliers)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8600" t="15600" r="30234" b="27333"/>
          <a:stretch/>
        </p:blipFill>
        <p:spPr>
          <a:xfrm>
            <a:off x="4482791" y="2029522"/>
            <a:ext cx="3624146" cy="25870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8825" t="15604" r="28998" b="27478"/>
          <a:stretch/>
        </p:blipFill>
        <p:spPr>
          <a:xfrm>
            <a:off x="735977" y="2029522"/>
            <a:ext cx="3746814" cy="25870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8750" t="16934" r="29439" b="27352"/>
          <a:stretch/>
        </p:blipFill>
        <p:spPr>
          <a:xfrm>
            <a:off x="8106937" y="2029522"/>
            <a:ext cx="3535921" cy="2587083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986139"/>
              </p:ext>
            </p:extLst>
          </p:nvPr>
        </p:nvGraphicFramePr>
        <p:xfrm>
          <a:off x="4093427" y="5019203"/>
          <a:ext cx="4402874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437"/>
                <a:gridCol w="220143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IPBPM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Correlation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11.5%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39.6%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14.6%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33264" y="4595325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92898" y="4595325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9078" y="4614053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98054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Jitter File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8609" t="16912" r="29057" b="27696"/>
          <a:stretch/>
        </p:blipFill>
        <p:spPr>
          <a:xfrm>
            <a:off x="1148574" y="2350541"/>
            <a:ext cx="3350941" cy="2388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9074" t="15099" r="29236" b="27065"/>
          <a:stretch/>
        </p:blipFill>
        <p:spPr>
          <a:xfrm>
            <a:off x="4499515" y="2354565"/>
            <a:ext cx="3214339" cy="23842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8534" t="16782" r="28997" b="26986"/>
          <a:stretch/>
        </p:blipFill>
        <p:spPr>
          <a:xfrm>
            <a:off x="7713854" y="2355232"/>
            <a:ext cx="3359305" cy="238363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597715"/>
              </p:ext>
            </p:extLst>
          </p:nvPr>
        </p:nvGraphicFramePr>
        <p:xfrm>
          <a:off x="4048822" y="5144014"/>
          <a:ext cx="4402874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437"/>
                <a:gridCol w="220143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IPBPM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Correlation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7.7%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-1.7%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-22%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88659" y="4720136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48293" y="4720136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74473" y="4738864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40210" y="122442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Reference Sample: 51, </a:t>
            </a:r>
          </a:p>
          <a:p>
            <a:r>
              <a:rPr lang="en-GB" dirty="0"/>
              <a:t>IQ Samples: 59</a:t>
            </a:r>
          </a:p>
          <a:p>
            <a:r>
              <a:rPr lang="en-GB" dirty="0"/>
              <a:t>Calibration File: </a:t>
            </a:r>
            <a:r>
              <a:rPr lang="en-GB" dirty="0" smtClean="0"/>
              <a:t>jitRun23_30dB_0.7</a:t>
            </a:r>
          </a:p>
          <a:p>
            <a:r>
              <a:rPr lang="en-GB" dirty="0" smtClean="0"/>
              <a:t>Shift</a:t>
            </a:r>
            <a:r>
              <a:rPr lang="en-GB" dirty="0"/>
              <a:t>: 160315</a:t>
            </a:r>
          </a:p>
        </p:txBody>
      </p:sp>
    </p:spTree>
    <p:extLst>
      <p:ext uri="{BB962C8B-B14F-4D97-AF65-F5344CB8AC3E}">
        <p14:creationId xmlns:p14="http://schemas.microsoft.com/office/powerpoint/2010/main" val="2921816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Jitter File (remove outliers)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12002"/>
              </p:ext>
            </p:extLst>
          </p:nvPr>
        </p:nvGraphicFramePr>
        <p:xfrm>
          <a:off x="4048822" y="5144014"/>
          <a:ext cx="4402874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437"/>
                <a:gridCol w="220143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IPBPM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Correlation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13.7%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-15%</a:t>
                      </a:r>
                      <a:endParaRPr lang="en-GB" sz="1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-18%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22113" y="4692525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48293" y="4720136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69979" y="4692525"/>
            <a:ext cx="59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40210" y="122442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Reference Sample: 51, </a:t>
            </a:r>
          </a:p>
          <a:p>
            <a:r>
              <a:rPr lang="en-GB" dirty="0"/>
              <a:t>IQ Samples: 59</a:t>
            </a:r>
          </a:p>
          <a:p>
            <a:r>
              <a:rPr lang="en-GB" dirty="0"/>
              <a:t>Calibration File: </a:t>
            </a:r>
            <a:r>
              <a:rPr lang="en-GB" dirty="0" smtClean="0"/>
              <a:t>jitRun23_30dB_0.7</a:t>
            </a:r>
          </a:p>
          <a:p>
            <a:r>
              <a:rPr lang="en-GB" dirty="0" smtClean="0"/>
              <a:t>Shift</a:t>
            </a:r>
            <a:r>
              <a:rPr lang="en-GB" dirty="0"/>
              <a:t>: 160315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471" t="16477" r="28814" b="27153"/>
          <a:stretch/>
        </p:blipFill>
        <p:spPr>
          <a:xfrm>
            <a:off x="680224" y="2479301"/>
            <a:ext cx="3612995" cy="21478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601" t="15647" r="29741" b="27633"/>
          <a:stretch/>
        </p:blipFill>
        <p:spPr>
          <a:xfrm>
            <a:off x="4293219" y="2479301"/>
            <a:ext cx="3914080" cy="214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8680" t="16252" r="29871" b="27951"/>
          <a:stretch/>
        </p:blipFill>
        <p:spPr>
          <a:xfrm>
            <a:off x="8207299" y="2479301"/>
            <a:ext cx="3534935" cy="214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979652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1669</TotalTime>
  <Words>252</Words>
  <Application>Microsoft Office PowerPoint</Application>
  <PresentationFormat>Widescreen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</vt:lpstr>
      <vt:lpstr>PurpleandBlueTemplate</vt:lpstr>
      <vt:lpstr>PowerPoint Presentation</vt:lpstr>
      <vt:lpstr>IPBPM A Phase Jitter</vt:lpstr>
      <vt:lpstr>IPBPM B Phase Jitter</vt:lpstr>
      <vt:lpstr>IPBPM C Phase Jitter</vt:lpstr>
      <vt:lpstr>Correlation phase jitter to charge</vt:lpstr>
      <vt:lpstr>Correlation (remove outliers)</vt:lpstr>
      <vt:lpstr>Correlation Jitter File</vt:lpstr>
      <vt:lpstr>Correlation Jitter File (remove outliers)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Drift During Ten Runs</dc:title>
  <dc:creator>Rebecca Ramjiawan</dc:creator>
  <cp:lastModifiedBy>Rebecca Ramjiawan</cp:lastModifiedBy>
  <cp:revision>71</cp:revision>
  <dcterms:created xsi:type="dcterms:W3CDTF">2016-04-29T14:54:46Z</dcterms:created>
  <dcterms:modified xsi:type="dcterms:W3CDTF">2016-05-06T07:47:22Z</dcterms:modified>
</cp:coreProperties>
</file>