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27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55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49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347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1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6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5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0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7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1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67547-0AC8-2D4F-B2B1-9D17B949EEC5}" type="datetimeFigureOut">
              <a:rPr lang="en-US" smtClean="0"/>
              <a:t>5/14/14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4129C-C39B-4D47-9F7F-A5619314A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4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1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6.emf"/><Relationship Id="rId7" Type="http://schemas.openxmlformats.org/officeDocument/2006/relationships/image" Target="../media/image1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ILC BDS Commissioning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Glen White, SLAC</a:t>
            </a:r>
          </a:p>
          <a:p>
            <a:r>
              <a:rPr lang="en-US" dirty="0" smtClean="0"/>
              <a:t>AWLC 2014, </a:t>
            </a:r>
            <a:r>
              <a:rPr lang="en-US" dirty="0" err="1" smtClean="0"/>
              <a:t>Fermilab</a:t>
            </a:r>
            <a:endParaRPr lang="en-US" dirty="0" smtClean="0"/>
          </a:p>
          <a:p>
            <a:r>
              <a:rPr lang="en-US" dirty="0" smtClean="0"/>
              <a:t>May 14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39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Considerations beyond TDR Baseline?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199" y="1233171"/>
            <a:ext cx="7343953" cy="2719008"/>
            <a:chOff x="187418" y="1612900"/>
            <a:chExt cx="8456053" cy="36195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7418" y="1612900"/>
              <a:ext cx="7175500" cy="361950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5338995" y="2954415"/>
              <a:ext cx="0" cy="1710450"/>
            </a:xfrm>
            <a:prstGeom prst="straightConnector1">
              <a:avLst/>
            </a:prstGeom>
            <a:ln w="5715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Line Callout 2 6"/>
            <p:cNvSpPr/>
            <p:nvPr/>
          </p:nvSpPr>
          <p:spPr>
            <a:xfrm>
              <a:off x="6401612" y="2410180"/>
              <a:ext cx="2241859" cy="544235"/>
            </a:xfrm>
            <a:prstGeom prst="borderCallout2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IP Image-Point in QF7</a:t>
              </a:r>
              <a:endParaRPr lang="en-US" sz="1600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74431"/>
            <a:ext cx="8229600" cy="300948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Dedicated “commissioning optics” ?</a:t>
            </a:r>
          </a:p>
          <a:p>
            <a:r>
              <a:rPr lang="en-US" dirty="0" smtClean="0"/>
              <a:t>Assess performance at image point upstream of main IP using high-performance LW or SM?</a:t>
            </a:r>
          </a:p>
          <a:p>
            <a:pPr lvl="1"/>
            <a:r>
              <a:rPr lang="en-US" dirty="0" smtClean="0"/>
              <a:t>Simultaneous X &amp; Y waist in center of QF7</a:t>
            </a:r>
          </a:p>
          <a:p>
            <a:pPr lvl="1"/>
            <a:r>
              <a:rPr lang="en-US" dirty="0" smtClean="0"/>
              <a:t>Split it?</a:t>
            </a:r>
          </a:p>
          <a:p>
            <a:pPr lvl="1"/>
            <a:r>
              <a:rPr lang="en-US" dirty="0" smtClean="0"/>
              <a:t>Waist sizes here ~ 15 x 0.5 um (500 </a:t>
            </a:r>
            <a:r>
              <a:rPr lang="en-US" dirty="0" err="1" smtClean="0"/>
              <a:t>GeV</a:t>
            </a:r>
            <a:r>
              <a:rPr lang="en-US" dirty="0" smtClean="0"/>
              <a:t> TDR </a:t>
            </a:r>
            <a:r>
              <a:rPr lang="en-US" dirty="0" err="1" smtClean="0"/>
              <a:t>paramters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Assess aberrations up to this point, correct matching and phase advances</a:t>
            </a:r>
          </a:p>
          <a:p>
            <a:r>
              <a:rPr lang="en-US" dirty="0" smtClean="0"/>
              <a:t>Dispersion correction capability in BDS (before FFS)?</a:t>
            </a:r>
          </a:p>
          <a:p>
            <a:pPr lvl="1"/>
            <a:r>
              <a:rPr lang="en-US" dirty="0" smtClean="0"/>
              <a:t>Need dispersive beamline</a:t>
            </a:r>
          </a:p>
          <a:p>
            <a:pPr lvl="2"/>
            <a:r>
              <a:rPr lang="en-US" dirty="0" smtClean="0"/>
              <a:t>“</a:t>
            </a:r>
            <a:r>
              <a:rPr lang="en-US" dirty="0" err="1" smtClean="0"/>
              <a:t>Tweaker</a:t>
            </a:r>
            <a:r>
              <a:rPr lang="en-US" dirty="0" smtClean="0"/>
              <a:t>” quads + skew-quads in MPS/</a:t>
            </a:r>
            <a:r>
              <a:rPr lang="en-US" dirty="0" err="1" smtClean="0"/>
              <a:t>polarimeter</a:t>
            </a:r>
            <a:r>
              <a:rPr lang="en-US" dirty="0" smtClean="0"/>
              <a:t> chicane or energy collimation system?</a:t>
            </a:r>
          </a:p>
          <a:p>
            <a:r>
              <a:rPr lang="en-US" dirty="0" smtClean="0"/>
              <a:t>Adequate # matching quads for beta matching + phase control in FFS?</a:t>
            </a:r>
          </a:p>
          <a:p>
            <a:pPr lvl="1"/>
            <a:r>
              <a:rPr lang="en-US" dirty="0" smtClean="0"/>
              <a:t>e.g. importance of phase advance between </a:t>
            </a:r>
            <a:r>
              <a:rPr lang="en-US" dirty="0" err="1" smtClean="0"/>
              <a:t>sext</a:t>
            </a:r>
            <a:r>
              <a:rPr lang="en-US" dirty="0" smtClean="0"/>
              <a:t> locations </a:t>
            </a:r>
            <a:r>
              <a:rPr lang="en-US" dirty="0"/>
              <a:t>&amp;</a:t>
            </a:r>
            <a:r>
              <a:rPr lang="en-US" dirty="0" smtClean="0"/>
              <a:t> feedback BPMs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237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rely on beam-beam scans + </a:t>
            </a:r>
            <a:r>
              <a:rPr lang="en-US" dirty="0" err="1" smtClean="0"/>
              <a:t>beamstrahlung</a:t>
            </a:r>
            <a:r>
              <a:rPr lang="en-US" dirty="0" smtClean="0"/>
              <a:t> detection alone for commissioning + tuning ?</a:t>
            </a:r>
          </a:p>
          <a:p>
            <a:pPr lvl="1"/>
            <a:r>
              <a:rPr lang="en-US" dirty="0" smtClean="0"/>
              <a:t>Seems OK for 250-500 </a:t>
            </a:r>
            <a:r>
              <a:rPr lang="en-US" dirty="0" err="1" smtClean="0"/>
              <a:t>GeV</a:t>
            </a:r>
            <a:r>
              <a:rPr lang="en-US" dirty="0" smtClean="0"/>
              <a:t> cm</a:t>
            </a:r>
          </a:p>
          <a:p>
            <a:pPr lvl="2"/>
            <a:r>
              <a:rPr lang="en-US" dirty="0" smtClean="0"/>
              <a:t>Probably need only ~&lt;1um detection range: ~&lt;5-10um possible</a:t>
            </a:r>
          </a:p>
          <a:p>
            <a:pPr lvl="1"/>
            <a:r>
              <a:rPr lang="en-US" dirty="0" smtClean="0"/>
              <a:t>Excludes cases where “coarse” errors exist</a:t>
            </a:r>
          </a:p>
          <a:p>
            <a:pPr lvl="2"/>
            <a:r>
              <a:rPr lang="en-US" dirty="0" smtClean="0"/>
              <a:t>e.g. @ ATF2, rolled FD quads and a bad coil pocket in a FFS SEXT caused large beam size aberrations @ 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6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commissioning?</a:t>
            </a:r>
          </a:p>
          <a:p>
            <a:r>
              <a:rPr lang="en-US" dirty="0" smtClean="0"/>
              <a:t>What do we expect?</a:t>
            </a:r>
          </a:p>
          <a:p>
            <a:pPr lvl="1"/>
            <a:r>
              <a:rPr lang="en-US" dirty="0" smtClean="0"/>
              <a:t>From simulations</a:t>
            </a:r>
          </a:p>
          <a:p>
            <a:pPr lvl="1"/>
            <a:r>
              <a:rPr lang="en-US" dirty="0" smtClean="0"/>
              <a:t>From experience (ATF2)</a:t>
            </a:r>
          </a:p>
          <a:p>
            <a:r>
              <a:rPr lang="en-US" dirty="0" smtClean="0"/>
              <a:t>What is possible:</a:t>
            </a:r>
          </a:p>
          <a:p>
            <a:pPr lvl="1"/>
            <a:r>
              <a:rPr lang="en-US" dirty="0" smtClean="0"/>
              <a:t>Detector / no detector IR configurations</a:t>
            </a:r>
          </a:p>
          <a:p>
            <a:r>
              <a:rPr lang="en-US" dirty="0" smtClean="0"/>
              <a:t>Anything missing from baseline required?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527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83" b="6518"/>
          <a:stretch/>
        </p:blipFill>
        <p:spPr>
          <a:xfrm>
            <a:off x="4687410" y="1503123"/>
            <a:ext cx="4098601" cy="16715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9747"/>
          </a:xfrm>
        </p:spPr>
        <p:txBody>
          <a:bodyPr/>
          <a:lstStyle/>
          <a:p>
            <a:r>
              <a:rPr lang="en-US" dirty="0" smtClean="0"/>
              <a:t>What is Commissioning?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13044"/>
            <a:ext cx="8229600" cy="33703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Diagnostics commissioning</a:t>
            </a:r>
          </a:p>
          <a:p>
            <a:r>
              <a:rPr lang="en-US" dirty="0"/>
              <a:t>F</a:t>
            </a:r>
            <a:r>
              <a:rPr lang="en-US" dirty="0" smtClean="0"/>
              <a:t>ault-finding</a:t>
            </a:r>
          </a:p>
          <a:p>
            <a:r>
              <a:rPr lang="en-US" dirty="0" smtClean="0"/>
              <a:t>Optics matching</a:t>
            </a:r>
          </a:p>
          <a:p>
            <a:r>
              <a:rPr lang="en-US" dirty="0" smtClean="0"/>
              <a:t>BBA</a:t>
            </a:r>
          </a:p>
          <a:p>
            <a:pPr lvl="1"/>
            <a:r>
              <a:rPr lang="en-US" dirty="0" smtClean="0"/>
              <a:t>Quads, Sextupoles, </a:t>
            </a:r>
            <a:r>
              <a:rPr lang="en-US" dirty="0" err="1" smtClean="0"/>
              <a:t>Octupoles</a:t>
            </a:r>
            <a:endParaRPr lang="en-US" dirty="0" smtClean="0"/>
          </a:p>
          <a:p>
            <a:r>
              <a:rPr lang="en-US" dirty="0" smtClean="0"/>
              <a:t>Steering</a:t>
            </a:r>
          </a:p>
          <a:p>
            <a:r>
              <a:rPr lang="en-US" dirty="0" smtClean="0"/>
              <a:t>Dispersion &amp; coupling correction into FFS</a:t>
            </a:r>
          </a:p>
          <a:p>
            <a:r>
              <a:rPr lang="en-US" dirty="0" smtClean="0"/>
              <a:t>2-beam alignment and collisions</a:t>
            </a:r>
          </a:p>
          <a:p>
            <a:r>
              <a:rPr lang="en-US" dirty="0" smtClean="0"/>
              <a:t>Everything up to acquiring 2-beam collisions and signal on pair model (everything not using direct IP profile measurements)</a:t>
            </a:r>
          </a:p>
          <a:p>
            <a:pPr lvl="1"/>
            <a:r>
              <a:rPr lang="en-US" dirty="0" smtClean="0"/>
              <a:t>Then everything to get to nominal luminosity “tuning”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2952"/>
          <a:stretch/>
        </p:blipFill>
        <p:spPr>
          <a:xfrm>
            <a:off x="0" y="1417638"/>
            <a:ext cx="4687410" cy="18954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7273" y="3524566"/>
            <a:ext cx="3848737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Q: Given expectations and experience, from “commissioning” steps, can we expect then to go direct to “tuning”?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01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22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BDS Commissioning Performance from ILC S2E Simulations (RDR-era)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2407" y="4997164"/>
            <a:ext cx="5496153" cy="174097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Apply errors to magnets/diagnostics with expected tolerances</a:t>
            </a:r>
          </a:p>
          <a:p>
            <a:pPr lvl="1"/>
            <a:r>
              <a:rPr lang="en-US" dirty="0" smtClean="0"/>
              <a:t>~100 MC seeds</a:t>
            </a:r>
          </a:p>
          <a:p>
            <a:r>
              <a:rPr lang="en-US" dirty="0" smtClean="0"/>
              <a:t>Apply commissioning all commissioning steps and observe performance.</a:t>
            </a:r>
          </a:p>
          <a:p>
            <a:pPr lvl="1"/>
            <a:r>
              <a:rPr lang="en-US" dirty="0" smtClean="0"/>
              <a:t>Forms basis for tuning simulations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27610" y="1625096"/>
            <a:ext cx="4156109" cy="2301166"/>
            <a:chOff x="327610" y="1625096"/>
            <a:chExt cx="5259411" cy="29153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10" y="1625096"/>
              <a:ext cx="4781769" cy="106493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60641" y="2326018"/>
              <a:ext cx="4326380" cy="221445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602" y="4055105"/>
            <a:ext cx="3200805" cy="25400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8917" y="1430596"/>
            <a:ext cx="4552602" cy="357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3B3B3B"/>
              </a:clrFrom>
              <a:clrTo>
                <a:srgbClr val="3B3B3B">
                  <a:alpha val="0"/>
                </a:srgbClr>
              </a:clrTo>
            </a:clrChange>
          </a:blip>
          <a:srcRect l="5938" t="5402" r="50232" b="49892"/>
          <a:stretch/>
        </p:blipFill>
        <p:spPr>
          <a:xfrm>
            <a:off x="4625551" y="3389004"/>
            <a:ext cx="4367804" cy="2854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0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Experience from ATF2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57" y="5247974"/>
            <a:ext cx="5092779" cy="161002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Expect ~0.5-3 </a:t>
            </a:r>
            <a:r>
              <a:rPr lang="en-US" dirty="0" smtClean="0"/>
              <a:t>um (Y) </a:t>
            </a:r>
            <a:r>
              <a:rPr lang="en-US" dirty="0" smtClean="0"/>
              <a:t>from simulations</a:t>
            </a:r>
          </a:p>
          <a:p>
            <a:r>
              <a:rPr lang="en-US" dirty="0" smtClean="0"/>
              <a:t>Experience shows  ~9-15um (X) &amp; ~&lt;0.7-3um (Y) [design 9 um </a:t>
            </a:r>
            <a:r>
              <a:rPr lang="en-US" smtClean="0"/>
              <a:t>x </a:t>
            </a:r>
            <a:r>
              <a:rPr lang="en-US" smtClean="0"/>
              <a:t>0.037 </a:t>
            </a:r>
            <a:r>
              <a:rPr lang="en-US" dirty="0" smtClean="0"/>
              <a:t>um]</a:t>
            </a:r>
          </a:p>
          <a:p>
            <a:pPr lvl="1"/>
            <a:r>
              <a:rPr lang="en-US" dirty="0" smtClean="0"/>
              <a:t>(recently)</a:t>
            </a:r>
          </a:p>
          <a:p>
            <a:pPr lvl="1"/>
            <a:r>
              <a:rPr lang="en-US" dirty="0" smtClean="0"/>
              <a:t>Earlier ~ &lt;5um in Y</a:t>
            </a:r>
          </a:p>
          <a:p>
            <a:pPr lvl="2"/>
            <a:r>
              <a:rPr lang="en-US" dirty="0" smtClean="0"/>
              <a:t>(&lt;350nm scaled to 250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7315" y="3272711"/>
            <a:ext cx="3676633" cy="1830510"/>
            <a:chOff x="457200" y="1551517"/>
            <a:chExt cx="7212888" cy="30452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551517"/>
              <a:ext cx="3795183" cy="304529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3457" y="1551517"/>
              <a:ext cx="3386631" cy="3045291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15" y="1199021"/>
            <a:ext cx="8686800" cy="207369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194300" y="3389004"/>
            <a:ext cx="431800" cy="890896"/>
          </a:xfrm>
          <a:prstGeom prst="ellipse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0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IR with no detector in place</a:t>
            </a:r>
          </a:p>
          <a:p>
            <a:pPr lvl="1"/>
            <a:r>
              <a:rPr lang="en-US" dirty="0" smtClean="0"/>
              <a:t>Commissioning items up to tune-up dump</a:t>
            </a:r>
          </a:p>
          <a:p>
            <a:pPr lvl="1"/>
            <a:r>
              <a:rPr lang="en-US" dirty="0" smtClean="0"/>
              <a:t>Require option with beam through IP?</a:t>
            </a:r>
          </a:p>
          <a:p>
            <a:pPr lvl="2"/>
            <a:r>
              <a:rPr lang="en-US" dirty="0" smtClean="0"/>
              <a:t>To do what?</a:t>
            </a:r>
          </a:p>
          <a:p>
            <a:pPr lvl="3"/>
            <a:r>
              <a:rPr lang="en-US" dirty="0" smtClean="0"/>
              <a:t>Commissioning items for collimation section – FFS end</a:t>
            </a:r>
          </a:p>
          <a:p>
            <a:pPr lvl="3"/>
            <a:r>
              <a:rPr lang="en-US" dirty="0" smtClean="0"/>
              <a:t>Co-alignment of beams for collision</a:t>
            </a:r>
          </a:p>
          <a:p>
            <a:pPr lvl="3"/>
            <a:r>
              <a:rPr lang="en-US" dirty="0" smtClean="0"/>
              <a:t>Reduction of IP beam size to within “capture range” of devices that measure </a:t>
            </a:r>
            <a:r>
              <a:rPr lang="en-US" dirty="0" err="1" smtClean="0"/>
              <a:t>beamstrahlung</a:t>
            </a:r>
            <a:endParaRPr lang="en-US" dirty="0" smtClean="0"/>
          </a:p>
          <a:p>
            <a:pPr lvl="2"/>
            <a:r>
              <a:rPr lang="en-US" dirty="0" smtClean="0"/>
              <a:t>What hardware?</a:t>
            </a:r>
          </a:p>
          <a:p>
            <a:pPr lvl="3"/>
            <a:r>
              <a:rPr lang="en-US" dirty="0" smtClean="0"/>
              <a:t>Dedicated QD0’s?</a:t>
            </a:r>
          </a:p>
          <a:p>
            <a:pPr lvl="3"/>
            <a:r>
              <a:rPr lang="en-US" dirty="0" smtClean="0"/>
              <a:t>Re-match larger IR beta functions through to EXT without QD0?</a:t>
            </a:r>
          </a:p>
          <a:p>
            <a:pPr lvl="3"/>
            <a:r>
              <a:rPr lang="en-US" dirty="0" smtClean="0"/>
              <a:t>Add AUX quad upstream of QF1?</a:t>
            </a:r>
          </a:p>
          <a:p>
            <a:pPr lvl="4"/>
            <a:r>
              <a:rPr lang="en-US" dirty="0" smtClean="0"/>
              <a:t>Or, split QF1 like QD0 and have control over polarities</a:t>
            </a:r>
          </a:p>
          <a:p>
            <a:pPr lvl="3"/>
            <a:r>
              <a:rPr lang="en-US" dirty="0" smtClean="0"/>
              <a:t>IP: BPMs? Profile monitor (</a:t>
            </a:r>
            <a:r>
              <a:rPr lang="en-US" dirty="0" err="1" smtClean="0"/>
              <a:t>laserwire</a:t>
            </a:r>
            <a:r>
              <a:rPr lang="en-US" dirty="0" smtClean="0"/>
              <a:t>, </a:t>
            </a:r>
            <a:r>
              <a:rPr lang="en-US" dirty="0" err="1" smtClean="0"/>
              <a:t>Shintake</a:t>
            </a:r>
            <a:r>
              <a:rPr lang="en-US" dirty="0" smtClean="0"/>
              <a:t> Monitor,…)?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802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58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IR with detectors in place</a:t>
            </a:r>
          </a:p>
          <a:p>
            <a:pPr lvl="1"/>
            <a:r>
              <a:rPr lang="en-US" dirty="0" smtClean="0"/>
              <a:t>Is there a commissioning route for startup -&gt; tuning capability with </a:t>
            </a:r>
            <a:r>
              <a:rPr lang="en-US" dirty="0" err="1" smtClean="0"/>
              <a:t>beamstrahlung</a:t>
            </a:r>
            <a:r>
              <a:rPr lang="en-US" dirty="0" smtClean="0"/>
              <a:t> detectors without needing to directly image IP beam profile?</a:t>
            </a:r>
          </a:p>
          <a:p>
            <a:pPr lvl="2"/>
            <a:r>
              <a:rPr lang="en-US" dirty="0" smtClean="0"/>
              <a:t>From simulation and experience at ATF2, seems ~&lt;1um should be feasible</a:t>
            </a:r>
          </a:p>
          <a:p>
            <a:pPr lvl="3"/>
            <a:r>
              <a:rPr lang="en-US" i="1" dirty="0" smtClean="0"/>
              <a:t>Doesn’t take into account possible fault scenarios which could cause larger beam sizes and be difficult to track down without direct observations.</a:t>
            </a:r>
          </a:p>
          <a:p>
            <a:pPr lvl="3"/>
            <a:r>
              <a:rPr lang="en-US" i="1" dirty="0" smtClean="0"/>
              <a:t>Also may be desirable to directly image beam profile to diagnose any abnormalities with detector solenoid?</a:t>
            </a:r>
          </a:p>
          <a:p>
            <a:pPr lvl="2"/>
            <a:r>
              <a:rPr lang="en-US" dirty="0" smtClean="0"/>
              <a:t>What are the beam size sensitivities from beam-beam scans and/or </a:t>
            </a:r>
            <a:r>
              <a:rPr lang="en-US" dirty="0" err="1" smtClean="0"/>
              <a:t>beamstrahlung</a:t>
            </a:r>
            <a:r>
              <a:rPr lang="en-US" dirty="0" smtClean="0"/>
              <a:t> detection? (see next slides)</a:t>
            </a:r>
          </a:p>
          <a:p>
            <a:pPr lvl="1"/>
            <a:r>
              <a:rPr lang="en-US" dirty="0" smtClean="0"/>
              <a:t>What profile measurements are possible and make sense in this configuration?</a:t>
            </a:r>
          </a:p>
          <a:p>
            <a:pPr lvl="2"/>
            <a:r>
              <a:rPr lang="en-US" dirty="0" smtClean="0"/>
              <a:t>What can be integrated into detector region?</a:t>
            </a:r>
          </a:p>
          <a:p>
            <a:pPr lvl="2"/>
            <a:r>
              <a:rPr lang="en-US" dirty="0"/>
              <a:t>Possibility to image beam profile at upstream location? (see later slide</a:t>
            </a:r>
            <a:r>
              <a:rPr lang="en-US" dirty="0" smtClean="0"/>
              <a:t>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579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Offset 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85150"/>
            <a:ext cx="8229600" cy="151608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Beam-beam deflection kicks for beam sizes 0.5 – 10 um </a:t>
            </a:r>
            <a:r>
              <a:rPr lang="en-US" dirty="0" err="1" smtClean="0"/>
              <a:t>rms</a:t>
            </a:r>
            <a:r>
              <a:rPr lang="en-US" dirty="0" smtClean="0"/>
              <a:t> shown (X &amp; Y)</a:t>
            </a:r>
          </a:p>
          <a:p>
            <a:pPr lvl="1"/>
            <a:r>
              <a:rPr lang="en-US" dirty="0" smtClean="0"/>
              <a:t>Calculated using GUINEA-PIG with baseline 500 </a:t>
            </a:r>
            <a:r>
              <a:rPr lang="en-US" dirty="0" err="1" smtClean="0"/>
              <a:t>GeV</a:t>
            </a:r>
            <a:r>
              <a:rPr lang="en-US" dirty="0" smtClean="0"/>
              <a:t> TDR parameters</a:t>
            </a:r>
          </a:p>
          <a:p>
            <a:r>
              <a:rPr lang="en-US" dirty="0" smtClean="0"/>
              <a:t>A detectable kick is ~&gt;1urad</a:t>
            </a:r>
          </a:p>
          <a:p>
            <a:r>
              <a:rPr lang="en-US" dirty="0" smtClean="0"/>
              <a:t>Beam-beam kick curves </a:t>
            </a:r>
            <a:r>
              <a:rPr lang="en-US" dirty="0"/>
              <a:t>c</a:t>
            </a:r>
            <a:r>
              <a:rPr lang="en-US" dirty="0" smtClean="0"/>
              <a:t>ould enable capturing of beam-beam offsets and estimates of average beam sizes with offsets ~&lt;5um and beam sizes ~&lt;5um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54" y="1749324"/>
            <a:ext cx="4205617" cy="2863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573" y="1749323"/>
            <a:ext cx="4188167" cy="2863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41753" y="1862692"/>
            <a:ext cx="94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x = 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91518" y="1781690"/>
            <a:ext cx="1192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x = </a:t>
            </a:r>
            <a:r>
              <a:rPr lang="el-GR" dirty="0" smtClean="0"/>
              <a:t>Δ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7327" y="6271646"/>
            <a:ext cx="7370413" cy="30777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Simulation scans performed by scaling </a:t>
            </a:r>
            <a:r>
              <a:rPr lang="en-US" sz="1400" dirty="0" err="1" smtClean="0"/>
              <a:t>emittances</a:t>
            </a:r>
            <a:endParaRPr lang="en-US" sz="1400" dirty="0"/>
          </a:p>
        </p:txBody>
      </p:sp>
      <p:sp>
        <p:nvSpPr>
          <p:cNvPr id="9" name="Line Callout 1 8"/>
          <p:cNvSpPr/>
          <p:nvPr/>
        </p:nvSpPr>
        <p:spPr>
          <a:xfrm>
            <a:off x="1464340" y="2151023"/>
            <a:ext cx="1464336" cy="388738"/>
          </a:xfrm>
          <a:prstGeom prst="borderCallout1">
            <a:avLst>
              <a:gd name="adj1" fmla="val 32083"/>
              <a:gd name="adj2" fmla="val -4437"/>
              <a:gd name="adj3" fmla="val 131043"/>
              <a:gd name="adj4" fmla="val -4088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l-GR" dirty="0" smtClean="0"/>
              <a:t>=</a:t>
            </a:r>
            <a:r>
              <a:rPr lang="en-US" dirty="0" smtClean="0"/>
              <a:t> 0.5 um</a:t>
            </a:r>
            <a:endParaRPr lang="en-US" dirty="0"/>
          </a:p>
        </p:txBody>
      </p:sp>
      <p:sp>
        <p:nvSpPr>
          <p:cNvPr id="10" name="Line Callout 1 9"/>
          <p:cNvSpPr/>
          <p:nvPr/>
        </p:nvSpPr>
        <p:spPr>
          <a:xfrm>
            <a:off x="2044378" y="3340060"/>
            <a:ext cx="1464336" cy="388738"/>
          </a:xfrm>
          <a:prstGeom prst="borderCallout1">
            <a:avLst>
              <a:gd name="adj1" fmla="val 32083"/>
              <a:gd name="adj2" fmla="val -4437"/>
              <a:gd name="adj3" fmla="val 234377"/>
              <a:gd name="adj4" fmla="val -488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l-GR" dirty="0" smtClean="0"/>
              <a:t>=</a:t>
            </a:r>
            <a:r>
              <a:rPr lang="en-US" dirty="0" smtClean="0"/>
              <a:t> 10 um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835085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5850921"/>
              </p:ext>
            </p:extLst>
          </p:nvPr>
        </p:nvGraphicFramePr>
        <p:xfrm>
          <a:off x="7756775" y="1110564"/>
          <a:ext cx="930025" cy="752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7" imgW="533400" imgH="431800" progId="Equation.3">
                  <p:embed/>
                </p:oleObj>
              </mc:Choice>
              <mc:Fallback>
                <p:oleObj name="Equation" r:id="rId7" imgW="5334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56775" y="1110564"/>
                        <a:ext cx="930025" cy="752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8303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6799"/>
          </a:xfrm>
        </p:spPr>
        <p:txBody>
          <a:bodyPr/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71036"/>
            <a:ext cx="8346228" cy="112527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Calculations from GUINEA-PIG (head-on collision, no waist offset)</a:t>
            </a:r>
            <a:br>
              <a:rPr lang="en-US" dirty="0" smtClean="0"/>
            </a:br>
            <a:r>
              <a:rPr lang="en-US" dirty="0" smtClean="0"/>
              <a:t>[TDR 500 &amp; 250 </a:t>
            </a:r>
            <a:r>
              <a:rPr lang="en-US" dirty="0" err="1" smtClean="0"/>
              <a:t>GeV</a:t>
            </a:r>
            <a:r>
              <a:rPr lang="en-US" dirty="0" smtClean="0"/>
              <a:t> cm baseline parameters]</a:t>
            </a:r>
          </a:p>
          <a:p>
            <a:pPr lvl="1"/>
            <a:r>
              <a:rPr lang="en-US" dirty="0" smtClean="0"/>
              <a:t>Total pairs energy inside pairs detector (5-30 </a:t>
            </a:r>
            <a:r>
              <a:rPr lang="en-US" dirty="0" err="1"/>
              <a:t>m</a:t>
            </a:r>
            <a:r>
              <a:rPr lang="en-US" dirty="0" err="1" smtClean="0"/>
              <a:t>rad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Total </a:t>
            </a:r>
            <a:r>
              <a:rPr lang="en-US" dirty="0" err="1" smtClean="0"/>
              <a:t>beamstrahlung</a:t>
            </a:r>
            <a:r>
              <a:rPr lang="en-US" dirty="0" smtClean="0"/>
              <a:t> photon energy created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742845"/>
              </p:ext>
            </p:extLst>
          </p:nvPr>
        </p:nvGraphicFramePr>
        <p:xfrm>
          <a:off x="6492320" y="1372694"/>
          <a:ext cx="2194479" cy="93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3" imgW="1193800" imgH="508000" progId="Equation.3">
                  <p:embed/>
                </p:oleObj>
              </mc:Choice>
              <mc:Fallback>
                <p:oleObj name="Equation" r:id="rId3" imgW="11938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92320" y="1372694"/>
                        <a:ext cx="2194479" cy="933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217011"/>
              </p:ext>
            </p:extLst>
          </p:nvPr>
        </p:nvGraphicFramePr>
        <p:xfrm>
          <a:off x="6569626" y="2543175"/>
          <a:ext cx="20653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Equation" r:id="rId5" imgW="1092200" imgH="495300" progId="Equation.3">
                  <p:embed/>
                </p:oleObj>
              </mc:Choice>
              <mc:Fallback>
                <p:oleObj name="Equation" r:id="rId5" imgW="10922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69626" y="2543175"/>
                        <a:ext cx="2065338" cy="93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64683" y="4237253"/>
            <a:ext cx="2738745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useable for beam sizes ~&lt;10um ?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301" y="1062552"/>
            <a:ext cx="5598143" cy="43337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61467" y="5072124"/>
            <a:ext cx="1814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 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= </a:t>
            </a:r>
            <a:r>
              <a:rPr lang="el-GR" dirty="0" smtClean="0"/>
              <a:t>σ</a:t>
            </a:r>
            <a:r>
              <a:rPr lang="en-US" baseline="-25000" dirty="0" smtClean="0"/>
              <a:t>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14221" y="1529039"/>
            <a:ext cx="1710552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Total pairs E in detector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20068" y="4302043"/>
            <a:ext cx="2358489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>
                <a:ln>
                  <a:solidFill>
                    <a:srgbClr val="000000"/>
                  </a:solidFill>
                </a:ln>
              </a:rPr>
              <a:t>Total </a:t>
            </a:r>
            <a:r>
              <a:rPr lang="en-US" sz="1400" dirty="0" err="1" smtClean="0">
                <a:ln>
                  <a:solidFill>
                    <a:srgbClr val="000000"/>
                  </a:solidFill>
                </a:ln>
              </a:rPr>
              <a:t>beamstrahlung</a:t>
            </a:r>
            <a:r>
              <a:rPr lang="en-US" sz="1400" dirty="0" smtClean="0">
                <a:ln>
                  <a:solidFill>
                    <a:srgbClr val="000000"/>
                  </a:solidFill>
                </a:ln>
              </a:rPr>
              <a:t> photon E (</a:t>
            </a:r>
            <a:r>
              <a:rPr lang="en-US" sz="1400" dirty="0" err="1" smtClean="0">
                <a:ln>
                  <a:solidFill>
                    <a:srgbClr val="000000"/>
                  </a:solidFill>
                </a:ln>
              </a:rPr>
              <a:t>TeV</a:t>
            </a:r>
            <a:r>
              <a:rPr lang="en-US" sz="1400" dirty="0" smtClean="0">
                <a:ln>
                  <a:solidFill>
                    <a:srgbClr val="000000"/>
                  </a:solidFill>
                </a:ln>
              </a:rPr>
              <a:t>)</a:t>
            </a:r>
            <a:endParaRPr lang="en-US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6444" y="6116157"/>
            <a:ext cx="2992117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Photon-detector specification and design?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44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3338</TotalTime>
  <Words>825</Words>
  <Application>Microsoft Macintosh PowerPoint</Application>
  <PresentationFormat>On-screen Show (4:3)</PresentationFormat>
  <Paragraphs>97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Equation</vt:lpstr>
      <vt:lpstr>ILC BDS Commissioning</vt:lpstr>
      <vt:lpstr>Overview</vt:lpstr>
      <vt:lpstr>What is Commissioning?</vt:lpstr>
      <vt:lpstr>BDS Commissioning Performance from ILC S2E Simulations (RDR-era)</vt:lpstr>
      <vt:lpstr>Experience from ATF2</vt:lpstr>
      <vt:lpstr>Commissioning Requirements</vt:lpstr>
      <vt:lpstr>Commissioning Requirements</vt:lpstr>
      <vt:lpstr>Beam-Beam Offset Scans</vt:lpstr>
      <vt:lpstr>Beamstrahlung</vt:lpstr>
      <vt:lpstr>Considerations beyond TDR Baseline?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BDS Commissioning</dc:title>
  <dc:creator>Glen White</dc:creator>
  <cp:lastModifiedBy>Glen White</cp:lastModifiedBy>
  <cp:revision>53</cp:revision>
  <dcterms:created xsi:type="dcterms:W3CDTF">2014-05-05T17:40:19Z</dcterms:created>
  <dcterms:modified xsi:type="dcterms:W3CDTF">2014-05-14T11:31:04Z</dcterms:modified>
</cp:coreProperties>
</file>