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78" r:id="rId1"/>
  </p:sldMasterIdLst>
  <p:notesMasterIdLst>
    <p:notesMasterId r:id="rId29"/>
  </p:notesMasterIdLst>
  <p:handoutMasterIdLst>
    <p:handoutMasterId r:id="rId30"/>
  </p:handoutMasterIdLst>
  <p:sldIdLst>
    <p:sldId id="357" r:id="rId2"/>
    <p:sldId id="325" r:id="rId3"/>
    <p:sldId id="331" r:id="rId4"/>
    <p:sldId id="278" r:id="rId5"/>
    <p:sldId id="272" r:id="rId6"/>
    <p:sldId id="360" r:id="rId7"/>
    <p:sldId id="361" r:id="rId8"/>
    <p:sldId id="362" r:id="rId9"/>
    <p:sldId id="376" r:id="rId10"/>
    <p:sldId id="363" r:id="rId11"/>
    <p:sldId id="365" r:id="rId12"/>
    <p:sldId id="373" r:id="rId13"/>
    <p:sldId id="374" r:id="rId14"/>
    <p:sldId id="364" r:id="rId15"/>
    <p:sldId id="367" r:id="rId16"/>
    <p:sldId id="377" r:id="rId17"/>
    <p:sldId id="366" r:id="rId18"/>
    <p:sldId id="369" r:id="rId19"/>
    <p:sldId id="378" r:id="rId20"/>
    <p:sldId id="371" r:id="rId21"/>
    <p:sldId id="372" r:id="rId22"/>
    <p:sldId id="370" r:id="rId23"/>
    <p:sldId id="375" r:id="rId24"/>
    <p:sldId id="381" r:id="rId25"/>
    <p:sldId id="379" r:id="rId26"/>
    <p:sldId id="382" r:id="rId27"/>
    <p:sldId id="383" r:id="rId2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2" autoAdjust="0"/>
    <p:restoredTop sz="96433" autoAdjust="0"/>
  </p:normalViewPr>
  <p:slideViewPr>
    <p:cSldViewPr>
      <p:cViewPr varScale="1">
        <p:scale>
          <a:sx n="116" d="100"/>
          <a:sy n="116" d="100"/>
        </p:scale>
        <p:origin x="148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55D48F1-822A-4C60-A1B0-E1F595FA04A2}" type="datetimeFigureOut">
              <a:rPr lang="fr-FR" smtClean="0"/>
              <a:t>31/05/2016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1425AD3-BDC9-461D-A22D-B5D229C26AE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91108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E635447-44F8-46B7-9293-0DAFA99EE705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3A50F74-8AE6-4737-ACBB-B0F322B7C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478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63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98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82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427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9238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138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886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6083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0460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288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156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876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9145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8791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2992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4014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345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693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048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486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939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0357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50F74-8AE6-4737-ACBB-B0F322B7C3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2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CEFD5-9F97-45B2-AF08-716A8FC228D3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954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C235A-F517-4CAC-B3C1-47F339A5DC40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90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B4288-91AA-4E36-B748-677E620C06D6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72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C0E99-E8A5-412E-9163-B6B0798D79A1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77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5F7D7-E525-49D2-9D04-B560BA05D971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125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0AA2A-6695-490C-91DE-F017FA7FE599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64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E7374-40FA-4CE1-9482-BEEBB874BC3B}" type="datetime1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27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CC099-2735-4FFC-8B75-DC3339A3F9CA}" type="datetime1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35D63A-DF34-4BAB-8D3E-E86B7D8A3828}" type="datetime1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12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FB036-237C-4076-A8AE-79901E797DAC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148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3A47F-3230-48EF-A3F5-00C485461506}" type="datetime1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49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72D7D-A6E1-41CB-A8AA-ADF38066E6BB}" type="datetime1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IN" smtClean="0"/>
              <a:t>ECFALC-2016, 30 May - 5 June, Santander, Spain.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313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79" r:id="rId1"/>
    <p:sldLayoutId id="2147484280" r:id="rId2"/>
    <p:sldLayoutId id="2147484281" r:id="rId3"/>
    <p:sldLayoutId id="2147484282" r:id="rId4"/>
    <p:sldLayoutId id="2147484283" r:id="rId5"/>
    <p:sldLayoutId id="2147484284" r:id="rId6"/>
    <p:sldLayoutId id="2147484285" r:id="rId7"/>
    <p:sldLayoutId id="2147484286" r:id="rId8"/>
    <p:sldLayoutId id="2147484287" r:id="rId9"/>
    <p:sldLayoutId id="2147484288" r:id="rId10"/>
    <p:sldLayoutId id="21474842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2313" y="558438"/>
            <a:ext cx="8763000" cy="1219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Two-Phase CO</a:t>
            </a:r>
            <a:r>
              <a:rPr lang="en-US" sz="3600" b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 for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</a:t>
            </a:r>
            <a:endParaRPr lang="en-US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Micromegas-based Large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Prototype 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TPC 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1272026" y="5014213"/>
            <a:ext cx="6477000" cy="958151"/>
          </a:xfrm>
          <a:effectLst>
            <a:reflection blurRad="6350" stA="50000" endA="300" endPos="90000" dist="50800" dir="5400000" sy="-100000" algn="bl" rotWithShape="0"/>
          </a:effectLst>
        </p:spPr>
        <p:txBody>
          <a:bodyPr/>
          <a:lstStyle/>
          <a:p>
            <a:r>
              <a:rPr lang="en-IN" sz="2000" b="1" dirty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European Linear Collider </a:t>
            </a:r>
            <a:r>
              <a:rPr lang="en-IN" sz="2000" b="1" dirty="0" smtClean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Workshop </a:t>
            </a:r>
            <a:r>
              <a:rPr lang="en-IN" sz="2000" b="1" dirty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(</a:t>
            </a:r>
            <a:r>
              <a:rPr lang="en-IN" sz="2000" b="1" dirty="0" smtClean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ECFALC) </a:t>
            </a:r>
          </a:p>
          <a:p>
            <a:r>
              <a:rPr lang="en-IN" sz="2000" b="1" dirty="0" smtClean="0">
                <a:solidFill>
                  <a:srgbClr val="7030A0"/>
                </a:solidFill>
                <a:latin typeface="Andalus" panose="02020603050405020304" pitchFamily="18" charset="-78"/>
                <a:cs typeface="Andalus" panose="02020603050405020304" pitchFamily="18" charset="-78"/>
              </a:rPr>
              <a:t>30 May - 5 June 2016, Santander, Spain. </a:t>
            </a:r>
            <a:endParaRPr lang="en-US" sz="2000" b="1" dirty="0">
              <a:solidFill>
                <a:srgbClr val="7030A0"/>
              </a:solidFill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698446" y="2273738"/>
            <a:ext cx="3850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Deb Sankar Bhattacharya</a:t>
            </a:r>
            <a:r>
              <a:rPr lang="en-US" sz="24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1,2,3</a:t>
            </a:r>
            <a:r>
              <a:rPr lang="en-US" sz="2400" b="1" baseline="-25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</a:t>
            </a:r>
            <a:endParaRPr lang="en-US" sz="2400" b="1" baseline="30000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51636" y="4171421"/>
            <a:ext cx="64972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AutoNum type="arabicParenBoth"/>
            </a:pPr>
            <a:r>
              <a:rPr lang="en-US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CEA, </a:t>
            </a:r>
            <a:r>
              <a:rPr lang="en-US" sz="14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Saclay</a:t>
            </a:r>
            <a:r>
              <a:rPr lang="en-US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, France (2) SINP, Kolkata, India (3) </a:t>
            </a:r>
            <a:r>
              <a:rPr lang="en-US" sz="1400" b="1" dirty="0" err="1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Jadavpur</a:t>
            </a:r>
            <a:r>
              <a:rPr lang="en-US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 University, Kolkata, India</a:t>
            </a:r>
          </a:p>
          <a:p>
            <a:pPr algn="ctr"/>
            <a:r>
              <a:rPr lang="en-US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       (</a:t>
            </a:r>
            <a:r>
              <a:rPr lang="en-US" sz="1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ndalus" panose="02020603050405020304" pitchFamily="18" charset="-78"/>
              </a:rPr>
              <a:t>4) Carleton, Ottawa, Canada  </a:t>
            </a:r>
            <a:endParaRPr lang="en-US" sz="1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ndalus" panose="02020603050405020304" pitchFamily="18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0295" y="2862093"/>
            <a:ext cx="55883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David Attie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1 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Paul Colas</a:t>
            </a:r>
            <a:r>
              <a:rPr lang="en-US" sz="16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1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1600" b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Serguei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Ganjour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1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endParaRPr lang="en-US" sz="1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16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Purba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Bhattacharya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16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Sudeb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Bhattacharya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16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Nayana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Majumdar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endParaRPr lang="en-US" sz="1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1600" b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Supratik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Mukhopadhyay</a:t>
            </a:r>
            <a:r>
              <a:rPr lang="en-US" sz="1600" b="1" baseline="30000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1600" b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Sandip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Sarkar</a:t>
            </a:r>
            <a:r>
              <a:rPr lang="en-US" sz="16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2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</a:p>
          <a:p>
            <a:pPr algn="ctr"/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Alain Bellerive</a:t>
            </a:r>
            <a:r>
              <a:rPr lang="en-US" sz="16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4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, </a:t>
            </a:r>
            <a:r>
              <a:rPr lang="en-US" sz="1600" b="1" dirty="0" err="1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Madhu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Dixit</a:t>
            </a:r>
            <a:r>
              <a:rPr lang="en-US" sz="16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4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en-US" sz="16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/>
            <a:r>
              <a:rPr lang="en-US" sz="1600" b="1" dirty="0" err="1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Aparajita</a:t>
            </a:r>
            <a:r>
              <a:rPr lang="en-US" sz="16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 Bhattacharya</a:t>
            </a:r>
            <a:r>
              <a:rPr lang="en-US" sz="1600" b="1" baseline="300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3</a:t>
            </a:r>
            <a:r>
              <a:rPr lang="en-US" sz="16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.</a:t>
            </a:r>
            <a:endParaRPr lang="en-US" sz="16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76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42" y="1299007"/>
            <a:ext cx="5577016" cy="4267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76927"/>
            <a:ext cx="8686800" cy="369332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effect of this temperature gradient along the TPC axis is investigated using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Magboltz</a:t>
            </a:r>
            <a:endParaRPr lang="en-IN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86447" y="1314008"/>
            <a:ext cx="3200399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result shows the dependence of drift velocity on temperature for standard and low drift field.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5336" y="2964042"/>
            <a:ext cx="3200399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Existence of temperature gradient along the TPC axis implies the non-uniformity of drift velocity in the TPC.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94685" y="4606662"/>
            <a:ext cx="3200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non-uniformity of drift velocity may gives rise to inaccuracy in measurement.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141" y="5692746"/>
            <a:ext cx="8596696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Conclusion: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Efficient cooling is necessary to protect the electronics as well as for accurate measurement.</a:t>
            </a:r>
          </a:p>
        </p:txBody>
      </p:sp>
    </p:spTree>
    <p:extLst>
      <p:ext uri="{BB962C8B-B14F-4D97-AF65-F5344CB8AC3E}">
        <p14:creationId xmlns:p14="http://schemas.microsoft.com/office/powerpoint/2010/main" val="218381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778" y="990600"/>
            <a:ext cx="7174523" cy="457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3964" y="215582"/>
            <a:ext cx="6534150" cy="461665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beginning, air cooling was implemented.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57400" y="5791200"/>
            <a:ext cx="5638800" cy="40011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radiator is attached with each Front End Card.</a:t>
            </a:r>
          </a:p>
        </p:txBody>
      </p:sp>
    </p:spTree>
    <p:extLst>
      <p:ext uri="{BB962C8B-B14F-4D97-AF65-F5344CB8AC3E}">
        <p14:creationId xmlns:p14="http://schemas.microsoft.com/office/powerpoint/2010/main" val="3165310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55806"/>
            <a:ext cx="3086100" cy="365125"/>
          </a:xfrm>
        </p:spPr>
        <p:txBody>
          <a:bodyPr/>
          <a:lstStyle/>
          <a:p>
            <a:r>
              <a:rPr lang="en-IN" sz="1000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0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838200"/>
            <a:ext cx="5588000" cy="419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90600" y="5200471"/>
            <a:ext cx="7398265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stainless steel, serpent-tube is mounted along with the radiators.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tube has the inner and outer diameters of 0.079 cm and 0.159 cm.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coolant flows through the tube.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metal bars holds the structure tight for better thermal contact.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76400" y="86380"/>
            <a:ext cx="606037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back-end of a </a:t>
            </a:r>
            <a:r>
              <a:rPr lang="en-IN" sz="2800" b="1" dirty="0" err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module.</a:t>
            </a:r>
          </a:p>
        </p:txBody>
      </p:sp>
    </p:spTree>
    <p:extLst>
      <p:ext uri="{BB962C8B-B14F-4D97-AF65-F5344CB8AC3E}">
        <p14:creationId xmlns:p14="http://schemas.microsoft.com/office/powerpoint/2010/main" val="17678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38913"/>
            <a:ext cx="3086100" cy="365125"/>
          </a:xfrm>
        </p:spPr>
        <p:txBody>
          <a:bodyPr/>
          <a:lstStyle/>
          <a:p>
            <a:r>
              <a:rPr lang="en-IN" sz="1000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000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492875"/>
            <a:ext cx="2057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981200"/>
            <a:ext cx="4826000" cy="4130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6395" y="228600"/>
            <a:ext cx="7772400" cy="707886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first 2-phase CO</a:t>
            </a:r>
            <a:r>
              <a:rPr lang="en-IN" sz="2000" b="1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 was tested with one </a:t>
            </a:r>
            <a:r>
              <a:rPr lang="en-IN" sz="20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</a:t>
            </a:r>
          </a:p>
          <a:p>
            <a:pPr algn="ctr"/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December 2013 at NIKHEF.</a:t>
            </a:r>
            <a:endParaRPr lang="en-IN" sz="2000" b="1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1143000"/>
            <a:ext cx="4815703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Liquid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circulated in the cooling pipe of the module by a pump called the ‘TRACI’ *.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1143000"/>
            <a:ext cx="3657600" cy="497572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TRACI can circulate  CO</a:t>
            </a:r>
            <a:r>
              <a:rPr lang="en-IN" sz="1700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stable pressure difference with a large range of operation.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circulates CO</a:t>
            </a:r>
            <a:r>
              <a:rPr lang="en-IN" sz="1700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close loop with the help of a concentric hose and a distribution box.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has 1 kg CO</a:t>
            </a:r>
            <a:r>
              <a:rPr lang="en-IN" sz="1700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filling.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evaporation point of liquid CO</a:t>
            </a:r>
            <a:r>
              <a:rPr lang="en-IN" sz="1700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, i.e., the temperature at which cooling is done, can be varied over a long range by adjusting the inlet pressure. </a:t>
            </a:r>
            <a:endParaRPr lang="en-IN" sz="17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mass-flow rate and the pressure difference can be easily controlled.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17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Interlock switch shuts down the system in case of excess or very low pressure difference.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1595" y="6248400"/>
            <a:ext cx="8382000" cy="338554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IN" sz="800" dirty="0" smtClean="0"/>
              <a:t>* B</a:t>
            </a:r>
            <a:r>
              <a:rPr lang="en-IN" sz="800" dirty="0"/>
              <a:t>. </a:t>
            </a:r>
            <a:r>
              <a:rPr lang="en-IN" sz="800" dirty="0" err="1"/>
              <a:t>Verlaat</a:t>
            </a:r>
            <a:r>
              <a:rPr lang="en-IN" sz="800" dirty="0"/>
              <a:t> et al., TRACI, a multipurpose CO2 cooling system for R&amp;D, in Proceedings of the 10th </a:t>
            </a:r>
            <a:r>
              <a:rPr lang="en-IN" sz="800" dirty="0" smtClean="0"/>
              <a:t>IIR Gustav </a:t>
            </a:r>
            <a:r>
              <a:rPr lang="en-IN" sz="800" dirty="0" err="1"/>
              <a:t>Lorentzen</a:t>
            </a:r>
            <a:r>
              <a:rPr lang="en-IN" sz="800" dirty="0"/>
              <a:t> Conference on Natural Refrigerants, Delft Netherlands (2012), Paper No. </a:t>
            </a:r>
            <a:r>
              <a:rPr lang="en-IN" sz="800" dirty="0" smtClean="0"/>
              <a:t>GL-208, </a:t>
            </a:r>
            <a:r>
              <a:rPr lang="nl-NL" sz="800" dirty="0" smtClean="0"/>
              <a:t>http</a:t>
            </a:r>
            <a:r>
              <a:rPr lang="nl-NL" sz="800" dirty="0"/>
              <a:t>://www.nikhef.nl/pub/services/biblio/bib PN/GL2012 Verlaat 208.pdf.</a:t>
            </a:r>
            <a:endParaRPr lang="en-IN" sz="800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9946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09950" y="6486588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868" y="1081665"/>
            <a:ext cx="7987455" cy="48026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47617" y="86380"/>
            <a:ext cx="4717958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 of 2-phase CO</a:t>
            </a:r>
            <a:r>
              <a:rPr lang="en-IN" sz="2800" b="1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</a:t>
            </a:r>
            <a:endParaRPr lang="en-IN" sz="2800" b="1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29635" y="3362504"/>
            <a:ext cx="1432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/>
              <a:t>Change of flow rate</a:t>
            </a:r>
            <a:endParaRPr lang="en-IN" sz="12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85862" y="3578810"/>
            <a:ext cx="304800" cy="44067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438400" y="2085314"/>
            <a:ext cx="15998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/>
              <a:t>c</a:t>
            </a:r>
            <a:r>
              <a:rPr lang="en-IN" sz="1200" b="1" dirty="0" smtClean="0"/>
              <a:t>ooling is stopped </a:t>
            </a:r>
          </a:p>
          <a:p>
            <a:r>
              <a:rPr lang="en-IN" sz="1200" b="1" dirty="0" smtClean="0"/>
              <a:t>and temperature rises</a:t>
            </a:r>
            <a:endParaRPr lang="en-IN" sz="1200" b="1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742987" y="2098570"/>
            <a:ext cx="590550" cy="1524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08778" y="4655745"/>
            <a:ext cx="12247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/>
              <a:t>Electronics is off</a:t>
            </a:r>
            <a:endParaRPr lang="en-IN" sz="1200" b="1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219237" y="4343400"/>
            <a:ext cx="228600" cy="31424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706595" y="4576721"/>
            <a:ext cx="1300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/>
              <a:t>Electronics starts </a:t>
            </a:r>
          </a:p>
          <a:p>
            <a:r>
              <a:rPr lang="en-IN" sz="1200" b="1" dirty="0" smtClean="0"/>
              <a:t>without cooling</a:t>
            </a:r>
            <a:endParaRPr lang="en-IN" sz="1200" b="1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648200" y="4267200"/>
            <a:ext cx="304800" cy="30952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250817" y="3224004"/>
            <a:ext cx="10567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200" b="1" dirty="0" smtClean="0"/>
              <a:t>Cooling starts</a:t>
            </a:r>
            <a:endParaRPr lang="en-IN" sz="1200" b="1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4824134" y="3395815"/>
            <a:ext cx="445477" cy="21889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12868" y="6030878"/>
            <a:ext cx="800100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of one FEC is shown. It is stable around 35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when cooling is applied. </a:t>
            </a:r>
          </a:p>
        </p:txBody>
      </p:sp>
    </p:spTree>
    <p:extLst>
      <p:ext uri="{BB962C8B-B14F-4D97-AF65-F5344CB8AC3E}">
        <p14:creationId xmlns:p14="http://schemas.microsoft.com/office/powerpoint/2010/main" val="321740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4953000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85567" y="312010"/>
            <a:ext cx="4644862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two-phase CO</a:t>
            </a:r>
            <a:r>
              <a:rPr lang="en-IN" sz="2800" b="1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? </a:t>
            </a:r>
            <a:endParaRPr lang="en-IN" sz="2800" b="1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77189" y="1162581"/>
            <a:ext cx="3657600" cy="230832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remains constant during phase change. Hence, two-phase cooling has unique advantage of uniform cooling.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critical temperature of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not too low or too high( 31.1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C). Its two-phase region covers the room temperature.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87264" y="3752618"/>
            <a:ext cx="3657600" cy="147732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Besides, 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IN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arge latent heat        low mass flow 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viscosity          uniform flow.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7265773" y="4114800"/>
            <a:ext cx="228600" cy="2857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 dirty="0"/>
          </a:p>
        </p:txBody>
      </p:sp>
      <p:sp>
        <p:nvSpPr>
          <p:cNvPr id="15" name="Right Arrow 14"/>
          <p:cNvSpPr/>
          <p:nvPr/>
        </p:nvSpPr>
        <p:spPr>
          <a:xfrm>
            <a:off x="7005989" y="4653929"/>
            <a:ext cx="228600" cy="2857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 dirty="0"/>
          </a:p>
        </p:txBody>
      </p:sp>
    </p:spTree>
    <p:extLst>
      <p:ext uri="{BB962C8B-B14F-4D97-AF65-F5344CB8AC3E}">
        <p14:creationId xmlns:p14="http://schemas.microsoft.com/office/powerpoint/2010/main" val="105365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14400" y="6450346"/>
            <a:ext cx="7315200" cy="365125"/>
          </a:xfrm>
          <a:ln w="6350">
            <a:solidFill>
              <a:schemeClr val="tx1"/>
            </a:solidFill>
          </a:ln>
        </p:spPr>
        <p:txBody>
          <a:bodyPr/>
          <a:lstStyle/>
          <a:p>
            <a:pPr algn="l"/>
            <a:r>
              <a:rPr lang="en-IN" sz="1000" b="1" dirty="0" smtClean="0">
                <a:solidFill>
                  <a:schemeClr val="tx1"/>
                </a:solidFill>
              </a:rPr>
              <a:t>* M</a:t>
            </a:r>
            <a:r>
              <a:rPr lang="en-IN" sz="1000" b="1" dirty="0">
                <a:solidFill>
                  <a:schemeClr val="tx1"/>
                </a:solidFill>
              </a:rPr>
              <a:t>.-H. Kim, J. </a:t>
            </a:r>
            <a:r>
              <a:rPr lang="en-IN" sz="1000" b="1" dirty="0" err="1">
                <a:solidFill>
                  <a:schemeClr val="tx1"/>
                </a:solidFill>
              </a:rPr>
              <a:t>Pettersen</a:t>
            </a:r>
            <a:r>
              <a:rPr lang="en-IN" sz="1000" b="1" dirty="0">
                <a:solidFill>
                  <a:schemeClr val="tx1"/>
                </a:solidFill>
              </a:rPr>
              <a:t> and C.W. Bullard, Fundamental process and system design issues in </a:t>
            </a:r>
            <a:r>
              <a:rPr lang="en-IN" sz="1000" b="1" dirty="0" smtClean="0">
                <a:solidFill>
                  <a:schemeClr val="tx1"/>
                </a:solidFill>
              </a:rPr>
              <a:t>CO2 </a:t>
            </a:r>
            <a:r>
              <a:rPr lang="en-IN" sz="1000" b="1" dirty="0" err="1" smtClean="0">
                <a:solidFill>
                  <a:schemeClr val="tx1"/>
                </a:solidFill>
              </a:rPr>
              <a:t>vapor</a:t>
            </a:r>
            <a:r>
              <a:rPr lang="en-IN" sz="1000" b="1" dirty="0" smtClean="0">
                <a:solidFill>
                  <a:schemeClr val="tx1"/>
                </a:solidFill>
              </a:rPr>
              <a:t> </a:t>
            </a:r>
            <a:r>
              <a:rPr lang="en-IN" sz="1000" b="1" dirty="0">
                <a:solidFill>
                  <a:schemeClr val="tx1"/>
                </a:solidFill>
              </a:rPr>
              <a:t>compression systems, </a:t>
            </a:r>
            <a:r>
              <a:rPr lang="en-IN" sz="1000" b="1" dirty="0" err="1">
                <a:solidFill>
                  <a:schemeClr val="tx1"/>
                </a:solidFill>
              </a:rPr>
              <a:t>Prog</a:t>
            </a:r>
            <a:r>
              <a:rPr lang="en-IN" sz="1000" b="1" dirty="0">
                <a:solidFill>
                  <a:schemeClr val="tx1"/>
                </a:solidFill>
              </a:rPr>
              <a:t>. </a:t>
            </a:r>
            <a:r>
              <a:rPr lang="en-IN" sz="1000" b="1" dirty="0" err="1">
                <a:solidFill>
                  <a:schemeClr val="tx1"/>
                </a:solidFill>
              </a:rPr>
              <a:t>Energ</a:t>
            </a:r>
            <a:r>
              <a:rPr lang="en-IN" sz="1000" b="1" dirty="0">
                <a:solidFill>
                  <a:schemeClr val="tx1"/>
                </a:solidFill>
              </a:rPr>
              <a:t>. Combust. 30 (2004) 119.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9" y="3581400"/>
            <a:ext cx="4013700" cy="2768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098" y="747566"/>
            <a:ext cx="4013701" cy="277495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61767" y="62239"/>
            <a:ext cx="4644862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two-phase CO</a:t>
            </a:r>
            <a:r>
              <a:rPr lang="en-IN" sz="2800" b="1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? </a:t>
            </a:r>
            <a:endParaRPr lang="en-IN" sz="2800" b="1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9674" y="967367"/>
            <a:ext cx="3200399" cy="230832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shown 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Curve-1, CO</a:t>
            </a:r>
            <a:r>
              <a:rPr lang="en-IN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Steeper slope of the vapour pressure curve helps to change the temperature in smaller steps.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also implies smaller temperature variation for pressure fluctuations.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66367" y="3970133"/>
            <a:ext cx="3200399" cy="203132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shown in curve-2,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has,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ratio of liquid to gas densities          more homogeneous two-phase flow.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also implies good heat transfer coefficient.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98317" y="720541"/>
            <a:ext cx="899365" cy="30777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Curve-1*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14600" y="3581400"/>
            <a:ext cx="899365" cy="30777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Curve-2*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6631273" y="4603387"/>
            <a:ext cx="228600" cy="285767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 dirty="0"/>
          </a:p>
        </p:txBody>
      </p:sp>
      <p:sp>
        <p:nvSpPr>
          <p:cNvPr id="7" name="Oval 6"/>
          <p:cNvSpPr/>
          <p:nvPr/>
        </p:nvSpPr>
        <p:spPr>
          <a:xfrm>
            <a:off x="1447800" y="1086619"/>
            <a:ext cx="533400" cy="1320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Oval 14"/>
          <p:cNvSpPr/>
          <p:nvPr/>
        </p:nvSpPr>
        <p:spPr>
          <a:xfrm>
            <a:off x="3497682" y="4909915"/>
            <a:ext cx="533400" cy="1320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TextBox 15"/>
          <p:cNvSpPr txBox="1"/>
          <p:nvPr/>
        </p:nvSpPr>
        <p:spPr>
          <a:xfrm>
            <a:off x="2246161" y="1567531"/>
            <a:ext cx="53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CO</a:t>
            </a:r>
            <a:r>
              <a:rPr lang="en-IN" baseline="-25000" dirty="0" smtClean="0">
                <a:solidFill>
                  <a:srgbClr val="FF0000"/>
                </a:solidFill>
              </a:rPr>
              <a:t>2</a:t>
            </a:r>
            <a:endParaRPr lang="en-IN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0" y="5193268"/>
            <a:ext cx="53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CO</a:t>
            </a:r>
            <a:r>
              <a:rPr lang="en-IN" baseline="-25000" dirty="0" smtClean="0">
                <a:solidFill>
                  <a:srgbClr val="FF0000"/>
                </a:solidFill>
              </a:rPr>
              <a:t>2</a:t>
            </a:r>
            <a:endParaRPr lang="en-IN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46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12292" y="6497853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16" y="1610380"/>
            <a:ext cx="5975854" cy="41307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956" y="84890"/>
            <a:ext cx="707276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heating and cooling is numerically studied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913" y="909190"/>
            <a:ext cx="8915399" cy="400110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simulated geometry of the PCB, the radiator, the ASICs and the cooling pipe. </a:t>
            </a:r>
            <a:endParaRPr lang="en-IN" sz="2000" b="1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2548" y="2517066"/>
            <a:ext cx="2819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thermal properties of the materials are  given as they are in the experiment.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32548" y="3595966"/>
            <a:ext cx="2819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Conduction, convection, and radiation of heat have been considered.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44041" y="4762958"/>
            <a:ext cx="2819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tube has the inner and outer diameters of 0.079 cm and 0.159 cm.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71600" y="5713284"/>
            <a:ext cx="213360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scale is in cm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132548" y="1664632"/>
            <a:ext cx="2819399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gaps within the model are filled with air.</a:t>
            </a:r>
          </a:p>
        </p:txBody>
      </p:sp>
    </p:spTree>
    <p:extLst>
      <p:ext uri="{BB962C8B-B14F-4D97-AF65-F5344CB8AC3E}">
        <p14:creationId xmlns:p14="http://schemas.microsoft.com/office/powerpoint/2010/main" val="293225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368640"/>
            <a:ext cx="5105400" cy="38797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958" y="76200"/>
            <a:ext cx="707276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heating and cooling is numerically studied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0500" y="863270"/>
            <a:ext cx="8763000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ASICs are used as the power sources. The total power is distributed among them.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Instead of two-phase flow, a mixed flow of liquid and gaseous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considered.</a:t>
            </a:r>
            <a:endParaRPr lang="en-IN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mass-flow rates and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different temperature have been considered.</a:t>
            </a:r>
            <a:endParaRPr lang="en-IN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flow is started after first 100 minutes of heating.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1200" y="2743200"/>
            <a:ext cx="2819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cooling is done at a constant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mass flow rate = 2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/sec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1199" y="3886200"/>
            <a:ext cx="2819399" cy="230832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temperature of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is flowing through the pipe is varied for 10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and 15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C.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stable temperature of the module decreases as the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is decreased.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019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7999" y="6530558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24909"/>
            <a:ext cx="5181600" cy="40472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18958" y="76200"/>
            <a:ext cx="707276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heating and cooling is numerically studied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" y="762000"/>
            <a:ext cx="8763000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ASICs are used as the power sources. The total power is distributed among them.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Instead of two-phase flow, a mixed flow of liquid and gaseous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considered.</a:t>
            </a:r>
            <a:endParaRPr lang="en-IN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Different mass-flow rates and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different temperature have been considered.</a:t>
            </a:r>
            <a:endParaRPr lang="en-IN" baseline="-250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flow is started after first 100 minutes of heating.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91199" y="2599986"/>
            <a:ext cx="2819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cooling is done at a constant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= 15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91199" y="3886200"/>
            <a:ext cx="2819399" cy="203132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mass flow rate of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is flowing through the pipe is varied for 2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/sec and 4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/sec.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stable temperature of the module decreases as flow rate increases. 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654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14600" y="6553200"/>
            <a:ext cx="4057650" cy="168276"/>
          </a:xfrm>
        </p:spPr>
        <p:txBody>
          <a:bodyPr/>
          <a:lstStyle/>
          <a:p>
            <a:r>
              <a:rPr lang="en-IN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066800" y="68580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4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Overview</a:t>
            </a:r>
            <a:endParaRPr lang="en-IN" sz="4000" b="1" u="sng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499" y="1889859"/>
            <a:ext cx="855721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IN" sz="3600" b="1" dirty="0" err="1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and the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Heating of the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Possible effects on the ILD-TPC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test of two-phase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two-phase CO2 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Numerical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Two-phase CO2 cooling at the LPTPC</a:t>
            </a:r>
            <a:endParaRPr lang="en-IN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787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828801"/>
            <a:ext cx="4297313" cy="3352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828801"/>
            <a:ext cx="4235591" cy="3352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3000" y="392441"/>
            <a:ext cx="7072769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heating and cooling is numerically studied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8600" y="5305251"/>
            <a:ext cx="3886200" cy="58477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of temperature with time in a part of the model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99095" y="5305250"/>
            <a:ext cx="3886200" cy="58477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sz="16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 of temperature with time for the entire model</a:t>
            </a:r>
          </a:p>
        </p:txBody>
      </p:sp>
    </p:spTree>
    <p:extLst>
      <p:ext uri="{BB962C8B-B14F-4D97-AF65-F5344CB8AC3E}">
        <p14:creationId xmlns:p14="http://schemas.microsoft.com/office/powerpoint/2010/main" val="60013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1" y="1524000"/>
            <a:ext cx="4413936" cy="3886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752600"/>
            <a:ext cx="4751687" cy="3429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171270"/>
            <a:ext cx="7918323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Two-phase CO</a:t>
            </a:r>
            <a:r>
              <a:rPr lang="en-IN" sz="2800" b="1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 is applied to all the seven </a:t>
            </a:r>
          </a:p>
          <a:p>
            <a:pPr algn="ctr"/>
            <a:r>
              <a:rPr lang="en-IN" sz="28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modules during the beam test at DESY.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2400" y="5562600"/>
            <a:ext cx="3962400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clarinet distribute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among the 7 modules in parallel.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7629" y="5297269"/>
            <a:ext cx="3962400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clarinet is mounted with the end-plate of the LPTPC.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373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67050" y="6492875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56517"/>
            <a:ext cx="5356654" cy="4343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38800" y="1752600"/>
            <a:ext cx="3200400" cy="424731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temperature of all the  FECs and the FEM of a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are shown during the beam test.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temperatures of the FECs are vary within 25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to 28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and they are stable within 0.2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FEM is at relatively high temperature as it is further away from the radiator.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2-phase CO</a:t>
            </a:r>
            <a:r>
              <a:rPr lang="en-IN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continuously worked for more than 80 hours.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IN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171270"/>
            <a:ext cx="7775655" cy="95410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Two-phase CO</a:t>
            </a:r>
            <a:r>
              <a:rPr lang="en-IN" sz="2800" b="1" baseline="-25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 is applied to all the seven </a:t>
            </a:r>
          </a:p>
          <a:p>
            <a:pPr algn="ctr"/>
            <a:r>
              <a:rPr lang="en-IN" sz="28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sz="28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during the beam test at DESY. </a:t>
            </a:r>
          </a:p>
        </p:txBody>
      </p:sp>
    </p:spTree>
    <p:extLst>
      <p:ext uri="{BB962C8B-B14F-4D97-AF65-F5344CB8AC3E}">
        <p14:creationId xmlns:p14="http://schemas.microsoft.com/office/powerpoint/2010/main" val="351501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0400" y="6481377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1728" y="457200"/>
            <a:ext cx="396240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Future plan</a:t>
            </a:r>
            <a:endParaRPr lang="en-IN" b="1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1752600"/>
            <a:ext cx="8686800" cy="313932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dissipated by the electronics of a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increases its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upto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the heat is not removed within reasonable time, it can damage the electronics as well as affect precise measurement.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Two-phase 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IN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 is successfully applied to all the seven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modules during the beam test at DESY, 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amburg for more than 80 hours.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temperature of the FECs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vary within 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</a:t>
            </a:r>
            <a:r>
              <a:rPr lang="en-IN" baseline="30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to 28</a:t>
            </a:r>
            <a:r>
              <a:rPr lang="en-IN" baseline="30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and they are stable within 0.2</a:t>
            </a:r>
            <a:r>
              <a:rPr lang="en-IN" baseline="30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Detailed numerical study has been accomplished to understand the process of heating and two-phase CO</a:t>
            </a:r>
            <a:r>
              <a:rPr lang="en-IN" baseline="-25000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cooling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Further improvement regarding better  thermal contact and uniform cooling is under consideration.</a:t>
            </a:r>
            <a:endParaRPr lang="en-IN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442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0400" y="6481377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0" y="236615"/>
            <a:ext cx="2406428" cy="40011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Acknowledgement</a:t>
            </a:r>
            <a:endParaRPr lang="en-I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438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1828800"/>
            <a:ext cx="842038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sincerely thank my supervisors and my colleagues. 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very thankful to the members of LCTPC collaboration and the</a:t>
            </a:r>
            <a:r>
              <a:rPr lang="en-IN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 51 collaboration.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cordially thank Prof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Satyajit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Saha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(HOD, ANPD, SINP, Kolkata) and 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technical assistants of SINP, Kolkata, India and CEA,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Saclay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France. </a:t>
            </a:r>
          </a:p>
          <a:p>
            <a:endParaRPr lang="en-IN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thank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Mr.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Abhik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Jash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Mr.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Prasanta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Rout (fellows of ANPD, SINP, Kolkata).</a:t>
            </a:r>
          </a:p>
          <a:p>
            <a:endParaRPr lang="en-IN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IN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sincerely acknowledge  IFCPAR / CEFIPRA  (Project 4304-1) for funding. </a:t>
            </a:r>
          </a:p>
          <a:p>
            <a:endParaRPr lang="en-IN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623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200400" y="6481377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953" y="457200"/>
            <a:ext cx="6266047" cy="48006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4600" y="5328204"/>
            <a:ext cx="43226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</a:rPr>
              <a:t>THANK You</a:t>
            </a:r>
            <a:endParaRPr lang="en-US" sz="5400" b="1" cap="all" spc="0" dirty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157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96564" y="6337085"/>
            <a:ext cx="2057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1728" y="457200"/>
            <a:ext cx="396240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 UP 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095160"/>
            <a:ext cx="5200650" cy="486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92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19400" y="6492875"/>
            <a:ext cx="3086100" cy="365125"/>
          </a:xfrm>
        </p:spPr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96564" y="6337085"/>
            <a:ext cx="2057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01728" y="457200"/>
            <a:ext cx="3962400" cy="3693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 UP </a:t>
            </a:r>
            <a:endParaRPr lang="en-IN" baseline="-25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242882"/>
            <a:ext cx="7086600" cy="483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64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28600" y="5029200"/>
            <a:ext cx="31645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ILD-TPC</a:t>
            </a:r>
            <a:endParaRPr lang="en-GB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Length of the TPC ~ 4.6 m</a:t>
            </a:r>
          </a:p>
          <a:p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Diameter of the TPC ~ 3.6 m</a:t>
            </a:r>
          </a:p>
          <a:p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Magnetic field ~  3.5 T</a:t>
            </a:r>
            <a:endParaRPr lang="fr-FR" sz="2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9" descr="3 ILD fig.pd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3746384"/>
            <a:ext cx="3200400" cy="288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67000" y="6531047"/>
            <a:ext cx="3466380" cy="365125"/>
          </a:xfrm>
        </p:spPr>
        <p:txBody>
          <a:bodyPr/>
          <a:lstStyle/>
          <a:p>
            <a:r>
              <a:rPr lang="en-IN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12512"/>
            <a:ext cx="20574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457" y="205613"/>
            <a:ext cx="8986691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Linear Collider : A discovery and </a:t>
            </a:r>
            <a:r>
              <a:rPr lang="en-GB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precision measurement machine </a:t>
            </a:r>
            <a:endParaRPr lang="en-GB" sz="2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e-  </a:t>
            </a:r>
            <a:r>
              <a:rPr lang="en-GB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e+ will collide  initially in the range √s = 240 – 500 </a:t>
            </a:r>
            <a:r>
              <a:rPr lang="en-GB" sz="20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GeV</a:t>
            </a:r>
            <a:endParaRPr lang="en-GB" sz="2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0800" y="1729777"/>
            <a:ext cx="2438400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of the two detector concepts for the ILC is the ‘International Large Detector’ (ILD).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3000"/>
            <a:ext cx="6172200" cy="258666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24200" y="3962400"/>
            <a:ext cx="2090351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central tracking at the ILD will be accomplished by a Large TPC.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019800" y="4670852"/>
            <a:ext cx="1143000" cy="12974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483635" y="4670852"/>
            <a:ext cx="53893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IN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TPC</a:t>
            </a:r>
            <a:endParaRPr lang="en-IN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8064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7876" y="156045"/>
            <a:ext cx="6595845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Large prototype of the ILD-TPC </a:t>
            </a:r>
            <a:r>
              <a:rPr lang="en-GB" sz="28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</a:t>
            </a:r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DESY</a:t>
            </a:r>
            <a:endParaRPr lang="fr-FR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\\Dapdc5\debsanka\Desktop\Apero_deb_2015\Apero_plots\pcma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13" y="914400"/>
            <a:ext cx="4186773" cy="519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1779" y="6096000"/>
            <a:ext cx="3653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4">
                    <a:lumMod val="75000"/>
                  </a:schemeClr>
                </a:solidFill>
              </a:rPr>
              <a:t>The movable stage and the PCMAG. 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0708" y="4473425"/>
            <a:ext cx="29433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u="sng" dirty="0" smtClean="0">
                <a:solidFill>
                  <a:srgbClr val="00B0F0"/>
                </a:solidFill>
              </a:rPr>
              <a:t>The field cage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</a:rPr>
              <a:t>Drift length = 56.80 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chemeClr val="accent4">
                    <a:lumMod val="75000"/>
                  </a:schemeClr>
                </a:solidFill>
              </a:rPr>
              <a:t>Inner diameter = 72 cm</a:t>
            </a:r>
          </a:p>
        </p:txBody>
      </p:sp>
      <p:pic>
        <p:nvPicPr>
          <p:cNvPr id="7170" name="Picture 2" descr="I:\Apero_plots\LP-TPC (35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749" y="916241"/>
            <a:ext cx="4158671" cy="338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>
            <a:off x="2971801" y="3574143"/>
            <a:ext cx="152399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065187" y="3733800"/>
            <a:ext cx="1337226" cy="83099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1-6 GeV 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e- beam</a:t>
            </a:r>
            <a:endParaRPr lang="fr-FR" sz="2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\\Dapdc5\debsanka\Desktop\EPS_Deb\Eudet_logo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4707749"/>
            <a:ext cx="1546171" cy="170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Dapdc5\debsanka\Desktop\EPS_Deb\AIDA_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590" y="5660815"/>
            <a:ext cx="2109210" cy="75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009786" y="6482578"/>
            <a:ext cx="3467214" cy="365125"/>
          </a:xfrm>
        </p:spPr>
        <p:txBody>
          <a:bodyPr/>
          <a:lstStyle/>
          <a:p>
            <a:r>
              <a:rPr lang="en-IN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4110936" y="6385783"/>
            <a:ext cx="628813" cy="767687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08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5721163" y="4769584"/>
            <a:ext cx="3154819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Module size: 22 cm ×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17 cm</a:t>
            </a:r>
            <a:endParaRPr lang="en-US" sz="20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Readout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:  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1728 Pads</a:t>
            </a: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24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rows </a:t>
            </a:r>
            <a:endParaRPr lang="en-US" sz="2000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arajita" panose="020B0604020202020204" pitchFamily="34" charset="0"/>
              <a:cs typeface="Aparajita" panose="020B0604020202020204" pitchFamily="34" charset="0"/>
            </a:endParaRPr>
          </a:p>
          <a:p>
            <a:pPr eaLnBrk="1" hangingPunct="1">
              <a:lnSpc>
                <a:spcPts val="3000"/>
              </a:lnSpc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Pad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size:  </a:t>
            </a:r>
            <a:r>
              <a:rPr lang="en-US" sz="20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~ 3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arajita" panose="020B0604020202020204" pitchFamily="34" charset="0"/>
                <a:cs typeface="Aparajita" panose="020B0604020202020204" pitchFamily="34" charset="0"/>
              </a:rPr>
              <a:t>mm × 7 mm</a:t>
            </a:r>
          </a:p>
        </p:txBody>
      </p:sp>
      <p:pic>
        <p:nvPicPr>
          <p:cNvPr id="1027" name="Picture 3" descr="\\Dapdc5\debsanka\Desktop\EPS_Deb\LPTPC_cavity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78" y="1154251"/>
            <a:ext cx="3965922" cy="379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808" y="1154251"/>
            <a:ext cx="3603792" cy="2870762"/>
          </a:xfrm>
          <a:prstGeom prst="rect">
            <a:avLst/>
          </a:prstGeom>
        </p:spPr>
      </p:pic>
      <p:sp>
        <p:nvSpPr>
          <p:cNvPr id="17" name="Down Arrow 16"/>
          <p:cNvSpPr/>
          <p:nvPr/>
        </p:nvSpPr>
        <p:spPr>
          <a:xfrm rot="15651693">
            <a:off x="4066657" y="1176314"/>
            <a:ext cx="381000" cy="242880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extBox 17"/>
          <p:cNvSpPr txBox="1"/>
          <p:nvPr/>
        </p:nvSpPr>
        <p:spPr>
          <a:xfrm>
            <a:off x="6365756" y="4452140"/>
            <a:ext cx="17070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 module</a:t>
            </a:r>
            <a:endParaRPr lang="en-US" sz="1400" b="1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2257" y="5172529"/>
            <a:ext cx="3052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End-plate of the LPTPC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64734" y="6575606"/>
            <a:ext cx="8113013" cy="182439"/>
          </a:xfrm>
        </p:spPr>
        <p:txBody>
          <a:bodyPr/>
          <a:lstStyle/>
          <a:p>
            <a:r>
              <a:rPr lang="en-IN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46166" y="272798"/>
            <a:ext cx="7682231" cy="461665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Seven </a:t>
            </a:r>
            <a:r>
              <a:rPr lang="en-US" sz="2400" b="1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US" sz="2400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 are commissioned at the LPTPC</a:t>
            </a:r>
            <a:endParaRPr lang="en-US" sz="2400" b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2977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600450" cy="365125"/>
          </a:xfrm>
        </p:spPr>
        <p:txBody>
          <a:bodyPr/>
          <a:lstStyle/>
          <a:p>
            <a:r>
              <a:rPr lang="en-IN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5667733" cy="4724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8141" y="307284"/>
            <a:ext cx="2427717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Electronics</a:t>
            </a:r>
            <a:endParaRPr lang="fr-FR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86450" y="1311438"/>
            <a:ext cx="3200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electronics comprises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Front End Cards (FEC)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Front End Mezzanine (FEM)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86450" y="2895600"/>
            <a:ext cx="3200399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Each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 End Card (FEC)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consists of 4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ASICs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regulator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a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 Sensor 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86450" y="4819471"/>
            <a:ext cx="3200400" cy="1200329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 End Mezzanine (FEM) 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includes a 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Field Programmable Gate Array</a:t>
            </a:r>
          </a:p>
          <a:p>
            <a:r>
              <a:rPr lang="en-IN" b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(FPGA). </a:t>
            </a:r>
          </a:p>
        </p:txBody>
      </p:sp>
    </p:spTree>
    <p:extLst>
      <p:ext uri="{BB962C8B-B14F-4D97-AF65-F5344CB8AC3E}">
        <p14:creationId xmlns:p14="http://schemas.microsoft.com/office/powerpoint/2010/main" val="27498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30255" y="102452"/>
            <a:ext cx="4083490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Heating of the  Electronics</a:t>
            </a:r>
            <a:endParaRPr lang="fr-FR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716841"/>
              </p:ext>
            </p:extLst>
          </p:nvPr>
        </p:nvGraphicFramePr>
        <p:xfrm>
          <a:off x="304800" y="1524000"/>
          <a:ext cx="5715000" cy="3586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1194"/>
                <a:gridCol w="4033806"/>
              </a:tblGrid>
              <a:tr h="1252566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5673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834808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633037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1981200" y="2099176"/>
            <a:ext cx="2263140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268240" y="1524806"/>
            <a:ext cx="0" cy="129540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71855" y="2076741"/>
            <a:ext cx="783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6 FECs</a:t>
            </a:r>
            <a:endParaRPr lang="en-IN" dirty="0"/>
          </a:p>
        </p:txBody>
      </p:sp>
      <p:sp>
        <p:nvSpPr>
          <p:cNvPr id="13" name="TextBox 12"/>
          <p:cNvSpPr txBox="1"/>
          <p:nvPr/>
        </p:nvSpPr>
        <p:spPr>
          <a:xfrm>
            <a:off x="775327" y="3072108"/>
            <a:ext cx="679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FEM</a:t>
            </a:r>
            <a:endParaRPr lang="en-IN" dirty="0"/>
          </a:p>
        </p:txBody>
      </p:sp>
      <p:sp>
        <p:nvSpPr>
          <p:cNvPr id="14" name="TextBox 13"/>
          <p:cNvSpPr txBox="1"/>
          <p:nvPr/>
        </p:nvSpPr>
        <p:spPr>
          <a:xfrm>
            <a:off x="775327" y="3929693"/>
            <a:ext cx="688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FPGA</a:t>
            </a:r>
            <a:endParaRPr lang="en-IN" dirty="0"/>
          </a:p>
        </p:txBody>
      </p:sp>
      <p:sp>
        <p:nvSpPr>
          <p:cNvPr id="15" name="TextBox 14"/>
          <p:cNvSpPr txBox="1"/>
          <p:nvPr/>
        </p:nvSpPr>
        <p:spPr>
          <a:xfrm>
            <a:off x="797232" y="4619433"/>
            <a:ext cx="635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Total</a:t>
            </a:r>
            <a:endParaRPr lang="en-IN" dirty="0"/>
          </a:p>
        </p:txBody>
      </p:sp>
      <p:sp>
        <p:nvSpPr>
          <p:cNvPr id="16" name="TextBox 15"/>
          <p:cNvSpPr txBox="1"/>
          <p:nvPr/>
        </p:nvSpPr>
        <p:spPr>
          <a:xfrm>
            <a:off x="2000208" y="2256345"/>
            <a:ext cx="2288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Power regulator = 7 W</a:t>
            </a:r>
            <a:endParaRPr lang="en-IN" dirty="0"/>
          </a:p>
        </p:txBody>
      </p:sp>
      <p:sp>
        <p:nvSpPr>
          <p:cNvPr id="17" name="TextBox 16"/>
          <p:cNvSpPr txBox="1"/>
          <p:nvPr/>
        </p:nvSpPr>
        <p:spPr>
          <a:xfrm>
            <a:off x="2440777" y="1636169"/>
            <a:ext cx="1407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ASICs = 12 W</a:t>
            </a:r>
            <a:endParaRPr lang="en-IN" dirty="0"/>
          </a:p>
        </p:txBody>
      </p:sp>
      <p:sp>
        <p:nvSpPr>
          <p:cNvPr id="18" name="TextBox 17"/>
          <p:cNvSpPr txBox="1"/>
          <p:nvPr/>
        </p:nvSpPr>
        <p:spPr>
          <a:xfrm>
            <a:off x="4372022" y="196149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19 W</a:t>
            </a:r>
            <a:endParaRPr lang="en-IN" dirty="0"/>
          </a:p>
        </p:txBody>
      </p:sp>
      <p:sp>
        <p:nvSpPr>
          <p:cNvPr id="19" name="TextBox 18"/>
          <p:cNvSpPr txBox="1"/>
          <p:nvPr/>
        </p:nvSpPr>
        <p:spPr>
          <a:xfrm>
            <a:off x="4343168" y="2963633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3.5 W</a:t>
            </a:r>
            <a:endParaRPr lang="en-IN" dirty="0"/>
          </a:p>
        </p:txBody>
      </p:sp>
      <p:sp>
        <p:nvSpPr>
          <p:cNvPr id="20" name="TextBox 19"/>
          <p:cNvSpPr txBox="1"/>
          <p:nvPr/>
        </p:nvSpPr>
        <p:spPr>
          <a:xfrm>
            <a:off x="4343168" y="3745027"/>
            <a:ext cx="734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3.5 W</a:t>
            </a:r>
            <a:endParaRPr lang="en-IN" dirty="0"/>
          </a:p>
        </p:txBody>
      </p:sp>
      <p:sp>
        <p:nvSpPr>
          <p:cNvPr id="21" name="TextBox 20"/>
          <p:cNvSpPr txBox="1"/>
          <p:nvPr/>
        </p:nvSpPr>
        <p:spPr>
          <a:xfrm>
            <a:off x="4383373" y="4504470"/>
            <a:ext cx="67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26 W</a:t>
            </a:r>
            <a:endParaRPr lang="en-IN" dirty="0"/>
          </a:p>
        </p:txBody>
      </p:sp>
      <p:sp>
        <p:nvSpPr>
          <p:cNvPr id="25" name="TextBox 24"/>
          <p:cNvSpPr txBox="1"/>
          <p:nvPr/>
        </p:nvSpPr>
        <p:spPr>
          <a:xfrm>
            <a:off x="1317694" y="771501"/>
            <a:ext cx="6808146" cy="64633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electronics runs at 5 V supply.</a:t>
            </a:r>
          </a:p>
          <a:p>
            <a:pPr algn="ctr"/>
            <a:r>
              <a:rPr lang="en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</a:t>
            </a:r>
            <a:r>
              <a:rPr lang="en-IN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each component of the electronics has been measured. </a:t>
            </a:r>
            <a:endParaRPr lang="en-IN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3400" y="5405302"/>
            <a:ext cx="8077200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dissipation by the electronics increases the temperature of the back-end as well as the pad-plane of the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module. If not removed, the heat causes potential damage to the electronics</a:t>
            </a:r>
            <a:endParaRPr lang="en-IN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761" y="1752600"/>
            <a:ext cx="3685612" cy="276420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6054811" y="4582180"/>
            <a:ext cx="3041573" cy="52322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sz="1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of the pad-plane is 44</a:t>
            </a:r>
            <a:r>
              <a:rPr lang="en-IN" sz="1400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sz="14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C, as seen by an infrared camera.</a:t>
            </a:r>
          </a:p>
        </p:txBody>
      </p:sp>
    </p:spTree>
    <p:extLst>
      <p:ext uri="{BB962C8B-B14F-4D97-AF65-F5344CB8AC3E}">
        <p14:creationId xmlns:p14="http://schemas.microsoft.com/office/powerpoint/2010/main" val="4539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2139930"/>
            <a:ext cx="5410200" cy="41071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2050" y="175754"/>
            <a:ext cx="8759899" cy="707886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Considering the present status of the electronics, heat dissipation at the ILD-TPC </a:t>
            </a:r>
          </a:p>
          <a:p>
            <a:pPr algn="ctr"/>
            <a:r>
              <a:rPr lang="en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simulated using Finite Element Method (COMSOL)</a:t>
            </a:r>
            <a:endParaRPr lang="en-I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86297" y="1012928"/>
            <a:ext cx="5867400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simulated TPC is 4.6 m in length and 3.6 m in diameter.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common cathode is at the centre and it is 0.1 mm thick.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field cage and the end-plates are 2 cm thick. </a:t>
            </a:r>
            <a:endParaRPr lang="en-IN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3498" y="2607510"/>
            <a:ext cx="3200399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power dissipation on each</a:t>
            </a:r>
            <a:r>
              <a:rPr lang="en-IN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end-plane is taken as 7.5 kW.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853498" y="3697320"/>
            <a:ext cx="3200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gas flow is taken such that </a:t>
            </a:r>
          </a:p>
          <a:p>
            <a:r>
              <a:rPr lang="en-IN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 replaces one TPC volume in 24 hours.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32903" y="5086256"/>
            <a:ext cx="3200399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 along the TPC axis is found to vary from 32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to 70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after 7 hours of heating.</a:t>
            </a:r>
          </a:p>
        </p:txBody>
      </p:sp>
    </p:spTree>
    <p:extLst>
      <p:ext uri="{BB962C8B-B14F-4D97-AF65-F5344CB8AC3E}">
        <p14:creationId xmlns:p14="http://schemas.microsoft.com/office/powerpoint/2010/main" val="282427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 sz="1100" b="1" dirty="0" smtClean="0">
                <a:solidFill>
                  <a:srgbClr val="00B0F0"/>
                </a:solidFill>
              </a:rPr>
              <a:t>ECFALC-2016, 30 May - 5 June, Santander, Spain. </a:t>
            </a:r>
            <a:endParaRPr lang="en-US" sz="1100" b="1" dirty="0">
              <a:solidFill>
                <a:srgbClr val="00B0F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164644"/>
            <a:ext cx="5334000" cy="41071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50" y="175754"/>
            <a:ext cx="8759899" cy="707886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Considering the present status of the electronics, heat dissipation at the ILD-TPC </a:t>
            </a:r>
          </a:p>
          <a:p>
            <a:pPr algn="ctr"/>
            <a:r>
              <a:rPr lang="en-IN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simulated using Finite Element Method (COMSOL).  </a:t>
            </a:r>
            <a:endParaRPr lang="en-IN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81299" y="1050120"/>
            <a:ext cx="6096000" cy="92333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simulated TPC is 4.6 m in length and 3.6 m in diameter.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common cathode is 0.1 mm thick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field cage and the end-plates are 2 cm thick. </a:t>
            </a:r>
            <a:endParaRPr lang="en-IN" b="1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53498" y="2607510"/>
            <a:ext cx="3200399" cy="147732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Considering the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Power-Pulsing, the power consumption on each end-plane </a:t>
            </a:r>
          </a:p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reduced by a factor of 10, </a:t>
            </a:r>
            <a:r>
              <a:rPr lang="en-IN" dirty="0" err="1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e.i.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 750 W.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853498" y="4572000"/>
            <a:ext cx="3200399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limits the temperature gradient within 25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 to 30</a:t>
            </a:r>
            <a:r>
              <a:rPr lang="en-IN" baseline="30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IN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C.</a:t>
            </a:r>
          </a:p>
        </p:txBody>
      </p:sp>
    </p:spTree>
    <p:extLst>
      <p:ext uri="{BB962C8B-B14F-4D97-AF65-F5344CB8AC3E}">
        <p14:creationId xmlns:p14="http://schemas.microsoft.com/office/powerpoint/2010/main" val="28972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14467</TotalTime>
  <Words>2201</Words>
  <Application>Microsoft Office PowerPoint</Application>
  <PresentationFormat>On-screen Show (4:3)</PresentationFormat>
  <Paragraphs>270</Paragraphs>
  <Slides>27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Andalus</vt:lpstr>
      <vt:lpstr>Aparajita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Sankar</dc:creator>
  <cp:lastModifiedBy>debsankar</cp:lastModifiedBy>
  <cp:revision>1840</cp:revision>
  <cp:lastPrinted>2015-07-23T23:38:34Z</cp:lastPrinted>
  <dcterms:created xsi:type="dcterms:W3CDTF">2006-08-16T00:00:00Z</dcterms:created>
  <dcterms:modified xsi:type="dcterms:W3CDTF">2016-05-31T09:14:00Z</dcterms:modified>
</cp:coreProperties>
</file>