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4" r:id="rId2"/>
    <p:sldId id="477" r:id="rId3"/>
    <p:sldId id="272" r:id="rId4"/>
    <p:sldId id="459" r:id="rId5"/>
    <p:sldId id="486" r:id="rId6"/>
  </p:sldIdLst>
  <p:sldSz cx="9144000" cy="6858000" type="screen4x3"/>
  <p:notesSz cx="6805613" cy="9939338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6814" autoAdjust="0"/>
  </p:normalViewPr>
  <p:slideViewPr>
    <p:cSldViewPr snapToGrid="0" snapToObjects="1">
      <p:cViewPr varScale="1">
        <p:scale>
          <a:sx n="118" d="100"/>
          <a:sy n="118" d="100"/>
        </p:scale>
        <p:origin x="-108" y="-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6966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4940" y="1"/>
            <a:ext cx="2949099" cy="496966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B2353159-F9EA-864B-9DF8-AD9055F73897}" type="datetimeFigureOut">
              <a:rPr kumimoji="1" lang="ja-JP" altLang="en-US" smtClean="0"/>
              <a:t>2016/5/11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40647"/>
            <a:ext cx="2949099" cy="496966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4940" y="9440647"/>
            <a:ext cx="2949099" cy="496966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C11BD52D-64BF-CE46-82DE-4EFC46D74B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04018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6966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6966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2BB28C89-077D-EA4F-BF8A-0607D72E8BBA}" type="datetimeFigureOut">
              <a:rPr kumimoji="1" lang="ja-JP" altLang="en-US" smtClean="0"/>
              <a:t>2016/5/11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3"/>
          </a:xfrm>
          <a:prstGeom prst="rect">
            <a:avLst/>
          </a:prstGeom>
        </p:spPr>
        <p:txBody>
          <a:bodyPr vert="horz" lIns="91434" tIns="45717" rIns="91434" bIns="4571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49099" cy="496966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940" y="9440647"/>
            <a:ext cx="2949099" cy="496966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0DF88EEC-26AD-DB4E-BB65-3A45219224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96455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TB May 12, 2016 Shin MICHIZONO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41384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TB May 12, 2016 Shin MICHIZONO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72646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1" y="274642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TB May 12, 2016 Shin MICHIZONO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54209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TB May 12, 2016 Shin MICHIZONO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A7F02-CC73-E048-A759-CA7A0F1AE62F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9334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TB May 12, 2016 Shin MICHIZONO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82828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0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0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0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0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0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TB May 12, 2016 Shin MICHIZONO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40512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TB May 12, 2016 Shin MICHIZONO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73377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TB May 12, 2016 Shin MICHIZONO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57416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TB May 12, 2016 Shin MICHIZONO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57586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TB May 12, 2016 Shin MICHIZONO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86606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TB May 12, 2016 Shin MICHIZONO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00164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11" indent="0">
              <a:buNone/>
              <a:defRPr sz="2800"/>
            </a:lvl2pPr>
            <a:lvl3pPr marL="914021" indent="0">
              <a:buNone/>
              <a:defRPr sz="2400"/>
            </a:lvl3pPr>
            <a:lvl4pPr marL="1371032" indent="0">
              <a:buNone/>
              <a:defRPr sz="2000"/>
            </a:lvl4pPr>
            <a:lvl5pPr marL="1828041" indent="0">
              <a:buNone/>
              <a:defRPr sz="2000"/>
            </a:lvl5pPr>
            <a:lvl6pPr marL="2285052" indent="0">
              <a:buNone/>
              <a:defRPr sz="2000"/>
            </a:lvl6pPr>
            <a:lvl7pPr marL="2742062" indent="0">
              <a:buNone/>
              <a:defRPr sz="2000"/>
            </a:lvl7pPr>
            <a:lvl8pPr marL="3199072" indent="0">
              <a:buNone/>
              <a:defRPr sz="2000"/>
            </a:lvl8pPr>
            <a:lvl9pPr marL="3656083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TB May 12, 2016 Shin MICHIZONO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14861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00" tIns="45702" rIns="91400" bIns="45702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00" tIns="45702" rIns="91400" bIns="45702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TB May 12, 2016 Shin MICHIZONO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57011"/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457011"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82775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ctr" defTabSz="457011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58" indent="-342758" algn="l" defTabSz="457011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42" indent="-285630" algn="l" defTabSz="457011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28" indent="-228506" algn="l" defTabSz="457011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37" indent="-228506" algn="l" defTabSz="457011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547" indent="-228506" algn="l" defTabSz="457011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55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6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57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58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3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4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5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6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7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83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69155" y="161643"/>
            <a:ext cx="8317645" cy="1322773"/>
          </a:xfrm>
          <a:solidFill>
            <a:srgbClr val="CCFFCC"/>
          </a:solidFill>
        </p:spPr>
        <p:txBody>
          <a:bodyPr>
            <a:normAutofit/>
          </a:bodyPr>
          <a:lstStyle/>
          <a:p>
            <a:r>
              <a:rPr lang="en-US" altLang="ja-JP" sz="3600" dirty="0" smtClean="0">
                <a:solidFill>
                  <a:srgbClr val="3366FF"/>
                </a:solidFill>
              </a:rPr>
              <a:t>ILC </a:t>
            </a:r>
            <a:r>
              <a:rPr lang="en-US" altLang="ja-JP" sz="3600" dirty="0" smtClean="0">
                <a:solidFill>
                  <a:srgbClr val="3366FF"/>
                </a:solidFill>
              </a:rPr>
              <a:t>R&amp;D at KEK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en-US" altLang="ja-JP" sz="3600" b="1" dirty="0" smtClean="0"/>
              <a:t>FY2016 plan</a:t>
            </a:r>
            <a:endParaRPr kumimoji="1" lang="ja-JP" altLang="en-US" sz="3600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2712735"/>
            <a:ext cx="6400800" cy="985222"/>
          </a:xfrm>
        </p:spPr>
        <p:txBody>
          <a:bodyPr>
            <a:normAutofit/>
          </a:bodyPr>
          <a:lstStyle/>
          <a:p>
            <a:r>
              <a:rPr lang="en-US" altLang="ja-JP" sz="2400" dirty="0" smtClean="0">
                <a:solidFill>
                  <a:schemeClr val="tx1"/>
                </a:solidFill>
              </a:rPr>
              <a:t>Shin MICHIZONO </a:t>
            </a:r>
          </a:p>
          <a:p>
            <a:r>
              <a:rPr lang="en-US" altLang="ja-JP" sz="2400" dirty="0" smtClean="0">
                <a:solidFill>
                  <a:schemeClr val="tx1"/>
                </a:solidFill>
              </a:rPr>
              <a:t>(KEK, Accelerator Lab.)</a:t>
            </a:r>
          </a:p>
          <a:p>
            <a:endParaRPr kumimoji="1" lang="en-US" altLang="ja-JP" dirty="0" smtClean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TB May 12, 2016 Shin MICHIZONO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68CCE-6028-D344-BA7E-255CF04F3D3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032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1006" y="165670"/>
            <a:ext cx="7177672" cy="7839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altLang="ja-JP" sz="2400" dirty="0" smtClean="0"/>
              <a:t>Reformation of ILC R&amp;D and project promotion at KEK </a:t>
            </a:r>
            <a:endParaRPr kumimoji="1" lang="ja-JP" altLang="en-US" sz="2400" dirty="0"/>
          </a:p>
        </p:txBody>
      </p:sp>
      <p:grpSp>
        <p:nvGrpSpPr>
          <p:cNvPr id="71" name="グループ化 70"/>
          <p:cNvGrpSpPr/>
          <p:nvPr/>
        </p:nvGrpSpPr>
        <p:grpSpPr>
          <a:xfrm>
            <a:off x="-24699" y="1055077"/>
            <a:ext cx="9044781" cy="5004167"/>
            <a:chOff x="-24699" y="1055077"/>
            <a:chExt cx="9044781" cy="5004167"/>
          </a:xfrm>
        </p:grpSpPr>
        <p:sp>
          <p:nvSpPr>
            <p:cNvPr id="6" name="正方形/長方形 5"/>
            <p:cNvSpPr/>
            <p:nvPr/>
          </p:nvSpPr>
          <p:spPr>
            <a:xfrm>
              <a:off x="3618644" y="1055077"/>
              <a:ext cx="914400" cy="56871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KEK DG</a:t>
              </a:r>
              <a:endParaRPr kumimoji="1" lang="ja-JP" altLang="en-US" dirty="0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668530" y="1610836"/>
              <a:ext cx="2196790" cy="50180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LC project steering committee</a:t>
              </a:r>
              <a:endParaRPr kumimoji="1" lang="ja-JP" altLang="en-US" dirty="0"/>
            </a:p>
          </p:txBody>
        </p:sp>
        <p:cxnSp>
          <p:nvCxnSpPr>
            <p:cNvPr id="8" name="直線コネクタ 7"/>
            <p:cNvCxnSpPr/>
            <p:nvPr/>
          </p:nvCxnSpPr>
          <p:spPr>
            <a:xfrm>
              <a:off x="1841280" y="2338275"/>
              <a:ext cx="5059682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 flipH="1">
              <a:off x="1846123" y="2366019"/>
              <a:ext cx="16593" cy="85854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9"/>
            <p:cNvSpPr txBox="1"/>
            <p:nvPr/>
          </p:nvSpPr>
          <p:spPr>
            <a:xfrm>
              <a:off x="672362" y="3355469"/>
              <a:ext cx="26212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Planning Office for the ILC</a:t>
              </a:r>
              <a:endParaRPr kumimoji="1" lang="ja-JP" altLang="en-US" dirty="0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454092" y="3206570"/>
              <a:ext cx="2953510" cy="265725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" name="直線コネクタ 11"/>
            <p:cNvCxnSpPr>
              <a:stCxn id="6" idx="2"/>
            </p:cNvCxnSpPr>
            <p:nvPr/>
          </p:nvCxnSpPr>
          <p:spPr>
            <a:xfrm>
              <a:off x="4075844" y="1623789"/>
              <a:ext cx="0" cy="714486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>
              <a:stCxn id="7" idx="3"/>
            </p:cNvCxnSpPr>
            <p:nvPr/>
          </p:nvCxnSpPr>
          <p:spPr>
            <a:xfrm>
              <a:off x="2865320" y="1861738"/>
              <a:ext cx="121052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>
              <a:off x="6900962" y="2338275"/>
              <a:ext cx="19356" cy="839431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>
              <a:off x="6432910" y="2707606"/>
              <a:ext cx="46805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/>
            <p:cNvSpPr txBox="1"/>
            <p:nvPr/>
          </p:nvSpPr>
          <p:spPr>
            <a:xfrm>
              <a:off x="4743811" y="2474814"/>
              <a:ext cx="1678408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olid"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Executive</a:t>
              </a:r>
              <a:r>
                <a:rPr kumimoji="1" lang="ja-JP" altLang="en-US" dirty="0" smtClean="0"/>
                <a:t> </a:t>
              </a:r>
              <a:r>
                <a:rPr kumimoji="1" lang="en-US" altLang="ja-JP" dirty="0" smtClean="0"/>
                <a:t>board</a:t>
              </a:r>
              <a:endParaRPr kumimoji="1" lang="ja-JP" altLang="en-US" dirty="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7129892" y="2338275"/>
              <a:ext cx="14172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 smtClean="0">
                  <a:solidFill>
                    <a:srgbClr val="002060"/>
                  </a:solidFill>
                </a:rPr>
                <a:t>（</a:t>
              </a:r>
              <a:r>
                <a:rPr lang="en-US" altLang="ja-JP" sz="2400" dirty="0" smtClean="0">
                  <a:solidFill>
                    <a:srgbClr val="002060"/>
                  </a:solidFill>
                </a:rPr>
                <a:t>LC R&amp;D</a:t>
              </a:r>
              <a:r>
                <a:rPr kumimoji="1" lang="ja-JP" altLang="en-US" sz="2400" dirty="0" smtClean="0">
                  <a:solidFill>
                    <a:srgbClr val="002060"/>
                  </a:solidFill>
                </a:rPr>
                <a:t>）</a:t>
              </a:r>
              <a:endParaRPr kumimoji="1" lang="ja-JP" altLang="en-US" sz="2400" dirty="0">
                <a:solidFill>
                  <a:srgbClr val="002060"/>
                </a:solidFill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-24699" y="2366276"/>
              <a:ext cx="300877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solidFill>
                    <a:srgbClr val="002060"/>
                  </a:solidFill>
                </a:rPr>
                <a:t>(LC Project Promotion)</a:t>
              </a:r>
            </a:p>
            <a:p>
              <a:endParaRPr kumimoji="1" lang="ja-JP" altLang="en-US" sz="2400" dirty="0">
                <a:solidFill>
                  <a:srgbClr val="002060"/>
                </a:solidFill>
              </a:endParaRPr>
            </a:p>
          </p:txBody>
        </p:sp>
        <p:grpSp>
          <p:nvGrpSpPr>
            <p:cNvPr id="19" name="グループ化 18"/>
            <p:cNvGrpSpPr/>
            <p:nvPr/>
          </p:nvGrpSpPr>
          <p:grpSpPr>
            <a:xfrm>
              <a:off x="576378" y="3952187"/>
              <a:ext cx="2399544" cy="1572434"/>
              <a:chOff x="356864" y="3519844"/>
              <a:chExt cx="2399544" cy="1572434"/>
            </a:xfrm>
          </p:grpSpPr>
          <p:sp>
            <p:nvSpPr>
              <p:cNvPr id="40" name="テキスト ボックス 39"/>
              <p:cNvSpPr txBox="1"/>
              <p:nvPr/>
            </p:nvSpPr>
            <p:spPr>
              <a:xfrm>
                <a:off x="1353106" y="3519844"/>
                <a:ext cx="947247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 smtClean="0"/>
                  <a:t>Director</a:t>
                </a:r>
                <a:endParaRPr kumimoji="1" lang="ja-JP" altLang="en-US" dirty="0"/>
              </a:p>
            </p:txBody>
          </p:sp>
          <p:sp>
            <p:nvSpPr>
              <p:cNvPr id="41" name="テキスト ボックス 40"/>
              <p:cNvSpPr txBox="1"/>
              <p:nvPr/>
            </p:nvSpPr>
            <p:spPr>
              <a:xfrm>
                <a:off x="356864" y="4028296"/>
                <a:ext cx="1049854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ja-JP" dirty="0" smtClean="0"/>
                  <a:t>Deputy Director</a:t>
                </a:r>
                <a:endParaRPr kumimoji="1" lang="ja-JP" altLang="en-US" dirty="0"/>
              </a:p>
            </p:txBody>
          </p:sp>
          <p:sp>
            <p:nvSpPr>
              <p:cNvPr id="42" name="テキスト ボックス 41"/>
              <p:cNvSpPr txBox="1"/>
              <p:nvPr/>
            </p:nvSpPr>
            <p:spPr>
              <a:xfrm>
                <a:off x="897053" y="4722946"/>
                <a:ext cx="1859355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 smtClean="0"/>
                  <a:t>Coordination Unit</a:t>
                </a:r>
                <a:endParaRPr kumimoji="1" lang="ja-JP" altLang="en-US" dirty="0"/>
              </a:p>
            </p:txBody>
          </p:sp>
          <p:cxnSp>
            <p:nvCxnSpPr>
              <p:cNvPr id="43" name="直線コネクタ 42"/>
              <p:cNvCxnSpPr>
                <a:stCxn id="40" idx="2"/>
                <a:endCxn id="42" idx="0"/>
              </p:cNvCxnSpPr>
              <p:nvPr/>
            </p:nvCxnSpPr>
            <p:spPr>
              <a:xfrm>
                <a:off x="1826730" y="3889176"/>
                <a:ext cx="1" cy="83377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>
                <a:stCxn id="41" idx="3"/>
              </p:cNvCxnSpPr>
              <p:nvPr/>
            </p:nvCxnSpPr>
            <p:spPr>
              <a:xfrm flipV="1">
                <a:off x="1406718" y="4351461"/>
                <a:ext cx="431014" cy="1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正方形/長方形 34"/>
            <p:cNvSpPr/>
            <p:nvPr/>
          </p:nvSpPr>
          <p:spPr>
            <a:xfrm>
              <a:off x="6025948" y="3446849"/>
              <a:ext cx="1450523" cy="17380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23" name="直線コネクタ 22"/>
            <p:cNvCxnSpPr/>
            <p:nvPr/>
          </p:nvCxnSpPr>
          <p:spPr>
            <a:xfrm>
              <a:off x="5510746" y="3188697"/>
              <a:ext cx="2723313" cy="2010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/>
            <p:cNvCxnSpPr/>
            <p:nvPr/>
          </p:nvCxnSpPr>
          <p:spPr>
            <a:xfrm>
              <a:off x="6920318" y="3189606"/>
              <a:ext cx="0" cy="27412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>
              <a:off x="8234059" y="3194601"/>
              <a:ext cx="0" cy="26413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>
              <a:off x="5510746" y="3198749"/>
              <a:ext cx="0" cy="27412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矢印コネクタ 26"/>
            <p:cNvCxnSpPr/>
            <p:nvPr/>
          </p:nvCxnSpPr>
          <p:spPr>
            <a:xfrm flipH="1">
              <a:off x="5155216" y="4908807"/>
              <a:ext cx="1" cy="6529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正方形/長方形 27"/>
            <p:cNvSpPr/>
            <p:nvPr/>
          </p:nvSpPr>
          <p:spPr>
            <a:xfrm>
              <a:off x="4926642" y="5573843"/>
              <a:ext cx="3649132" cy="4854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>
                  <a:solidFill>
                    <a:schemeClr val="tx1"/>
                  </a:solidFill>
                </a:rPr>
                <a:t>LC R&amp;D meeting </a:t>
              </a:r>
              <a:endParaRPr kumimoji="1" lang="ja-JP" altLang="en-US" dirty="0"/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6168960" y="3575896"/>
              <a:ext cx="113992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Accelerator</a:t>
              </a:r>
            </a:p>
            <a:p>
              <a:r>
                <a:rPr kumimoji="1" lang="en-US" altLang="ja-JP" sz="1600" dirty="0" smtClean="0"/>
                <a:t>Laboratory</a:t>
              </a:r>
              <a:endParaRPr kumimoji="1" lang="ja-JP" altLang="en-US" sz="1600" dirty="0"/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6191113" y="4566412"/>
              <a:ext cx="121328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R&amp;D group</a:t>
              </a:r>
              <a:endParaRPr kumimoji="1" lang="ja-JP" altLang="en-US" dirty="0"/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4429955" y="3462723"/>
              <a:ext cx="1450523" cy="17380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4424990" y="3501925"/>
              <a:ext cx="148470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Institute of </a:t>
              </a:r>
            </a:p>
            <a:p>
              <a:r>
                <a:rPr lang="en-US" altLang="ja-JP" sz="1600" dirty="0" smtClean="0"/>
                <a:t>Particle and </a:t>
              </a:r>
            </a:p>
            <a:p>
              <a:r>
                <a:rPr lang="en-US" altLang="ja-JP" sz="1600" dirty="0" smtClean="0"/>
                <a:t>Nuclear Studies</a:t>
              </a:r>
              <a:endParaRPr kumimoji="1" lang="ja-JP" altLang="en-US" sz="1600" dirty="0"/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4583276" y="4553738"/>
              <a:ext cx="121328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R&amp;D group</a:t>
              </a:r>
              <a:endParaRPr kumimoji="1" lang="ja-JP" altLang="en-US" dirty="0"/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7569559" y="3467503"/>
              <a:ext cx="1450523" cy="17380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7693501" y="3565907"/>
              <a:ext cx="10912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Applied </a:t>
              </a:r>
            </a:p>
            <a:p>
              <a:r>
                <a:rPr kumimoji="1" lang="en-US" altLang="ja-JP" sz="1600" dirty="0" smtClean="0"/>
                <a:t>Research </a:t>
              </a:r>
            </a:p>
            <a:p>
              <a:r>
                <a:rPr kumimoji="1" lang="en-US" altLang="ja-JP" sz="1600" dirty="0" smtClean="0"/>
                <a:t>Laboratory</a:t>
              </a:r>
              <a:endParaRPr kumimoji="1" lang="ja-JP" altLang="en-US" sz="1600" dirty="0"/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7693501" y="4563272"/>
              <a:ext cx="121328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R&amp;D group</a:t>
              </a:r>
              <a:endParaRPr kumimoji="1" lang="ja-JP" altLang="en-US" dirty="0"/>
            </a:p>
          </p:txBody>
        </p:sp>
        <p:cxnSp>
          <p:nvCxnSpPr>
            <p:cNvPr id="56" name="直線矢印コネクタ 55"/>
            <p:cNvCxnSpPr/>
            <p:nvPr/>
          </p:nvCxnSpPr>
          <p:spPr>
            <a:xfrm flipH="1">
              <a:off x="6751208" y="4923070"/>
              <a:ext cx="1" cy="6529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矢印コネクタ 56"/>
            <p:cNvCxnSpPr/>
            <p:nvPr/>
          </p:nvCxnSpPr>
          <p:spPr>
            <a:xfrm flipH="1">
              <a:off x="8232078" y="4917539"/>
              <a:ext cx="1" cy="6529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テキスト ボックス 58"/>
            <p:cNvSpPr txBox="1"/>
            <p:nvPr/>
          </p:nvSpPr>
          <p:spPr>
            <a:xfrm>
              <a:off x="4994641" y="2803152"/>
              <a:ext cx="17823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/>
                <a:t>Chaired </a:t>
              </a:r>
              <a:r>
                <a:rPr kumimoji="1" lang="en-US" altLang="ja-JP" sz="1600" dirty="0" smtClean="0"/>
                <a:t> by KEK DG</a:t>
              </a:r>
              <a:endParaRPr kumimoji="1" lang="ja-JP" altLang="en-US" sz="1600" dirty="0"/>
            </a:p>
          </p:txBody>
        </p:sp>
        <p:sp>
          <p:nvSpPr>
            <p:cNvPr id="70" name="テキスト ボックス 69"/>
            <p:cNvSpPr txBox="1"/>
            <p:nvPr/>
          </p:nvSpPr>
          <p:spPr>
            <a:xfrm>
              <a:off x="2518339" y="3977127"/>
              <a:ext cx="9284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(KEK DG)</a:t>
              </a:r>
              <a:endParaRPr kumimoji="1" lang="ja-JP" altLang="en-US" sz="1600" dirty="0"/>
            </a:p>
          </p:txBody>
        </p:sp>
      </p:grpSp>
      <p:sp>
        <p:nvSpPr>
          <p:cNvPr id="72" name="テキスト ボックス 71"/>
          <p:cNvSpPr txBox="1"/>
          <p:nvPr/>
        </p:nvSpPr>
        <p:spPr>
          <a:xfrm>
            <a:off x="7422618" y="1082832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April 2016 -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474427" y="6248481"/>
            <a:ext cx="6389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(External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relations</a:t>
            </a:r>
            <a:r>
              <a:rPr kumimoji="1" lang="ja-JP" altLang="en-US" dirty="0" smtClean="0"/>
              <a:t> </a:t>
            </a:r>
            <a:r>
              <a:rPr lang="ja-JP" altLang="ja-JP" dirty="0" smtClean="0"/>
              <a:t>t</a:t>
            </a:r>
            <a:r>
              <a:rPr lang="en-US" altLang="ja-JP" dirty="0" smtClean="0"/>
              <a:t>o</a:t>
            </a:r>
            <a:r>
              <a:rPr lang="ja-JP" altLang="en-US" dirty="0" smtClean="0"/>
              <a:t> </a:t>
            </a:r>
            <a:r>
              <a:rPr lang="en-US" altLang="ja-JP" dirty="0" smtClean="0"/>
              <a:t>organizations</a:t>
            </a:r>
            <a:r>
              <a:rPr lang="ja-JP" altLang="en-US" dirty="0" smtClean="0"/>
              <a:t> </a:t>
            </a:r>
            <a:r>
              <a:rPr lang="en-US" altLang="ja-JP" dirty="0" smtClean="0"/>
              <a:t>outside of </a:t>
            </a:r>
            <a:r>
              <a:rPr lang="ja-JP" altLang="en-US" dirty="0" smtClean="0"/>
              <a:t> </a:t>
            </a:r>
            <a:r>
              <a:rPr lang="en-US" altLang="ja-JP" dirty="0" smtClean="0"/>
              <a:t>KEK</a:t>
            </a:r>
            <a:r>
              <a:rPr lang="ja-JP" altLang="en-US" dirty="0"/>
              <a:t> </a:t>
            </a:r>
            <a:r>
              <a:rPr lang="ja-JP" altLang="ja-JP" dirty="0" smtClean="0"/>
              <a:t>a</a:t>
            </a:r>
            <a:r>
              <a:rPr lang="en-US" altLang="ja-JP" dirty="0" smtClean="0"/>
              <a:t>re</a:t>
            </a:r>
            <a:r>
              <a:rPr lang="ja-JP" altLang="en-US" dirty="0" smtClean="0"/>
              <a:t> </a:t>
            </a:r>
            <a:r>
              <a:rPr lang="en-US" altLang="ja-JP" dirty="0" smtClean="0"/>
              <a:t>not</a:t>
            </a:r>
            <a:r>
              <a:rPr lang="ja-JP" altLang="en-US" dirty="0" smtClean="0"/>
              <a:t> </a:t>
            </a:r>
            <a:r>
              <a:rPr lang="en-US" altLang="ja-JP" dirty="0" smtClean="0"/>
              <a:t>shown)</a:t>
            </a:r>
            <a:r>
              <a:rPr lang="ja-JP" altLang="en-US" dirty="0" smtClean="0"/>
              <a:t> 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TB May 12, 2016 Shin MICHIZONO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3881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20" y="2969362"/>
            <a:ext cx="8900556" cy="3104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65750"/>
            <a:ext cx="8229600" cy="667894"/>
          </a:xfrm>
        </p:spPr>
        <p:txBody>
          <a:bodyPr>
            <a:normAutofit/>
          </a:bodyPr>
          <a:lstStyle/>
          <a:p>
            <a:r>
              <a:rPr lang="en-US" altLang="ja-JP" sz="3100" b="1" dirty="0" smtClean="0"/>
              <a:t>KEK action plan</a:t>
            </a:r>
            <a:endParaRPr kumimoji="1" lang="ja-JP" altLang="en-US" sz="3100" b="1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TB May 12, 2016 Shin MICHIZONO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1494451" y="2969362"/>
            <a:ext cx="3093247" cy="319389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4" t="23611" r="33707" b="60416"/>
          <a:stretch/>
        </p:blipFill>
        <p:spPr bwMode="auto">
          <a:xfrm>
            <a:off x="0" y="206723"/>
            <a:ext cx="9048997" cy="211938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2286000" y="2348401"/>
            <a:ext cx="6513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https://www.kek.jp/en/NewsRoom/Release/20160106140000/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1499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/>
          <p:cNvSpPr txBox="1"/>
          <p:nvPr/>
        </p:nvSpPr>
        <p:spPr>
          <a:xfrm>
            <a:off x="725758" y="2957060"/>
            <a:ext cx="4178243" cy="505904"/>
          </a:xfrm>
          <a:prstGeom prst="rect">
            <a:avLst/>
          </a:prstGeom>
          <a:solidFill>
            <a:srgbClr val="FFFFFF"/>
          </a:solidFill>
        </p:spPr>
        <p:txBody>
          <a:bodyPr wrap="square" lIns="91368" tIns="45686" rIns="91368" bIns="45686" rtlCol="0">
            <a:spAutoFit/>
          </a:bodyPr>
          <a:lstStyle/>
          <a:p>
            <a:pPr defTabSz="457006">
              <a:lnSpc>
                <a:spcPct val="120000"/>
              </a:lnSpc>
            </a:pPr>
            <a:r>
              <a:rPr lang="en-US" altLang="ja-JP" sz="2400" b="1" dirty="0" smtClean="0">
                <a:solidFill>
                  <a:srgbClr val="C00000"/>
                </a:solidFill>
                <a:ea typeface="ＭＳ Ｐゴシック"/>
              </a:rPr>
              <a:t>ATF2: Final Focus Test </a:t>
            </a:r>
            <a:r>
              <a:rPr lang="en-US" altLang="ja-JP" sz="2400" b="1" dirty="0" smtClean="0">
                <a:solidFill>
                  <a:srgbClr val="C00000"/>
                </a:solidFill>
                <a:ea typeface="ＭＳ Ｐゴシック"/>
              </a:rPr>
              <a:t>Beamline</a:t>
            </a:r>
            <a:endParaRPr lang="en-US" altLang="ja-JP" sz="2400" b="1" dirty="0" smtClean="0">
              <a:solidFill>
                <a:srgbClr val="C00000"/>
              </a:solidFill>
              <a:ea typeface="ＭＳ Ｐゴシック"/>
            </a:endParaRPr>
          </a:p>
        </p:txBody>
      </p:sp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484571" y="243178"/>
            <a:ext cx="8236522" cy="566136"/>
          </a:xfrm>
        </p:spPr>
        <p:txBody>
          <a:bodyPr>
            <a:noAutofit/>
          </a:bodyPr>
          <a:lstStyle/>
          <a:p>
            <a:r>
              <a:rPr kumimoji="1" lang="en-US" altLang="ja-JP" sz="4000" b="1" dirty="0" smtClean="0">
                <a:ea typeface="Arial" charset="0"/>
                <a:cs typeface="Arial" charset="0"/>
              </a:rPr>
              <a:t>ATF/ATF2: Accelerator Test Facility</a:t>
            </a:r>
            <a:endParaRPr kumimoji="1" lang="ja-JP" altLang="en-US" sz="4000" b="1" dirty="0">
              <a:ea typeface="Arial" charset="0"/>
              <a:cs typeface="Arial" charset="0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38" y="3381326"/>
            <a:ext cx="7293917" cy="3288526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4063756" y="6576147"/>
            <a:ext cx="2992918" cy="308349"/>
          </a:xfrm>
          <a:prstGeom prst="rect">
            <a:avLst/>
          </a:prstGeom>
          <a:solidFill>
            <a:srgbClr val="FFFFFF"/>
          </a:solidFill>
        </p:spPr>
        <p:txBody>
          <a:bodyPr wrap="none" lIns="91368" tIns="45686" rIns="91368" bIns="45686" rtlCol="0">
            <a:spAutoFit/>
          </a:bodyPr>
          <a:lstStyle/>
          <a:p>
            <a:pPr defTabSz="457006"/>
            <a:r>
              <a:rPr lang="en-US" altLang="ja-JP" dirty="0" smtClean="0">
                <a:solidFill>
                  <a:srgbClr val="000000"/>
                </a:solidFill>
                <a:ea typeface="ＭＳ Ｐゴシック"/>
              </a:rPr>
              <a:t>1.3 </a:t>
            </a:r>
            <a:r>
              <a:rPr lang="en-US" altLang="ja-JP" dirty="0">
                <a:solidFill>
                  <a:srgbClr val="000000"/>
                </a:solidFill>
                <a:ea typeface="ＭＳ Ｐゴシック"/>
              </a:rPr>
              <a:t>GeV S-band Electron LINAC (~70m)</a:t>
            </a:r>
            <a:endParaRPr lang="ja-JP" altLang="en-US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702602" y="4613773"/>
            <a:ext cx="2984198" cy="677040"/>
          </a:xfrm>
          <a:prstGeom prst="rect">
            <a:avLst/>
          </a:prstGeom>
          <a:noFill/>
        </p:spPr>
        <p:txBody>
          <a:bodyPr wrap="none" lIns="91368" tIns="45686" rIns="91368" bIns="45686" rtlCol="0">
            <a:spAutoFit/>
          </a:bodyPr>
          <a:lstStyle/>
          <a:p>
            <a:pPr defTabSz="457006"/>
            <a:r>
              <a:rPr lang="en-US" altLang="ja-JP" sz="2000" dirty="0" smtClean="0">
                <a:solidFill>
                  <a:srgbClr val="800000"/>
                </a:solidFill>
                <a:ea typeface="Arial" charset="0"/>
                <a:cs typeface="Arial" charset="0"/>
              </a:rPr>
              <a:t>Damping </a:t>
            </a:r>
            <a:r>
              <a:rPr lang="en-US" altLang="ja-JP" sz="2000" dirty="0">
                <a:solidFill>
                  <a:srgbClr val="800000"/>
                </a:solidFill>
                <a:ea typeface="Arial" charset="0"/>
                <a:cs typeface="Arial" charset="0"/>
              </a:rPr>
              <a:t>Ring (~140m)</a:t>
            </a:r>
          </a:p>
          <a:p>
            <a:pPr indent="-94" defTabSz="457006"/>
            <a:r>
              <a:rPr lang="en-US" altLang="ja-JP" sz="1800" dirty="0">
                <a:solidFill>
                  <a:srgbClr val="0000FF"/>
                </a:solidFill>
                <a:ea typeface="Arial" charset="0"/>
                <a:cs typeface="Arial" charset="0"/>
              </a:rPr>
              <a:t>Low emittance electron beam</a:t>
            </a:r>
            <a:endParaRPr lang="ja-JP" altLang="en-US" sz="1800" dirty="0">
              <a:solidFill>
                <a:srgbClr val="0000FF"/>
              </a:solidFill>
              <a:ea typeface="Arial" charset="0"/>
              <a:cs typeface="Arial" charset="0"/>
            </a:endParaRPr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TB May 12, 2016 Shin MICHIZONO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4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563460" y="701764"/>
            <a:ext cx="8204331" cy="2253110"/>
            <a:chOff x="563460" y="1500617"/>
            <a:chExt cx="8204331" cy="2253110"/>
          </a:xfrm>
        </p:grpSpPr>
        <p:sp>
          <p:nvSpPr>
            <p:cNvPr id="17" name="テキスト ボックス 16"/>
            <p:cNvSpPr txBox="1"/>
            <p:nvPr/>
          </p:nvSpPr>
          <p:spPr>
            <a:xfrm>
              <a:off x="563460" y="1500617"/>
              <a:ext cx="25307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2060"/>
                  </a:solidFill>
                </a:rPr>
                <a:t>Total 12 weeks operation</a:t>
              </a:r>
              <a:endParaRPr kumimoji="1" lang="ja-JP" altLang="en-US" dirty="0"/>
            </a:p>
          </p:txBody>
        </p:sp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2546" y="2854295"/>
              <a:ext cx="4005245" cy="899432"/>
            </a:xfrm>
            <a:prstGeom prst="rect">
              <a:avLst/>
            </a:prstGeom>
          </p:spPr>
        </p:pic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2908" y="1903007"/>
              <a:ext cx="2656300" cy="897497"/>
            </a:xfrm>
            <a:prstGeom prst="rect">
              <a:avLst/>
            </a:prstGeom>
          </p:spPr>
        </p:pic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1763" y="1917598"/>
              <a:ext cx="1286028" cy="886916"/>
            </a:xfrm>
            <a:prstGeom prst="rect">
              <a:avLst/>
            </a:prstGeom>
          </p:spPr>
        </p:pic>
        <p:pic>
          <p:nvPicPr>
            <p:cNvPr id="27" name="図 2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848" y="2886271"/>
              <a:ext cx="4056952" cy="858061"/>
            </a:xfrm>
            <a:prstGeom prst="rect">
              <a:avLst/>
            </a:prstGeom>
          </p:spPr>
        </p:pic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5942" y="1869949"/>
              <a:ext cx="2710858" cy="930556"/>
            </a:xfrm>
            <a:prstGeom prst="rect">
              <a:avLst/>
            </a:prstGeom>
          </p:spPr>
        </p:pic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570" y="1885799"/>
              <a:ext cx="1321240" cy="914705"/>
            </a:xfrm>
            <a:prstGeom prst="rect">
              <a:avLst/>
            </a:prstGeom>
          </p:spPr>
        </p:pic>
      </p:grpSp>
      <p:sp>
        <p:nvSpPr>
          <p:cNvPr id="6" name="正方形/長方形 5"/>
          <p:cNvSpPr/>
          <p:nvPr/>
        </p:nvSpPr>
        <p:spPr>
          <a:xfrm>
            <a:off x="74018" y="3662334"/>
            <a:ext cx="2595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solidFill>
                  <a:srgbClr val="C00000"/>
                </a:solidFill>
                <a:ea typeface="Arial" charset="0"/>
                <a:cs typeface="Arial" charset="0"/>
              </a:rPr>
              <a:t>Goal-1: Small Beam R&amp;D </a:t>
            </a:r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325953" y="3952019"/>
            <a:ext cx="6117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p"/>
            </a:pPr>
            <a:r>
              <a:rPr lang="en-US" altLang="ja-JP" dirty="0">
                <a:solidFill>
                  <a:srgbClr val="0432FF"/>
                </a:solidFill>
                <a:ea typeface="Arial" charset="0"/>
                <a:cs typeface="Arial" charset="0"/>
              </a:rPr>
              <a:t>ATF2 Goal : </a:t>
            </a:r>
            <a:r>
              <a:rPr lang="en-US" altLang="ja-JP" sz="2000" b="1" dirty="0">
                <a:solidFill>
                  <a:schemeClr val="accent1">
                    <a:lumMod val="75000"/>
                  </a:schemeClr>
                </a:solidFill>
                <a:ea typeface="Arial" charset="0"/>
                <a:cs typeface="Arial" charset="0"/>
              </a:rPr>
              <a:t>37</a:t>
            </a: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  <a:ea typeface="Arial" charset="0"/>
                <a:cs typeface="Arial" charset="0"/>
              </a:rPr>
              <a:t> nm </a:t>
            </a:r>
            <a:r>
              <a:rPr lang="en-US" altLang="ja-JP" dirty="0" smtClean="0">
                <a:solidFill>
                  <a:srgbClr val="0432FF"/>
                </a:solidFill>
                <a:ea typeface="Arial" charset="0"/>
                <a:cs typeface="Arial" charset="0"/>
              </a:rPr>
              <a:t>(-&gt; ILC </a:t>
            </a:r>
            <a:r>
              <a:rPr lang="en-US" altLang="ja-JP" sz="2000" b="1" dirty="0">
                <a:solidFill>
                  <a:srgbClr val="0432FF"/>
                </a:solidFill>
                <a:ea typeface="Arial" charset="0"/>
                <a:cs typeface="Arial" charset="0"/>
              </a:rPr>
              <a:t>6</a:t>
            </a:r>
            <a:r>
              <a:rPr lang="en-US" altLang="ja-JP" dirty="0">
                <a:solidFill>
                  <a:srgbClr val="0432FF"/>
                </a:solidFill>
                <a:ea typeface="Arial" charset="0"/>
                <a:cs typeface="Arial" charset="0"/>
              </a:rPr>
              <a:t> </a:t>
            </a:r>
            <a:r>
              <a:rPr lang="en-US" altLang="ja-JP" dirty="0" smtClean="0">
                <a:solidFill>
                  <a:srgbClr val="0432FF"/>
                </a:solidFill>
                <a:ea typeface="Arial" charset="0"/>
                <a:cs typeface="Arial" charset="0"/>
              </a:rPr>
              <a:t>nm) </a:t>
            </a:r>
            <a:r>
              <a:rPr lang="en-US" altLang="ja-JP" dirty="0" smtClean="0">
                <a:solidFill>
                  <a:srgbClr val="FF0000"/>
                </a:solidFill>
                <a:ea typeface="Arial" charset="0"/>
                <a:cs typeface="Arial" charset="0"/>
              </a:rPr>
              <a:t>Achieved </a:t>
            </a:r>
            <a:r>
              <a:rPr lang="en-US" altLang="ja-JP" b="1" dirty="0">
                <a:solidFill>
                  <a:srgbClr val="FF0000"/>
                </a:solidFill>
                <a:ea typeface="Arial" charset="0"/>
                <a:cs typeface="Arial" charset="0"/>
              </a:rPr>
              <a:t>44</a:t>
            </a:r>
            <a:r>
              <a:rPr lang="en-US" altLang="ja-JP" dirty="0">
                <a:solidFill>
                  <a:srgbClr val="FF0000"/>
                </a:solidFill>
                <a:ea typeface="Arial" charset="0"/>
                <a:cs typeface="Arial" charset="0"/>
              </a:rPr>
              <a:t> nm (2014</a:t>
            </a:r>
            <a:r>
              <a:rPr lang="en-US" altLang="ja-JP" dirty="0" smtClean="0">
                <a:solidFill>
                  <a:srgbClr val="FF0000"/>
                </a:solidFill>
                <a:ea typeface="Arial" charset="0"/>
                <a:cs typeface="Arial" charset="0"/>
              </a:rPr>
              <a:t>)</a:t>
            </a:r>
            <a:endParaRPr lang="en-US" altLang="ja-JP" dirty="0">
              <a:ea typeface="Arial" charset="0"/>
              <a:cs typeface="Arial" charset="0"/>
            </a:endParaRPr>
          </a:p>
          <a:p>
            <a:pPr marL="342900" indent="-342900">
              <a:buFont typeface="Wingdings" charset="2"/>
              <a:buChar char="p"/>
            </a:pPr>
            <a:r>
              <a:rPr lang="en-US" altLang="ja-JP" dirty="0" smtClean="0">
                <a:solidFill>
                  <a:schemeClr val="accent3">
                    <a:lumMod val="75000"/>
                  </a:schemeClr>
                </a:solidFill>
                <a:ea typeface="Arial" charset="0"/>
                <a:cs typeface="Arial" charset="0"/>
              </a:rPr>
              <a:t>Establish </a:t>
            </a:r>
            <a:r>
              <a:rPr lang="en-US" altLang="ja-JP" dirty="0">
                <a:solidFill>
                  <a:schemeClr val="accent3">
                    <a:lumMod val="75000"/>
                  </a:schemeClr>
                </a:solidFill>
                <a:ea typeface="Arial" charset="0"/>
                <a:cs typeface="Arial" charset="0"/>
              </a:rPr>
              <a:t>the tuning method to 37 nm.</a:t>
            </a:r>
          </a:p>
          <a:p>
            <a:pPr marL="342900" indent="-342900">
              <a:buFont typeface="Wingdings" charset="2"/>
              <a:buChar char="p"/>
            </a:pPr>
            <a:r>
              <a:rPr lang="en-US" altLang="ja-JP" dirty="0">
                <a:solidFill>
                  <a:schemeClr val="accent3">
                    <a:lumMod val="75000"/>
                  </a:schemeClr>
                </a:solidFill>
                <a:ea typeface="Arial" charset="0"/>
                <a:cs typeface="Arial" charset="0"/>
              </a:rPr>
              <a:t>Study impact of </a:t>
            </a:r>
            <a:r>
              <a:rPr lang="en-US" altLang="ja-JP" dirty="0" err="1">
                <a:solidFill>
                  <a:schemeClr val="accent3">
                    <a:lumMod val="75000"/>
                  </a:schemeClr>
                </a:solidFill>
                <a:ea typeface="Arial" charset="0"/>
                <a:cs typeface="Arial" charset="0"/>
              </a:rPr>
              <a:t>wakefield</a:t>
            </a:r>
            <a:r>
              <a:rPr lang="en-US" altLang="ja-JP" dirty="0">
                <a:solidFill>
                  <a:schemeClr val="accent3">
                    <a:lumMod val="75000"/>
                  </a:schemeClr>
                </a:solidFill>
                <a:ea typeface="Arial" charset="0"/>
                <a:cs typeface="Arial" charset="0"/>
              </a:rPr>
              <a:t> for ATF and ILC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69542" y="5076529"/>
            <a:ext cx="54906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C00000"/>
                </a:solidFill>
                <a:ea typeface="Arial" charset="0"/>
                <a:cs typeface="Arial" charset="0"/>
              </a:rPr>
              <a:t>Goal-2: nanometer beam position stabilization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-6897" y="5360401"/>
            <a:ext cx="62512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2366" lvl="1" indent="-285750">
              <a:buFont typeface="Wingdings" charset="2"/>
              <a:buChar char="p"/>
            </a:pPr>
            <a:r>
              <a:rPr lang="en-US" altLang="ja-JP" b="1" dirty="0">
                <a:solidFill>
                  <a:schemeClr val="accent1">
                    <a:lumMod val="75000"/>
                  </a:schemeClr>
                </a:solidFill>
                <a:ea typeface="Arial" charset="0"/>
                <a:cs typeface="Arial" charset="0"/>
              </a:rPr>
              <a:t>latency</a:t>
            </a: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en-US" altLang="ja-JP" sz="2000" b="1" dirty="0">
                <a:solidFill>
                  <a:schemeClr val="accent1">
                    <a:lumMod val="75000"/>
                  </a:schemeClr>
                </a:solidFill>
                <a:ea typeface="Arial" charset="0"/>
                <a:cs typeface="Arial" charset="0"/>
              </a:rPr>
              <a:t>133 </a:t>
            </a:r>
            <a:r>
              <a:rPr lang="en-US" altLang="ja-JP" b="1" dirty="0" err="1">
                <a:solidFill>
                  <a:schemeClr val="accent1">
                    <a:lumMod val="75000"/>
                  </a:schemeClr>
                </a:solidFill>
                <a:ea typeface="Arial" charset="0"/>
                <a:cs typeface="Arial" charset="0"/>
              </a:rPr>
              <a:t>nsec</a:t>
            </a:r>
            <a:r>
              <a:rPr lang="en-US" altLang="ja-JP" b="1" dirty="0">
                <a:solidFill>
                  <a:schemeClr val="accent1">
                    <a:lumMod val="75000"/>
                  </a:schemeClr>
                </a:solidFill>
                <a:ea typeface="Arial" charset="0"/>
                <a:cs typeface="Arial" charset="0"/>
              </a:rPr>
              <a:t> achieved </a:t>
            </a:r>
            <a:r>
              <a:rPr lang="en-US" altLang="ja-JP" dirty="0" smtClean="0">
                <a:solidFill>
                  <a:schemeClr val="accent1">
                    <a:lumMod val="75000"/>
                  </a:schemeClr>
                </a:solidFill>
                <a:ea typeface="Arial" charset="0"/>
                <a:cs typeface="Arial" charset="0"/>
              </a:rPr>
              <a:t>(</a:t>
            </a: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  <a:ea typeface="Arial" charset="0"/>
                <a:cs typeface="Arial" charset="0"/>
              </a:rPr>
              <a:t>target: &lt; 300 </a:t>
            </a:r>
            <a:r>
              <a:rPr lang="en-US" altLang="ja-JP" dirty="0" err="1">
                <a:solidFill>
                  <a:schemeClr val="accent1">
                    <a:lumMod val="75000"/>
                  </a:schemeClr>
                </a:solidFill>
                <a:ea typeface="Arial" charset="0"/>
                <a:cs typeface="Arial" charset="0"/>
              </a:rPr>
              <a:t>nsec</a:t>
            </a: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  <a:ea typeface="Arial" charset="0"/>
                <a:cs typeface="Arial" charset="0"/>
              </a:rPr>
              <a:t>) </a:t>
            </a:r>
            <a:endParaRPr lang="en-US" altLang="ja-JP" b="1" dirty="0">
              <a:solidFill>
                <a:schemeClr val="accent1">
                  <a:lumMod val="75000"/>
                </a:schemeClr>
              </a:solidFill>
              <a:ea typeface="Arial" charset="0"/>
              <a:cs typeface="Arial" charset="0"/>
            </a:endParaRPr>
          </a:p>
          <a:p>
            <a:pPr marL="642366" lvl="1" indent="-285750">
              <a:buFont typeface="Wingdings" charset="2"/>
              <a:buChar char="p"/>
            </a:pPr>
            <a:r>
              <a:rPr lang="en-US" altLang="ja-JP" b="1" dirty="0">
                <a:solidFill>
                  <a:schemeClr val="accent1">
                    <a:lumMod val="75000"/>
                  </a:schemeClr>
                </a:solidFill>
                <a:ea typeface="Arial" charset="0"/>
                <a:cs typeface="Arial" charset="0"/>
              </a:rPr>
              <a:t>positon jitter at IP 410 nm </a:t>
            </a:r>
            <a:r>
              <a:rPr lang="en-US" altLang="ja-JP" b="1" dirty="0">
                <a:solidFill>
                  <a:schemeClr val="accent1">
                    <a:lumMod val="75000"/>
                  </a:schemeClr>
                </a:solidFill>
                <a:ea typeface="Arial" charset="0"/>
                <a:cs typeface="Arial" charset="0"/>
                <a:sym typeface="Wingdings"/>
              </a:rPr>
              <a:t> 67 nm (2015) </a:t>
            </a:r>
            <a:endParaRPr lang="en-US" altLang="ja-JP" dirty="0">
              <a:ea typeface="Arial" charset="0"/>
              <a:cs typeface="Arial" charset="0"/>
              <a:sym typeface="Wingdings"/>
            </a:endParaRPr>
          </a:p>
          <a:p>
            <a:pPr marL="642366" lvl="1" indent="-285750">
              <a:buFont typeface="Wingdings" charset="2"/>
              <a:buChar char="p"/>
            </a:pPr>
            <a:r>
              <a:rPr lang="en-US" altLang="ja-JP" dirty="0">
                <a:solidFill>
                  <a:srgbClr val="00B050"/>
                </a:solidFill>
                <a:ea typeface="Arial" charset="0"/>
                <a:cs typeface="Arial" charset="0"/>
                <a:sym typeface="Wingdings"/>
              </a:rPr>
              <a:t>nanometer stabilization by improving </a:t>
            </a:r>
            <a:r>
              <a:rPr lang="en-US" altLang="ja-JP" dirty="0" smtClean="0">
                <a:solidFill>
                  <a:srgbClr val="00B050"/>
                </a:solidFill>
                <a:ea typeface="Arial" charset="0"/>
                <a:cs typeface="Arial" charset="0"/>
                <a:sym typeface="Wingdings"/>
              </a:rPr>
              <a:t>BPM </a:t>
            </a:r>
            <a:r>
              <a:rPr lang="en-US" altLang="ja-JP" dirty="0">
                <a:solidFill>
                  <a:srgbClr val="00B050"/>
                </a:solidFill>
                <a:ea typeface="Arial" charset="0"/>
                <a:cs typeface="Arial" charset="0"/>
                <a:sym typeface="Wingdings"/>
              </a:rPr>
              <a:t>resolution</a:t>
            </a:r>
          </a:p>
        </p:txBody>
      </p:sp>
    </p:spTree>
    <p:extLst>
      <p:ext uri="{BB962C8B-B14F-4D97-AF65-F5344CB8AC3E}">
        <p14:creationId xmlns:p14="http://schemas.microsoft.com/office/powerpoint/2010/main" val="349227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stf_generalView_A1_130830_low.png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14" t="29550" r="29231" b="10245"/>
          <a:stretch/>
        </p:blipFill>
        <p:spPr>
          <a:xfrm>
            <a:off x="1026533" y="477078"/>
            <a:ext cx="4195334" cy="3469820"/>
          </a:xfrm>
          <a:prstGeom prst="rect">
            <a:avLst/>
          </a:prstGeom>
        </p:spPr>
      </p:pic>
      <p:grpSp>
        <p:nvGrpSpPr>
          <p:cNvPr id="19" name="グループ化 18"/>
          <p:cNvGrpSpPr/>
          <p:nvPr/>
        </p:nvGrpSpPr>
        <p:grpSpPr>
          <a:xfrm>
            <a:off x="76957" y="273098"/>
            <a:ext cx="2609696" cy="1734910"/>
            <a:chOff x="266700" y="1063530"/>
            <a:chExt cx="4137482" cy="2575020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700" y="1063530"/>
              <a:ext cx="4137482" cy="2575020"/>
            </a:xfrm>
            <a:prstGeom prst="rect">
              <a:avLst/>
            </a:prstGeom>
          </p:spPr>
        </p:pic>
        <p:cxnSp>
          <p:nvCxnSpPr>
            <p:cNvPr id="24" name="直線矢印コネクタ 23"/>
            <p:cNvCxnSpPr/>
            <p:nvPr/>
          </p:nvCxnSpPr>
          <p:spPr>
            <a:xfrm>
              <a:off x="2038350" y="1837092"/>
              <a:ext cx="133350" cy="523875"/>
            </a:xfrm>
            <a:prstGeom prst="straightConnector1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矢印コネクタ 24"/>
            <p:cNvCxnSpPr/>
            <p:nvPr/>
          </p:nvCxnSpPr>
          <p:spPr>
            <a:xfrm>
              <a:off x="2324100" y="1837092"/>
              <a:ext cx="133350" cy="852488"/>
            </a:xfrm>
            <a:prstGeom prst="straightConnector1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矢印コネクタ 25"/>
            <p:cNvCxnSpPr/>
            <p:nvPr/>
          </p:nvCxnSpPr>
          <p:spPr>
            <a:xfrm>
              <a:off x="2628900" y="1665642"/>
              <a:ext cx="133350" cy="676275"/>
            </a:xfrm>
            <a:prstGeom prst="straightConnector1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テキスト ボックス 7"/>
          <p:cNvSpPr txBox="1"/>
          <p:nvPr/>
        </p:nvSpPr>
        <p:spPr>
          <a:xfrm>
            <a:off x="3462699" y="1437433"/>
            <a:ext cx="17961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/>
              <a:t>       CM</a:t>
            </a:r>
            <a:r>
              <a:rPr lang="en-US" altLang="ja-JP" sz="2000" b="1" dirty="0"/>
              <a:t>-</a:t>
            </a:r>
            <a:r>
              <a:rPr lang="en-US" altLang="ja-JP" sz="2000" b="1" dirty="0" smtClean="0"/>
              <a:t>2a</a:t>
            </a:r>
          </a:p>
          <a:p>
            <a:r>
              <a:rPr lang="en-US" altLang="ja-JP" sz="2000" b="1" dirty="0"/>
              <a:t> </a:t>
            </a:r>
            <a:r>
              <a:rPr lang="en-US" altLang="ja-JP" sz="2000" b="1" dirty="0" smtClean="0"/>
              <a:t>       (4 cavities)</a:t>
            </a:r>
          </a:p>
          <a:p>
            <a:r>
              <a:rPr lang="en-US" altLang="ja-JP" sz="2000" b="1" dirty="0" smtClean="0"/>
              <a:t>CM-1 </a:t>
            </a:r>
          </a:p>
          <a:p>
            <a:r>
              <a:rPr lang="en-US" altLang="ja-JP" sz="2000" b="1" dirty="0"/>
              <a:t>  </a:t>
            </a:r>
            <a:r>
              <a:rPr lang="en-US" altLang="ja-JP" sz="2000" b="1" dirty="0" smtClean="0"/>
              <a:t>(8 cavities)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2406078" y="-43943"/>
            <a:ext cx="5705612" cy="660990"/>
          </a:xfrm>
        </p:spPr>
        <p:txBody>
          <a:bodyPr>
            <a:normAutofit/>
          </a:bodyPr>
          <a:lstStyle/>
          <a:p>
            <a:r>
              <a:rPr lang="en-US" altLang="ja-JP" sz="3200" dirty="0" smtClean="0">
                <a:solidFill>
                  <a:srgbClr val="3366FF"/>
                </a:solidFill>
              </a:rPr>
              <a:t>FY2016 plan at </a:t>
            </a:r>
            <a:r>
              <a:rPr kumimoji="1" lang="en-US" altLang="ja-JP" sz="3200" dirty="0" smtClean="0">
                <a:solidFill>
                  <a:srgbClr val="3366FF"/>
                </a:solidFill>
              </a:rPr>
              <a:t>STF &amp; CFF</a:t>
            </a:r>
            <a:endParaRPr kumimoji="1" lang="ja-JP" altLang="en-US" sz="3200" dirty="0">
              <a:solidFill>
                <a:srgbClr val="3366FF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TB May 12, 2016 Shin MICHIZONO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6DABB-448B-B54B-86F5-80EC0BC4561E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682" b="4715"/>
          <a:stretch/>
        </p:blipFill>
        <p:spPr>
          <a:xfrm>
            <a:off x="0" y="3918856"/>
            <a:ext cx="4723501" cy="2853876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45918" y="3272525"/>
            <a:ext cx="3830664" cy="646331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solidFill>
                  <a:srgbClr val="FF0000"/>
                </a:solidFill>
              </a:rPr>
              <a:t>8 cavities vector sum control operation</a:t>
            </a:r>
          </a:p>
          <a:p>
            <a:r>
              <a:rPr lang="en-US" altLang="ja-JP" i="1" dirty="0" smtClean="0">
                <a:solidFill>
                  <a:srgbClr val="FF0000"/>
                </a:solidFill>
              </a:rPr>
              <a:t>(Oct. and Nov. 2016)</a:t>
            </a:r>
            <a:endParaRPr kumimoji="1" lang="ja-JP" altLang="en-US" i="1" dirty="0">
              <a:solidFill>
                <a:srgbClr val="FF0000"/>
              </a:solidFill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5358628" y="4028311"/>
            <a:ext cx="3604702" cy="2793391"/>
            <a:chOff x="457200" y="3870740"/>
            <a:chExt cx="3604702" cy="2793391"/>
          </a:xfrm>
        </p:grpSpPr>
        <p:pic>
          <p:nvPicPr>
            <p:cNvPr id="23" name="図 22" descr="1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200" y="4193907"/>
              <a:ext cx="3067347" cy="2300510"/>
            </a:xfrm>
            <a:prstGeom prst="rect">
              <a:avLst/>
            </a:prstGeom>
          </p:spPr>
        </p:pic>
        <p:sp>
          <p:nvSpPr>
            <p:cNvPr id="28" name="正方形/長方形 7"/>
            <p:cNvSpPr>
              <a:spLocks noChangeArrowheads="1"/>
            </p:cNvSpPr>
            <p:nvPr/>
          </p:nvSpPr>
          <p:spPr bwMode="auto">
            <a:xfrm>
              <a:off x="675602" y="6356354"/>
              <a:ext cx="3112628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400" dirty="0"/>
                <a:t>Size </a:t>
              </a:r>
              <a:r>
                <a:rPr lang="en-US" altLang="ja-JP" sz="1400" dirty="0" smtClean="0"/>
                <a:t>1.6 </a:t>
              </a:r>
              <a:r>
                <a:rPr lang="en-US" altLang="ja-JP" sz="1400" dirty="0" err="1" smtClean="0"/>
                <a:t>m(W</a:t>
              </a:r>
              <a:r>
                <a:rPr lang="en-US" altLang="ja-JP" sz="1400" dirty="0" smtClean="0"/>
                <a:t>) </a:t>
              </a:r>
              <a:r>
                <a:rPr lang="en-US" altLang="ja-JP" sz="1400" dirty="0" err="1"/>
                <a:t>x</a:t>
              </a:r>
              <a:r>
                <a:rPr lang="en-US" altLang="ja-JP" sz="1400" dirty="0" smtClean="0"/>
                <a:t> 3.3 </a:t>
              </a:r>
              <a:r>
                <a:rPr lang="en-US" altLang="ja-JP" sz="1400" dirty="0" err="1" smtClean="0"/>
                <a:t>m(D</a:t>
              </a:r>
              <a:r>
                <a:rPr lang="en-US" altLang="ja-JP" sz="1400" dirty="0" smtClean="0"/>
                <a:t>) </a:t>
              </a:r>
              <a:r>
                <a:rPr lang="en-US" altLang="ja-JP" sz="1400" dirty="0" err="1"/>
                <a:t>x</a:t>
              </a:r>
              <a:r>
                <a:rPr lang="en-US" altLang="ja-JP" sz="1400" dirty="0"/>
                <a:t> </a:t>
              </a:r>
              <a:r>
                <a:rPr lang="en-US" altLang="ja-JP" sz="1400" dirty="0" smtClean="0"/>
                <a:t>2.3m</a:t>
              </a:r>
              <a:r>
                <a:rPr lang="en-US" altLang="ja-JP" sz="1400" dirty="0"/>
                <a:t>(H)</a:t>
              </a:r>
              <a:endParaRPr lang="ja-JP" altLang="en-US" sz="1400" dirty="0"/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623973" y="3870740"/>
              <a:ext cx="3437929" cy="646331"/>
            </a:xfrm>
            <a:prstGeom prst="rect">
              <a:avLst/>
            </a:prstGeom>
            <a:solidFill>
              <a:srgbClr val="FFFF99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i="1" dirty="0" smtClean="0">
                  <a:solidFill>
                    <a:srgbClr val="FF0000"/>
                  </a:solidFill>
                </a:rPr>
                <a:t>MARX modulator (for 10MW MBK)</a:t>
              </a:r>
            </a:p>
            <a:p>
              <a:r>
                <a:rPr lang="en-US" altLang="ja-JP" i="1" dirty="0" smtClean="0">
                  <a:solidFill>
                    <a:srgbClr val="FF0000"/>
                  </a:solidFill>
                </a:rPr>
                <a:t>System evaluation at STF</a:t>
              </a:r>
              <a:endParaRPr kumimoji="1" lang="ja-JP" altLang="en-US" i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4" name="図 2" descr="13040064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892" y="1310288"/>
            <a:ext cx="3502025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図 3" descr="CIMG1785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480" y="2274887"/>
            <a:ext cx="324485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テキスト ボックス 35"/>
          <p:cNvSpPr txBox="1"/>
          <p:nvPr/>
        </p:nvSpPr>
        <p:spPr>
          <a:xfrm>
            <a:off x="5577030" y="689702"/>
            <a:ext cx="3445174" cy="553998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solidFill>
                  <a:srgbClr val="FF0000"/>
                </a:solidFill>
              </a:rPr>
              <a:t>Cavity fabrication at CFF</a:t>
            </a:r>
          </a:p>
          <a:p>
            <a:r>
              <a:rPr lang="en-US" altLang="ja-JP" sz="1200" i="1" dirty="0" smtClean="0">
                <a:solidFill>
                  <a:srgbClr val="FF0000"/>
                </a:solidFill>
              </a:rPr>
              <a:t>(satisfies Japan High-pressure-gas-regulation (KHK))</a:t>
            </a:r>
            <a:r>
              <a:rPr kumimoji="1" lang="en-US" altLang="ja-JP" sz="1200" i="1" dirty="0" smtClean="0">
                <a:solidFill>
                  <a:srgbClr val="FF0000"/>
                </a:solidFill>
              </a:rPr>
              <a:t> </a:t>
            </a:r>
            <a:endParaRPr kumimoji="1" lang="ja-JP" altLang="en-US" sz="1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88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308</Words>
  <Application>Microsoft Office PowerPoint</Application>
  <PresentationFormat>画面に合わせる (4:3)</PresentationFormat>
  <Paragraphs>67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1_ホワイト</vt:lpstr>
      <vt:lpstr>ILC R&amp;D at KEK FY2016 plan</vt:lpstr>
      <vt:lpstr>Reformation of ILC R&amp;D and project promotion at KEK </vt:lpstr>
      <vt:lpstr>KEK action plan</vt:lpstr>
      <vt:lpstr>ATF/ATF2: Accelerator Test Facility</vt:lpstr>
      <vt:lpstr>FY2016 plan at STF &amp; CFF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2016-02-12T07:34:17Z</dcterms:created>
  <dcterms:modified xsi:type="dcterms:W3CDTF">2016-05-11T07:53:11Z</dcterms:modified>
</cp:coreProperties>
</file>