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599"/>
  </p:normalViewPr>
  <p:slideViewPr>
    <p:cSldViewPr snapToGrid="0" snapToObjects="1">
      <p:cViewPr varScale="1">
        <p:scale>
          <a:sx n="95" d="100"/>
          <a:sy n="95" d="100"/>
        </p:scale>
        <p:origin x="200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C399A-B07A-3746-BF0B-B89AC28ADFB5}" type="datetimeFigureOut">
              <a:rPr lang="en-US" smtClean="0"/>
              <a:t>5/25/16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D7D8-9A5B-B047-9795-3CBACDD790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170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C399A-B07A-3746-BF0B-B89AC28ADFB5}" type="datetimeFigureOut">
              <a:rPr lang="en-US" smtClean="0"/>
              <a:t>5/25/16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D7D8-9A5B-B047-9795-3CBACDD790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324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C399A-B07A-3746-BF0B-B89AC28ADFB5}" type="datetimeFigureOut">
              <a:rPr lang="en-US" smtClean="0"/>
              <a:t>5/25/16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D7D8-9A5B-B047-9795-3CBACDD790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112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C399A-B07A-3746-BF0B-B89AC28ADFB5}" type="datetimeFigureOut">
              <a:rPr lang="en-US" smtClean="0"/>
              <a:t>5/25/16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D7D8-9A5B-B047-9795-3CBACDD790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307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C399A-B07A-3746-BF0B-B89AC28ADFB5}" type="datetimeFigureOut">
              <a:rPr lang="en-US" smtClean="0"/>
              <a:t>5/25/16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D7D8-9A5B-B047-9795-3CBACDD790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022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C399A-B07A-3746-BF0B-B89AC28ADFB5}" type="datetimeFigureOut">
              <a:rPr lang="en-US" smtClean="0"/>
              <a:t>5/25/16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D7D8-9A5B-B047-9795-3CBACDD790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99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C399A-B07A-3746-BF0B-B89AC28ADFB5}" type="datetimeFigureOut">
              <a:rPr lang="en-US" smtClean="0"/>
              <a:t>5/25/16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D7D8-9A5B-B047-9795-3CBACDD790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189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C399A-B07A-3746-BF0B-B89AC28ADFB5}" type="datetimeFigureOut">
              <a:rPr lang="en-US" smtClean="0"/>
              <a:t>5/25/16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D7D8-9A5B-B047-9795-3CBACDD790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92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C399A-B07A-3746-BF0B-B89AC28ADFB5}" type="datetimeFigureOut">
              <a:rPr lang="en-US" smtClean="0"/>
              <a:t>5/25/16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D7D8-9A5B-B047-9795-3CBACDD790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255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C399A-B07A-3746-BF0B-B89AC28ADFB5}" type="datetimeFigureOut">
              <a:rPr lang="en-US" smtClean="0"/>
              <a:t>5/25/16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D7D8-9A5B-B047-9795-3CBACDD790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55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C399A-B07A-3746-BF0B-B89AC28ADFB5}" type="datetimeFigureOut">
              <a:rPr lang="en-US" smtClean="0"/>
              <a:t>5/25/16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D7D8-9A5B-B047-9795-3CBACDD790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015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FC399A-B07A-3746-BF0B-B89AC28ADFB5}" type="datetimeFigureOut">
              <a:rPr lang="en-US" smtClean="0"/>
              <a:t>5/25/16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6D7D8-9A5B-B047-9795-3CBACDD790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649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Relationship Id="rId3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AIDA 2020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Tel Aviv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8966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7571874" cy="4351338"/>
          </a:xfrm>
        </p:spPr>
        <p:txBody>
          <a:bodyPr/>
          <a:lstStyle/>
          <a:p>
            <a:r>
              <a:rPr lang="en-US" dirty="0" smtClean="0"/>
              <a:t>The aim for 2015/2016 was to build a thin detector for the FCAL</a:t>
            </a:r>
          </a:p>
          <a:p>
            <a:r>
              <a:rPr lang="en-US" dirty="0" smtClean="0"/>
              <a:t>The silicon detector is 320 </a:t>
            </a:r>
            <a:r>
              <a:rPr lang="en-US" dirty="0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dirty="0" smtClean="0"/>
              <a:t>m. need HV and read out system. Need also mechanical support. </a:t>
            </a:r>
          </a:p>
          <a:p>
            <a:r>
              <a:rPr lang="en-US" dirty="0" smtClean="0"/>
              <a:t>In 2014 test beam has been done with 3.5mm complete system : the detector was glued on a PCB.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1868" y="1931417"/>
            <a:ext cx="3236751" cy="4806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4414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idea</a:t>
            </a:r>
            <a:endParaRPr lang="en-US" dirty="0"/>
          </a:p>
        </p:txBody>
      </p:sp>
      <p:pic>
        <p:nvPicPr>
          <p:cNvPr id="4" name="Picture 3" descr="Screen Shot 2015-10-20 at 3.26.1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8487" y="1786624"/>
            <a:ext cx="8073190" cy="4833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129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Envelope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In collaboration with the CERN mechanics group, we considered two options to produce the envelop </a:t>
            </a:r>
            <a:r>
              <a:rPr lang="en-US" sz="2800" dirty="0" smtClean="0"/>
              <a:t>:</a:t>
            </a:r>
            <a:endParaRPr lang="en-US" sz="2800" dirty="0"/>
          </a:p>
          <a:p>
            <a:pPr marL="550744" lvl="1">
              <a:spcAft>
                <a:spcPts val="2205"/>
              </a:spcAft>
            </a:pPr>
            <a:r>
              <a:rPr lang="en-US" dirty="0"/>
              <a:t>3D printing</a:t>
            </a:r>
          </a:p>
          <a:p>
            <a:pPr marL="550744" lvl="1">
              <a:spcAft>
                <a:spcPts val="2205"/>
              </a:spcAft>
            </a:pPr>
            <a:r>
              <a:rPr lang="en-US" dirty="0"/>
              <a:t>carbon fiber</a:t>
            </a:r>
          </a:p>
          <a:p>
            <a:r>
              <a:rPr lang="en-US" sz="2800" dirty="0"/>
              <a:t>The 3D printing was not </a:t>
            </a:r>
            <a:r>
              <a:rPr lang="en-US" sz="2800" dirty="0" smtClean="0"/>
              <a:t>rigid </a:t>
            </a:r>
            <a:r>
              <a:rPr lang="en-US" sz="2800" dirty="0"/>
              <a:t>and flat enough so we opted for the carbon fiber </a:t>
            </a:r>
            <a:r>
              <a:rPr lang="en-US" sz="2800" dirty="0" smtClean="0"/>
              <a:t>solution</a:t>
            </a:r>
          </a:p>
          <a:p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974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Shape 1"/>
          <p:cNvSpPr txBox="1"/>
          <p:nvPr/>
        </p:nvSpPr>
        <p:spPr>
          <a:xfrm>
            <a:off x="1418400" y="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800" dirty="0">
                <a:latin typeface="+mj-lt"/>
              </a:rPr>
              <a:t>HV and Fan-</a:t>
            </a:r>
            <a:r>
              <a:rPr lang="en-US" sz="4800" dirty="0" smtClean="0">
                <a:latin typeface="+mj-lt"/>
              </a:rPr>
              <a:t>out </a:t>
            </a:r>
            <a:r>
              <a:rPr lang="en-US" sz="4800" dirty="0" err="1" smtClean="0">
                <a:latin typeface="+mj-lt"/>
              </a:rPr>
              <a:t>kapton</a:t>
            </a:r>
            <a:endParaRPr sz="4800" dirty="0">
              <a:latin typeface="+mj-lt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5041232" y="1284404"/>
            <a:ext cx="5766688" cy="2248214"/>
          </a:xfrm>
          <a:prstGeom prst="rect">
            <a:avLst/>
          </a:prstGeom>
          <a:ln>
            <a:noFill/>
          </a:ln>
        </p:spPr>
      </p:pic>
      <p:sp>
        <p:nvSpPr>
          <p:cNvPr id="6" name="TextShape 2"/>
          <p:cNvSpPr txBox="1"/>
          <p:nvPr/>
        </p:nvSpPr>
        <p:spPr>
          <a:xfrm>
            <a:off x="382699" y="1823698"/>
            <a:ext cx="2926080" cy="955875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en-US" sz="2400" dirty="0"/>
              <a:t>The thickness of the </a:t>
            </a:r>
            <a:r>
              <a:rPr lang="en-US" sz="2400" dirty="0" smtClean="0"/>
              <a:t>HV </a:t>
            </a:r>
            <a:r>
              <a:rPr lang="en-US" sz="2400" dirty="0" err="1" smtClean="0"/>
              <a:t>kapton</a:t>
            </a:r>
            <a:r>
              <a:rPr lang="en-US" sz="2400" dirty="0" smtClean="0"/>
              <a:t> is</a:t>
            </a:r>
            <a:r>
              <a:rPr lang="en-US" sz="2400" dirty="0"/>
              <a:t> 90 </a:t>
            </a:r>
            <a:r>
              <a:rPr lang="en-US" sz="2400" dirty="0" err="1">
                <a:ea typeface="Arial"/>
              </a:rPr>
              <a:t>μm</a:t>
            </a:r>
            <a:r>
              <a:rPr lang="en-US" sz="2400" dirty="0">
                <a:ea typeface="Arial"/>
              </a:rPr>
              <a:t>.</a:t>
            </a:r>
            <a:endParaRPr sz="2400" dirty="0"/>
          </a:p>
          <a:p>
            <a:endParaRPr sz="2400" dirty="0"/>
          </a:p>
        </p:txBody>
      </p:sp>
      <p:sp>
        <p:nvSpPr>
          <p:cNvPr id="7" name="TextShape 3"/>
          <p:cNvSpPr txBox="1"/>
          <p:nvPr/>
        </p:nvSpPr>
        <p:spPr>
          <a:xfrm>
            <a:off x="228600" y="4439711"/>
            <a:ext cx="3832888" cy="2020952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en-US" sz="2200" dirty="0"/>
              <a:t>Thickness of fan-out varies in different areas from </a:t>
            </a:r>
            <a:endParaRPr dirty="0"/>
          </a:p>
          <a:p>
            <a:r>
              <a:rPr lang="en-US" sz="2200" dirty="0"/>
              <a:t>129 </a:t>
            </a:r>
            <a:r>
              <a:rPr lang="en-US" sz="2200" dirty="0" err="1">
                <a:ea typeface="Arial"/>
              </a:rPr>
              <a:t>μm</a:t>
            </a:r>
            <a:r>
              <a:rPr lang="en-US" sz="2200" dirty="0"/>
              <a:t> to 158 </a:t>
            </a:r>
            <a:r>
              <a:rPr lang="en-US" sz="2200" dirty="0" err="1" smtClean="0">
                <a:ea typeface="Arial"/>
              </a:rPr>
              <a:t>μm</a:t>
            </a:r>
            <a:endParaRPr lang="en-US" sz="2200" dirty="0" smtClean="0">
              <a:ea typeface="Arial"/>
            </a:endParaRPr>
          </a:p>
          <a:p>
            <a:r>
              <a:rPr lang="en-US" sz="2200" dirty="0" smtClean="0">
                <a:ea typeface="Arial"/>
              </a:rPr>
              <a:t>It includes connectors for the front end boards</a:t>
            </a:r>
            <a:endParaRPr dirty="0"/>
          </a:p>
        </p:txBody>
      </p:sp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4588661" y="3662558"/>
            <a:ext cx="6675120" cy="3163680"/>
          </a:xfrm>
          <a:prstGeom prst="rect">
            <a:avLst/>
          </a:prstGeom>
          <a:ln>
            <a:noFill/>
          </a:ln>
        </p:spPr>
      </p:pic>
      <p:sp>
        <p:nvSpPr>
          <p:cNvPr id="9" name="TextShape 4"/>
          <p:cNvSpPr txBox="1"/>
          <p:nvPr/>
        </p:nvSpPr>
        <p:spPr>
          <a:xfrm>
            <a:off x="10130501" y="6094718"/>
            <a:ext cx="640080" cy="34632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en-US">
                <a:latin typeface="Arial"/>
              </a:rPr>
              <a:t>129</a:t>
            </a:r>
            <a:endParaRPr/>
          </a:p>
        </p:txBody>
      </p:sp>
      <p:sp>
        <p:nvSpPr>
          <p:cNvPr id="10" name="TextShape 5"/>
          <p:cNvSpPr txBox="1"/>
          <p:nvPr/>
        </p:nvSpPr>
        <p:spPr>
          <a:xfrm>
            <a:off x="9216101" y="5656958"/>
            <a:ext cx="640080" cy="34632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en-US">
                <a:latin typeface="Arial"/>
              </a:rPr>
              <a:t>136</a:t>
            </a:r>
            <a:endParaRPr/>
          </a:p>
        </p:txBody>
      </p:sp>
      <p:sp>
        <p:nvSpPr>
          <p:cNvPr id="11" name="TextShape 6"/>
          <p:cNvSpPr txBox="1"/>
          <p:nvPr/>
        </p:nvSpPr>
        <p:spPr>
          <a:xfrm>
            <a:off x="6198581" y="5363198"/>
            <a:ext cx="640080" cy="34632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en-US">
                <a:latin typeface="Arial"/>
              </a:rPr>
              <a:t>139</a:t>
            </a:r>
            <a:endParaRPr/>
          </a:p>
        </p:txBody>
      </p:sp>
      <p:sp>
        <p:nvSpPr>
          <p:cNvPr id="12" name="TextShape 7"/>
          <p:cNvSpPr txBox="1"/>
          <p:nvPr/>
        </p:nvSpPr>
        <p:spPr>
          <a:xfrm>
            <a:off x="6655781" y="4376798"/>
            <a:ext cx="640080" cy="34632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en-US">
                <a:latin typeface="Arial"/>
              </a:rPr>
              <a:t>141</a:t>
            </a:r>
            <a:endParaRPr/>
          </a:p>
        </p:txBody>
      </p:sp>
      <p:sp>
        <p:nvSpPr>
          <p:cNvPr id="13" name="TextShape 8"/>
          <p:cNvSpPr txBox="1"/>
          <p:nvPr/>
        </p:nvSpPr>
        <p:spPr>
          <a:xfrm>
            <a:off x="6198581" y="4905998"/>
            <a:ext cx="640080" cy="34632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en-US">
                <a:latin typeface="Arial"/>
              </a:rPr>
              <a:t>138</a:t>
            </a:r>
            <a:endParaRPr/>
          </a:p>
        </p:txBody>
      </p:sp>
      <p:sp>
        <p:nvSpPr>
          <p:cNvPr id="14" name="TextShape 9"/>
          <p:cNvSpPr txBox="1"/>
          <p:nvPr/>
        </p:nvSpPr>
        <p:spPr>
          <a:xfrm>
            <a:off x="5029301" y="6333038"/>
            <a:ext cx="640080" cy="34632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en-US">
                <a:latin typeface="Arial"/>
              </a:rPr>
              <a:t>158</a:t>
            </a:r>
            <a:endParaRPr/>
          </a:p>
        </p:txBody>
      </p:sp>
      <p:sp>
        <p:nvSpPr>
          <p:cNvPr id="15" name="TextShape 10"/>
          <p:cNvSpPr txBox="1"/>
          <p:nvPr/>
        </p:nvSpPr>
        <p:spPr>
          <a:xfrm>
            <a:off x="4644101" y="3900158"/>
            <a:ext cx="2011680" cy="71532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en-US" sz="2200">
                <a:latin typeface="Arial"/>
              </a:rPr>
              <a:t>Thickness, </a:t>
            </a:r>
            <a:r>
              <a:rPr lang="en-US" sz="2200">
                <a:latin typeface="Arial"/>
                <a:ea typeface="Arial"/>
              </a:rPr>
              <a:t>μm</a:t>
            </a:r>
            <a:r>
              <a:rPr lang="en-US" sz="2200">
                <a:latin typeface="Arial"/>
              </a:rPr>
              <a:t>  </a:t>
            </a:r>
            <a:endParaRPr/>
          </a:p>
        </p:txBody>
      </p:sp>
      <p:sp>
        <p:nvSpPr>
          <p:cNvPr id="16" name="TextShape 11"/>
          <p:cNvSpPr txBox="1"/>
          <p:nvPr/>
        </p:nvSpPr>
        <p:spPr>
          <a:xfrm>
            <a:off x="7295861" y="6297038"/>
            <a:ext cx="640080" cy="34632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en-US">
                <a:latin typeface="Arial"/>
              </a:rPr>
              <a:t>144</a:t>
            </a:r>
            <a:endParaRPr/>
          </a:p>
        </p:txBody>
      </p:sp>
      <p:sp>
        <p:nvSpPr>
          <p:cNvPr id="17" name="TextShape 12"/>
          <p:cNvSpPr txBox="1"/>
          <p:nvPr/>
        </p:nvSpPr>
        <p:spPr>
          <a:xfrm>
            <a:off x="8795974" y="2192707"/>
            <a:ext cx="640080" cy="34632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en-US">
                <a:solidFill>
                  <a:srgbClr val="99FFFF"/>
                </a:solidFill>
                <a:latin typeface="Arial"/>
              </a:rPr>
              <a:t>90</a:t>
            </a:r>
            <a:endParaRPr/>
          </a:p>
        </p:txBody>
      </p:sp>
      <p:sp>
        <p:nvSpPr>
          <p:cNvPr id="18" name="Date Placeholder 1"/>
          <p:cNvSpPr>
            <a:spLocks noGrp="1"/>
          </p:cNvSpPr>
          <p:nvPr>
            <p:ph type="dt" sz="half" idx="10"/>
          </p:nvPr>
        </p:nvSpPr>
        <p:spPr>
          <a:xfrm>
            <a:off x="7464247" y="7125316"/>
            <a:ext cx="3528219" cy="402483"/>
          </a:xfrm>
        </p:spPr>
        <p:txBody>
          <a:bodyPr/>
          <a:lstStyle/>
          <a:p>
            <a:r>
              <a:rPr lang="en-US" smtClean="0"/>
              <a:t>3/11/15</a:t>
            </a:r>
            <a:endParaRPr lang="en-US"/>
          </a:p>
        </p:txBody>
      </p:sp>
      <p:sp>
        <p:nvSpPr>
          <p:cNvPr id="1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31899" y="7125316"/>
            <a:ext cx="3528219" cy="402483"/>
          </a:xfrm>
        </p:spPr>
        <p:txBody>
          <a:bodyPr/>
          <a:lstStyle/>
          <a:p>
            <a:r>
              <a:rPr lang="en-US" smtClean="0"/>
              <a:t>LCWS 2015, Whistler BC Canada</a:t>
            </a:r>
            <a:endParaRPr lang="en-US"/>
          </a:p>
        </p:txBody>
      </p:sp>
      <p:sp>
        <p:nvSpPr>
          <p:cNvPr id="2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325578" y="6460663"/>
            <a:ext cx="1159272" cy="402483"/>
          </a:xfrm>
        </p:spPr>
        <p:txBody>
          <a:bodyPr/>
          <a:lstStyle/>
          <a:p>
            <a:fld id="{D739C4FB-7D33-419B-8833-D1372BFD11C8}" type="slidenum">
              <a:rPr lang="en-US" smtClean="0"/>
              <a:t>5</a:t>
            </a:fld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9856181" y="4007466"/>
            <a:ext cx="1242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connectors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3308779" y="5026511"/>
            <a:ext cx="4497695" cy="15192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10008582" y="4344532"/>
            <a:ext cx="390099" cy="5614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26202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56"/>
            <a:ext cx="10515600" cy="1325563"/>
          </a:xfrm>
        </p:spPr>
        <p:txBody>
          <a:bodyPr/>
          <a:lstStyle/>
          <a:p>
            <a:r>
              <a:rPr lang="en-US" dirty="0" smtClean="0"/>
              <a:t>Gluing and bonding expertise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0624" y="1193616"/>
            <a:ext cx="8102893" cy="4351338"/>
          </a:xfrm>
        </p:spPr>
        <p:txBody>
          <a:bodyPr/>
          <a:lstStyle/>
          <a:p>
            <a:r>
              <a:rPr lang="en-US" dirty="0" smtClean="0"/>
              <a:t>Expertise in glue deposition to have really thin and homogenous glue layer</a:t>
            </a:r>
          </a:p>
          <a:p>
            <a:r>
              <a:rPr lang="en-US" dirty="0" smtClean="0"/>
              <a:t>In order to stay as thin as possible, necessary to have very small bonding </a:t>
            </a:r>
            <a:r>
              <a:rPr lang="en-US" dirty="0" smtClean="0"/>
              <a:t>loop</a:t>
            </a:r>
          </a:p>
          <a:p>
            <a:r>
              <a:rPr lang="en-US" dirty="0" smtClean="0"/>
              <a:t>Produced TAB bonding fan out. Will be test soon</a:t>
            </a:r>
            <a:endParaRPr lang="en-US" dirty="0"/>
          </a:p>
        </p:txBody>
      </p:sp>
      <p:pic>
        <p:nvPicPr>
          <p:cNvPr id="4" name="Picture 3" descr="Bond_Along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530"/>
          <a:stretch/>
        </p:blipFill>
        <p:spPr>
          <a:xfrm>
            <a:off x="169307" y="3404435"/>
            <a:ext cx="5344953" cy="3361765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 rot="5400000">
            <a:off x="7738693" y="2334282"/>
            <a:ext cx="5486400" cy="30816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831017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succeeded to build a sub mm sensor fully equipped (~800</a:t>
            </a:r>
            <a:r>
              <a:rPr lang="en-US" dirty="0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dirty="0" smtClean="0"/>
              <a:t>m)</a:t>
            </a:r>
          </a:p>
          <a:p>
            <a:r>
              <a:rPr lang="en-US" dirty="0" smtClean="0"/>
              <a:t>Four complete planes have been tested in </a:t>
            </a:r>
            <a:r>
              <a:rPr lang="en-US" dirty="0" err="1" smtClean="0"/>
              <a:t>october</a:t>
            </a:r>
            <a:r>
              <a:rPr lang="en-US" dirty="0" smtClean="0"/>
              <a:t> 2015 test beam</a:t>
            </a:r>
            <a:endParaRPr lang="en-US" dirty="0"/>
          </a:p>
        </p:txBody>
      </p:sp>
      <p:pic>
        <p:nvPicPr>
          <p:cNvPr id="4" name="Picture 3" descr="sensoronw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1685" y="2973108"/>
            <a:ext cx="5179856" cy="3884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1929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Edgeless sensor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557" y="1825625"/>
            <a:ext cx="3842084" cy="4351338"/>
          </a:xfrm>
        </p:spPr>
        <p:txBody>
          <a:bodyPr/>
          <a:lstStyle/>
          <a:p>
            <a:r>
              <a:rPr lang="en-US" dirty="0" smtClean="0"/>
              <a:t>Some study ongoing with Hamamatsu to avoid dead area at the edges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1500" y="1"/>
            <a:ext cx="4860499" cy="34771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7231" b="14800"/>
          <a:stretch/>
        </p:blipFill>
        <p:spPr>
          <a:xfrm>
            <a:off x="3809464" y="1875805"/>
            <a:ext cx="4304632" cy="474681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74088" y="3657585"/>
            <a:ext cx="1175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Old design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818984" y="6303466"/>
            <a:ext cx="1277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New design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1030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204</Words>
  <Application>Microsoft Macintosh PowerPoint</Application>
  <PresentationFormat>Widescreen</PresentationFormat>
  <Paragraphs>41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Calibri</vt:lpstr>
      <vt:lpstr>Calibri Light</vt:lpstr>
      <vt:lpstr>Symbol</vt:lpstr>
      <vt:lpstr>Arial</vt:lpstr>
      <vt:lpstr>Office Theme</vt:lpstr>
      <vt:lpstr>AIDA 2020</vt:lpstr>
      <vt:lpstr>introduction</vt:lpstr>
      <vt:lpstr>The idea</vt:lpstr>
      <vt:lpstr>Envelope</vt:lpstr>
      <vt:lpstr>PowerPoint Presentation</vt:lpstr>
      <vt:lpstr>Gluing and bonding expertise</vt:lpstr>
      <vt:lpstr>results</vt:lpstr>
      <vt:lpstr>Edgeless sensor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AIDA 2020</dc:title>
  <dc:creator>yan bb</dc:creator>
  <cp:lastModifiedBy>yan bb</cp:lastModifiedBy>
  <cp:revision>13</cp:revision>
  <dcterms:created xsi:type="dcterms:W3CDTF">2016-05-25T07:40:32Z</dcterms:created>
  <dcterms:modified xsi:type="dcterms:W3CDTF">2016-05-25T15:43:22Z</dcterms:modified>
</cp:coreProperties>
</file>