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>
        <p:scale>
          <a:sx n="80" d="100"/>
          <a:sy n="80" d="100"/>
        </p:scale>
        <p:origin x="-235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70872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59486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4421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2525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31472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57465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7552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34143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02934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3482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43360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5CBB1-96E4-4DBE-84C2-08E107303F32}" type="datetimeFigureOut">
              <a:rPr lang="pl-PL" smtClean="0"/>
              <a:t>2016-05-23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C0579-0795-4486-AD22-69384582CFD6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27077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zaokrąglony 18"/>
          <p:cNvSpPr/>
          <p:nvPr/>
        </p:nvSpPr>
        <p:spPr>
          <a:xfrm>
            <a:off x="8054938" y="1164492"/>
            <a:ext cx="2845942" cy="1506511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49" y="939382"/>
            <a:ext cx="6316276" cy="2942336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236" y="4141194"/>
            <a:ext cx="10132738" cy="2158379"/>
          </a:xfrm>
          <a:prstGeom prst="rect">
            <a:avLst/>
          </a:prstGeom>
        </p:spPr>
      </p:pic>
      <p:sp>
        <p:nvSpPr>
          <p:cNvPr id="11" name="Strzałka w prawo 10"/>
          <p:cNvSpPr/>
          <p:nvPr/>
        </p:nvSpPr>
        <p:spPr>
          <a:xfrm>
            <a:off x="7178297" y="1309260"/>
            <a:ext cx="1003266" cy="1641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4" name="Strzałka w prawo 13"/>
          <p:cNvSpPr/>
          <p:nvPr/>
        </p:nvSpPr>
        <p:spPr>
          <a:xfrm>
            <a:off x="7185235" y="1648108"/>
            <a:ext cx="996328" cy="1639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5" name="Strzałka w prawo 14"/>
          <p:cNvSpPr/>
          <p:nvPr/>
        </p:nvSpPr>
        <p:spPr>
          <a:xfrm>
            <a:off x="7185235" y="1991397"/>
            <a:ext cx="1003267" cy="1550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6" name="Strzałka w prawo 15"/>
          <p:cNvSpPr/>
          <p:nvPr/>
        </p:nvSpPr>
        <p:spPr>
          <a:xfrm>
            <a:off x="7185235" y="2342564"/>
            <a:ext cx="1003267" cy="1471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6932725" y="658072"/>
            <a:ext cx="134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Data received</a:t>
            </a:r>
          </a:p>
          <a:p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from many  </a:t>
            </a:r>
          </a:p>
          <a:p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individual 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ASICs</a:t>
            </a:r>
            <a:endParaRPr lang="pl-P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Prostokąt zaokrąglony 19"/>
          <p:cNvSpPr/>
          <p:nvPr/>
        </p:nvSpPr>
        <p:spPr>
          <a:xfrm>
            <a:off x="8192103" y="1258446"/>
            <a:ext cx="1188201" cy="27740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smtClean="0"/>
              <a:t>decoder</a:t>
            </a:r>
            <a:endParaRPr lang="pl-PL" sz="1600" dirty="0"/>
          </a:p>
        </p:txBody>
      </p:sp>
      <p:sp>
        <p:nvSpPr>
          <p:cNvPr id="21" name="Prostokąt zaokrąglony 20"/>
          <p:cNvSpPr/>
          <p:nvPr/>
        </p:nvSpPr>
        <p:spPr>
          <a:xfrm>
            <a:off x="8192102" y="1601734"/>
            <a:ext cx="1188201" cy="27740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smtClean="0"/>
              <a:t>decoder</a:t>
            </a:r>
            <a:endParaRPr lang="pl-PL" sz="1400" dirty="0"/>
          </a:p>
        </p:txBody>
      </p:sp>
      <p:sp>
        <p:nvSpPr>
          <p:cNvPr id="22" name="Prostokąt zaokrąglony 21"/>
          <p:cNvSpPr/>
          <p:nvPr/>
        </p:nvSpPr>
        <p:spPr>
          <a:xfrm>
            <a:off x="8188502" y="2287843"/>
            <a:ext cx="1188201" cy="27740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smtClean="0"/>
              <a:t>decoder</a:t>
            </a:r>
            <a:endParaRPr lang="pl-PL" sz="1400" dirty="0"/>
          </a:p>
        </p:txBody>
      </p:sp>
      <p:sp>
        <p:nvSpPr>
          <p:cNvPr id="23" name="Prostokąt zaokrąglony 22"/>
          <p:cNvSpPr/>
          <p:nvPr/>
        </p:nvSpPr>
        <p:spPr>
          <a:xfrm>
            <a:off x="8188502" y="1945023"/>
            <a:ext cx="1188201" cy="27740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smtClean="0"/>
              <a:t>decoder</a:t>
            </a:r>
            <a:endParaRPr lang="pl-PL" sz="1400" dirty="0"/>
          </a:p>
        </p:txBody>
      </p:sp>
      <p:sp>
        <p:nvSpPr>
          <p:cNvPr id="25" name="Strzałka w prawo 24"/>
          <p:cNvSpPr/>
          <p:nvPr/>
        </p:nvSpPr>
        <p:spPr>
          <a:xfrm>
            <a:off x="9457360" y="1345776"/>
            <a:ext cx="219359" cy="102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6" name="Strzałka w prawo 25"/>
          <p:cNvSpPr/>
          <p:nvPr/>
        </p:nvSpPr>
        <p:spPr>
          <a:xfrm>
            <a:off x="9455559" y="1689064"/>
            <a:ext cx="219359" cy="102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7" name="Strzałka w prawo 26"/>
          <p:cNvSpPr/>
          <p:nvPr/>
        </p:nvSpPr>
        <p:spPr>
          <a:xfrm>
            <a:off x="9455559" y="2032353"/>
            <a:ext cx="219359" cy="102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8" name="Strzałka w prawo 27"/>
          <p:cNvSpPr/>
          <p:nvPr/>
        </p:nvSpPr>
        <p:spPr>
          <a:xfrm>
            <a:off x="9455559" y="2375173"/>
            <a:ext cx="219359" cy="102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9" name="Strzałka w prawo 28"/>
          <p:cNvSpPr/>
          <p:nvPr/>
        </p:nvSpPr>
        <p:spPr>
          <a:xfrm>
            <a:off x="10851045" y="1483788"/>
            <a:ext cx="919538" cy="8561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smtClean="0"/>
              <a:t>output</a:t>
            </a:r>
            <a:endParaRPr lang="pl-PL" sz="1400" dirty="0"/>
          </a:p>
        </p:txBody>
      </p:sp>
      <p:sp>
        <p:nvSpPr>
          <p:cNvPr id="31" name="Prostokąt zaokrąglony 30"/>
          <p:cNvSpPr/>
          <p:nvPr/>
        </p:nvSpPr>
        <p:spPr>
          <a:xfrm>
            <a:off x="9917658" y="1426490"/>
            <a:ext cx="770562" cy="111672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smtClean="0"/>
              <a:t>buffers</a:t>
            </a:r>
            <a:endParaRPr lang="pl-PL" sz="1400" dirty="0"/>
          </a:p>
        </p:txBody>
      </p:sp>
      <p:sp>
        <p:nvSpPr>
          <p:cNvPr id="30" name="Prostokąt zaokrąglony 29"/>
          <p:cNvSpPr/>
          <p:nvPr/>
        </p:nvSpPr>
        <p:spPr>
          <a:xfrm>
            <a:off x="9853949" y="1340113"/>
            <a:ext cx="770562" cy="111672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smtClean="0"/>
              <a:t>buffers</a:t>
            </a:r>
            <a:endParaRPr lang="pl-PL" sz="1400" dirty="0"/>
          </a:p>
        </p:txBody>
      </p:sp>
      <p:sp>
        <p:nvSpPr>
          <p:cNvPr id="24" name="Prostokąt zaokrąglony 23"/>
          <p:cNvSpPr/>
          <p:nvPr/>
        </p:nvSpPr>
        <p:spPr>
          <a:xfrm>
            <a:off x="9780997" y="1253736"/>
            <a:ext cx="770562" cy="111672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 smtClean="0"/>
              <a:t>buffers</a:t>
            </a:r>
            <a:endParaRPr lang="pl-PL" sz="1400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7695604" y="3050721"/>
            <a:ext cx="3739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Data received from FLAME 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ASICs 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eadout 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(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AGH-UST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are decoded, added header information (board id, channel id, counter, etc), packed and sent ( by Ethernet) to storage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 /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common DAQ system</a:t>
            </a:r>
            <a:endParaRPr lang="pl-P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8145868" y="2720804"/>
            <a:ext cx="2756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DAQ system is based on FPGA </a:t>
            </a:r>
            <a:endParaRPr lang="pl-PL" sz="1400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2907860" y="6299573"/>
            <a:ext cx="6153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structure of  the Asic  data: 16 channels(word) 10-bit ADC system </a:t>
            </a:r>
            <a:endParaRPr lang="pl-PL" sz="1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1137136" y="561493"/>
            <a:ext cx="424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latin typeface="Biondi" panose="02000505030000020004" pitchFamily="2" charset="0"/>
              </a:rPr>
              <a:t>AGH-UST – the new readout board project </a:t>
            </a:r>
            <a:endParaRPr lang="pl-PL" sz="1200" dirty="0">
              <a:latin typeface="Biondi" panose="02000505030000020004" pitchFamily="2" charset="0"/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7719003" y="337349"/>
            <a:ext cx="3979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>
                <a:latin typeface="Biondi" panose="02000505030000020004" pitchFamily="2" charset="0"/>
              </a:rPr>
              <a:t>IFJPAN – Specialized </a:t>
            </a:r>
            <a:r>
              <a:rPr lang="pl-PL" sz="1200" dirty="0" smtClean="0">
                <a:latin typeface="Biondi" panose="02000505030000020004" pitchFamily="2" charset="0"/>
              </a:rPr>
              <a:t>DAQ module system </a:t>
            </a:r>
            <a:endParaRPr lang="pl-PL" sz="1200" dirty="0">
              <a:latin typeface="Biondi" panose="02000505030000020004" pitchFamily="2" charset="0"/>
            </a:endParaRPr>
          </a:p>
        </p:txBody>
      </p:sp>
      <p:sp>
        <p:nvSpPr>
          <p:cNvPr id="34" name="pole tekstowe 33"/>
          <p:cNvSpPr txBox="1"/>
          <p:nvPr/>
        </p:nvSpPr>
        <p:spPr>
          <a:xfrm>
            <a:off x="71718" y="106517"/>
            <a:ext cx="4932040" cy="369332"/>
          </a:xfrm>
          <a:prstGeom prst="rect">
            <a:avLst/>
          </a:prstGeom>
          <a:pattFill prst="pct5">
            <a:fgClr>
              <a:srgbClr val="FFFF00"/>
            </a:fgClr>
            <a:bgClr>
              <a:srgbClr val="FFFF66"/>
            </a:bgClr>
          </a:pattFill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AIDA-2020 (WP14 / Task 14.3)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154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0" y="162797"/>
            <a:ext cx="6576053" cy="369332"/>
          </a:xfrm>
          <a:prstGeom prst="rect">
            <a:avLst/>
          </a:prstGeom>
          <a:pattFill prst="pct5">
            <a:fgClr>
              <a:srgbClr val="FED2FE"/>
            </a:fgClr>
            <a:bgClr>
              <a:srgbClr val="FFFF66"/>
            </a:bgClr>
          </a:pattFill>
        </p:spPr>
        <p:txBody>
          <a:bodyPr wrap="square" rtlCol="0">
            <a:spAutoFit/>
          </a:bodyPr>
          <a:lstStyle/>
          <a:p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Protype board with FPGA (XILINX )  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871038" y="4727699"/>
            <a:ext cx="483397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Prototype board: containing FPGA - Artix-7 XC7A200T (XILINX) </a:t>
            </a:r>
          </a:p>
          <a:p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and 8 GTP serial-type links 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allowing</a:t>
            </a:r>
          </a:p>
          <a:p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for data transfer with the speed up to 6.6 Gb/sec  </a:t>
            </a:r>
            <a:endParaRPr lang="pl-P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" t="518" r="3799" b="22276"/>
          <a:stretch/>
        </p:blipFill>
        <p:spPr bwMode="auto">
          <a:xfrm>
            <a:off x="648228" y="785775"/>
            <a:ext cx="5061649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796E-A8CB-45F0-8AEE-AAF5DAB3AE2D}" type="slidenum">
              <a:rPr lang="pl-PL" smtClean="0"/>
              <a:t>2</a:t>
            </a:fld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5937878" y="1447800"/>
            <a:ext cx="589217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Work on a  module of the DAQ system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goes on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Xilinx </a:t>
            </a:r>
            <a:endParaRPr lang="pl-PL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software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Vivado  and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is  concentrated  on the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basic steps</a:t>
            </a:r>
            <a:r>
              <a:rPr lang="pl-P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pl-P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pl-PL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</a:t>
            </a:r>
            <a:r>
              <a:rPr lang="pl-PL" sz="1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  </a:t>
            </a:r>
            <a:r>
              <a:rPr lang="pl-PL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T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data processing with the structure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input data close</a:t>
            </a:r>
            <a:endParaRPr lang="pl-PL" sz="1400" dirty="0" smtClean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to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 </a:t>
            </a:r>
          </a:p>
          <a:p>
            <a:endParaRPr lang="pl-PL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pl-PL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</a:t>
            </a:r>
            <a:r>
              <a:rPr lang="pl-PL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pl-PL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ttempt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real  data after connection to</a:t>
            </a:r>
          </a:p>
          <a:p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AGH-UST ASIC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board  </a:t>
            </a:r>
          </a:p>
          <a:p>
            <a:endParaRPr lang="pl-PL" sz="1400" dirty="0" smtClean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554290" y="5762535"/>
            <a:ext cx="103111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l-PL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 will  probably require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new board with FPGA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a </a:t>
            </a:r>
            <a:r>
              <a:rPr lang="pl-PL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speed  serial link 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type:   </a:t>
            </a:r>
          </a:p>
          <a:p>
            <a:r>
              <a:rPr lang="pl-PL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GTX </a:t>
            </a:r>
            <a:r>
              <a:rPr lang="pl-PL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/GTH (12.5/13.1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Gb/s)  to </a:t>
            </a:r>
            <a:r>
              <a:rPr lang="pl-PL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the maximum sampling  rate from </a:t>
            </a:r>
            <a:r>
              <a:rPr lang="pl-PL" sz="14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</a:t>
            </a:r>
            <a:r>
              <a:rPr lang="pl-PL" sz="1400" dirty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MHz (with existing FPGA) to 45 MHz </a:t>
            </a:r>
          </a:p>
        </p:txBody>
      </p:sp>
    </p:spTree>
    <p:extLst>
      <p:ext uri="{BB962C8B-B14F-4D97-AF65-F5344CB8AC3E}">
        <p14:creationId xmlns:p14="http://schemas.microsoft.com/office/powerpoint/2010/main" val="302544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228</Words>
  <Application>Microsoft Office PowerPoint</Application>
  <PresentationFormat>Niestandardowy</PresentationFormat>
  <Paragraphs>32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bua</dc:creator>
  <cp:lastModifiedBy>leszek</cp:lastModifiedBy>
  <cp:revision>28</cp:revision>
  <dcterms:created xsi:type="dcterms:W3CDTF">2016-05-19T12:52:07Z</dcterms:created>
  <dcterms:modified xsi:type="dcterms:W3CDTF">2016-05-23T11:32:43Z</dcterms:modified>
</cp:coreProperties>
</file>