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0"/>
  </p:notesMasterIdLst>
  <p:sldIdLst>
    <p:sldId id="256" r:id="rId2"/>
    <p:sldId id="556" r:id="rId3"/>
    <p:sldId id="564" r:id="rId4"/>
    <p:sldId id="561" r:id="rId5"/>
    <p:sldId id="565" r:id="rId6"/>
    <p:sldId id="563" r:id="rId7"/>
    <p:sldId id="566" r:id="rId8"/>
    <p:sldId id="562" r:id="rId9"/>
  </p:sldIdLst>
  <p:sldSz cx="9144000" cy="6858000" type="screen4x3"/>
  <p:notesSz cx="6858000" cy="9144000"/>
  <p:embeddedFontLst>
    <p:embeddedFont>
      <p:font typeface="Cambria Math" panose="02040503050406030204" pitchFamily="18" charset="0"/>
      <p:regular r:id="rId11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E7A7"/>
    <a:srgbClr val="89A4A7"/>
    <a:srgbClr val="B3B3FF"/>
    <a:srgbClr val="A3A3FF"/>
    <a:srgbClr val="7171FF"/>
    <a:srgbClr val="FFFF99"/>
    <a:srgbClr val="FF0000"/>
    <a:srgbClr val="BCE2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7204" autoAdjust="0"/>
    <p:restoredTop sz="99883" autoAdjust="0"/>
  </p:normalViewPr>
  <p:slideViewPr>
    <p:cSldViewPr>
      <p:cViewPr varScale="1">
        <p:scale>
          <a:sx n="114" d="100"/>
          <a:sy n="114" d="100"/>
        </p:scale>
        <p:origin x="-83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E16AB1A-9F1C-49A7-BF5D-C42C84EAB5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651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4FC8B-120B-418F-A26A-A0844A938A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59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A6006-CB38-4559-A8F7-D045DAEDB1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538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060A9-341D-4991-BAC6-AD137A998E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017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D8993-E1B9-49F9-9A3C-1971EA5979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77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A7DF1-85B8-49AA-80A5-F17AEA796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01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E568B-70A5-4D80-B0CD-553FE60D1A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510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33FD7-1DF5-46B9-ADF9-05F5368923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018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03212-0C69-4E0B-A2DE-BCA3CF1372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339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7EAF9-AB53-43F5-A214-4724746FF1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19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2902A-7536-45A8-9D62-C4BD7C44DF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733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7A11D-46F8-4E0C-871B-5793486939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289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DA191FB2-A100-4088-984A-34F4F6BE53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8005" y="2130425"/>
            <a:ext cx="8087990" cy="1470025"/>
          </a:xfrm>
        </p:spPr>
        <p:txBody>
          <a:bodyPr/>
          <a:lstStyle/>
          <a:p>
            <a:pPr eaLnBrk="1" hangingPunct="1"/>
            <a:r>
              <a:rPr lang="en-GB" dirty="0" smtClean="0"/>
              <a:t>Stripline BPM resolution</a:t>
            </a:r>
            <a:br>
              <a:rPr lang="en-GB" dirty="0" smtClean="0"/>
            </a:br>
            <a:r>
              <a:rPr lang="en-GB" dirty="0" smtClean="0"/>
              <a:t>vs. charge</a:t>
            </a: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08340" y="3886200"/>
            <a:ext cx="8127321" cy="1752600"/>
          </a:xfrm>
        </p:spPr>
        <p:txBody>
          <a:bodyPr/>
          <a:lstStyle/>
          <a:p>
            <a:r>
              <a:rPr lang="en-GB" dirty="0" smtClean="0"/>
              <a:t>N. Blaskovic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Stripline BPM setup</a:t>
            </a:r>
            <a:endParaRPr lang="en-GB" altLang="en-US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75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35950" cy="4525963"/>
              </a:xfrm>
            </p:spPr>
            <p:txBody>
              <a:bodyPr/>
              <a:lstStyle/>
              <a:p>
                <a:r>
                  <a:rPr lang="en-GB" altLang="en-US" dirty="0" smtClean="0"/>
                  <a:t>Dedicated high-charge shift on 15 March</a:t>
                </a:r>
              </a:p>
              <a:p>
                <a:r>
                  <a:rPr lang="en-GB" altLang="en-US" dirty="0" smtClean="0"/>
                  <a:t>Operated with:</a:t>
                </a:r>
              </a:p>
              <a:p>
                <a:pPr lvl="1"/>
                <a:r>
                  <a:rPr lang="en-GB" altLang="en-US" dirty="0" smtClean="0"/>
                  <a:t>P1, P2, P3: no stripline BPM attenuation</a:t>
                </a:r>
              </a:p>
              <a:p>
                <a:pPr lvl="1"/>
                <a:r>
                  <a:rPr lang="en-GB" altLang="en-US" dirty="0" smtClean="0"/>
                  <a:t>MFB1FF: 6 dB stripline BPM attenuation</a:t>
                </a:r>
              </a:p>
              <a:p>
                <a:r>
                  <a:rPr lang="en-GB" altLang="en-US" dirty="0" smtClean="0"/>
                  <a:t>In order to avoid </a:t>
                </a:r>
                <a:r>
                  <a:rPr lang="el-GR" altLang="en-US" dirty="0" smtClean="0"/>
                  <a:t>Σ</a:t>
                </a:r>
                <a:r>
                  <a:rPr lang="en-GB" altLang="en-US" dirty="0" smtClean="0"/>
                  <a:t>-mixer saturation, do:</a:t>
                </a:r>
                <a:br>
                  <a:rPr lang="en-GB" altLang="en-US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alt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altLang="en-US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altLang="en-US" b="0" i="0" smtClean="0">
                            <a:latin typeface="Cambria Math"/>
                          </a:rPr>
                          <m:t>P</m:t>
                        </m:r>
                        <m:r>
                          <a:rPr lang="en-GB" alt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GB" altLang="en-US" b="0" i="1" smtClean="0">
                        <a:latin typeface="Cambria Math"/>
                      </a:rPr>
                      <m:t>∝</m:t>
                    </m:r>
                    <m:f>
                      <m:fPr>
                        <m:ctrlPr>
                          <a:rPr lang="en-GB" altLang="en-US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alt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altLang="en-US" b="0" i="0" smtClean="0">
                                <a:latin typeface="Cambria Math"/>
                              </a:rPr>
                              <m:t>Δ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altLang="en-US" b="0" i="0" smtClean="0">
                                <a:latin typeface="Cambria Math"/>
                              </a:rPr>
                              <m:t>P</m:t>
                            </m:r>
                            <m:r>
                              <a:rPr lang="en-GB" altLang="en-US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alt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altLang="en-US" b="0" i="0" smtClean="0">
                                <a:latin typeface="Cambria Math"/>
                              </a:rPr>
                              <m:t>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altLang="en-US" b="0" i="0" smtClean="0">
                                <a:latin typeface="Cambria Math"/>
                              </a:rPr>
                              <m:t>MFB</m:t>
                            </m:r>
                            <m:r>
                              <a:rPr lang="en-GB" altLang="en-US" b="0" i="0" smtClean="0">
                                <a:latin typeface="Cambria Math"/>
                              </a:rPr>
                              <m:t>1</m:t>
                            </m:r>
                            <m:r>
                              <m:rPr>
                                <m:sty m:val="p"/>
                              </m:rPr>
                              <a:rPr lang="en-GB" altLang="en-US" b="0" i="0" smtClean="0">
                                <a:latin typeface="Cambria Math"/>
                              </a:rPr>
                              <m:t>FF</m:t>
                            </m:r>
                          </m:sub>
                        </m:sSub>
                      </m:den>
                    </m:f>
                  </m:oMath>
                </a14:m>
                <a:endParaRPr lang="en-GB" altLang="en-US" dirty="0" smtClean="0"/>
              </a:p>
            </p:txBody>
          </p:sp>
        </mc:Choice>
        <mc:Fallback>
          <p:sp>
            <p:nvSpPr>
              <p:cNvPr id="307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35950" cy="4525963"/>
              </a:xfrm>
              <a:blipFill rotWithShape="1">
                <a:blip r:embed="rId2"/>
                <a:stretch>
                  <a:fillRect l="-1628" t="-17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2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391852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Calibration constant</a:t>
            </a:r>
            <a:endParaRPr lang="en-GB" altLang="en-US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75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35950" cy="4525963"/>
              </a:xfrm>
            </p:spPr>
            <p:txBody>
              <a:bodyPr/>
              <a:lstStyle/>
              <a:p>
                <a:r>
                  <a:rPr lang="en-GB" altLang="en-US" dirty="0" smtClean="0"/>
                  <a:t>To calculate calibration constant:</a:t>
                </a:r>
                <a:br>
                  <a:rPr lang="en-GB" altLang="en-US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alt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altLang="en-US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altLang="en-US" b="0" i="0" smtClean="0">
                            <a:latin typeface="Cambria Math"/>
                          </a:rPr>
                          <m:t>P</m:t>
                        </m:r>
                        <m:r>
                          <a:rPr lang="en-GB" alt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GB" alt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 altLang="en-US" b="0" i="0" smtClean="0">
                            <a:latin typeface="Cambria Math"/>
                          </a:rPr>
                          <m:t>μ</m:t>
                        </m:r>
                        <m:r>
                          <m:rPr>
                            <m:sty m:val="p"/>
                          </m:rPr>
                          <a:rPr lang="en-GB" altLang="en-US" b="0" i="1" smtClean="0">
                            <a:latin typeface="Cambria Math"/>
                          </a:rPr>
                          <m:t>m</m:t>
                        </m:r>
                      </m:e>
                    </m:d>
                    <m:r>
                      <a:rPr lang="en-GB" alt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alt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alt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GB" altLang="en-US" b="0" i="1" smtClean="0">
                            <a:latin typeface="Cambria Math"/>
                          </a:rPr>
                          <m:t>0.0025[</m:t>
                        </m:r>
                        <m:r>
                          <m:rPr>
                            <m:sty m:val="p"/>
                          </m:rPr>
                          <a:rPr lang="en-GB" altLang="en-US" b="0" i="0" smtClean="0">
                            <a:latin typeface="Cambria Math"/>
                          </a:rPr>
                          <m:t>μ</m:t>
                        </m:r>
                        <m:sSup>
                          <m:sSupPr>
                            <m:ctrlPr>
                              <a:rPr lang="en-GB" altLang="en-US" b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GB" altLang="en-US" b="0" i="0" smtClean="0">
                                <a:latin typeface="Cambria Math"/>
                              </a:rPr>
                              <m:t>m</m:t>
                            </m:r>
                          </m:e>
                          <m:sup>
                            <m:r>
                              <a:rPr lang="en-GB" altLang="en-US" b="0" i="0" smtClean="0"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  <m:r>
                          <a:rPr lang="en-GB" altLang="en-US" b="0" i="1" smtClean="0">
                            <a:latin typeface="Cambria Math"/>
                          </a:rPr>
                          <m:t>]</m:t>
                        </m:r>
                      </m:den>
                    </m:f>
                    <m:f>
                      <m:fPr>
                        <m:ctrlPr>
                          <a:rPr lang="en-GB" altLang="en-US" b="0" i="1" smtClean="0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begChr m:val="⟨"/>
                            <m:endChr m:val="⟩"/>
                            <m:ctrlPr>
                              <a:rPr lang="en-GB" alt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alt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GB" altLang="en-US" b="0" i="0" smtClean="0">
                                    <a:latin typeface="Cambria Math"/>
                                  </a:rPr>
                                  <m:t>Σ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GB" altLang="en-US" b="0" i="0" smtClean="0">
                                    <a:latin typeface="Cambria Math"/>
                                  </a:rPr>
                                  <m:t>MFB</m:t>
                                </m:r>
                                <m:r>
                                  <a:rPr lang="en-GB" altLang="en-US" b="0" i="0" smtClean="0">
                                    <a:latin typeface="Cambria Math"/>
                                  </a:rPr>
                                  <m:t>1</m:t>
                                </m:r>
                                <m:r>
                                  <m:rPr>
                                    <m:sty m:val="p"/>
                                  </m:rPr>
                                  <a:rPr lang="en-GB" altLang="en-US" b="0" i="0" smtClean="0">
                                    <a:latin typeface="Cambria Math"/>
                                  </a:rPr>
                                  <m:t>FF</m:t>
                                </m:r>
                              </m:sub>
                            </m:sSub>
                          </m:e>
                        </m:d>
                      </m:num>
                      <m:den>
                        <m:d>
                          <m:dPr>
                            <m:begChr m:val="⟨"/>
                            <m:endChr m:val="⟩"/>
                            <m:ctrlPr>
                              <a:rPr lang="en-GB" altLang="en-US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alt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GB" altLang="en-US">
                                    <a:latin typeface="Cambria Math"/>
                                  </a:rPr>
                                  <m:t>Σ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GB" altLang="en-US" b="0" i="0" smtClean="0">
                                    <a:latin typeface="Cambria Math"/>
                                  </a:rPr>
                                  <m:t>P</m:t>
                                </m:r>
                                <m:r>
                                  <a:rPr lang="en-GB" altLang="en-US" b="0" i="1" smtClean="0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den>
                    </m:f>
                    <m:f>
                      <m:fPr>
                        <m:ctrlPr>
                          <a:rPr lang="en-GB" altLang="en-US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alt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altLang="en-US" b="0" i="0" smtClean="0">
                                <a:latin typeface="Cambria Math"/>
                              </a:rPr>
                              <m:t>Δ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altLang="en-US" b="0" i="0" smtClean="0">
                                <a:latin typeface="Cambria Math"/>
                              </a:rPr>
                              <m:t>P</m:t>
                            </m:r>
                            <m:r>
                              <a:rPr lang="en-GB" altLang="en-US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alt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altLang="en-US" b="0" i="0" smtClean="0">
                                <a:latin typeface="Cambria Math"/>
                              </a:rPr>
                              <m:t>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altLang="en-US" b="0" i="0" smtClean="0">
                                <a:latin typeface="Cambria Math"/>
                              </a:rPr>
                              <m:t>MFB</m:t>
                            </m:r>
                            <m:r>
                              <a:rPr lang="en-GB" altLang="en-US" b="0" i="0" smtClean="0">
                                <a:latin typeface="Cambria Math"/>
                              </a:rPr>
                              <m:t>1</m:t>
                            </m:r>
                            <m:r>
                              <m:rPr>
                                <m:sty m:val="p"/>
                              </m:rPr>
                              <a:rPr lang="en-GB" altLang="en-US" b="0" i="0" smtClean="0">
                                <a:latin typeface="Cambria Math"/>
                              </a:rPr>
                              <m:t>FF</m:t>
                            </m:r>
                          </m:sub>
                        </m:sSub>
                      </m:den>
                    </m:f>
                  </m:oMath>
                </a14:m>
                <a:endParaRPr lang="en-GB" altLang="en-US" dirty="0" smtClean="0"/>
              </a:p>
              <a:p>
                <a:r>
                  <a:rPr lang="en-GB" altLang="en-US" dirty="0" smtClean="0"/>
                  <a:t>So,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altLang="en-US" i="1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begChr m:val="⟨"/>
                            <m:endChr m:val="⟩"/>
                            <m:ctrlPr>
                              <a:rPr lang="en-GB" altLang="en-US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alt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GB" altLang="en-US">
                                    <a:latin typeface="Cambria Math"/>
                                  </a:rPr>
                                  <m:t>Σ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GB" altLang="en-US">
                                    <a:latin typeface="Cambria Math"/>
                                  </a:rPr>
                                  <m:t>MFB</m:t>
                                </m:r>
                                <m:r>
                                  <a:rPr lang="en-GB" altLang="en-US">
                                    <a:latin typeface="Cambria Math"/>
                                  </a:rPr>
                                  <m:t>1</m:t>
                                </m:r>
                                <m:r>
                                  <m:rPr>
                                    <m:sty m:val="p"/>
                                  </m:rPr>
                                  <a:rPr lang="en-GB" altLang="en-US">
                                    <a:latin typeface="Cambria Math"/>
                                  </a:rPr>
                                  <m:t>FF</m:t>
                                </m:r>
                              </m:sub>
                            </m:sSub>
                          </m:e>
                        </m:d>
                      </m:num>
                      <m:den>
                        <m:d>
                          <m:dPr>
                            <m:begChr m:val="⟨"/>
                            <m:endChr m:val="⟩"/>
                            <m:ctrlPr>
                              <a:rPr lang="en-GB" altLang="en-US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alt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GB" altLang="en-US">
                                    <a:latin typeface="Cambria Math"/>
                                  </a:rPr>
                                  <m:t>Σ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GB" altLang="en-US">
                                    <a:latin typeface="Cambria Math"/>
                                  </a:rPr>
                                  <m:t>P</m:t>
                                </m:r>
                                <m:r>
                                  <a:rPr lang="en-GB" altLang="en-US" i="1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den>
                    </m:f>
                  </m:oMath>
                </a14:m>
                <a:r>
                  <a:rPr lang="en-GB" altLang="en-US" dirty="0" smtClean="0"/>
                  <a:t> calculated over charge scan</a:t>
                </a:r>
              </a:p>
              <a:p>
                <a:endParaRPr lang="en-GB" altLang="en-US" dirty="0" smtClean="0"/>
              </a:p>
            </p:txBody>
          </p:sp>
        </mc:Choice>
        <mc:Fallback>
          <p:sp>
            <p:nvSpPr>
              <p:cNvPr id="307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35950" cy="4525963"/>
              </a:xfrm>
              <a:blipFill rotWithShape="1">
                <a:blip r:embed="rId2"/>
                <a:stretch>
                  <a:fillRect l="-1628" t="-17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3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7555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4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7" y="260702"/>
            <a:ext cx="8061289" cy="6047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666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Resolution</a:t>
            </a:r>
            <a:endParaRPr lang="en-GB" altLang="en-US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75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35950" cy="4525963"/>
              </a:xfrm>
            </p:spPr>
            <p:txBody>
              <a:bodyPr/>
              <a:lstStyle/>
              <a:p>
                <a:r>
                  <a:rPr lang="en-GB" altLang="en-US" dirty="0" smtClean="0"/>
                  <a:t>Resolution calculated using</a:t>
                </a:r>
                <a:br>
                  <a:rPr lang="en-GB" altLang="en-US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alt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altLang="en-US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altLang="en-US" b="0" i="0" smtClean="0">
                            <a:latin typeface="Cambria Math"/>
                          </a:rPr>
                          <m:t>P</m:t>
                        </m:r>
                        <m:r>
                          <a:rPr lang="en-GB" alt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GB" altLang="en-US" b="0" i="1" smtClean="0">
                        <a:latin typeface="Cambria Math"/>
                      </a:rPr>
                      <m:t>∝</m:t>
                    </m:r>
                    <m:f>
                      <m:fPr>
                        <m:ctrlPr>
                          <a:rPr lang="en-GB" altLang="en-US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alt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altLang="en-US" b="0" i="0" smtClean="0">
                                <a:latin typeface="Cambria Math"/>
                              </a:rPr>
                              <m:t>Δ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altLang="en-US" b="0" i="0" smtClean="0">
                                <a:latin typeface="Cambria Math"/>
                              </a:rPr>
                              <m:t>P</m:t>
                            </m:r>
                            <m:r>
                              <a:rPr lang="en-GB" altLang="en-US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alt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altLang="en-US" b="0" i="0" smtClean="0">
                                <a:latin typeface="Cambria Math"/>
                              </a:rPr>
                              <m:t>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altLang="en-US" b="0" i="0" smtClean="0">
                                <a:latin typeface="Cambria Math"/>
                              </a:rPr>
                              <m:t>MFB</m:t>
                            </m:r>
                            <m:r>
                              <a:rPr lang="en-GB" altLang="en-US" b="0" i="0" smtClean="0">
                                <a:latin typeface="Cambria Math"/>
                              </a:rPr>
                              <m:t>1</m:t>
                            </m:r>
                            <m:r>
                              <m:rPr>
                                <m:sty m:val="p"/>
                              </m:rPr>
                              <a:rPr lang="en-GB" altLang="en-US" b="0" i="0" smtClean="0">
                                <a:latin typeface="Cambria Math"/>
                              </a:rPr>
                              <m:t>FF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altLang="en-US" b="0" dirty="0" smtClean="0"/>
                  <a:t/>
                </a:r>
                <a:br>
                  <a:rPr lang="en-GB" altLang="en-US" b="0" dirty="0" smtClean="0"/>
                </a:br>
                <a:r>
                  <a:rPr lang="en-GB" altLang="en-US" b="0" dirty="0" smtClean="0"/>
                  <a:t>over charge scan</a:t>
                </a:r>
                <a:endParaRPr lang="en-GB" altLang="en-US" dirty="0" smtClean="0"/>
              </a:p>
            </p:txBody>
          </p:sp>
        </mc:Choice>
        <mc:Fallback>
          <p:sp>
            <p:nvSpPr>
              <p:cNvPr id="307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35950" cy="4525963"/>
              </a:xfrm>
              <a:blipFill rotWithShape="1">
                <a:blip r:embed="rId2"/>
                <a:stretch>
                  <a:fillRect l="-1628" t="-17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5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09760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6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7" y="260702"/>
            <a:ext cx="8061289" cy="6047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927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Resolution</a:t>
            </a:r>
            <a:endParaRPr lang="en-GB" altLang="en-US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75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35950" cy="4525963"/>
              </a:xfrm>
            </p:spPr>
            <p:txBody>
              <a:bodyPr/>
              <a:lstStyle/>
              <a:p>
                <a:r>
                  <a:rPr lang="en-GB" altLang="en-US" dirty="0" smtClean="0"/>
                  <a:t>Resolution calculated using conventional</a:t>
                </a:r>
                <a:br>
                  <a:rPr lang="en-GB" altLang="en-US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alt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altLang="en-US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altLang="en-US" b="0" i="0" smtClean="0">
                            <a:latin typeface="Cambria Math"/>
                          </a:rPr>
                          <m:t>P</m:t>
                        </m:r>
                        <m:r>
                          <a:rPr lang="en-GB" alt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GB" altLang="en-US" b="0" i="1" smtClean="0">
                        <a:latin typeface="Cambria Math"/>
                      </a:rPr>
                      <m:t>∝</m:t>
                    </m:r>
                    <m:f>
                      <m:fPr>
                        <m:ctrlPr>
                          <a:rPr lang="en-GB" altLang="en-US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alt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altLang="en-US" b="0" i="0" smtClean="0">
                                <a:latin typeface="Cambria Math"/>
                              </a:rPr>
                              <m:t>Δ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altLang="en-US" b="0" i="0" smtClean="0">
                                <a:latin typeface="Cambria Math"/>
                              </a:rPr>
                              <m:t>P</m:t>
                            </m:r>
                            <m:r>
                              <a:rPr lang="en-GB" altLang="en-US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alt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altLang="en-US" b="0" i="0" smtClean="0">
                                <a:latin typeface="Cambria Math"/>
                              </a:rPr>
                              <m:t>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altLang="en-US" b="0" i="0" smtClean="0">
                                <a:latin typeface="Cambria Math"/>
                              </a:rPr>
                              <m:t>P</m:t>
                            </m:r>
                            <m:r>
                              <a:rPr lang="en-GB" altLang="en-US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altLang="en-US" b="0" dirty="0" smtClean="0"/>
                  <a:t/>
                </a:r>
                <a:br>
                  <a:rPr lang="en-GB" altLang="en-US" b="0" dirty="0" smtClean="0"/>
                </a:br>
                <a:r>
                  <a:rPr lang="en-GB" altLang="en-US" b="0" dirty="0" smtClean="0"/>
                  <a:t>over same charge scan</a:t>
                </a:r>
                <a:endParaRPr lang="en-GB" altLang="en-US" dirty="0" smtClean="0"/>
              </a:p>
            </p:txBody>
          </p:sp>
        </mc:Choice>
        <mc:Fallback>
          <p:sp>
            <p:nvSpPr>
              <p:cNvPr id="307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35950" cy="4525963"/>
              </a:xfrm>
              <a:blipFill rotWithShape="1">
                <a:blip r:embed="rId2"/>
                <a:stretch>
                  <a:fillRect l="-1628" t="-17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7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66506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8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7" y="260702"/>
            <a:ext cx="8061288" cy="6047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034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5943</TotalTime>
  <Words>109</Words>
  <Application>Microsoft Office PowerPoint</Application>
  <PresentationFormat>On-screen Show (4:3)</PresentationFormat>
  <Paragraphs>39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Cambria Math</vt:lpstr>
      <vt:lpstr>Default Design</vt:lpstr>
      <vt:lpstr>Stripline BPM resolution vs. charge</vt:lpstr>
      <vt:lpstr>Stripline BPM setup</vt:lpstr>
      <vt:lpstr>Calibration constant</vt:lpstr>
      <vt:lpstr>PowerPoint Presentation</vt:lpstr>
      <vt:lpstr>Resolution</vt:lpstr>
      <vt:lpstr>PowerPoint Presentation</vt:lpstr>
      <vt:lpstr>Resolution</vt:lpstr>
      <vt:lpstr>PowerPoint Presentation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300</cp:revision>
  <dcterms:created xsi:type="dcterms:W3CDTF">2009-05-21T13:39:04Z</dcterms:created>
  <dcterms:modified xsi:type="dcterms:W3CDTF">2016-05-26T21:54:23Z</dcterms:modified>
</cp:coreProperties>
</file>