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1"/>
  </p:notesMasterIdLst>
  <p:sldIdLst>
    <p:sldId id="256" r:id="rId2"/>
    <p:sldId id="401" r:id="rId3"/>
    <p:sldId id="494" r:id="rId4"/>
    <p:sldId id="498" r:id="rId5"/>
    <p:sldId id="495" r:id="rId6"/>
    <p:sldId id="496" r:id="rId7"/>
    <p:sldId id="501" r:id="rId8"/>
    <p:sldId id="458" r:id="rId9"/>
    <p:sldId id="473" r:id="rId10"/>
    <p:sldId id="488" r:id="rId11"/>
    <p:sldId id="484" r:id="rId12"/>
    <p:sldId id="483" r:id="rId13"/>
    <p:sldId id="479" r:id="rId14"/>
    <p:sldId id="493" r:id="rId15"/>
    <p:sldId id="468" r:id="rId16"/>
    <p:sldId id="504" r:id="rId17"/>
    <p:sldId id="505" r:id="rId18"/>
    <p:sldId id="506" r:id="rId19"/>
    <p:sldId id="508" r:id="rId20"/>
    <p:sldId id="510" r:id="rId21"/>
    <p:sldId id="511" r:id="rId22"/>
    <p:sldId id="509" r:id="rId23"/>
    <p:sldId id="512" r:id="rId24"/>
    <p:sldId id="513" r:id="rId25"/>
    <p:sldId id="514" r:id="rId26"/>
    <p:sldId id="507" r:id="rId27"/>
    <p:sldId id="490" r:id="rId28"/>
    <p:sldId id="499" r:id="rId29"/>
    <p:sldId id="500" r:id="rId3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Arial Narrow" panose="020B0606020202030204" pitchFamily="34" charset="0"/>
      <p:regular r:id="rId36"/>
      <p:bold r:id="rId37"/>
      <p:italic r:id="rId38"/>
      <p:boldItalic r:id="rId39"/>
    </p:embeddedFont>
    <p:embeddedFont>
      <p:font typeface="Cambria Math" panose="02040503050406030204" pitchFamily="18" charset="0"/>
      <p:regular r:id="rId40"/>
    </p:embeddedFont>
    <p:embeddedFont>
      <p:font typeface="Arial Unicode MS" panose="020B0604020202020204" pitchFamily="34" charset="-128"/>
      <p:regular r:id="rId4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00"/>
    <a:srgbClr val="C9E7A7"/>
    <a:srgbClr val="66FF66"/>
    <a:srgbClr val="000099"/>
    <a:srgbClr val="FFFF66"/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92" autoAdjust="0"/>
    <p:restoredTop sz="94660"/>
  </p:normalViewPr>
  <p:slideViewPr>
    <p:cSldViewPr>
      <p:cViewPr varScale="1">
        <p:scale>
          <a:sx n="114" d="100"/>
          <a:sy n="114" d="100"/>
        </p:scale>
        <p:origin x="-11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D3BB57B-2EC3-421E-B037-B333B9BD09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551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C09BA9-5F6A-470B-92F0-4288D72F806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C09BA9-5F6A-470B-92F0-4288D72F806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C09BA9-5F6A-470B-92F0-4288D72F806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C09BA9-5F6A-470B-92F0-4288D72F806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602D-029B-4908-91A5-D8F9F877BB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53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84A8A-1B9C-4429-8A85-1C3B72340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93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13EA2-A710-4711-B254-7B5068B37C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9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91123-4C42-42F5-8130-99284DC36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368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48665-33BB-419E-A420-BF2D32D7B1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18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4D75A-3279-442B-8B98-84542DD8E6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55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B945C-0416-4B22-98D2-985FB15DDD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57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E50E2-B95D-4368-876D-0520FE10EB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3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D1BEE-BD02-44B3-99E9-02AE1997E3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9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E26DC-12AD-4F1D-890F-55C5AFEEE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96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84CC5-280B-4216-AF06-3AB10151C4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90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cs typeface="+mn-cs"/>
              </a:defRPr>
            </a:lvl1pPr>
          </a:lstStyle>
          <a:p>
            <a:pPr>
              <a:defRPr/>
            </a:pPr>
            <a:fld id="{77DCFE8C-CD9B-47EE-A954-D625A734EB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mtClean="0">
                <a:cs typeface="Arial" charset="0"/>
              </a:rPr>
              <a:t>ECFA LC2016</a:t>
            </a:r>
            <a:endParaRPr lang="en-US" altLang="en-US" dirty="0">
              <a:cs typeface="Arial" charset="0"/>
            </a:endParaRP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F9952D3-D670-44AB-A2AD-86E3ED71CE9C}" type="slidenum">
              <a:rPr lang="en-US" altLang="en-US" smtClean="0"/>
              <a:pPr eaLnBrk="1" hangingPunct="1">
                <a:defRPr/>
              </a:pPr>
              <a:t>1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Status of the </a:t>
            </a:r>
            <a:r>
              <a:rPr lang="en-GB" altLang="en-US" dirty="0" smtClean="0"/>
              <a:t>FONT</a:t>
            </a:r>
            <a:br>
              <a:rPr lang="en-GB" altLang="en-US" dirty="0" smtClean="0"/>
            </a:br>
            <a:r>
              <a:rPr lang="en-GB" altLang="en-US" dirty="0" smtClean="0"/>
              <a:t>feedback </a:t>
            </a:r>
            <a:r>
              <a:rPr lang="en-GB" altLang="en-US" dirty="0"/>
              <a:t>systems</a:t>
            </a:r>
            <a:endParaRPr lang="en-GB" altLang="en-US" dirty="0" smtClean="0"/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3890963"/>
            <a:ext cx="7776864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N. Blaskovic, T. Bromwich, P. Burrows,</a:t>
            </a:r>
            <a:br>
              <a:rPr lang="en-US" altLang="en-US" dirty="0" smtClean="0"/>
            </a:br>
            <a:r>
              <a:rPr lang="en-US" altLang="en-US" dirty="0" smtClean="0"/>
              <a:t>G. Christian, C. Perry, </a:t>
            </a:r>
            <a:r>
              <a:rPr lang="en-US" altLang="en-US" dirty="0"/>
              <a:t>R. Ramjiawan</a:t>
            </a:r>
            <a:endParaRPr lang="en-US" altLang="en-US" dirty="0" smtClean="0"/>
          </a:p>
          <a:p>
            <a:pPr eaLnBrk="1" hangingPunct="1"/>
            <a:r>
              <a:rPr lang="en-US" altLang="en-US" sz="2800" i="1" dirty="0" smtClean="0"/>
              <a:t>FONT, John Adams Institute, Oxford University</a:t>
            </a:r>
            <a:endParaRPr lang="en-GB" altLang="en-US" sz="2800" i="1" dirty="0" smtClean="0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542581" y="836712"/>
            <a:ext cx="2061542" cy="5499700"/>
            <a:chOff x="1043608" y="836712"/>
            <a:chExt cx="2061542" cy="5499700"/>
          </a:xfrm>
        </p:grpSpPr>
        <p:pic>
          <p:nvPicPr>
            <p:cNvPr id="7173" name="5 Imagen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52" r="29328"/>
            <a:stretch/>
          </p:blipFill>
          <p:spPr bwMode="auto">
            <a:xfrm>
              <a:off x="1217132" y="836712"/>
              <a:ext cx="1888018" cy="549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5 Imagen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87" r="89174"/>
            <a:stretch/>
          </p:blipFill>
          <p:spPr bwMode="auto">
            <a:xfrm>
              <a:off x="1043608" y="836712"/>
              <a:ext cx="228599" cy="549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ounded Rectangle 6"/>
          <p:cNvSpPr/>
          <p:nvPr/>
        </p:nvSpPr>
        <p:spPr>
          <a:xfrm>
            <a:off x="3542582" y="327124"/>
            <a:ext cx="2061542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typical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04124" y="3025993"/>
            <a:ext cx="32163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8000"/>
                </a:solidFill>
              </a:rPr>
              <a:t>Bunch 2 stabilised to 600 nm</a:t>
            </a:r>
            <a:endParaRPr lang="en-GB" sz="2800" dirty="0">
              <a:solidFill>
                <a:srgbClr val="008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644008" y="4596368"/>
            <a:ext cx="864096" cy="530478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604124" y="4669041"/>
            <a:ext cx="32163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8000"/>
                </a:solidFill>
              </a:rPr>
              <a:t>Bunch 3 stabilised to 450 nm</a:t>
            </a:r>
          </a:p>
        </p:txBody>
      </p:sp>
      <p:sp>
        <p:nvSpPr>
          <p:cNvPr id="21" name="Oval 20"/>
          <p:cNvSpPr/>
          <p:nvPr/>
        </p:nvSpPr>
        <p:spPr>
          <a:xfrm>
            <a:off x="4644008" y="2949101"/>
            <a:ext cx="864096" cy="530478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604123" y="1375723"/>
            <a:ext cx="32163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8000"/>
                </a:solidFill>
              </a:rPr>
              <a:t>Incoming bunch jitter ~ 2 um</a:t>
            </a:r>
            <a:endParaRPr lang="en-GB" sz="2800" dirty="0">
              <a:solidFill>
                <a:srgbClr val="008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4644007" y="1298831"/>
            <a:ext cx="864096" cy="530478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80289" y="593011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dirty="0" smtClean="0">
                <a:solidFill>
                  <a:srgbClr val="008000"/>
                </a:solidFill>
              </a:rPr>
              <a:t>Meets ILC requirement</a:t>
            </a:r>
            <a:endParaRPr lang="en-GB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16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  <p:bldP spid="20" grpId="0"/>
      <p:bldP spid="21" grpId="0" animBg="1"/>
      <p:bldP spid="22" grpId="0"/>
      <p:bldP spid="23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" t="13481" r="5875" b="20000"/>
          <a:stretch/>
        </p:blipFill>
        <p:spPr bwMode="auto">
          <a:xfrm>
            <a:off x="467544" y="2427762"/>
            <a:ext cx="8208912" cy="344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jitter source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Random jitter introduced pulse-to-pulse using ZVFB1X &amp; ZVFB2X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291123-4C42-42F5-8130-99284DC36F7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from Y. Kano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3943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979712" y="836712"/>
            <a:ext cx="2061542" cy="5499700"/>
            <a:chOff x="1043608" y="836712"/>
            <a:chExt cx="2061542" cy="5499700"/>
          </a:xfrm>
        </p:grpSpPr>
        <p:pic>
          <p:nvPicPr>
            <p:cNvPr id="7173" name="5 Imagen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52" r="29328"/>
            <a:stretch/>
          </p:blipFill>
          <p:spPr bwMode="auto">
            <a:xfrm>
              <a:off x="1217132" y="836712"/>
              <a:ext cx="1888018" cy="549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5 Imagen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87" r="89174"/>
            <a:stretch/>
          </p:blipFill>
          <p:spPr bwMode="auto">
            <a:xfrm>
              <a:off x="1043608" y="836712"/>
              <a:ext cx="228599" cy="549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4972360" y="836712"/>
            <a:ext cx="2047912" cy="5499700"/>
            <a:chOff x="1057239" y="836712"/>
            <a:chExt cx="2047912" cy="5499700"/>
          </a:xfrm>
        </p:grpSpPr>
        <p:pic>
          <p:nvPicPr>
            <p:cNvPr id="9" name="5 Imagen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53" r="29283"/>
            <a:stretch/>
          </p:blipFill>
          <p:spPr bwMode="auto">
            <a:xfrm>
              <a:off x="1212791" y="836712"/>
              <a:ext cx="1892360" cy="549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5 Imagen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48" r="89292"/>
            <a:stretch/>
          </p:blipFill>
          <p:spPr bwMode="auto">
            <a:xfrm>
              <a:off x="1057239" y="836712"/>
              <a:ext cx="201336" cy="549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ounded Rectangle 11"/>
          <p:cNvSpPr/>
          <p:nvPr/>
        </p:nvSpPr>
        <p:spPr>
          <a:xfrm>
            <a:off x="4958730" y="327124"/>
            <a:ext cx="2061542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+ jitter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979713" y="327124"/>
            <a:ext cx="2061542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typical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00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291123-4C42-42F5-8130-99284DC36F7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" t="-217" b="93129"/>
          <a:stretch/>
        </p:blipFill>
        <p:spPr bwMode="auto">
          <a:xfrm>
            <a:off x="542926" y="247651"/>
            <a:ext cx="8059702" cy="42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9" t="6871" r="7285"/>
          <a:stretch/>
        </p:blipFill>
        <p:spPr bwMode="auto">
          <a:xfrm>
            <a:off x="1024558" y="676274"/>
            <a:ext cx="3442667" cy="5632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871"/>
          <a:stretch/>
        </p:blipFill>
        <p:spPr bwMode="auto">
          <a:xfrm>
            <a:off x="4571988" y="676274"/>
            <a:ext cx="4030639" cy="5632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0289" y="593011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Results agree with expected performance (in green)</a:t>
            </a:r>
            <a:endParaRPr lang="en-GB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15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Orbit scan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Orbit scan performed using corrector ZV6X located upstream of FONT system</a:t>
            </a:r>
          </a:p>
          <a:p>
            <a:r>
              <a:rPr lang="en-GB" altLang="en-US" dirty="0" smtClean="0"/>
              <a:t>3-bunch feedback performance tested over a dynamic range of ±50 um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18232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50" y="260702"/>
            <a:ext cx="8061278" cy="604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13063" y="4348361"/>
            <a:ext cx="369332" cy="27988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200" dirty="0" smtClean="0"/>
              <a:t>P3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8741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Coupled-loop feedback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P2 &amp; P3 used to drive K1 &amp; K2</a:t>
            </a:r>
          </a:p>
          <a:p>
            <a:r>
              <a:rPr lang="en-GB" altLang="en-US" dirty="0" smtClean="0"/>
              <a:t>Beam position and angle stabilisation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80" y="2882174"/>
            <a:ext cx="8207824" cy="328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8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03"/>
          <a:stretch/>
        </p:blipFill>
        <p:spPr bwMode="auto">
          <a:xfrm>
            <a:off x="541348" y="260702"/>
            <a:ext cx="5183178" cy="60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4644007" y="3599552"/>
            <a:ext cx="864096" cy="530478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381027" y="3601591"/>
            <a:ext cx="864096" cy="530478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610592" y="2963044"/>
            <a:ext cx="30766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Stabilise the beam to ~600 nm at both feedback BPMs</a:t>
            </a:r>
            <a:endParaRPr lang="en-GB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80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0702"/>
            <a:ext cx="8061289" cy="60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6917784" y="3599552"/>
            <a:ext cx="864096" cy="530478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80289" y="593011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Factor 3 reduction in jitter propagates to MFB1FF</a:t>
            </a:r>
            <a:endParaRPr lang="en-GB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42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dirty="0" smtClean="0">
                <a:cs typeface="Arial" charset="0"/>
              </a:rPr>
              <a:t>ECFA LC2016</a:t>
            </a:r>
            <a:endParaRPr lang="en-US" altLang="en-US" dirty="0">
              <a:cs typeface="Arial" charset="0"/>
            </a:endParaRP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F9952D3-D670-44AB-A2AD-86E3ED71CE9C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ATF IP system</a:t>
            </a:r>
            <a:br>
              <a:rPr lang="en-GB" altLang="en-US" dirty="0" smtClean="0"/>
            </a:br>
            <a:r>
              <a:rPr lang="en-GB" altLang="en-US" dirty="0" smtClean="0"/>
              <a:t>using cavity BPMs</a:t>
            </a:r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13240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Intra-train feedback at a linear collider</a:t>
            </a:r>
          </a:p>
          <a:p>
            <a:r>
              <a:rPr lang="en-GB" altLang="en-US" dirty="0" smtClean="0"/>
              <a:t>ILC requirements</a:t>
            </a:r>
          </a:p>
          <a:p>
            <a:r>
              <a:rPr lang="en-GB" altLang="en-US" dirty="0" smtClean="0"/>
              <a:t>FONT feedback systems at ATF:</a:t>
            </a:r>
          </a:p>
          <a:p>
            <a:pPr lvl="1"/>
            <a:r>
              <a:rPr lang="en-GB" altLang="en-US" dirty="0" smtClean="0"/>
              <a:t>‘Upstream’ system using stripline BPMs</a:t>
            </a:r>
          </a:p>
          <a:p>
            <a:pPr lvl="1"/>
            <a:r>
              <a:rPr lang="en-GB" altLang="en-US" dirty="0" smtClean="0"/>
              <a:t>‘IP region’ system using cavity BPMs</a:t>
            </a:r>
          </a:p>
          <a:p>
            <a:pPr lvl="1"/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67767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Waveforms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291123-4C42-42F5-8130-99284DC36F7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1" t="3656" r="29173" b="53046"/>
          <a:stretch/>
        </p:blipFill>
        <p:spPr>
          <a:xfrm>
            <a:off x="988973" y="1592676"/>
            <a:ext cx="6181136" cy="20615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8" t="3382" r="28914" b="51976"/>
          <a:stretch/>
        </p:blipFill>
        <p:spPr>
          <a:xfrm>
            <a:off x="1005065" y="3679772"/>
            <a:ext cx="6240805" cy="21254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Plots by T. Bromwich</a:t>
            </a:r>
            <a:endParaRPr lang="en-GB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6" t="3382" r="28913" b="51976"/>
          <a:stretch/>
        </p:blipFill>
        <p:spPr>
          <a:xfrm>
            <a:off x="1005065" y="3679772"/>
            <a:ext cx="6207339" cy="212549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 rot="16200000">
            <a:off x="-313966" y="2368654"/>
            <a:ext cx="2061542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10 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 rot="16200000">
            <a:off x="-313967" y="4487724"/>
            <a:ext cx="2061542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6" t="3382" r="28913" b="51976"/>
          <a:stretch/>
        </p:blipFill>
        <p:spPr>
          <a:xfrm>
            <a:off x="978055" y="3679772"/>
            <a:ext cx="6207339" cy="21254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080372" y="2264924"/>
            <a:ext cx="1884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8000"/>
                </a:solidFill>
              </a:rPr>
              <a:t>Dynamic range ± 0.3 V (3 um)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7080375" y="2473533"/>
            <a:ext cx="75761" cy="22911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080371" y="4364282"/>
            <a:ext cx="1884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8000"/>
                </a:solidFill>
              </a:rPr>
              <a:t>Dynamic range ± 0.3 V (3 um)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7" name="Right Brace 16"/>
          <p:cNvSpPr/>
          <p:nvPr/>
        </p:nvSpPr>
        <p:spPr>
          <a:xfrm>
            <a:off x="7080374" y="4572891"/>
            <a:ext cx="75761" cy="22911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005065" y="5733256"/>
            <a:ext cx="6165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Signals exceed dynamic range!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58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3-BPM resolution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291123-4C42-42F5-8130-99284DC36F7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723207"/>
              </p:ext>
            </p:extLst>
          </p:nvPr>
        </p:nvGraphicFramePr>
        <p:xfrm>
          <a:off x="467544" y="1591032"/>
          <a:ext cx="8208914" cy="3566160"/>
        </p:xfrm>
        <a:graphic>
          <a:graphicData uri="http://schemas.openxmlformats.org/drawingml/2006/table">
            <a:tbl>
              <a:tblPr/>
              <a:tblGrid>
                <a:gridCol w="2841930"/>
                <a:gridCol w="1341746"/>
                <a:gridCol w="1341746"/>
                <a:gridCol w="1341746"/>
                <a:gridCol w="1341746"/>
              </a:tblGrid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Parameter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Geometric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Fitting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Y1I’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Y2I’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Constant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Y1Q’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Y2Q’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YREF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0" dirty="0"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 Unicode MS"/>
                          <a:cs typeface="Arial Unicode MS"/>
                        </a:rPr>
                        <a:t>✓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Resolution (nm) at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dB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 ± 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 ± 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49.3 ± 1.2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40.7 ± 0.6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Resolution (nm) at 0 dB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 ± 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 ± 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 ± 0.3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 ± 0.3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Analysis by T. Bromwich</a:t>
            </a:r>
            <a:endParaRPr lang="en-GB" sz="1400" dirty="0"/>
          </a:p>
        </p:txBody>
      </p:sp>
      <p:sp>
        <p:nvSpPr>
          <p:cNvPr id="8" name="Oval 7"/>
          <p:cNvSpPr/>
          <p:nvPr/>
        </p:nvSpPr>
        <p:spPr>
          <a:xfrm>
            <a:off x="6012159" y="4365104"/>
            <a:ext cx="1296145" cy="792088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876063" y="5157192"/>
            <a:ext cx="1568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Q’ is key</a:t>
            </a:r>
            <a:endParaRPr lang="en-GB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1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Cavity BPM feedback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IPB </a:t>
            </a:r>
            <a:r>
              <a:rPr lang="en-GB" altLang="en-US" dirty="0"/>
              <a:t>used to drive </a:t>
            </a:r>
            <a:r>
              <a:rPr lang="en-GB" altLang="en-US" dirty="0" smtClean="0"/>
              <a:t>IPK </a:t>
            </a:r>
            <a:r>
              <a:rPr lang="en-GB" altLang="en-US" dirty="0"/>
              <a:t>in single-loop </a:t>
            </a:r>
            <a:r>
              <a:rPr lang="en-GB" altLang="en-US" dirty="0" smtClean="0"/>
              <a:t>mode</a:t>
            </a:r>
          </a:p>
          <a:p>
            <a:r>
              <a:rPr lang="en-GB" altLang="en-US" dirty="0" smtClean="0"/>
              <a:t>Working towards nanometre level stability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2882174"/>
            <a:ext cx="8208910" cy="328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37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291123-4C42-42F5-8130-99284DC36F7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3074" name="Picture 2" descr="C:\Users\blaskovickraljevic\Documents\MATLAB\neven_v0.1\Calibration\Plots\191214\Generated on 160215, samples 24 and 101 (plus 5 for Q and RefQ), best fb run\FbOnOffPosition Histogram for K1B2offsetScan1_-500_19121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79" t="3955" r="7309"/>
          <a:stretch/>
        </p:blipFill>
        <p:spPr bwMode="auto">
          <a:xfrm>
            <a:off x="3491880" y="363513"/>
            <a:ext cx="2272930" cy="597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04124" y="3483005"/>
            <a:ext cx="32163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8000"/>
                </a:solidFill>
              </a:rPr>
              <a:t>Stabilising from ~400 nm to 73 nm</a:t>
            </a:r>
            <a:endParaRPr lang="en-GB" sz="2800" dirty="0">
              <a:solidFill>
                <a:srgbClr val="008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499992" y="3694145"/>
            <a:ext cx="1008112" cy="530478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22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Conclusions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Single-loop stripline BPM feedback system meets ILC stability &amp; latency requirements</a:t>
            </a:r>
          </a:p>
          <a:p>
            <a:r>
              <a:rPr lang="en-GB" altLang="en-US" dirty="0" smtClean="0"/>
              <a:t>Coupled-loop stripline BPM feedback used for beam position &amp; angle stabilisation</a:t>
            </a:r>
          </a:p>
          <a:p>
            <a:r>
              <a:rPr lang="en-GB" altLang="en-US" dirty="0" smtClean="0"/>
              <a:t>Cavity BPMs have resolution &lt; 50 nm</a:t>
            </a:r>
          </a:p>
          <a:p>
            <a:r>
              <a:rPr lang="en-GB" altLang="en-US" dirty="0" smtClean="0"/>
              <a:t>Cavity BPM feedback system stabilises to &lt; 75 nm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2663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mtClean="0">
                <a:cs typeface="Arial" charset="0"/>
              </a:rPr>
              <a:t>ECFA LC2016</a:t>
            </a:r>
            <a:endParaRPr lang="en-US" altLang="en-US" dirty="0">
              <a:cs typeface="Arial" charset="0"/>
            </a:endParaRP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F9952D3-D670-44AB-A2AD-86E3ED71CE9C}" type="slidenum">
              <a:rPr lang="en-US" altLang="en-US" smtClean="0"/>
              <a:pPr eaLnBrk="1" hangingPunct="1">
                <a:defRPr/>
              </a:pPr>
              <a:t>25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Appendix</a:t>
            </a:r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59236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Latency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Latency scan performed:</a:t>
            </a:r>
          </a:p>
          <a:p>
            <a:pPr lvl="1"/>
            <a:r>
              <a:rPr lang="en-GB" altLang="en-US" dirty="0" smtClean="0"/>
              <a:t>Feedback algorithm is initiated on measuring signal from first bunch</a:t>
            </a:r>
          </a:p>
          <a:p>
            <a:pPr lvl="1"/>
            <a:r>
              <a:rPr lang="en-GB" altLang="en-US" dirty="0" smtClean="0"/>
              <a:t>Apply a constant kick to the second bunch</a:t>
            </a:r>
          </a:p>
          <a:p>
            <a:pPr lvl="1"/>
            <a:r>
              <a:rPr lang="en-GB" altLang="en-US" dirty="0" smtClean="0"/>
              <a:t>Measure kick as a function of bunch spacing</a:t>
            </a:r>
          </a:p>
          <a:p>
            <a:r>
              <a:rPr lang="en-GB" altLang="en-US" dirty="0" smtClean="0"/>
              <a:t>K2–P3 latency ~ 55 buckets (154 ns)</a:t>
            </a:r>
          </a:p>
          <a:p>
            <a:r>
              <a:rPr lang="en-GB" altLang="en-US" dirty="0" smtClean="0"/>
              <a:t>Allows 3-bunch operation with 154 ns bunch spacing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01173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542581" y="836712"/>
            <a:ext cx="2061542" cy="5499700"/>
            <a:chOff x="1043608" y="836712"/>
            <a:chExt cx="2061542" cy="5499700"/>
          </a:xfrm>
        </p:grpSpPr>
        <p:pic>
          <p:nvPicPr>
            <p:cNvPr id="7173" name="5 Imagen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52" r="29328"/>
            <a:stretch/>
          </p:blipFill>
          <p:spPr bwMode="auto">
            <a:xfrm>
              <a:off x="1217132" y="836712"/>
              <a:ext cx="1888018" cy="549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5 Imagen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87" r="89174"/>
            <a:stretch/>
          </p:blipFill>
          <p:spPr bwMode="auto">
            <a:xfrm>
              <a:off x="1043608" y="836712"/>
              <a:ext cx="228599" cy="549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6196496" y="836712"/>
            <a:ext cx="2047912" cy="5499700"/>
            <a:chOff x="1057239" y="836712"/>
            <a:chExt cx="2047912" cy="5499700"/>
          </a:xfrm>
        </p:grpSpPr>
        <p:pic>
          <p:nvPicPr>
            <p:cNvPr id="9" name="5 Imagen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53" r="29283"/>
            <a:stretch/>
          </p:blipFill>
          <p:spPr bwMode="auto">
            <a:xfrm>
              <a:off x="1212791" y="836712"/>
              <a:ext cx="1892360" cy="549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5 Imagen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48" r="89292"/>
            <a:stretch/>
          </p:blipFill>
          <p:spPr bwMode="auto">
            <a:xfrm>
              <a:off x="1057239" y="836712"/>
              <a:ext cx="201336" cy="549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ounded Rectangle 11"/>
          <p:cNvSpPr/>
          <p:nvPr/>
        </p:nvSpPr>
        <p:spPr>
          <a:xfrm>
            <a:off x="6182866" y="327124"/>
            <a:ext cx="2061542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+ jitter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9592" y="835612"/>
            <a:ext cx="2066925" cy="5500800"/>
            <a:chOff x="-1239341" y="835612"/>
            <a:chExt cx="2066925" cy="5500800"/>
          </a:xfrm>
        </p:grpSpPr>
        <p:pic>
          <p:nvPicPr>
            <p:cNvPr id="13" name="5 Imagen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69" r="29323"/>
            <a:stretch/>
          </p:blipFill>
          <p:spPr bwMode="auto">
            <a:xfrm>
              <a:off x="-1010741" y="835612"/>
              <a:ext cx="1838325" cy="550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5 Imagen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87" r="89174"/>
            <a:stretch/>
          </p:blipFill>
          <p:spPr bwMode="auto">
            <a:xfrm>
              <a:off x="-1239341" y="835612"/>
              <a:ext cx="228599" cy="549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ounded Rectangle 6"/>
          <p:cNvSpPr/>
          <p:nvPr/>
        </p:nvSpPr>
        <p:spPr>
          <a:xfrm>
            <a:off x="3542582" y="327124"/>
            <a:ext cx="2061542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typical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99592" y="319773"/>
            <a:ext cx="2061542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best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41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Feedback performance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Feedback-on bunch 2 position:</a:t>
                </a:r>
                <a:br>
                  <a:rPr lang="en-GB" alt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en-GB" altLang="en-US" b="0" dirty="0" smtClean="0"/>
              </a:p>
              <a:p>
                <a:r>
                  <a:rPr lang="en-GB" altLang="en-US" dirty="0" smtClean="0"/>
                  <a:t>Thus, expected feedback-on bunch 2 jitter:</a:t>
                </a:r>
                <a:br>
                  <a:rPr lang="en-GB" altLang="en-US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GB" altLang="en-US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alt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altLang="en-US" i="1">
                                    <a:latin typeface="Cambria Math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GB" alt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lang="en-GB" alt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alt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altLang="en-US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alt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altLang="en-US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alt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lang="en-GB" alt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alt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GB" altLang="en-US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alt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altLang="en-US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alt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lang="en-GB" alt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altLang="en-US" b="0" i="1" smtClean="0">
                        <a:latin typeface="Cambria Math"/>
                      </a:rPr>
                      <m:t>−2</m:t>
                    </m:r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GB" alt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𝜌</m:t>
                        </m:r>
                      </m:e>
                      <m:sub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altLang="en-US" dirty="0" smtClean="0"/>
                  <a:t/>
                </a:r>
                <a:br>
                  <a:rPr lang="en-GB" altLang="en-US" dirty="0" smtClean="0"/>
                </a:br>
                <a:r>
                  <a:rPr lang="en-GB" altLang="en-US" dirty="0" smtClean="0"/>
                  <a:t>where </a:t>
                </a:r>
                <a14:m>
                  <m:oMath xmlns:m="http://schemas.openxmlformats.org/officeDocument/2006/math">
                    <m:r>
                      <a:rPr lang="en-GB" altLang="en-US" i="1">
                        <a:latin typeface="Cambria Math"/>
                      </a:rPr>
                      <m:t>𝜎</m:t>
                    </m:r>
                  </m:oMath>
                </a14:m>
                <a:r>
                  <a:rPr lang="en-GB" altLang="en-US" dirty="0" smtClean="0"/>
                  <a:t> is the jitter and </a:t>
                </a:r>
                <a14:m>
                  <m:oMath xmlns:m="http://schemas.openxmlformats.org/officeDocument/2006/math">
                    <m:r>
                      <a:rPr lang="en-GB" altLang="en-US" i="1">
                        <a:latin typeface="Cambria Math"/>
                      </a:rPr>
                      <m:t>𝜌</m:t>
                    </m:r>
                  </m:oMath>
                </a14:m>
                <a:r>
                  <a:rPr lang="en-GB" altLang="en-US" dirty="0" smtClean="0"/>
                  <a:t> is the correlation</a:t>
                </a:r>
              </a:p>
            </p:txBody>
          </p:sp>
        </mc:Choice>
        <mc:Fallback xmlns=""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 r="-14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50250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Feedback performance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</p:spPr>
            <p:txBody>
              <a:bodyPr/>
              <a:lstStyle/>
              <a:p>
                <a:r>
                  <a:rPr lang="en-GB" altLang="en-US" dirty="0" smtClean="0"/>
                  <a:t>Feedback-on bunch 3 position:</a:t>
                </a:r>
                <a:br>
                  <a:rPr lang="en-GB" alt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altLang="en-US" b="0" dirty="0" smtClean="0"/>
                  <a:t/>
                </a:r>
                <a:br>
                  <a:rPr lang="en-GB" altLang="en-US" b="0" dirty="0" smtClean="0"/>
                </a:br>
                <a:r>
                  <a:rPr lang="en-GB" altLang="en-US" b="0" dirty="0" smtClean="0"/>
                  <a:t>where ‘</a:t>
                </a:r>
                <a14:m>
                  <m:oMath xmlns:m="http://schemas.openxmlformats.org/officeDocument/2006/math">
                    <m:r>
                      <a:rPr lang="en-GB" altLang="en-US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alt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altLang="en-US" b="0" dirty="0" smtClean="0"/>
                  <a:t>’ is the delay-loop contribution</a:t>
                </a:r>
              </a:p>
              <a:p>
                <a:r>
                  <a:rPr lang="en-GB" altLang="en-US" dirty="0" smtClean="0"/>
                  <a:t>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GB" alt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alt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alt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altLang="en-US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alt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altLang="en-US" b="0" dirty="0" smtClean="0"/>
                  <a:t>,</a:t>
                </a:r>
                <a:br>
                  <a:rPr lang="en-GB" altLang="en-US" b="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GB" altLang="en-US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alt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alt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GB" altLang="en-US" b="0" dirty="0" smtClean="0"/>
              </a:p>
              <a:p>
                <a:r>
                  <a:rPr lang="en-GB" altLang="en-US" dirty="0" smtClean="0"/>
                  <a:t>Thus, expected feedback-on bunch 3 jitter:</a:t>
                </a:r>
                <a:br>
                  <a:rPr lang="en-GB" altLang="en-US" dirty="0" smtClean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GB" altLang="en-US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alt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altLang="en-US" i="1">
                                    <a:latin typeface="Cambria Math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GB" alt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lang="en-GB" alt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alt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altLang="en-US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alt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altLang="en-US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alt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lang="en-GB" alt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alt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GB" altLang="en-US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alt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altLang="en-US" b="0" i="1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GB" alt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e>
                      <m:sup>
                        <m:r>
                          <a:rPr lang="en-GB" alt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altLang="en-US" b="0" i="1" smtClean="0">
                        <a:latin typeface="Cambria Math"/>
                      </a:rPr>
                      <m:t>−2</m:t>
                    </m:r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GB" alt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i="1">
                            <a:latin typeface="Cambria Math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alt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GB" alt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altLang="en-US" b="0" i="1" smtClean="0">
                            <a:latin typeface="Cambria Math"/>
                          </a:rPr>
                          <m:t>𝜌</m:t>
                        </m:r>
                      </m:e>
                      <m:sub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GB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alt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alt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altLang="en-US" dirty="0" smtClean="0"/>
                  <a:t/>
                </a:r>
                <a:br>
                  <a:rPr lang="en-GB" altLang="en-US" dirty="0" smtClean="0"/>
                </a:br>
                <a:r>
                  <a:rPr lang="en-GB" altLang="en-US" dirty="0" smtClean="0"/>
                  <a:t>where </a:t>
                </a:r>
                <a14:m>
                  <m:oMath xmlns:m="http://schemas.openxmlformats.org/officeDocument/2006/math">
                    <m:r>
                      <a:rPr lang="en-GB" altLang="en-US" i="1">
                        <a:latin typeface="Cambria Math"/>
                      </a:rPr>
                      <m:t>𝜎</m:t>
                    </m:r>
                  </m:oMath>
                </a14:m>
                <a:r>
                  <a:rPr lang="en-GB" altLang="en-US" dirty="0" smtClean="0"/>
                  <a:t> is the jitter and </a:t>
                </a:r>
                <a14:m>
                  <m:oMath xmlns:m="http://schemas.openxmlformats.org/officeDocument/2006/math">
                    <m:r>
                      <a:rPr lang="en-GB" altLang="en-US" i="1">
                        <a:latin typeface="Cambria Math"/>
                      </a:rPr>
                      <m:t>𝜌</m:t>
                    </m:r>
                  </m:oMath>
                </a14:m>
                <a:r>
                  <a:rPr lang="en-GB" altLang="en-US" dirty="0" smtClean="0"/>
                  <a:t> is the correlation</a:t>
                </a:r>
              </a:p>
            </p:txBody>
          </p:sp>
        </mc:Choice>
        <mc:Fallback xmlns="">
          <p:sp>
            <p:nvSpPr>
              <p:cNvPr id="30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35950" cy="4525963"/>
              </a:xfrm>
              <a:blipFill rotWithShape="1">
                <a:blip r:embed="rId2"/>
                <a:stretch>
                  <a:fillRect l="-1628" t="-1752" r="-14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14928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Intra-train feedback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09600" y="1752600"/>
            <a:ext cx="82359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altLang="en-US" kern="0" dirty="0" smtClean="0"/>
              <a:t>An intra-train feedback system is required to maintain collisions at a linear collider</a:t>
            </a:r>
          </a:p>
          <a:p>
            <a:endParaRPr lang="en-GB" altLang="en-US" kern="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5292080" y="3436524"/>
            <a:ext cx="3394720" cy="2296732"/>
            <a:chOff x="5292080" y="3436524"/>
            <a:chExt cx="3394720" cy="2296732"/>
          </a:xfrm>
        </p:grpSpPr>
        <p:sp>
          <p:nvSpPr>
            <p:cNvPr id="10" name="Rounded Rectangle 9"/>
            <p:cNvSpPr/>
            <p:nvPr/>
          </p:nvSpPr>
          <p:spPr>
            <a:xfrm>
              <a:off x="5292080" y="3436524"/>
              <a:ext cx="3394720" cy="997330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dirty="0" smtClean="0">
                  <a:solidFill>
                    <a:schemeClr val="tx1"/>
                  </a:solidFill>
                </a:rPr>
                <a:t>Misaligned beams at interaction point (IP) cause beam-beam deflection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292080" y="4509120"/>
              <a:ext cx="3394720" cy="720080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dirty="0" smtClean="0">
                  <a:solidFill>
                    <a:schemeClr val="tx1"/>
                  </a:solidFill>
                </a:rPr>
                <a:t>Measure deflection on</a:t>
              </a:r>
              <a:br>
                <a:rPr lang="en-GB" sz="2000" dirty="0" smtClean="0">
                  <a:solidFill>
                    <a:schemeClr val="tx1"/>
                  </a:solidFill>
                </a:rPr>
              </a:br>
              <a:r>
                <a:rPr lang="en-GB" sz="2000" dirty="0" smtClean="0">
                  <a:solidFill>
                    <a:schemeClr val="tx1"/>
                  </a:solidFill>
                </a:rPr>
                <a:t>one of outgoing beams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292080" y="5301208"/>
              <a:ext cx="3394720" cy="432048"/>
            </a:xfrm>
            <a:prstGeom prst="round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dirty="0" smtClean="0">
                  <a:solidFill>
                    <a:schemeClr val="tx1"/>
                  </a:solidFill>
                </a:rPr>
                <a:t>Correct orbit of next bunch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11560" y="3429000"/>
            <a:ext cx="4574835" cy="2286038"/>
            <a:chOff x="611560" y="3735250"/>
            <a:chExt cx="4574835" cy="2286038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1560" y="3735250"/>
              <a:ext cx="4574835" cy="2286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ounded Rectangle 12"/>
            <p:cNvSpPr/>
            <p:nvPr/>
          </p:nvSpPr>
          <p:spPr>
            <a:xfrm>
              <a:off x="1187624" y="5589240"/>
              <a:ext cx="3322712" cy="432048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</a:rPr>
                <a:t>(beam position monitor)</a:t>
              </a:r>
              <a:endParaRPr lang="en-GB" sz="1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844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Intra-train feedback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The FONT intra-train feedback system:</a:t>
            </a:r>
          </a:p>
          <a:p>
            <a:pPr lvl="1"/>
            <a:r>
              <a:rPr lang="en-GB" altLang="en-US" dirty="0" smtClean="0"/>
              <a:t>Measures the position of bunch 1</a:t>
            </a:r>
          </a:p>
          <a:p>
            <a:pPr lvl="1"/>
            <a:r>
              <a:rPr lang="en-GB" altLang="en-US" dirty="0" smtClean="0"/>
              <a:t>Processes on an FPGA-based FONT5 board</a:t>
            </a:r>
          </a:p>
          <a:p>
            <a:pPr lvl="1"/>
            <a:r>
              <a:rPr lang="en-GB" altLang="en-US" dirty="0" smtClean="0"/>
              <a:t>Corrects the position of bunch 2</a:t>
            </a:r>
          </a:p>
          <a:p>
            <a:r>
              <a:rPr lang="en-GB" altLang="en-US" dirty="0" smtClean="0"/>
              <a:t>ILC requirements:</a:t>
            </a:r>
          </a:p>
          <a:p>
            <a:pPr lvl="1"/>
            <a:r>
              <a:rPr lang="en-GB" altLang="en-US" dirty="0" smtClean="0"/>
              <a:t>Beam </a:t>
            </a:r>
            <a:r>
              <a:rPr lang="en-GB" altLang="en-US" dirty="0"/>
              <a:t>stability: &lt; 1 um (at the BPM)</a:t>
            </a:r>
          </a:p>
          <a:p>
            <a:pPr lvl="1"/>
            <a:r>
              <a:rPr lang="en-GB" altLang="en-US" dirty="0"/>
              <a:t>Latency: &lt; 554 ns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91965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Extraction and final focus lines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7460A0B-9459-42EA-BBAF-19C774A3CD8C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1026" name="Picture 2" descr="C:\Users\blaskovickraljevic\Documents\FONT\SVG schematics\EXTFF beam line\EXTFF with FONT regions zoomed i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2" y="1689632"/>
            <a:ext cx="7920878" cy="38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755603" y="5857527"/>
            <a:ext cx="4970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based on figure from G. White et al. (PRL, 2014)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4217973" y="1218605"/>
            <a:ext cx="44356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‘upstream’ FONT system</a:t>
            </a:r>
            <a:endParaRPr lang="en-GB" sz="2800" dirty="0">
              <a:solidFill>
                <a:srgbClr val="008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568" y="1222152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‘IP region’</a:t>
            </a:r>
            <a:endParaRPr lang="en-GB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82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mtClean="0">
                <a:cs typeface="Arial" charset="0"/>
              </a:rPr>
              <a:t>ECFA LC2016</a:t>
            </a:r>
            <a:endParaRPr lang="en-US" altLang="en-US" dirty="0">
              <a:cs typeface="Arial" charset="0"/>
            </a:endParaRP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F9952D3-D670-44AB-A2AD-86E3ED71CE9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ATF upstream system</a:t>
            </a:r>
            <a:br>
              <a:rPr lang="en-GB" altLang="en-US" dirty="0" smtClean="0"/>
            </a:br>
            <a:r>
              <a:rPr lang="en-GB" altLang="en-US" dirty="0" smtClean="0"/>
              <a:t>using stripline BPMs</a:t>
            </a:r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6358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Single-loop feedback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/>
              <a:t>P3 used to drive K2 in single-loop </a:t>
            </a:r>
            <a:r>
              <a:rPr lang="en-GB" altLang="en-US" dirty="0" smtClean="0"/>
              <a:t>mode</a:t>
            </a:r>
          </a:p>
          <a:p>
            <a:r>
              <a:rPr lang="en-GB" altLang="en-US" dirty="0" smtClean="0"/>
              <a:t>Used to demonstrate ILC IP feedback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82174"/>
            <a:ext cx="8208912" cy="328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78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599150" y="5157137"/>
            <a:ext cx="4145501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3345" y="5139134"/>
            <a:ext cx="58571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Latency: 55 buckets (154 ns)</a:t>
            </a:r>
          </a:p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Meets ILC requirement</a:t>
            </a:r>
            <a:endParaRPr lang="en-GB" sz="2800" dirty="0">
              <a:solidFill>
                <a:srgbClr val="008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49051" y="1484784"/>
            <a:ext cx="8061280" cy="3384321"/>
            <a:chOff x="549051" y="260703"/>
            <a:chExt cx="8061280" cy="3384321"/>
          </a:xfrm>
        </p:grpSpPr>
        <p:pic>
          <p:nvPicPr>
            <p:cNvPr id="9" name="5 Imagen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1410"/>
            <a:stretch/>
          </p:blipFill>
          <p:spPr bwMode="auto">
            <a:xfrm>
              <a:off x="549051" y="260703"/>
              <a:ext cx="8061280" cy="519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5 Imagen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942" b="-8"/>
            <a:stretch/>
          </p:blipFill>
          <p:spPr bwMode="auto">
            <a:xfrm>
              <a:off x="549051" y="738410"/>
              <a:ext cx="8061280" cy="2906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1" name="Straight Arrow Connector 10"/>
          <p:cNvCxnSpPr/>
          <p:nvPr/>
        </p:nvCxnSpPr>
        <p:spPr>
          <a:xfrm>
            <a:off x="5753040" y="2348825"/>
            <a:ext cx="0" cy="2960712"/>
          </a:xfrm>
          <a:prstGeom prst="straightConnector1">
            <a:avLst/>
          </a:prstGeom>
          <a:ln>
            <a:solidFill>
              <a:srgbClr val="008000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altLang="en-US" dirty="0" smtClean="0"/>
              <a:t>Latency</a:t>
            </a:r>
          </a:p>
        </p:txBody>
      </p:sp>
    </p:spTree>
    <p:extLst>
      <p:ext uri="{BB962C8B-B14F-4D97-AF65-F5344CB8AC3E}">
        <p14:creationId xmlns:p14="http://schemas.microsoft.com/office/powerpoint/2010/main" val="201938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Single-loop feedback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/>
              <a:t>3-bunch </a:t>
            </a:r>
            <a:r>
              <a:rPr lang="en-GB" altLang="en-US" dirty="0" smtClean="0"/>
              <a:t>trains </a:t>
            </a:r>
            <a:r>
              <a:rPr lang="en-GB" altLang="en-US" dirty="0"/>
              <a:t>with 154 ns bunch spacing</a:t>
            </a:r>
            <a:endParaRPr lang="en-GB" altLang="en-US" dirty="0" smtClean="0"/>
          </a:p>
          <a:p>
            <a:r>
              <a:rPr lang="en-GB" altLang="en-US" dirty="0" smtClean="0"/>
              <a:t>Bunch charge</a:t>
            </a:r>
            <a:r>
              <a:rPr lang="en-GB" altLang="en-US" dirty="0"/>
              <a:t>: ~0.5 x </a:t>
            </a:r>
            <a:r>
              <a:rPr lang="en-GB" altLang="en-US" dirty="0" smtClean="0"/>
              <a:t>10</a:t>
            </a:r>
            <a:r>
              <a:rPr lang="en-GB" altLang="en-US" baseline="30000" dirty="0" smtClean="0"/>
              <a:t>10</a:t>
            </a:r>
            <a:r>
              <a:rPr lang="en-GB" altLang="en-US" dirty="0"/>
              <a:t> </a:t>
            </a:r>
            <a:r>
              <a:rPr lang="en-GB" altLang="en-US" dirty="0" smtClean="0"/>
              <a:t>electrons</a:t>
            </a:r>
            <a:endParaRPr lang="en-GB" altLang="en-US" baseline="30000" dirty="0"/>
          </a:p>
          <a:p>
            <a:r>
              <a:rPr lang="en-GB" altLang="en-US" dirty="0"/>
              <a:t>No stripline BPM attenuation</a:t>
            </a:r>
          </a:p>
          <a:p>
            <a:r>
              <a:rPr lang="en-GB" altLang="en-US" dirty="0"/>
              <a:t>3-BPM resolution: ~300 nm (using fitting)</a:t>
            </a:r>
          </a:p>
          <a:p>
            <a:r>
              <a:rPr lang="en-GB" altLang="en-US" dirty="0"/>
              <a:t>Best bunch-to-bunch correlation: 98% (P3)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ECFA LC2016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94716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3825</TotalTime>
  <Words>747</Words>
  <Application>Microsoft Office PowerPoint</Application>
  <PresentationFormat>On-screen Show (4:3)</PresentationFormat>
  <Paragraphs>219</Paragraphs>
  <Slides>29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Arial Narrow</vt:lpstr>
      <vt:lpstr>Cambria Math</vt:lpstr>
      <vt:lpstr>Arial Unicode MS</vt:lpstr>
      <vt:lpstr>Default Design</vt:lpstr>
      <vt:lpstr>Status of the FONT feedback systems</vt:lpstr>
      <vt:lpstr>Contents</vt:lpstr>
      <vt:lpstr>Intra-train feedback</vt:lpstr>
      <vt:lpstr>Intra-train feedback</vt:lpstr>
      <vt:lpstr>Extraction and final focus lines</vt:lpstr>
      <vt:lpstr>ATF upstream system using stripline BPMs</vt:lpstr>
      <vt:lpstr>Single-loop feedback</vt:lpstr>
      <vt:lpstr>Latency</vt:lpstr>
      <vt:lpstr>Single-loop feedback</vt:lpstr>
      <vt:lpstr>PowerPoint Presentation</vt:lpstr>
      <vt:lpstr>Random jitter source</vt:lpstr>
      <vt:lpstr>PowerPoint Presentation</vt:lpstr>
      <vt:lpstr>PowerPoint Presentation</vt:lpstr>
      <vt:lpstr>Orbit scan</vt:lpstr>
      <vt:lpstr>PowerPoint Presentation</vt:lpstr>
      <vt:lpstr>Coupled-loop feedback</vt:lpstr>
      <vt:lpstr>PowerPoint Presentation</vt:lpstr>
      <vt:lpstr>PowerPoint Presentation</vt:lpstr>
      <vt:lpstr>ATF IP system using cavity BPMs</vt:lpstr>
      <vt:lpstr>Waveforms</vt:lpstr>
      <vt:lpstr>3-BPM resolution</vt:lpstr>
      <vt:lpstr>Cavity BPM feedback</vt:lpstr>
      <vt:lpstr>PowerPoint Presentation</vt:lpstr>
      <vt:lpstr>Conclusions</vt:lpstr>
      <vt:lpstr>Appendix</vt:lpstr>
      <vt:lpstr>Latency</vt:lpstr>
      <vt:lpstr>PowerPoint Presentation</vt:lpstr>
      <vt:lpstr>Feedback performance</vt:lpstr>
      <vt:lpstr>Feedback performance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254</cp:revision>
  <dcterms:created xsi:type="dcterms:W3CDTF">2009-05-21T13:39:04Z</dcterms:created>
  <dcterms:modified xsi:type="dcterms:W3CDTF">2016-05-26T14:53:34Z</dcterms:modified>
</cp:coreProperties>
</file>