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59" r:id="rId7"/>
    <p:sldId id="260" r:id="rId8"/>
    <p:sldId id="262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4F6228"/>
    <a:srgbClr val="05B12E"/>
    <a:srgbClr val="4F81BD"/>
    <a:srgbClr val="001489"/>
    <a:srgbClr val="0737A0"/>
    <a:srgbClr val="982029"/>
    <a:srgbClr val="1F34CF"/>
    <a:srgbClr val="0000FF"/>
    <a:srgbClr val="0A7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6842" autoAdjust="0"/>
  </p:normalViewPr>
  <p:slideViewPr>
    <p:cSldViewPr snapToGrid="0">
      <p:cViewPr varScale="1">
        <p:scale>
          <a:sx n="111" d="100"/>
          <a:sy n="111" d="100"/>
        </p:scale>
        <p:origin x="-1008" y="-78"/>
      </p:cViewPr>
      <p:guideLst>
        <p:guide orient="horz" pos="21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76AA7-C73A-4567-9819-5136E77A5472}" type="datetimeFigureOut">
              <a:rPr lang="de-DE" smtClean="0"/>
              <a:t>26.05.2016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9B81B-1B2E-46AB-89F7-BD86854096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44437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26/05/2016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190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190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933" y="1644586"/>
            <a:ext cx="8780746" cy="1767235"/>
          </a:xfrm>
        </p:spPr>
        <p:txBody>
          <a:bodyPr anchor="ctr">
            <a:normAutofit/>
          </a:bodyPr>
          <a:lstStyle>
            <a:lvl1pPr algn="r">
              <a:defRPr sz="4800" b="1">
                <a:solidFill>
                  <a:srgbClr val="0014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70" y="3218930"/>
            <a:ext cx="8780746" cy="1266106"/>
          </a:xfrm>
        </p:spPr>
        <p:txBody>
          <a:bodyPr anchor="ctr">
            <a:normAutofit/>
          </a:bodyPr>
          <a:lstStyle>
            <a:lvl1pPr marL="0" indent="0" algn="r">
              <a:buNone/>
              <a:defRPr lang="en-GB" sz="2800" b="1" kern="1200" dirty="0">
                <a:solidFill>
                  <a:srgbClr val="001489"/>
                </a:solidFill>
                <a:effectLst/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>
          <a:xfrm>
            <a:off x="5182250" y="549037"/>
            <a:ext cx="3754574" cy="1266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GB" sz="2800" b="1" kern="1200" dirty="0">
                <a:solidFill>
                  <a:srgbClr val="0737A0"/>
                </a:solidFill>
                <a:effectLst/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  <a:lvl2pPr marL="342892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75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66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57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348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40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132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1489"/>
                </a:solidFill>
                <a:latin typeface="Arial Narrow" panose="020B0606020202030204" pitchFamily="34" charset="0"/>
              </a:rPr>
              <a:t>Mid-Term</a:t>
            </a:r>
            <a:r>
              <a:rPr lang="en-US" baseline="0" dirty="0" smtClean="0">
                <a:solidFill>
                  <a:srgbClr val="001489"/>
                </a:solidFill>
                <a:latin typeface="Arial Narrow" panose="020B0606020202030204" pitchFamily="34" charset="0"/>
              </a:rPr>
              <a:t> Review </a:t>
            </a:r>
            <a:endParaRPr lang="en-US" dirty="0">
              <a:solidFill>
                <a:srgbClr val="001489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3"/>
          <a:stretch/>
        </p:blipFill>
        <p:spPr>
          <a:xfrm>
            <a:off x="-7145" y="0"/>
            <a:ext cx="6479383" cy="1470788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>
          <a:xfrm>
            <a:off x="105424" y="6353135"/>
            <a:ext cx="8118921" cy="417364"/>
            <a:chOff x="767249" y="4044454"/>
            <a:chExt cx="8118921" cy="417364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249" y="4044454"/>
              <a:ext cx="625781" cy="41736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1393029" y="4099247"/>
              <a:ext cx="749314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kern="1200" dirty="0" smtClean="0">
                  <a:solidFill>
                    <a:srgbClr val="001489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This project is funded by the European Union under Grant Agreement no. 645479</a:t>
              </a:r>
              <a:endParaRPr lang="de-DE" sz="13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142957"/>
            <a:ext cx="8666018" cy="5150687"/>
          </a:xfrm>
        </p:spPr>
        <p:txBody>
          <a:bodyPr/>
          <a:lstStyle>
            <a:lvl1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42099" y="233545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7600" y="6426000"/>
            <a:ext cx="868494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>
                <a:solidFill>
                  <a:srgbClr val="001489"/>
                </a:solidFill>
              </a:rPr>
              <a:pPr/>
              <a:t>26 May 2016</a:t>
            </a:fld>
            <a:r>
              <a:rPr lang="en-US" dirty="0" smtClean="0">
                <a:solidFill>
                  <a:srgbClr val="001489"/>
                </a:solidFill>
              </a:rPr>
              <a:t>  			             please insert here your name &amp;</a:t>
            </a:r>
            <a:r>
              <a:rPr lang="en-US" baseline="0" dirty="0" smtClean="0">
                <a:solidFill>
                  <a:srgbClr val="001489"/>
                </a:solidFill>
              </a:rPr>
              <a:t> t</a:t>
            </a:r>
            <a:r>
              <a:rPr lang="en-US" dirty="0" smtClean="0">
                <a:solidFill>
                  <a:srgbClr val="001489"/>
                </a:solidFill>
              </a:rPr>
              <a:t>itle</a:t>
            </a:r>
            <a:endParaRPr lang="en-GB" dirty="0">
              <a:solidFill>
                <a:srgbClr val="0014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757" y="1135857"/>
            <a:ext cx="8678486" cy="3725078"/>
          </a:xfrm>
        </p:spPr>
        <p:txBody>
          <a:bodyPr/>
          <a:lstStyle>
            <a:lvl1pPr marL="0" indent="0">
              <a:buNone/>
              <a:defRPr sz="180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26 May 2016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9" name="Title 10"/>
          <p:cNvSpPr>
            <a:spLocks noGrp="1"/>
          </p:cNvSpPr>
          <p:nvPr>
            <p:ph type="title"/>
          </p:nvPr>
        </p:nvSpPr>
        <p:spPr>
          <a:xfrm>
            <a:off x="242099" y="234000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62" y="1144800"/>
            <a:ext cx="4314838" cy="5184563"/>
          </a:xfrm>
        </p:spPr>
        <p:txBody>
          <a:bodyPr/>
          <a:lstStyle>
            <a:lvl1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4800"/>
            <a:ext cx="4343400" cy="5177419"/>
          </a:xfrm>
        </p:spPr>
        <p:txBody>
          <a:bodyPr/>
          <a:lstStyle>
            <a:lvl1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26 May 2016</a:t>
            </a:fld>
            <a:endParaRPr lang="en-GB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42099" y="234000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26 May 2016</a:t>
            </a:fld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8" name="Title 10"/>
          <p:cNvSpPr txBox="1">
            <a:spLocks/>
          </p:cNvSpPr>
          <p:nvPr userDrawn="1"/>
        </p:nvSpPr>
        <p:spPr>
          <a:xfrm>
            <a:off x="242493" y="1461600"/>
            <a:ext cx="8659013" cy="880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rgbClr val="0737A0"/>
                </a:solidFill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26 May 2016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9" t="-195485" r="8839" b="195485"/>
          <a:stretch/>
        </p:blipFill>
        <p:spPr>
          <a:xfrm>
            <a:off x="1283111" y="2730587"/>
            <a:ext cx="4767645" cy="139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E-JADE and the ATF</a:t>
            </a:r>
            <a:br>
              <a:rPr lang="en-GB" sz="4000" dirty="0" smtClean="0"/>
            </a:br>
            <a:r>
              <a:rPr lang="en-GB" sz="4000" dirty="0" smtClean="0"/>
              <a:t>beam stability goal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Neven Blaskovic Kraljevic / WP2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Neven Blaskovic Kraljevic, postdoctoral research assistant in Accelerator Physics</a:t>
            </a:r>
          </a:p>
          <a:p>
            <a:r>
              <a:rPr lang="en-GB" dirty="0" smtClean="0"/>
              <a:t>2011: MPhys degree in Physics at Oxford</a:t>
            </a:r>
          </a:p>
          <a:p>
            <a:r>
              <a:rPr lang="en-GB" dirty="0" smtClean="0"/>
              <a:t>2015: DPhil degree in Accelerator Physics at Oxford</a:t>
            </a:r>
          </a:p>
          <a:p>
            <a:r>
              <a:rPr lang="en-GB" dirty="0" smtClean="0"/>
              <a:t>Working on the Feedback on Nanosecond Timescales (FONT) project to ensure successful bunch collisions at a future linear collider by steering the beams into collision</a:t>
            </a:r>
          </a:p>
          <a:p>
            <a:r>
              <a:rPr lang="en-GB" dirty="0" smtClean="0"/>
              <a:t>Testing our FONT prototype at the Accelerator Test Facility (ATF) at KEK in Japan: a prototype of the International Linear Collider (ILC)</a:t>
            </a:r>
          </a:p>
          <a:p>
            <a:r>
              <a:rPr lang="en-GB" dirty="0" smtClean="0"/>
              <a:t>In E-JADE working on WP2: Nanometre-scale beam handling at the ATF</a:t>
            </a:r>
          </a:p>
          <a:p>
            <a:r>
              <a:rPr lang="en-GB" dirty="0" smtClean="0"/>
              <a:t>E-JADE secondments to ATF (KEK): so far 7 weeks in 4 trips</a:t>
            </a:r>
          </a:p>
          <a:p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About 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at ATF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831101" y="4809331"/>
            <a:ext cx="1887449" cy="52845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Amplifier</a:t>
            </a:r>
            <a:endParaRPr lang="en-GB" sz="2400" b="1" dirty="0"/>
          </a:p>
        </p:txBody>
      </p:sp>
      <p:cxnSp>
        <p:nvCxnSpPr>
          <p:cNvPr id="7" name="Straight Connector 6"/>
          <p:cNvCxnSpPr>
            <a:stCxn id="6" idx="2"/>
          </p:cNvCxnSpPr>
          <p:nvPr/>
        </p:nvCxnSpPr>
        <p:spPr>
          <a:xfrm>
            <a:off x="7774826" y="5337786"/>
            <a:ext cx="0" cy="376957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723536" y="4809331"/>
            <a:ext cx="1887449" cy="52845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Amplifier</a:t>
            </a:r>
            <a:endParaRPr lang="en-GB" sz="2400" b="1" dirty="0"/>
          </a:p>
        </p:txBody>
      </p:sp>
      <p:cxnSp>
        <p:nvCxnSpPr>
          <p:cNvPr id="15" name="Straight Connector 14"/>
          <p:cNvCxnSpPr>
            <a:stCxn id="14" idx="2"/>
          </p:cNvCxnSpPr>
          <p:nvPr/>
        </p:nvCxnSpPr>
        <p:spPr>
          <a:xfrm>
            <a:off x="5667261" y="5337786"/>
            <a:ext cx="0" cy="376957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592969" y="4799638"/>
            <a:ext cx="1906164" cy="52845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Processor</a:t>
            </a:r>
            <a:endParaRPr lang="en-GB" sz="2400" b="1" dirty="0"/>
          </a:p>
        </p:txBody>
      </p:sp>
      <p:cxnSp>
        <p:nvCxnSpPr>
          <p:cNvPr id="18" name="Straight Connector 17"/>
          <p:cNvCxnSpPr>
            <a:endCxn id="17" idx="2"/>
          </p:cNvCxnSpPr>
          <p:nvPr/>
        </p:nvCxnSpPr>
        <p:spPr>
          <a:xfrm flipV="1">
            <a:off x="3546051" y="5328093"/>
            <a:ext cx="0" cy="399439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20" idx="2"/>
          </p:cNvCxnSpPr>
          <p:nvPr/>
        </p:nvCxnSpPr>
        <p:spPr>
          <a:xfrm flipV="1">
            <a:off x="1419640" y="5330974"/>
            <a:ext cx="0" cy="411796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57200" y="4802519"/>
            <a:ext cx="1924880" cy="52845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Processor</a:t>
            </a:r>
            <a:endParaRPr lang="en-GB" sz="2400" b="1" dirty="0"/>
          </a:p>
        </p:txBody>
      </p:sp>
      <p:sp>
        <p:nvSpPr>
          <p:cNvPr id="21" name="Rectangle 20"/>
          <p:cNvSpPr/>
          <p:nvPr/>
        </p:nvSpPr>
        <p:spPr>
          <a:xfrm>
            <a:off x="457200" y="5714743"/>
            <a:ext cx="8261350" cy="528456"/>
          </a:xfrm>
          <a:prstGeom prst="rect">
            <a:avLst/>
          </a:prstGeom>
          <a:solidFill>
            <a:srgbClr val="4F6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400" b="1" dirty="0" smtClean="0"/>
              <a:t>FONT5 digital board</a:t>
            </a:r>
            <a:endParaRPr lang="en-GB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81"/>
          <a:stretch/>
        </p:blipFill>
        <p:spPr bwMode="auto">
          <a:xfrm>
            <a:off x="330824" y="1066801"/>
            <a:ext cx="8556823" cy="2628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6831101" y="3869531"/>
            <a:ext cx="1887449" cy="52845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 K1</a:t>
            </a:r>
            <a:endParaRPr lang="en-GB" sz="2400" b="1" dirty="0"/>
          </a:p>
        </p:txBody>
      </p:sp>
      <p:cxnSp>
        <p:nvCxnSpPr>
          <p:cNvPr id="44" name="Straight Connector 43"/>
          <p:cNvCxnSpPr>
            <a:stCxn id="43" idx="2"/>
            <a:endCxn id="6" idx="0"/>
          </p:cNvCxnSpPr>
          <p:nvPr/>
        </p:nvCxnSpPr>
        <p:spPr>
          <a:xfrm>
            <a:off x="7774826" y="4397986"/>
            <a:ext cx="0" cy="411345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723536" y="3869531"/>
            <a:ext cx="1887449" cy="52845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 K2</a:t>
            </a:r>
            <a:endParaRPr lang="en-GB" sz="2400" b="1" dirty="0"/>
          </a:p>
        </p:txBody>
      </p:sp>
      <p:cxnSp>
        <p:nvCxnSpPr>
          <p:cNvPr id="46" name="Straight Connector 45"/>
          <p:cNvCxnSpPr>
            <a:stCxn id="45" idx="2"/>
            <a:endCxn id="14" idx="0"/>
          </p:cNvCxnSpPr>
          <p:nvPr/>
        </p:nvCxnSpPr>
        <p:spPr>
          <a:xfrm>
            <a:off x="5667261" y="4397986"/>
            <a:ext cx="0" cy="411345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592969" y="3859838"/>
            <a:ext cx="1906164" cy="52845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Monitor P2</a:t>
            </a:r>
            <a:endParaRPr lang="en-GB" sz="2400" b="1" dirty="0"/>
          </a:p>
        </p:txBody>
      </p:sp>
      <p:cxnSp>
        <p:nvCxnSpPr>
          <p:cNvPr id="48" name="Straight Connector 47"/>
          <p:cNvCxnSpPr>
            <a:stCxn id="17" idx="0"/>
          </p:cNvCxnSpPr>
          <p:nvPr/>
        </p:nvCxnSpPr>
        <p:spPr>
          <a:xfrm flipV="1">
            <a:off x="3546051" y="4391174"/>
            <a:ext cx="0" cy="408464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20" idx="0"/>
            <a:endCxn id="50" idx="2"/>
          </p:cNvCxnSpPr>
          <p:nvPr/>
        </p:nvCxnSpPr>
        <p:spPr>
          <a:xfrm flipV="1">
            <a:off x="1419640" y="4391174"/>
            <a:ext cx="0" cy="411345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457200" y="3862719"/>
            <a:ext cx="1924880" cy="52845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Monitor P3</a:t>
            </a:r>
            <a:endParaRPr lang="en-GB" sz="2400" b="1" dirty="0"/>
          </a:p>
        </p:txBody>
      </p:sp>
      <p:cxnSp>
        <p:nvCxnSpPr>
          <p:cNvPr id="1041" name="Straight Arrow Connector 1040"/>
          <p:cNvCxnSpPr/>
          <p:nvPr/>
        </p:nvCxnSpPr>
        <p:spPr>
          <a:xfrm flipH="1">
            <a:off x="6934200" y="2314575"/>
            <a:ext cx="1784350" cy="33337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934200" y="2290762"/>
            <a:ext cx="1784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6"/>
                </a:solidFill>
              </a:rPr>
              <a:t>beam</a:t>
            </a:r>
            <a:endParaRPr lang="en-GB" sz="2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30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at ATF</a:t>
            </a:r>
            <a:endParaRPr lang="en-GB" dirty="0"/>
          </a:p>
        </p:txBody>
      </p:sp>
      <p:pic>
        <p:nvPicPr>
          <p:cNvPr id="2050" name="CF460E7A-3ECA-48A8-AF8C-4392EE412F31" descr="6AC99773-4BBE-4A51-BED1-B8AA06EA7220@na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9"/>
          <a:stretch/>
        </p:blipFill>
        <p:spPr bwMode="auto">
          <a:xfrm>
            <a:off x="282623" y="931450"/>
            <a:ext cx="4294786" cy="283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577411" y="931450"/>
            <a:ext cx="4314825" cy="2524071"/>
            <a:chOff x="210537" y="3929942"/>
            <a:chExt cx="4314825" cy="2524071"/>
          </a:xfrm>
        </p:grpSpPr>
        <p:pic>
          <p:nvPicPr>
            <p:cNvPr id="4" name="5 Imagen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73" t="50000" r="34403" b="3196"/>
            <a:stretch/>
          </p:blipFill>
          <p:spPr bwMode="auto">
            <a:xfrm>
              <a:off x="210537" y="3929942"/>
              <a:ext cx="4314825" cy="2524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435100" y="4425950"/>
              <a:ext cx="755650" cy="190500"/>
            </a:xfrm>
            <a:prstGeom prst="ellipse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3444875" y="4425950"/>
              <a:ext cx="755650" cy="190500"/>
            </a:xfrm>
            <a:prstGeom prst="ellipse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7" name="Picture 3" descr="C:\Users\blaskovickraljevic\Documents\Conferences\IPAC 2016\Cavity BPM feedback\Proceedings\Figures\Interpolated y beam paths from IPB to IPC for jitRun4_0dB using triggers 1 to 1000 on 31101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099" y="3923772"/>
            <a:ext cx="2471021" cy="213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602811" y="3397855"/>
            <a:ext cx="41623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ym typeface="Wingdings 3"/>
              </a:rPr>
              <a:t> </a:t>
            </a:r>
            <a:r>
              <a:rPr lang="en-GB" dirty="0" smtClean="0"/>
              <a:t>Stabilising the beam to under a micron</a:t>
            </a:r>
          </a:p>
        </p:txBody>
      </p:sp>
      <p:pic>
        <p:nvPicPr>
          <p:cNvPr id="1028" name="Picture 4" descr="C:\Users\blaskovickraljevic\Documents\Conferences\IPAC 2016\Stripline BPM feedback\Proceedings\Figures\P2 &amp; P3 propagation to IP (wide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23" y="3900020"/>
            <a:ext cx="6126213" cy="229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803305" y="6012933"/>
            <a:ext cx="4998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ym typeface="Wingdings 3"/>
              </a:rPr>
              <a:t> </a:t>
            </a:r>
            <a:r>
              <a:rPr lang="en-GB" dirty="0" smtClean="0"/>
              <a:t>Propagating results using the model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408836" y="6012933"/>
            <a:ext cx="23562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ym typeface="Wingdings 3"/>
              </a:rPr>
              <a:t> </a:t>
            </a:r>
            <a:r>
              <a:rPr lang="en-GB" dirty="0" smtClean="0"/>
              <a:t>Measured positions</a:t>
            </a:r>
          </a:p>
        </p:txBody>
      </p:sp>
    </p:spTree>
    <p:extLst>
      <p:ext uri="{BB962C8B-B14F-4D97-AF65-F5344CB8AC3E}">
        <p14:creationId xmlns:p14="http://schemas.microsoft.com/office/powerpoint/2010/main" val="117370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Talks</a:t>
            </a:r>
            <a:endParaRPr lang="en-GB" dirty="0"/>
          </a:p>
        </p:txBody>
      </p:sp>
      <p:pic>
        <p:nvPicPr>
          <p:cNvPr id="1026" name="Picture 2" descr="https://lh3.googleusercontent.com/uZXdgNwM7iWpvM_gqHRpEqCvtPeWj12gEUaaY5N_zRQiw0wo4OU8kuMFtc5XPaHmwEh_zqD-lPv_yg=w1680-h845-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12" y="1185483"/>
            <a:ext cx="6467837" cy="325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4259462"/>
            <a:ext cx="3620558" cy="2036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304799" y="4543426"/>
            <a:ext cx="48672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ym typeface="Wingdings 3"/>
              </a:rPr>
              <a:t> </a:t>
            </a:r>
            <a:r>
              <a:rPr lang="en-GB" dirty="0" smtClean="0"/>
              <a:t>Opening invited talk at the International Particle Accelerator Conference (IPAC), 2016</a:t>
            </a:r>
          </a:p>
          <a:p>
            <a:endParaRPr lang="en-GB" dirty="0"/>
          </a:p>
          <a:p>
            <a:r>
              <a:rPr lang="en-GB" dirty="0" smtClean="0">
                <a:sym typeface="Wingdings 3"/>
              </a:rPr>
              <a:t> </a:t>
            </a:r>
            <a:r>
              <a:rPr lang="en-GB" dirty="0" smtClean="0"/>
              <a:t>Contributed talk by Siwon Jang (Korea) with Japanese, UK and French colleagues at IPAC, 2016</a:t>
            </a:r>
          </a:p>
          <a:p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3676650" y="2000249"/>
            <a:ext cx="755650" cy="1466851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694249" y="1923997"/>
            <a:ext cx="2271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8000"/>
                </a:solidFill>
              </a:rPr>
              <a:t>Our results!</a:t>
            </a:r>
            <a:endParaRPr lang="en-GB" sz="2800" dirty="0">
              <a:solidFill>
                <a:srgbClr val="008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432300" y="2185607"/>
            <a:ext cx="2454275" cy="26161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89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Time off shift</a:t>
            </a:r>
            <a:endParaRPr lang="en-GB" dirty="0"/>
          </a:p>
        </p:txBody>
      </p:sp>
      <p:pic>
        <p:nvPicPr>
          <p:cNvPr id="3074" name="58A0FB7D-18A7-4D00-BD95-753B87091DEA" descr="4698B687-E7A1-4159-9F7F-6B35CAB88161@na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57" b="31187"/>
          <a:stretch/>
        </p:blipFill>
        <p:spPr bwMode="auto">
          <a:xfrm>
            <a:off x="257175" y="1092730"/>
            <a:ext cx="8650601" cy="2402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819275" y="3495675"/>
            <a:ext cx="5488490" cy="2836227"/>
            <a:chOff x="971550" y="3495675"/>
            <a:chExt cx="5488490" cy="2836227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550" y="3495675"/>
              <a:ext cx="2127170" cy="2836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Oval 3"/>
            <p:cNvSpPr/>
            <p:nvPr/>
          </p:nvSpPr>
          <p:spPr>
            <a:xfrm>
              <a:off x="3173540" y="3600607"/>
              <a:ext cx="3286500" cy="1115061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/>
            <p:cNvSpPr/>
            <p:nvPr/>
          </p:nvSpPr>
          <p:spPr>
            <a:xfrm>
              <a:off x="2276475" y="3806347"/>
              <a:ext cx="762000" cy="26273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79495" y="4800600"/>
              <a:ext cx="2647456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4000" dirty="0" smtClean="0">
                  <a:solidFill>
                    <a:srgbClr val="FF0000"/>
                  </a:solidFill>
                </a:rPr>
                <a:t>Ki </a:t>
              </a:r>
              <a:r>
                <a:rPr lang="en-GB" sz="4000" dirty="0" err="1" smtClean="0">
                  <a:solidFill>
                    <a:srgbClr val="FF0000"/>
                  </a:solidFill>
                </a:rPr>
                <a:t>zzu</a:t>
              </a:r>
              <a:r>
                <a:rPr lang="en-GB" sz="4000" dirty="0" smtClean="0">
                  <a:solidFill>
                    <a:srgbClr val="FF0000"/>
                  </a:solidFill>
                </a:rPr>
                <a:t> </a:t>
              </a:r>
              <a:r>
                <a:rPr lang="en-GB" sz="4000" dirty="0" err="1" smtClean="0">
                  <a:solidFill>
                    <a:srgbClr val="FF0000"/>
                  </a:solidFill>
                </a:rPr>
                <a:t>kō</a:t>
              </a:r>
              <a:r>
                <a:rPr lang="en-GB" sz="4000" dirty="0" smtClean="0">
                  <a:solidFill>
                    <a:srgbClr val="FF0000"/>
                  </a:solidFill>
                </a:rPr>
                <a:t> </a:t>
              </a:r>
              <a:r>
                <a:rPr lang="en-GB" sz="4000" dirty="0" err="1" smtClean="0">
                  <a:solidFill>
                    <a:srgbClr val="FF0000"/>
                  </a:solidFill>
                </a:rPr>
                <a:t>nā</a:t>
              </a:r>
              <a:endParaRPr lang="en-GB" sz="4000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en-GB" sz="4000" dirty="0" smtClean="0">
                  <a:solidFill>
                    <a:srgbClr val="00B050"/>
                  </a:solidFill>
                </a:rPr>
                <a:t>Kids’ corner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23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4E4EAC-21A4-4182-9C09-8345A03794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C0BE85-B973-4964-8B9D-7302D1ED70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0DA058B-73F5-4FEB-B047-F6A6208FC0B5}">
  <ds:schemaRefs>
    <ds:schemaRef ds:uri="http://purl.org/dc/dcmitype/"/>
    <ds:schemaRef ds:uri="http://purl.org/dc/terms/"/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207</Words>
  <Application>Microsoft Office PowerPoint</Application>
  <PresentationFormat>On-screen Show (4:3)</PresentationFormat>
  <Paragraphs>35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E-JADE and the ATF beam stability goal</vt:lpstr>
      <vt:lpstr>About me</vt:lpstr>
      <vt:lpstr>Research at ATF</vt:lpstr>
      <vt:lpstr>Results at ATF</vt:lpstr>
      <vt:lpstr>Talks</vt:lpstr>
      <vt:lpstr>Time off shift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Windows User</cp:lastModifiedBy>
  <cp:revision>62</cp:revision>
  <dcterms:created xsi:type="dcterms:W3CDTF">2015-04-17T13:06:14Z</dcterms:created>
  <dcterms:modified xsi:type="dcterms:W3CDTF">2016-05-26T14:55:50Z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