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69" r:id="rId2"/>
    <p:sldId id="271" r:id="rId3"/>
    <p:sldId id="261" r:id="rId4"/>
    <p:sldId id="262" r:id="rId5"/>
    <p:sldId id="264" r:id="rId6"/>
    <p:sldId id="273" r:id="rId7"/>
    <p:sldId id="275" r:id="rId8"/>
    <p:sldId id="279" r:id="rId9"/>
    <p:sldId id="280" r:id="rId10"/>
  </p:sldIdLst>
  <p:sldSz cx="10058400" cy="7543800"/>
  <p:notesSz cx="6858000" cy="9144000"/>
  <p:defaultTextStyle>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2A36"/>
    <a:srgbClr val="630822"/>
    <a:srgbClr val="01000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626" y="-450"/>
      </p:cViewPr>
      <p:guideLst>
        <p:guide orient="horz" pos="237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8BE6F48F-D8B6-4B5B-848D-FF440404C60A}" type="datetime1">
              <a:rPr lang="en-US"/>
              <a:pPr/>
              <a:t>5/27/2016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DC74F1B3-4871-475E-A3CC-0B0149C6F90F}" type="slidenum">
              <a:rPr lang="en-US"/>
              <a:pPr/>
              <a:t>‹#›</a:t>
            </a:fld>
            <a:endParaRPr lang="en-US" dirty="0"/>
          </a:p>
        </p:txBody>
      </p:sp>
    </p:spTree>
    <p:extLst>
      <p:ext uri="{BB962C8B-B14F-4D97-AF65-F5344CB8AC3E}">
        <p14:creationId xmlns:p14="http://schemas.microsoft.com/office/powerpoint/2010/main" val="16229283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79724E64-7266-4E5A-BE4F-6BA7153EDD1F}" type="datetime1">
              <a:rPr lang="en-US"/>
              <a:pPr/>
              <a:t>5/27/2016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F08C4028-E87E-414C-85A6-08C266675FD7}" type="slidenum">
              <a:rPr lang="en-US"/>
              <a:pPr/>
              <a:t>‹#›</a:t>
            </a:fld>
            <a:endParaRPr lang="en-US" dirty="0"/>
          </a:p>
        </p:txBody>
      </p:sp>
    </p:spTree>
    <p:extLst>
      <p:ext uri="{BB962C8B-B14F-4D97-AF65-F5344CB8AC3E}">
        <p14:creationId xmlns:p14="http://schemas.microsoft.com/office/powerpoint/2010/main" val="2571441926"/>
      </p:ext>
    </p:extLst>
  </p:cSld>
  <p:clrMap bg1="lt1" tx1="dk1" bg2="lt2" tx2="dk2" accent1="accent1" accent2="accent2" accent3="accent3" accent4="accent4" accent5="accent5" accent6="accent6" hlink="hlink" folHlink="folHlink"/>
  <p:hf hdr="0" ftr="0" dt="0"/>
  <p:notesStyle>
    <a:lvl1pPr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ＭＳ Ｐゴシック" pitchFamily="-84" charset="-128"/>
      </a:defRPr>
    </a:lvl1pPr>
    <a:lvl2pPr marL="501650"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2pPr>
    <a:lvl3pPr marL="1004888"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3pPr>
    <a:lvl4pPr marL="1508125"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4pPr>
    <a:lvl5pPr marL="2011363"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5pPr>
    <a:lvl6pPr marL="2514600" algn="l" defTabSz="502920" rtl="0" eaLnBrk="1" latinLnBrk="0" hangingPunct="1">
      <a:defRPr sz="1300" kern="1200">
        <a:solidFill>
          <a:schemeClr val="tx1"/>
        </a:solidFill>
        <a:latin typeface="+mn-lt"/>
        <a:ea typeface="+mn-ea"/>
        <a:cs typeface="+mn-cs"/>
      </a:defRPr>
    </a:lvl6pPr>
    <a:lvl7pPr marL="3017520" algn="l" defTabSz="502920" rtl="0" eaLnBrk="1" latinLnBrk="0" hangingPunct="1">
      <a:defRPr sz="1300" kern="1200">
        <a:solidFill>
          <a:schemeClr val="tx1"/>
        </a:solidFill>
        <a:latin typeface="+mn-lt"/>
        <a:ea typeface="+mn-ea"/>
        <a:cs typeface="+mn-cs"/>
      </a:defRPr>
    </a:lvl7pPr>
    <a:lvl8pPr marL="3520440" algn="l" defTabSz="502920" rtl="0" eaLnBrk="1" latinLnBrk="0" hangingPunct="1">
      <a:defRPr sz="1300" kern="1200">
        <a:solidFill>
          <a:schemeClr val="tx1"/>
        </a:solidFill>
        <a:latin typeface="+mn-lt"/>
        <a:ea typeface="+mn-ea"/>
        <a:cs typeface="+mn-cs"/>
      </a:defRPr>
    </a:lvl8pPr>
    <a:lvl9pPr marL="4023360" algn="l" defTabSz="502920"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dirty="0"/>
          </a:p>
        </p:txBody>
      </p:sp>
    </p:spTree>
    <p:extLst>
      <p:ext uri="{BB962C8B-B14F-4D97-AF65-F5344CB8AC3E}">
        <p14:creationId xmlns:p14="http://schemas.microsoft.com/office/powerpoint/2010/main" val="124392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dirty="0"/>
          </a:p>
        </p:txBody>
      </p:sp>
    </p:spTree>
    <p:extLst>
      <p:ext uri="{BB962C8B-B14F-4D97-AF65-F5344CB8AC3E}">
        <p14:creationId xmlns:p14="http://schemas.microsoft.com/office/powerpoint/2010/main" val="66296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en-US"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dirty="0"/>
          </a:p>
        </p:txBody>
      </p:sp>
    </p:spTree>
    <p:extLst>
      <p:ext uri="{BB962C8B-B14F-4D97-AF65-F5344CB8AC3E}">
        <p14:creationId xmlns:p14="http://schemas.microsoft.com/office/powerpoint/2010/main" val="212206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dirty="0"/>
          </a:p>
        </p:txBody>
      </p:sp>
    </p:spTree>
    <p:extLst>
      <p:ext uri="{BB962C8B-B14F-4D97-AF65-F5344CB8AC3E}">
        <p14:creationId xmlns:p14="http://schemas.microsoft.com/office/powerpoint/2010/main" val="4039511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r>
              <a:rPr lang="en-US" dirty="0" smtClean="0"/>
              <a:t>5/31/2016</a:t>
            </a:r>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dirty="0" smtClean="0"/>
              <a:t>ECFA  LC 2016</a:t>
            </a:r>
            <a:endParaRPr lang="en-US" dirty="0"/>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dirty="0"/>
          </a:p>
        </p:txBody>
      </p:sp>
    </p:spTree>
    <p:extLst>
      <p:ext uri="{BB962C8B-B14F-4D97-AF65-F5344CB8AC3E}">
        <p14:creationId xmlns:p14="http://schemas.microsoft.com/office/powerpoint/2010/main" val="190172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r>
              <a:rPr lang="en-US" dirty="0" smtClean="0"/>
              <a:t>5/31/2016</a:t>
            </a:r>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dirty="0" smtClean="0"/>
              <a:t>ECFA  LC 2016</a:t>
            </a:r>
            <a:endParaRPr lang="en-US" dirty="0"/>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dirty="0"/>
          </a:p>
        </p:txBody>
      </p:sp>
    </p:spTree>
    <p:extLst>
      <p:ext uri="{BB962C8B-B14F-4D97-AF65-F5344CB8AC3E}">
        <p14:creationId xmlns:p14="http://schemas.microsoft.com/office/powerpoint/2010/main" val="4192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dirty="0"/>
          </a:p>
        </p:txBody>
      </p:sp>
    </p:spTree>
    <p:extLst>
      <p:ext uri="{BB962C8B-B14F-4D97-AF65-F5344CB8AC3E}">
        <p14:creationId xmlns:p14="http://schemas.microsoft.com/office/powerpoint/2010/main" val="315612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dirty="0"/>
          </a:p>
        </p:txBody>
      </p:sp>
    </p:spTree>
    <p:extLst>
      <p:ext uri="{BB962C8B-B14F-4D97-AF65-F5344CB8AC3E}">
        <p14:creationId xmlns:p14="http://schemas.microsoft.com/office/powerpoint/2010/main" val="169435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rtlCol="0">
            <a:normAutofit/>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971517" y="5762679"/>
            <a:ext cx="6035040" cy="885348"/>
          </a:xfrm>
          <a:prstGeom prst="rect">
            <a:avLst/>
          </a:prstGeom>
        </p:spPr>
        <p:txBody>
          <a:bodyPr>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r>
              <a:rPr lang="en-US" dirty="0" smtClean="0"/>
              <a:t>5/31/2016</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ECFA  LC 2016</a:t>
            </a:r>
            <a:endParaRPr lang="en-US" dirty="0"/>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dirty="0"/>
          </a:p>
        </p:txBody>
      </p:sp>
    </p:spTree>
    <p:extLst>
      <p:ext uri="{BB962C8B-B14F-4D97-AF65-F5344CB8AC3E}">
        <p14:creationId xmlns:p14="http://schemas.microsoft.com/office/powerpoint/2010/main" val="1700902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350"/>
            <a:ext cx="1935163"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r>
              <a:rPr lang="en-US" dirty="0" smtClean="0"/>
              <a:t>5/31/2016</a:t>
            </a:r>
            <a:endParaRPr lang="en-US" dirty="0"/>
          </a:p>
        </p:txBody>
      </p:sp>
      <p:sp>
        <p:nvSpPr>
          <p:cNvPr id="5" name="Footer Placeholder 4"/>
          <p:cNvSpPr>
            <a:spLocks noGrp="1"/>
          </p:cNvSpPr>
          <p:nvPr>
            <p:ph type="ftr" sz="quarter" idx="3"/>
          </p:nvPr>
        </p:nvSpPr>
        <p:spPr>
          <a:xfrm>
            <a:off x="7124700" y="6991350"/>
            <a:ext cx="1803400" cy="401638"/>
          </a:xfrm>
          <a:prstGeom prst="rect">
            <a:avLst/>
          </a:prstGeom>
        </p:spPr>
        <p:txBody>
          <a:bodyPr vert="horz" wrap="square" lIns="0" tIns="0" rIns="0" bIns="0" numCol="1" anchor="ctr" anchorCtr="0" compatLnSpc="1">
            <a:prstTxWarp prst="textNoShape">
              <a:avLst/>
            </a:prstTxWarp>
          </a:bodyPr>
          <a:lstStyle>
            <a:lvl1pPr>
              <a:defRPr sz="1200" dirty="0" smtClean="0">
                <a:solidFill>
                  <a:srgbClr val="630822"/>
                </a:solidFill>
                <a:latin typeface="Arial" pitchFamily="-1" charset="0"/>
                <a:ea typeface="Arial" pitchFamily="-1" charset="0"/>
                <a:cs typeface="Arial" pitchFamily="-1" charset="0"/>
              </a:defRPr>
            </a:lvl1pPr>
          </a:lstStyle>
          <a:p>
            <a:pPr>
              <a:defRPr/>
            </a:pPr>
            <a:r>
              <a:rPr lang="en-US" dirty="0" smtClean="0"/>
              <a:t>ECFA  LC 2016</a:t>
            </a:r>
            <a:endParaRPr lang="en-US" dirty="0"/>
          </a:p>
        </p:txBody>
      </p:sp>
      <p:sp>
        <p:nvSpPr>
          <p:cNvPr id="6" name="Slide Number Placeholder 5"/>
          <p:cNvSpPr>
            <a:spLocks noGrp="1"/>
          </p:cNvSpPr>
          <p:nvPr>
            <p:ph type="sldNum" sz="quarter" idx="4"/>
          </p:nvPr>
        </p:nvSpPr>
        <p:spPr>
          <a:xfrm>
            <a:off x="914400" y="6991350"/>
            <a:ext cx="2346325"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339A1DDC-10C7-4B4B-849E-8ACE4C366D0B}" type="slidenum">
              <a:rPr lang="en-US"/>
              <a:pPr/>
              <a:t>‹#›</a:t>
            </a:fld>
            <a:endParaRPr lang="en-US" dirty="0"/>
          </a:p>
        </p:txBody>
      </p:sp>
      <p:sp>
        <p:nvSpPr>
          <p:cNvPr id="1029" name="Text Placeholder 8"/>
          <p:cNvSpPr>
            <a:spLocks noGrp="1"/>
          </p:cNvSpPr>
          <p:nvPr>
            <p:ph type="body" idx="1"/>
          </p:nvPr>
        </p:nvSpPr>
        <p:spPr bwMode="auto">
          <a:xfrm>
            <a:off x="914400" y="1143000"/>
            <a:ext cx="8229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a:p>
            <a:pPr lvl="0"/>
            <a:r>
              <a:rPr lang="en-US" smtClean="0"/>
              <a:t>Second level</a:t>
            </a:r>
          </a:p>
          <a:p>
            <a:pPr lvl="2"/>
            <a:r>
              <a:rPr lang="en-US" smtClean="0"/>
              <a:t>Third level</a:t>
            </a:r>
          </a:p>
        </p:txBody>
      </p:sp>
      <p:pic>
        <p:nvPicPr>
          <p:cNvPr id="1030" name="Picture 8"/>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30188" y="217488"/>
            <a:ext cx="27051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914400" y="698500"/>
            <a:ext cx="822960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hf hdr="0"/>
  <p:txStyles>
    <p:titleStyle>
      <a:lvl1pPr algn="ctr" defTabSz="501650" rtl="0" eaLnBrk="1" fontAlgn="base" hangingPunct="1">
        <a:spcBef>
          <a:spcPct val="0"/>
        </a:spcBef>
        <a:spcAft>
          <a:spcPct val="0"/>
        </a:spcAft>
        <a:defRPr sz="4800" kern="1200">
          <a:solidFill>
            <a:schemeClr val="tx1"/>
          </a:solidFill>
          <a:latin typeface="+mj-lt"/>
          <a:ea typeface="ＭＳ Ｐゴシック" pitchFamily="-84" charset="-128"/>
          <a:cs typeface="ＭＳ Ｐゴシック" pitchFamily="-84" charset="-128"/>
        </a:defRPr>
      </a:lvl1pPr>
      <a:lvl2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2pPr>
      <a:lvl3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3pPr>
      <a:lvl4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4pPr>
      <a:lvl5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5pPr>
      <a:lvl6pPr marL="4572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6pPr>
      <a:lvl7pPr marL="9144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7pPr>
      <a:lvl8pPr marL="13716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8pPr>
      <a:lvl9pPr marL="18288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9pPr>
    </p:titleStyle>
    <p:bodyStyle>
      <a:lvl1pPr marL="376238" indent="-376238" algn="l" defTabSz="501650" rtl="0" eaLnBrk="1" fontAlgn="base" hangingPunct="1">
        <a:spcBef>
          <a:spcPct val="20000"/>
        </a:spcBef>
        <a:spcAft>
          <a:spcPct val="0"/>
        </a:spcAft>
        <a:buFont typeface="Arial" charset="0"/>
        <a:buChar char="•"/>
        <a:defRPr sz="3000" b="1" kern="1200">
          <a:solidFill>
            <a:schemeClr val="tx1"/>
          </a:solidFill>
          <a:latin typeface="Arial"/>
          <a:ea typeface="ＭＳ Ｐゴシック" pitchFamily="-84" charset="-128"/>
          <a:cs typeface="Arial"/>
        </a:defRPr>
      </a:lvl1pPr>
      <a:lvl2pPr marL="815975" indent="-314325" algn="l" defTabSz="501650" rtl="0" eaLnBrk="1" fontAlgn="base" hangingPunct="1">
        <a:spcBef>
          <a:spcPct val="20000"/>
        </a:spcBef>
        <a:spcAft>
          <a:spcPct val="0"/>
        </a:spcAft>
        <a:buFont typeface="Arial" charset="0"/>
        <a:buChar char="•"/>
        <a:defRPr sz="4000" kern="1200">
          <a:solidFill>
            <a:schemeClr val="tx1"/>
          </a:solidFill>
          <a:latin typeface="+mn-lt"/>
          <a:ea typeface="ＭＳ Ｐゴシック" pitchFamily="-84" charset="-128"/>
          <a:cs typeface="+mn-cs"/>
        </a:defRPr>
      </a:lvl2pPr>
      <a:lvl3pPr marL="1257300" indent="-250825" algn="l" defTabSz="501650" rtl="0" eaLnBrk="1" fontAlgn="base" hangingPunct="1">
        <a:spcBef>
          <a:spcPct val="20000"/>
        </a:spcBef>
        <a:spcAft>
          <a:spcPct val="0"/>
        </a:spcAft>
        <a:buFont typeface="Lucida Grande" pitchFamily="-1" charset="0"/>
        <a:buChar char="‒"/>
        <a:defRPr sz="2400" kern="1200">
          <a:solidFill>
            <a:schemeClr val="tx1"/>
          </a:solidFill>
          <a:latin typeface="Arial"/>
          <a:ea typeface="Arial" pitchFamily="-84" charset="0"/>
          <a:cs typeface="Arial"/>
        </a:defRPr>
      </a:lvl3pPr>
      <a:lvl4pPr marL="1758950"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ＭＳ Ｐゴシック" pitchFamily="-1" charset="-128"/>
        </a:defRPr>
      </a:lvl4pPr>
      <a:lvl5pPr marL="2262188"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Arial" charset="0"/>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subTitle" idx="1"/>
          </p:nvPr>
        </p:nvSpPr>
        <p:spPr>
          <a:xfrm>
            <a:off x="914400" y="1695450"/>
            <a:ext cx="8239125" cy="3121342"/>
          </a:xfrm>
        </p:spPr>
        <p:txBody>
          <a:bodyPr>
            <a:normAutofit fontScale="92500" lnSpcReduction="20000"/>
          </a:bodyPr>
          <a:lstStyle/>
          <a:p>
            <a:pPr marL="0" indent="0">
              <a:buNone/>
            </a:pPr>
            <a:r>
              <a:rPr lang="en-US" sz="3200" dirty="0" smtClean="0">
                <a:solidFill>
                  <a:srgbClr val="7030A0"/>
                </a:solidFill>
              </a:rPr>
              <a:t> </a:t>
            </a:r>
            <a:r>
              <a:rPr lang="en-US" sz="3200" dirty="0" smtClean="0">
                <a:solidFill>
                  <a:srgbClr val="7030A0"/>
                </a:solidFill>
              </a:rPr>
              <a:t> </a:t>
            </a:r>
            <a:r>
              <a:rPr lang="en-US" sz="3200" dirty="0" smtClean="0">
                <a:solidFill>
                  <a:srgbClr val="7030A0"/>
                </a:solidFill>
              </a:rPr>
              <a:t>A Review of Commissioning</a:t>
            </a:r>
            <a:r>
              <a:rPr lang="en-US" sz="3200" dirty="0">
                <a:solidFill>
                  <a:srgbClr val="7030A0"/>
                </a:solidFill>
              </a:rPr>
              <a:t>, PPS, MPS, </a:t>
            </a:r>
            <a:r>
              <a:rPr lang="en-US" sz="3200" dirty="0" smtClean="0">
                <a:solidFill>
                  <a:srgbClr val="7030A0"/>
                </a:solidFill>
              </a:rPr>
              <a:t>and</a:t>
            </a:r>
          </a:p>
          <a:p>
            <a:pPr marL="0" indent="0">
              <a:buNone/>
            </a:pPr>
            <a:r>
              <a:rPr lang="en-US" sz="3200" dirty="0" smtClean="0">
                <a:solidFill>
                  <a:srgbClr val="7030A0"/>
                </a:solidFill>
              </a:rPr>
              <a:t>   Operations </a:t>
            </a:r>
            <a:r>
              <a:rPr lang="en-US" sz="3200" dirty="0" smtClean="0">
                <a:solidFill>
                  <a:srgbClr val="7030A0"/>
                </a:solidFill>
              </a:rPr>
              <a:t>from the Point of View  </a:t>
            </a:r>
            <a:r>
              <a:rPr lang="en-US" sz="3200" dirty="0" smtClean="0">
                <a:solidFill>
                  <a:srgbClr val="7030A0"/>
                </a:solidFill>
              </a:rPr>
              <a:t>of</a:t>
            </a:r>
          </a:p>
          <a:p>
            <a:pPr marL="0" indent="0">
              <a:buNone/>
            </a:pPr>
            <a:r>
              <a:rPr lang="en-US" sz="3200" dirty="0" smtClean="0">
                <a:solidFill>
                  <a:srgbClr val="7030A0"/>
                </a:solidFill>
              </a:rPr>
              <a:t>         Central </a:t>
            </a:r>
            <a:r>
              <a:rPr lang="en-US" sz="3200" dirty="0">
                <a:solidFill>
                  <a:srgbClr val="7030A0"/>
                </a:solidFill>
              </a:rPr>
              <a:t>Region Design</a:t>
            </a:r>
          </a:p>
          <a:p>
            <a:endParaRPr lang="en-US" sz="3200" dirty="0">
              <a:solidFill>
                <a:srgbClr val="7030A0"/>
              </a:solidFill>
            </a:endParaRPr>
          </a:p>
          <a:p>
            <a:pPr marL="0" indent="0">
              <a:buNone/>
            </a:pPr>
            <a:r>
              <a:rPr lang="en-US" sz="3200" dirty="0">
                <a:solidFill>
                  <a:srgbClr val="7030A0"/>
                </a:solidFill>
              </a:rPr>
              <a:t>         </a:t>
            </a:r>
            <a:r>
              <a:rPr lang="en-US" sz="3200" dirty="0" smtClean="0">
                <a:solidFill>
                  <a:srgbClr val="7030A0"/>
                </a:solidFill>
              </a:rPr>
              <a:t>      </a:t>
            </a:r>
            <a:r>
              <a:rPr lang="en-US" sz="2400" dirty="0" smtClean="0">
                <a:solidFill>
                  <a:srgbClr val="7030A0"/>
                </a:solidFill>
              </a:rPr>
              <a:t>Ewan </a:t>
            </a:r>
            <a:r>
              <a:rPr lang="en-US" sz="2400" dirty="0">
                <a:solidFill>
                  <a:srgbClr val="7030A0"/>
                </a:solidFill>
              </a:rPr>
              <a:t>Paterson for the CRWG</a:t>
            </a:r>
          </a:p>
          <a:p>
            <a:pPr marL="0" indent="0">
              <a:buNone/>
            </a:pPr>
            <a:r>
              <a:rPr lang="en-US" sz="2400" dirty="0">
                <a:solidFill>
                  <a:srgbClr val="7030A0"/>
                </a:solidFill>
              </a:rPr>
              <a:t>                            </a:t>
            </a:r>
            <a:r>
              <a:rPr lang="en-US" sz="2400" dirty="0" smtClean="0">
                <a:solidFill>
                  <a:srgbClr val="7030A0"/>
                </a:solidFill>
              </a:rPr>
              <a:t>          </a:t>
            </a:r>
            <a:r>
              <a:rPr lang="en-US" sz="2400" dirty="0">
                <a:solidFill>
                  <a:srgbClr val="7030A0"/>
                </a:solidFill>
              </a:rPr>
              <a:t>5/31/2016</a:t>
            </a:r>
          </a:p>
          <a:p>
            <a:r>
              <a:rPr lang="en-US" dirty="0" smtClean="0"/>
              <a:t>  </a:t>
            </a:r>
            <a:endParaRPr lang="en-US" dirty="0"/>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1</a:t>
            </a:fld>
            <a:endParaRPr lang="en-US" dirty="0"/>
          </a:p>
        </p:txBody>
      </p:sp>
    </p:spTree>
    <p:extLst>
      <p:ext uri="{BB962C8B-B14F-4D97-AF65-F5344CB8AC3E}">
        <p14:creationId xmlns:p14="http://schemas.microsoft.com/office/powerpoint/2010/main" val="1159459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295400"/>
            <a:ext cx="8229600" cy="5505450"/>
          </a:xfrm>
        </p:spPr>
        <p:txBody>
          <a:bodyPr/>
          <a:lstStyle/>
          <a:p>
            <a:r>
              <a:rPr lang="en-US" sz="2800" dirty="0" smtClean="0">
                <a:solidFill>
                  <a:srgbClr val="7030A0"/>
                </a:solidFill>
              </a:rPr>
              <a:t>Assumptions</a:t>
            </a:r>
          </a:p>
          <a:p>
            <a:pPr marL="0" indent="0">
              <a:buNone/>
            </a:pPr>
            <a:r>
              <a:rPr lang="en-US" sz="2400" dirty="0"/>
              <a:t> </a:t>
            </a:r>
            <a:r>
              <a:rPr lang="en-US" sz="2400" dirty="0" smtClean="0"/>
              <a:t>   </a:t>
            </a:r>
            <a:r>
              <a:rPr lang="en-US" sz="2400" dirty="0" smtClean="0">
                <a:solidFill>
                  <a:srgbClr val="00B0F0"/>
                </a:solidFill>
              </a:rPr>
              <a:t>The construction and installation schedules will be planned </a:t>
            </a:r>
            <a:r>
              <a:rPr lang="en-US" sz="2400" dirty="0">
                <a:solidFill>
                  <a:srgbClr val="00B0F0"/>
                </a:solidFill>
              </a:rPr>
              <a:t>with </a:t>
            </a:r>
            <a:r>
              <a:rPr lang="en-US" sz="2400" dirty="0" smtClean="0">
                <a:solidFill>
                  <a:srgbClr val="00B0F0"/>
                </a:solidFill>
              </a:rPr>
              <a:t>the following region </a:t>
            </a:r>
            <a:r>
              <a:rPr lang="en-US" sz="2400" dirty="0">
                <a:solidFill>
                  <a:srgbClr val="00B0F0"/>
                </a:solidFill>
              </a:rPr>
              <a:t>by region </a:t>
            </a:r>
            <a:r>
              <a:rPr lang="en-US" sz="2400" dirty="0" smtClean="0">
                <a:solidFill>
                  <a:srgbClr val="00B0F0"/>
                </a:solidFill>
              </a:rPr>
              <a:t>beam turn </a:t>
            </a:r>
            <a:r>
              <a:rPr lang="en-US" sz="2400" dirty="0" smtClean="0">
                <a:solidFill>
                  <a:srgbClr val="00B0F0"/>
                </a:solidFill>
              </a:rPr>
              <a:t>on and commissioning </a:t>
            </a:r>
            <a:r>
              <a:rPr lang="en-US" sz="2400" dirty="0" smtClean="0">
                <a:solidFill>
                  <a:srgbClr val="00B0F0"/>
                </a:solidFill>
              </a:rPr>
              <a:t>schedule as the goal.</a:t>
            </a:r>
            <a:endParaRPr lang="en-US" sz="2400" dirty="0">
              <a:solidFill>
                <a:srgbClr val="00B0F0"/>
              </a:solidFill>
            </a:endParaRPr>
          </a:p>
          <a:p>
            <a:pPr marL="0" indent="0">
              <a:buNone/>
            </a:pPr>
            <a:r>
              <a:rPr lang="en-US" sz="2400" dirty="0" smtClean="0">
                <a:solidFill>
                  <a:srgbClr val="00B050"/>
                </a:solidFill>
              </a:rPr>
              <a:t>    Any hardware installation, checkout or processing in each tunnel region has been completed </a:t>
            </a:r>
            <a:r>
              <a:rPr lang="en-US" sz="2400" dirty="0" smtClean="0">
                <a:solidFill>
                  <a:srgbClr val="00B050"/>
                </a:solidFill>
              </a:rPr>
              <a:t>before commissioning</a:t>
            </a:r>
            <a:r>
              <a:rPr lang="en-US" sz="2400" dirty="0" smtClean="0">
                <a:solidFill>
                  <a:srgbClr val="00B050"/>
                </a:solidFill>
              </a:rPr>
              <a:t>. For example before one commissions the E- Injector, the E+ BDS hardware which shares the same section of tunnel should have been installed.</a:t>
            </a:r>
            <a:endParaRPr lang="en-US" sz="2400" dirty="0">
              <a:solidFill>
                <a:srgbClr val="00B050"/>
              </a:solidFill>
            </a:endParaRPr>
          </a:p>
          <a:p>
            <a:pPr marL="0" indent="0">
              <a:buNone/>
            </a:pPr>
            <a:r>
              <a:rPr lang="en-US" sz="2400" dirty="0" smtClean="0">
                <a:solidFill>
                  <a:srgbClr val="692A36"/>
                </a:solidFill>
              </a:rPr>
              <a:t>    </a:t>
            </a:r>
            <a:r>
              <a:rPr lang="en-US" sz="2400" dirty="0" smtClean="0">
                <a:solidFill>
                  <a:srgbClr val="7030A0"/>
                </a:solidFill>
              </a:rPr>
              <a:t>Only the Undulater Positron production system without </a:t>
            </a:r>
            <a:r>
              <a:rPr lang="en-US" sz="2400" dirty="0" smtClean="0">
                <a:solidFill>
                  <a:srgbClr val="7030A0"/>
                </a:solidFill>
              </a:rPr>
              <a:t>the use of an </a:t>
            </a:r>
            <a:r>
              <a:rPr lang="en-US" sz="2400" dirty="0" smtClean="0">
                <a:solidFill>
                  <a:srgbClr val="7030A0"/>
                </a:solidFill>
              </a:rPr>
              <a:t>auxiliary source is considered.</a:t>
            </a:r>
          </a:p>
          <a:p>
            <a:pPr marL="0" indent="0">
              <a:buNone/>
            </a:pPr>
            <a:r>
              <a:rPr lang="en-US" sz="2400" dirty="0">
                <a:solidFill>
                  <a:srgbClr val="FF0000"/>
                </a:solidFill>
              </a:rPr>
              <a:t> </a:t>
            </a:r>
            <a:r>
              <a:rPr lang="en-US" sz="2400" dirty="0" smtClean="0">
                <a:solidFill>
                  <a:srgbClr val="FF0000"/>
                </a:solidFill>
              </a:rPr>
              <a:t>   A fully self shielded detector with instrumentation is in place </a:t>
            </a:r>
            <a:r>
              <a:rPr lang="en-US" sz="2400" dirty="0" smtClean="0">
                <a:solidFill>
                  <a:srgbClr val="FF0000"/>
                </a:solidFill>
              </a:rPr>
              <a:t>before </a:t>
            </a:r>
            <a:r>
              <a:rPr lang="en-US" sz="2400" dirty="0" smtClean="0">
                <a:solidFill>
                  <a:srgbClr val="FF0000"/>
                </a:solidFill>
              </a:rPr>
              <a:t>BDS tuning </a:t>
            </a:r>
            <a:r>
              <a:rPr lang="en-US" sz="2400" dirty="0" smtClean="0">
                <a:solidFill>
                  <a:srgbClr val="FF0000"/>
                </a:solidFill>
              </a:rPr>
              <a:t>begins in </a:t>
            </a:r>
            <a:r>
              <a:rPr lang="en-US" sz="2400" dirty="0" smtClean="0">
                <a:solidFill>
                  <a:srgbClr val="FF0000"/>
                </a:solidFill>
              </a:rPr>
              <a:t>stages 7 and 13, see next slide.</a:t>
            </a:r>
            <a:endParaRPr lang="en-US" sz="2400" dirty="0">
              <a:solidFill>
                <a:srgbClr val="FF0000"/>
              </a:solidFill>
            </a:endParaRPr>
          </a:p>
        </p:txBody>
      </p:sp>
      <p:sp>
        <p:nvSpPr>
          <p:cNvPr id="3" name="Title 2"/>
          <p:cNvSpPr>
            <a:spLocks noGrp="1"/>
          </p:cNvSpPr>
          <p:nvPr>
            <p:ph type="title"/>
          </p:nvPr>
        </p:nvSpPr>
        <p:spPr>
          <a:xfrm>
            <a:off x="914400" y="723900"/>
            <a:ext cx="8229600" cy="466726"/>
          </a:xfrm>
        </p:spPr>
        <p:txBody>
          <a:bodyPr/>
          <a:lstStyle/>
          <a:p>
            <a:r>
              <a:rPr lang="en-US" dirty="0" smtClean="0"/>
              <a:t>   </a:t>
            </a:r>
            <a:r>
              <a:rPr lang="en-US" dirty="0" smtClean="0">
                <a:solidFill>
                  <a:srgbClr val="7030A0"/>
                </a:solidFill>
              </a:rPr>
              <a:t>Beam Commissioning Strawman Model</a:t>
            </a:r>
            <a:endParaRPr lang="en-US" dirty="0">
              <a:solidFill>
                <a:srgbClr val="7030A0"/>
              </a:solidFill>
            </a:endParaRPr>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2</a:t>
            </a:fld>
            <a:endParaRPr lang="en-US" dirty="0"/>
          </a:p>
        </p:txBody>
      </p:sp>
    </p:spTree>
    <p:extLst>
      <p:ext uri="{BB962C8B-B14F-4D97-AF65-F5344CB8AC3E}">
        <p14:creationId xmlns:p14="http://schemas.microsoft.com/office/powerpoint/2010/main" val="2556450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571625"/>
            <a:ext cx="8229600" cy="5257800"/>
          </a:xfrm>
        </p:spPr>
        <p:txBody>
          <a:bodyPr/>
          <a:lstStyle/>
          <a:p>
            <a:pPr marL="0" indent="0">
              <a:buNone/>
            </a:pPr>
            <a:r>
              <a:rPr lang="en-US" dirty="0"/>
              <a:t> </a:t>
            </a:r>
            <a:r>
              <a:rPr lang="en-US" dirty="0" smtClean="0"/>
              <a:t>      </a:t>
            </a:r>
            <a:r>
              <a:rPr lang="en-US" sz="2000" dirty="0" smtClean="0"/>
              <a:t>ELECTRON BEAM </a:t>
            </a:r>
            <a:r>
              <a:rPr lang="en-US" sz="2000" dirty="0" smtClean="0"/>
              <a:t>STAGES</a:t>
            </a:r>
            <a:endParaRPr lang="en-US" sz="2000" dirty="0"/>
          </a:p>
          <a:p>
            <a:pPr marL="0" lvl="0" indent="0">
              <a:buNone/>
            </a:pPr>
            <a:r>
              <a:rPr lang="en-US" sz="1400" dirty="0" smtClean="0">
                <a:solidFill>
                  <a:srgbClr val="0070C0"/>
                </a:solidFill>
              </a:rPr>
              <a:t>(1</a:t>
            </a:r>
            <a:r>
              <a:rPr lang="en-US" sz="1600" dirty="0" smtClean="0">
                <a:solidFill>
                  <a:srgbClr val="0070C0"/>
                </a:solidFill>
              </a:rPr>
              <a:t>)     E- </a:t>
            </a:r>
            <a:r>
              <a:rPr lang="en-US" sz="1600" dirty="0">
                <a:solidFill>
                  <a:srgbClr val="0070C0"/>
                </a:solidFill>
              </a:rPr>
              <a:t>Injector thru booster end at 5 GeV</a:t>
            </a:r>
          </a:p>
          <a:p>
            <a:pPr marL="0" lvl="0" indent="0">
              <a:buNone/>
            </a:pPr>
            <a:r>
              <a:rPr lang="en-US" sz="1600" dirty="0" smtClean="0">
                <a:solidFill>
                  <a:srgbClr val="0070C0"/>
                </a:solidFill>
              </a:rPr>
              <a:t>(2)    Transport </a:t>
            </a:r>
            <a:r>
              <a:rPr lang="en-US" sz="1600" dirty="0">
                <a:solidFill>
                  <a:srgbClr val="0070C0"/>
                </a:solidFill>
              </a:rPr>
              <a:t>to E- DR INJ thru energy compressor</a:t>
            </a:r>
          </a:p>
          <a:p>
            <a:pPr marL="0" lvl="0" indent="0">
              <a:buNone/>
            </a:pPr>
            <a:r>
              <a:rPr lang="en-US" sz="1600" dirty="0" smtClean="0">
                <a:solidFill>
                  <a:srgbClr val="0070C0"/>
                </a:solidFill>
              </a:rPr>
              <a:t>(3)     E- </a:t>
            </a:r>
            <a:r>
              <a:rPr lang="en-US" sz="1600" dirty="0">
                <a:solidFill>
                  <a:srgbClr val="0070C0"/>
                </a:solidFill>
              </a:rPr>
              <a:t>DR to DR- Extraction</a:t>
            </a:r>
          </a:p>
          <a:p>
            <a:pPr marL="0" lvl="0" indent="0">
              <a:buNone/>
            </a:pPr>
            <a:r>
              <a:rPr lang="en-US" sz="1600" dirty="0" smtClean="0">
                <a:solidFill>
                  <a:srgbClr val="0070C0"/>
                </a:solidFill>
              </a:rPr>
              <a:t>(4)     E- </a:t>
            </a:r>
            <a:r>
              <a:rPr lang="en-US" sz="1600" dirty="0">
                <a:solidFill>
                  <a:srgbClr val="0070C0"/>
                </a:solidFill>
              </a:rPr>
              <a:t>Extraction thru RTML to Compressors Linac start</a:t>
            </a:r>
          </a:p>
          <a:p>
            <a:pPr marL="0" lvl="0" indent="0">
              <a:buNone/>
            </a:pPr>
            <a:r>
              <a:rPr lang="en-US" sz="1600" dirty="0" smtClean="0">
                <a:solidFill>
                  <a:srgbClr val="0070C0"/>
                </a:solidFill>
              </a:rPr>
              <a:t>(5)     E- </a:t>
            </a:r>
            <a:r>
              <a:rPr lang="en-US" sz="1600" dirty="0">
                <a:solidFill>
                  <a:srgbClr val="0070C0"/>
                </a:solidFill>
              </a:rPr>
              <a:t>Bunch Compressor to E- Linac End</a:t>
            </a:r>
          </a:p>
          <a:p>
            <a:pPr marL="0" lvl="0" indent="0">
              <a:buNone/>
            </a:pPr>
            <a:r>
              <a:rPr lang="en-US" sz="1600" dirty="0" smtClean="0">
                <a:solidFill>
                  <a:srgbClr val="0070C0"/>
                </a:solidFill>
              </a:rPr>
              <a:t>(6)     E- </a:t>
            </a:r>
            <a:r>
              <a:rPr lang="en-US" sz="1600" dirty="0">
                <a:solidFill>
                  <a:srgbClr val="0070C0"/>
                </a:solidFill>
              </a:rPr>
              <a:t>Thru Undulator to BDS E- dump.</a:t>
            </a:r>
          </a:p>
          <a:p>
            <a:pPr marL="342900" lvl="0" indent="-342900">
              <a:buAutoNum type="arabicParenBoth" startAt="7"/>
            </a:pPr>
            <a:r>
              <a:rPr lang="en-US" sz="1600" dirty="0" smtClean="0">
                <a:solidFill>
                  <a:srgbClr val="0070C0"/>
                </a:solidFill>
              </a:rPr>
              <a:t>   BDS </a:t>
            </a:r>
            <a:r>
              <a:rPr lang="en-US" sz="1600" dirty="0">
                <a:solidFill>
                  <a:srgbClr val="0070C0"/>
                </a:solidFill>
              </a:rPr>
              <a:t>Dump thru IR, detector to Main E- </a:t>
            </a:r>
            <a:r>
              <a:rPr lang="en-US" sz="1600" dirty="0" smtClean="0">
                <a:solidFill>
                  <a:srgbClr val="0070C0"/>
                </a:solidFill>
              </a:rPr>
              <a:t>Dump</a:t>
            </a:r>
            <a:endParaRPr lang="en-US" sz="1600" dirty="0">
              <a:solidFill>
                <a:srgbClr val="0070C0"/>
              </a:solidFill>
            </a:endParaRPr>
          </a:p>
          <a:p>
            <a:pPr marL="0" indent="0">
              <a:buNone/>
            </a:pPr>
            <a:r>
              <a:rPr lang="en-US" sz="2000" dirty="0" smtClean="0"/>
              <a:t>          POSITRON </a:t>
            </a:r>
            <a:r>
              <a:rPr lang="en-US" sz="2000" dirty="0" smtClean="0"/>
              <a:t>BEAM STAGES </a:t>
            </a:r>
            <a:r>
              <a:rPr lang="en-US" sz="2000" dirty="0" smtClean="0"/>
              <a:t>Starting </a:t>
            </a:r>
            <a:r>
              <a:rPr lang="en-US" sz="2000" dirty="0"/>
              <a:t>in parallel with 7)</a:t>
            </a:r>
          </a:p>
          <a:p>
            <a:pPr marL="0" lvl="0" indent="0">
              <a:buNone/>
            </a:pPr>
            <a:r>
              <a:rPr lang="en-US" sz="1600" dirty="0" smtClean="0">
                <a:solidFill>
                  <a:srgbClr val="FF0000"/>
                </a:solidFill>
              </a:rPr>
              <a:t>(8)    E</a:t>
            </a:r>
            <a:r>
              <a:rPr lang="en-US" sz="1600" dirty="0">
                <a:solidFill>
                  <a:srgbClr val="FF0000"/>
                </a:solidFill>
              </a:rPr>
              <a:t>+ Source to (missing dump) after booster.</a:t>
            </a:r>
          </a:p>
          <a:p>
            <a:pPr marL="0" lvl="0" indent="0">
              <a:buNone/>
            </a:pPr>
            <a:r>
              <a:rPr lang="en-US" sz="1600" dirty="0" smtClean="0">
                <a:solidFill>
                  <a:srgbClr val="FF0000"/>
                </a:solidFill>
              </a:rPr>
              <a:t>(9)    E</a:t>
            </a:r>
            <a:r>
              <a:rPr lang="en-US" sz="1600" dirty="0">
                <a:solidFill>
                  <a:srgbClr val="FF0000"/>
                </a:solidFill>
              </a:rPr>
              <a:t>+ Transport to E+ DR Injection thru energy compressor and spin rotator.</a:t>
            </a:r>
          </a:p>
          <a:p>
            <a:pPr marL="0" lvl="0" indent="0">
              <a:buNone/>
            </a:pPr>
            <a:r>
              <a:rPr lang="en-US" sz="1600" dirty="0" smtClean="0">
                <a:solidFill>
                  <a:srgbClr val="FF0000"/>
                </a:solidFill>
              </a:rPr>
              <a:t>(10)   E</a:t>
            </a:r>
            <a:r>
              <a:rPr lang="en-US" sz="1600" dirty="0">
                <a:solidFill>
                  <a:srgbClr val="FF0000"/>
                </a:solidFill>
              </a:rPr>
              <a:t>+ DR to DR Extraction</a:t>
            </a:r>
          </a:p>
          <a:p>
            <a:pPr marL="0" lvl="0" indent="0">
              <a:buNone/>
            </a:pPr>
            <a:r>
              <a:rPr lang="en-US" sz="1600" dirty="0" smtClean="0">
                <a:solidFill>
                  <a:srgbClr val="FF0000"/>
                </a:solidFill>
              </a:rPr>
              <a:t>(11)   E- </a:t>
            </a:r>
            <a:r>
              <a:rPr lang="en-US" sz="1600" dirty="0">
                <a:solidFill>
                  <a:srgbClr val="FF0000"/>
                </a:solidFill>
              </a:rPr>
              <a:t>Extraction thru RTML to Compressors at Linac start.</a:t>
            </a:r>
          </a:p>
          <a:p>
            <a:pPr marL="0" lvl="0" indent="0">
              <a:buNone/>
            </a:pPr>
            <a:r>
              <a:rPr lang="en-US" sz="1600" dirty="0" smtClean="0">
                <a:solidFill>
                  <a:srgbClr val="FF0000"/>
                </a:solidFill>
              </a:rPr>
              <a:t>(12)   E</a:t>
            </a:r>
            <a:r>
              <a:rPr lang="en-US" sz="1600" dirty="0">
                <a:solidFill>
                  <a:srgbClr val="FF0000"/>
                </a:solidFill>
              </a:rPr>
              <a:t>+ Compressors to Linac End and BDS E+ dump</a:t>
            </a:r>
          </a:p>
          <a:p>
            <a:pPr marL="0" lvl="0" indent="0">
              <a:buNone/>
            </a:pPr>
            <a:r>
              <a:rPr lang="en-US" sz="1600" dirty="0" smtClean="0">
                <a:solidFill>
                  <a:srgbClr val="FF0000"/>
                </a:solidFill>
              </a:rPr>
              <a:t>(13)   BDS </a:t>
            </a:r>
            <a:r>
              <a:rPr lang="en-US" sz="1600" dirty="0">
                <a:solidFill>
                  <a:srgbClr val="FF0000"/>
                </a:solidFill>
              </a:rPr>
              <a:t>dump thru the IR, detector to Main E+ Dump</a:t>
            </a:r>
          </a:p>
          <a:p>
            <a:pPr marL="0" lvl="0" indent="0">
              <a:buNone/>
            </a:pPr>
            <a:r>
              <a:rPr lang="en-US" sz="1600" dirty="0" smtClean="0">
                <a:solidFill>
                  <a:srgbClr val="FF0000"/>
                </a:solidFill>
              </a:rPr>
              <a:t>(14)   Collide </a:t>
            </a:r>
            <a:r>
              <a:rPr lang="en-US" sz="1600" dirty="0">
                <a:solidFill>
                  <a:srgbClr val="FF0000"/>
                </a:solidFill>
              </a:rPr>
              <a:t>Beams and Tune all systems with beams to main dumps.</a:t>
            </a:r>
          </a:p>
        </p:txBody>
      </p:sp>
      <p:sp>
        <p:nvSpPr>
          <p:cNvPr id="3" name="Title 2"/>
          <p:cNvSpPr>
            <a:spLocks noGrp="1"/>
          </p:cNvSpPr>
          <p:nvPr>
            <p:ph type="title"/>
          </p:nvPr>
        </p:nvSpPr>
        <p:spPr>
          <a:xfrm>
            <a:off x="914400" y="895351"/>
            <a:ext cx="8229600" cy="781050"/>
          </a:xfrm>
        </p:spPr>
        <p:txBody>
          <a:bodyPr/>
          <a:lstStyle/>
          <a:p>
            <a:r>
              <a:rPr lang="en-US" dirty="0" smtClean="0"/>
              <a:t> </a:t>
            </a:r>
            <a:r>
              <a:rPr lang="en-US" sz="2800" dirty="0" smtClean="0">
                <a:solidFill>
                  <a:srgbClr val="7030A0"/>
                </a:solidFill>
              </a:rPr>
              <a:t>REGION by REGION BEAM COMMISSIONING</a:t>
            </a:r>
            <a:endParaRPr lang="en-US" sz="2800" dirty="0">
              <a:solidFill>
                <a:srgbClr val="7030A0"/>
              </a:solidFill>
            </a:endParaRPr>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3</a:t>
            </a:fld>
            <a:endParaRPr lang="en-US" dirty="0"/>
          </a:p>
        </p:txBody>
      </p:sp>
    </p:spTree>
    <p:extLst>
      <p:ext uri="{BB962C8B-B14F-4D97-AF65-F5344CB8AC3E}">
        <p14:creationId xmlns:p14="http://schemas.microsoft.com/office/powerpoint/2010/main" val="1240495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43024" y="895350"/>
            <a:ext cx="7800975" cy="1304925"/>
          </a:xfrm>
        </p:spPr>
        <p:txBody>
          <a:bodyPr/>
          <a:lstStyle/>
          <a:p>
            <a:r>
              <a:rPr lang="en-US" dirty="0" smtClean="0"/>
              <a:t>   Schematic of Commissioning Mode</a:t>
            </a:r>
            <a:br>
              <a:rPr lang="en-US" dirty="0" smtClean="0"/>
            </a:br>
            <a:r>
              <a:rPr lang="en-US" dirty="0"/>
              <a:t> </a:t>
            </a:r>
            <a:r>
              <a:rPr lang="en-US" dirty="0" smtClean="0"/>
              <a:t>   </a:t>
            </a:r>
            <a:r>
              <a:rPr lang="en-US" sz="2000" dirty="0" smtClean="0"/>
              <a:t>Blue arrows indicate stages with E- and Red the E+</a:t>
            </a:r>
            <a:endParaRPr lang="en-US" sz="2000" dirty="0"/>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4</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9137" y="2057401"/>
            <a:ext cx="8372475" cy="43435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H="1">
            <a:off x="5372100" y="3200400"/>
            <a:ext cx="1162050" cy="13144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124450" y="3200400"/>
            <a:ext cx="638175" cy="1209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581525" y="3200400"/>
            <a:ext cx="114300" cy="419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676650" y="3305175"/>
            <a:ext cx="866775" cy="1209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2409825" y="3619500"/>
            <a:ext cx="190500" cy="6572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3876675" y="4410075"/>
            <a:ext cx="9525" cy="12287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4857750" y="4514850"/>
            <a:ext cx="95250" cy="11239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534150" y="3086100"/>
            <a:ext cx="497252" cy="400110"/>
          </a:xfrm>
          <a:prstGeom prst="rect">
            <a:avLst/>
          </a:prstGeom>
          <a:noFill/>
        </p:spPr>
        <p:txBody>
          <a:bodyPr wrap="none" rtlCol="0">
            <a:spAutoFit/>
          </a:bodyPr>
          <a:lstStyle/>
          <a:p>
            <a:r>
              <a:rPr lang="en-US" b="1" dirty="0" smtClean="0">
                <a:solidFill>
                  <a:srgbClr val="0070C0"/>
                </a:solidFill>
              </a:rPr>
              <a:t>(1)</a:t>
            </a:r>
            <a:endParaRPr lang="en-US" b="1" dirty="0">
              <a:solidFill>
                <a:srgbClr val="0070C0"/>
              </a:solidFill>
            </a:endParaRPr>
          </a:p>
        </p:txBody>
      </p:sp>
      <p:sp>
        <p:nvSpPr>
          <p:cNvPr id="14" name="TextBox 13"/>
          <p:cNvSpPr txBox="1"/>
          <p:nvPr/>
        </p:nvSpPr>
        <p:spPr>
          <a:xfrm>
            <a:off x="5513999" y="2876490"/>
            <a:ext cx="497252" cy="400110"/>
          </a:xfrm>
          <a:prstGeom prst="rect">
            <a:avLst/>
          </a:prstGeom>
          <a:noFill/>
        </p:spPr>
        <p:txBody>
          <a:bodyPr wrap="none" rtlCol="0">
            <a:spAutoFit/>
          </a:bodyPr>
          <a:lstStyle/>
          <a:p>
            <a:r>
              <a:rPr lang="en-US" b="1" dirty="0" smtClean="0">
                <a:solidFill>
                  <a:srgbClr val="0070C0"/>
                </a:solidFill>
              </a:rPr>
              <a:t>(2)</a:t>
            </a:r>
            <a:endParaRPr lang="en-US" b="1" dirty="0">
              <a:solidFill>
                <a:srgbClr val="0070C0"/>
              </a:solidFill>
            </a:endParaRPr>
          </a:p>
        </p:txBody>
      </p:sp>
      <p:sp>
        <p:nvSpPr>
          <p:cNvPr id="15" name="TextBox 14"/>
          <p:cNvSpPr txBox="1"/>
          <p:nvPr/>
        </p:nvSpPr>
        <p:spPr>
          <a:xfrm>
            <a:off x="4228124" y="2971740"/>
            <a:ext cx="497252" cy="400110"/>
          </a:xfrm>
          <a:prstGeom prst="rect">
            <a:avLst/>
          </a:prstGeom>
          <a:noFill/>
        </p:spPr>
        <p:txBody>
          <a:bodyPr wrap="none" rtlCol="0">
            <a:spAutoFit/>
          </a:bodyPr>
          <a:lstStyle/>
          <a:p>
            <a:r>
              <a:rPr lang="en-US" b="1" dirty="0" smtClean="0">
                <a:solidFill>
                  <a:srgbClr val="0070C0"/>
                </a:solidFill>
              </a:rPr>
              <a:t>(3)</a:t>
            </a:r>
            <a:endParaRPr lang="en-US" b="1" dirty="0">
              <a:solidFill>
                <a:srgbClr val="0070C0"/>
              </a:solidFill>
            </a:endParaRPr>
          </a:p>
        </p:txBody>
      </p:sp>
      <p:sp>
        <p:nvSpPr>
          <p:cNvPr id="17" name="TextBox 16"/>
          <p:cNvSpPr txBox="1"/>
          <p:nvPr/>
        </p:nvSpPr>
        <p:spPr>
          <a:xfrm>
            <a:off x="3388948" y="3019365"/>
            <a:ext cx="497252" cy="400110"/>
          </a:xfrm>
          <a:prstGeom prst="rect">
            <a:avLst/>
          </a:prstGeom>
          <a:noFill/>
        </p:spPr>
        <p:txBody>
          <a:bodyPr wrap="none" rtlCol="0">
            <a:spAutoFit/>
          </a:bodyPr>
          <a:lstStyle/>
          <a:p>
            <a:r>
              <a:rPr lang="en-US" b="1" dirty="0" smtClean="0">
                <a:solidFill>
                  <a:srgbClr val="0070C0"/>
                </a:solidFill>
              </a:rPr>
              <a:t>(4)</a:t>
            </a:r>
            <a:endParaRPr lang="en-US" b="1" dirty="0">
              <a:solidFill>
                <a:srgbClr val="0070C0"/>
              </a:solidFill>
            </a:endParaRPr>
          </a:p>
        </p:txBody>
      </p:sp>
      <p:sp>
        <p:nvSpPr>
          <p:cNvPr id="19" name="TextBox 18"/>
          <p:cNvSpPr txBox="1"/>
          <p:nvPr/>
        </p:nvSpPr>
        <p:spPr>
          <a:xfrm>
            <a:off x="2161199" y="3405127"/>
            <a:ext cx="497252" cy="400110"/>
          </a:xfrm>
          <a:prstGeom prst="rect">
            <a:avLst/>
          </a:prstGeom>
          <a:noFill/>
        </p:spPr>
        <p:txBody>
          <a:bodyPr wrap="none" rtlCol="0">
            <a:spAutoFit/>
          </a:bodyPr>
          <a:lstStyle/>
          <a:p>
            <a:r>
              <a:rPr lang="en-US" b="1" dirty="0" smtClean="0">
                <a:solidFill>
                  <a:srgbClr val="0070C0"/>
                </a:solidFill>
              </a:rPr>
              <a:t>(5)</a:t>
            </a:r>
            <a:endParaRPr lang="en-US" b="1" dirty="0">
              <a:solidFill>
                <a:srgbClr val="0070C0"/>
              </a:solidFill>
            </a:endParaRPr>
          </a:p>
        </p:txBody>
      </p:sp>
      <p:sp>
        <p:nvSpPr>
          <p:cNvPr id="21" name="TextBox 20"/>
          <p:cNvSpPr txBox="1"/>
          <p:nvPr/>
        </p:nvSpPr>
        <p:spPr>
          <a:xfrm>
            <a:off x="3637574" y="5686395"/>
            <a:ext cx="685800" cy="400110"/>
          </a:xfrm>
          <a:prstGeom prst="rect">
            <a:avLst/>
          </a:prstGeom>
          <a:noFill/>
        </p:spPr>
        <p:txBody>
          <a:bodyPr wrap="square" rtlCol="0">
            <a:spAutoFit/>
          </a:bodyPr>
          <a:lstStyle/>
          <a:p>
            <a:r>
              <a:rPr lang="en-US" b="1" dirty="0" smtClean="0">
                <a:solidFill>
                  <a:srgbClr val="0070C0"/>
                </a:solidFill>
              </a:rPr>
              <a:t>(6)</a:t>
            </a:r>
            <a:endParaRPr lang="en-US" b="1" dirty="0">
              <a:solidFill>
                <a:srgbClr val="0070C0"/>
              </a:solidFill>
            </a:endParaRPr>
          </a:p>
        </p:txBody>
      </p:sp>
      <p:sp>
        <p:nvSpPr>
          <p:cNvPr id="22" name="TextBox 21"/>
          <p:cNvSpPr txBox="1"/>
          <p:nvPr/>
        </p:nvSpPr>
        <p:spPr>
          <a:xfrm>
            <a:off x="4758713" y="5686395"/>
            <a:ext cx="497252" cy="400110"/>
          </a:xfrm>
          <a:prstGeom prst="rect">
            <a:avLst/>
          </a:prstGeom>
          <a:noFill/>
        </p:spPr>
        <p:txBody>
          <a:bodyPr wrap="none" rtlCol="0">
            <a:spAutoFit/>
          </a:bodyPr>
          <a:lstStyle/>
          <a:p>
            <a:r>
              <a:rPr lang="en-US" b="1" dirty="0" smtClean="0">
                <a:solidFill>
                  <a:srgbClr val="0070C0"/>
                </a:solidFill>
              </a:rPr>
              <a:t>(7)</a:t>
            </a:r>
            <a:endParaRPr lang="en-US" b="1" dirty="0">
              <a:solidFill>
                <a:srgbClr val="0070C0"/>
              </a:solidFill>
            </a:endParaRPr>
          </a:p>
        </p:txBody>
      </p:sp>
      <p:cxnSp>
        <p:nvCxnSpPr>
          <p:cNvPr id="24" name="Straight Arrow Connector 23"/>
          <p:cNvCxnSpPr/>
          <p:nvPr/>
        </p:nvCxnSpPr>
        <p:spPr>
          <a:xfrm flipV="1">
            <a:off x="3388948" y="4514850"/>
            <a:ext cx="287702" cy="112395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4228124" y="4514850"/>
            <a:ext cx="0" cy="157165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5007339" y="2628900"/>
            <a:ext cx="248626" cy="10763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6248400" y="4410075"/>
            <a:ext cx="57150" cy="147637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6888163" y="4276725"/>
            <a:ext cx="74612" cy="16097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flipV="1">
            <a:off x="5007339" y="4514850"/>
            <a:ext cx="679086" cy="12573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080973" y="5638800"/>
            <a:ext cx="615950" cy="400110"/>
          </a:xfrm>
          <a:prstGeom prst="rect">
            <a:avLst/>
          </a:prstGeom>
          <a:noFill/>
        </p:spPr>
        <p:txBody>
          <a:bodyPr wrap="square" rtlCol="0">
            <a:spAutoFit/>
          </a:bodyPr>
          <a:lstStyle/>
          <a:p>
            <a:r>
              <a:rPr lang="en-US" b="1" dirty="0" smtClean="0">
                <a:solidFill>
                  <a:srgbClr val="FF0000"/>
                </a:solidFill>
              </a:rPr>
              <a:t>(8)</a:t>
            </a:r>
            <a:endParaRPr lang="en-US" b="1" dirty="0">
              <a:solidFill>
                <a:srgbClr val="FF0000"/>
              </a:solidFill>
            </a:endParaRPr>
          </a:p>
        </p:txBody>
      </p:sp>
      <p:sp>
        <p:nvSpPr>
          <p:cNvPr id="44" name="TextBox 43"/>
          <p:cNvSpPr txBox="1"/>
          <p:nvPr/>
        </p:nvSpPr>
        <p:spPr>
          <a:xfrm>
            <a:off x="4027123" y="6000840"/>
            <a:ext cx="496276" cy="400110"/>
          </a:xfrm>
          <a:prstGeom prst="rect">
            <a:avLst/>
          </a:prstGeom>
          <a:noFill/>
        </p:spPr>
        <p:txBody>
          <a:bodyPr wrap="square" rtlCol="0">
            <a:spAutoFit/>
          </a:bodyPr>
          <a:lstStyle/>
          <a:p>
            <a:r>
              <a:rPr lang="en-US" b="1" dirty="0" smtClean="0">
                <a:solidFill>
                  <a:srgbClr val="FF0000"/>
                </a:solidFill>
              </a:rPr>
              <a:t>(9)</a:t>
            </a:r>
            <a:endParaRPr lang="en-US" b="1" dirty="0">
              <a:solidFill>
                <a:srgbClr val="FF0000"/>
              </a:solidFill>
            </a:endParaRPr>
          </a:p>
        </p:txBody>
      </p:sp>
      <p:sp>
        <p:nvSpPr>
          <p:cNvPr id="46" name="TextBox 45"/>
          <p:cNvSpPr txBox="1"/>
          <p:nvPr/>
        </p:nvSpPr>
        <p:spPr>
          <a:xfrm>
            <a:off x="4936005" y="2314545"/>
            <a:ext cx="639919" cy="400110"/>
          </a:xfrm>
          <a:prstGeom prst="rect">
            <a:avLst/>
          </a:prstGeom>
          <a:noFill/>
        </p:spPr>
        <p:txBody>
          <a:bodyPr wrap="none" rtlCol="0">
            <a:spAutoFit/>
          </a:bodyPr>
          <a:lstStyle/>
          <a:p>
            <a:r>
              <a:rPr lang="en-US" b="1" dirty="0" smtClean="0">
                <a:solidFill>
                  <a:srgbClr val="FF0000"/>
                </a:solidFill>
              </a:rPr>
              <a:t>(10)</a:t>
            </a:r>
            <a:endParaRPr lang="en-US" b="1" dirty="0">
              <a:solidFill>
                <a:srgbClr val="FF0000"/>
              </a:solidFill>
            </a:endParaRPr>
          </a:p>
        </p:txBody>
      </p:sp>
      <p:sp>
        <p:nvSpPr>
          <p:cNvPr id="47" name="TextBox 46"/>
          <p:cNvSpPr txBox="1"/>
          <p:nvPr/>
        </p:nvSpPr>
        <p:spPr>
          <a:xfrm>
            <a:off x="6011251" y="5772150"/>
            <a:ext cx="625749" cy="400110"/>
          </a:xfrm>
          <a:prstGeom prst="rect">
            <a:avLst/>
          </a:prstGeom>
          <a:noFill/>
        </p:spPr>
        <p:txBody>
          <a:bodyPr wrap="none" rtlCol="0">
            <a:spAutoFit/>
          </a:bodyPr>
          <a:lstStyle/>
          <a:p>
            <a:r>
              <a:rPr lang="en-US" b="1" dirty="0" smtClean="0">
                <a:solidFill>
                  <a:srgbClr val="FF0000"/>
                </a:solidFill>
              </a:rPr>
              <a:t>(11)</a:t>
            </a:r>
            <a:endParaRPr lang="en-US" b="1" dirty="0">
              <a:solidFill>
                <a:srgbClr val="FF0000"/>
              </a:solidFill>
            </a:endParaRPr>
          </a:p>
        </p:txBody>
      </p:sp>
      <p:sp>
        <p:nvSpPr>
          <p:cNvPr id="48" name="TextBox 47"/>
          <p:cNvSpPr txBox="1"/>
          <p:nvPr/>
        </p:nvSpPr>
        <p:spPr>
          <a:xfrm>
            <a:off x="6703277" y="5838885"/>
            <a:ext cx="656249" cy="400110"/>
          </a:xfrm>
          <a:prstGeom prst="rect">
            <a:avLst/>
          </a:prstGeom>
          <a:noFill/>
        </p:spPr>
        <p:txBody>
          <a:bodyPr wrap="square" rtlCol="0">
            <a:spAutoFit/>
          </a:bodyPr>
          <a:lstStyle/>
          <a:p>
            <a:r>
              <a:rPr lang="en-US" b="1" dirty="0" smtClean="0">
                <a:solidFill>
                  <a:srgbClr val="FF0000"/>
                </a:solidFill>
              </a:rPr>
              <a:t>(12)</a:t>
            </a:r>
            <a:endParaRPr lang="en-US" b="1" dirty="0">
              <a:solidFill>
                <a:srgbClr val="FF0000"/>
              </a:solidFill>
            </a:endParaRPr>
          </a:p>
        </p:txBody>
      </p:sp>
      <p:sp>
        <p:nvSpPr>
          <p:cNvPr id="49" name="TextBox 48"/>
          <p:cNvSpPr txBox="1"/>
          <p:nvPr/>
        </p:nvSpPr>
        <p:spPr>
          <a:xfrm>
            <a:off x="5336381" y="5800785"/>
            <a:ext cx="652463" cy="400110"/>
          </a:xfrm>
          <a:prstGeom prst="rect">
            <a:avLst/>
          </a:prstGeom>
          <a:noFill/>
        </p:spPr>
        <p:txBody>
          <a:bodyPr wrap="square" rtlCol="0">
            <a:spAutoFit/>
          </a:bodyPr>
          <a:lstStyle/>
          <a:p>
            <a:r>
              <a:rPr lang="en-US" b="1" dirty="0" smtClean="0">
                <a:solidFill>
                  <a:srgbClr val="FF0000"/>
                </a:solidFill>
              </a:rPr>
              <a:t>(13)</a:t>
            </a:r>
            <a:endParaRPr lang="en-US" b="1" dirty="0">
              <a:solidFill>
                <a:srgbClr val="FF0000"/>
              </a:solidFill>
            </a:endParaRPr>
          </a:p>
        </p:txBody>
      </p:sp>
    </p:spTree>
    <p:extLst>
      <p:ext uri="{BB962C8B-B14F-4D97-AF65-F5344CB8AC3E}">
        <p14:creationId xmlns:p14="http://schemas.microsoft.com/office/powerpoint/2010/main" val="1314366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14425" y="1181101"/>
            <a:ext cx="8391525" cy="4210050"/>
          </a:xfrm>
        </p:spPr>
        <p:txBody>
          <a:bodyPr/>
          <a:lstStyle/>
          <a:p>
            <a:r>
              <a:rPr lang="en-US" sz="2000" dirty="0" smtClean="0"/>
              <a:t>Each region being commissioned terminates in a Tune-up Dump capable of handling a Beam Power consistent with the maximum level  foreseen for that location even after upgrades</a:t>
            </a:r>
            <a:r>
              <a:rPr lang="en-US" sz="2000" dirty="0" smtClean="0"/>
              <a:t>. These </a:t>
            </a:r>
            <a:r>
              <a:rPr lang="en-US" sz="2000" dirty="0" smtClean="0"/>
              <a:t>dumps are also used by the Machine Protection abort </a:t>
            </a:r>
            <a:r>
              <a:rPr lang="en-US" sz="2000" dirty="0" smtClean="0"/>
              <a:t>systems. Most </a:t>
            </a:r>
            <a:r>
              <a:rPr lang="en-US" sz="2000" dirty="0" smtClean="0"/>
              <a:t>of the dumps are in the Central Region and have a considerable impact on CFS designs. In the TDR they are</a:t>
            </a:r>
          </a:p>
          <a:p>
            <a:endParaRPr lang="en-US" sz="2000" dirty="0"/>
          </a:p>
        </p:txBody>
      </p:sp>
      <p:sp>
        <p:nvSpPr>
          <p:cNvPr id="3" name="Title 2"/>
          <p:cNvSpPr>
            <a:spLocks noGrp="1"/>
          </p:cNvSpPr>
          <p:nvPr>
            <p:ph type="title"/>
          </p:nvPr>
        </p:nvSpPr>
        <p:spPr>
          <a:xfrm>
            <a:off x="609600" y="704850"/>
            <a:ext cx="9448800" cy="476249"/>
          </a:xfrm>
        </p:spPr>
        <p:txBody>
          <a:bodyPr/>
          <a:lstStyle/>
          <a:p>
            <a:r>
              <a:rPr lang="en-US" sz="2800" dirty="0" smtClean="0">
                <a:solidFill>
                  <a:srgbClr val="7030A0"/>
                </a:solidFill>
              </a:rPr>
              <a:t>Impacts on the Central Region Design and Operation</a:t>
            </a:r>
            <a:endParaRPr lang="en-US" sz="2800" dirty="0">
              <a:solidFill>
                <a:srgbClr val="7030A0"/>
              </a:solidFill>
            </a:endParaRPr>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5</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3192" y="3038475"/>
            <a:ext cx="7059613"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42925" y="5114925"/>
            <a:ext cx="8963025" cy="1631216"/>
          </a:xfrm>
          <a:prstGeom prst="rect">
            <a:avLst/>
          </a:prstGeom>
          <a:noFill/>
        </p:spPr>
        <p:txBody>
          <a:bodyPr wrap="square" rtlCol="0">
            <a:spAutoFit/>
          </a:bodyPr>
          <a:lstStyle/>
          <a:p>
            <a:r>
              <a:rPr lang="en-US" b="1" dirty="0" smtClean="0"/>
              <a:t>The exact location and power level for these dumps is under review in the CRWG. Although during early  commissioning one can operate at lower power levels, the above levels appear to be necessary </a:t>
            </a:r>
            <a:r>
              <a:rPr lang="en-US" b="1" dirty="0" smtClean="0"/>
              <a:t>for tuning at </a:t>
            </a:r>
            <a:r>
              <a:rPr lang="en-US" b="1" dirty="0" smtClean="0"/>
              <a:t>full </a:t>
            </a:r>
            <a:r>
              <a:rPr lang="en-US" b="1" dirty="0" smtClean="0"/>
              <a:t>power without limiting  </a:t>
            </a:r>
            <a:r>
              <a:rPr lang="en-US" b="1" dirty="0" smtClean="0"/>
              <a:t>the exploration of </a:t>
            </a:r>
            <a:r>
              <a:rPr lang="en-US" b="1" dirty="0" smtClean="0"/>
              <a:t>performance of some system.</a:t>
            </a:r>
            <a:endParaRPr lang="en-US" b="1" dirty="0"/>
          </a:p>
        </p:txBody>
      </p:sp>
    </p:spTree>
    <p:extLst>
      <p:ext uri="{BB962C8B-B14F-4D97-AF65-F5344CB8AC3E}">
        <p14:creationId xmlns:p14="http://schemas.microsoft.com/office/powerpoint/2010/main" val="319627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1050" y="1476376"/>
            <a:ext cx="8420100" cy="5191123"/>
          </a:xfrm>
        </p:spPr>
        <p:txBody>
          <a:bodyPr/>
          <a:lstStyle/>
          <a:p>
            <a:r>
              <a:rPr lang="en-US" sz="2000" dirty="0" smtClean="0">
                <a:solidFill>
                  <a:srgbClr val="00B0F0"/>
                </a:solidFill>
              </a:rPr>
              <a:t>The MPS is a complex and critical system!</a:t>
            </a:r>
          </a:p>
          <a:p>
            <a:r>
              <a:rPr lang="en-US" sz="2000" dirty="0" smtClean="0"/>
              <a:t>There is a lot of detail design work required in the future but the impact on the CRWG studies is limited today to :-</a:t>
            </a:r>
          </a:p>
          <a:p>
            <a:r>
              <a:rPr lang="en-US" sz="2000" dirty="0" smtClean="0">
                <a:solidFill>
                  <a:srgbClr val="FF0000"/>
                </a:solidFill>
              </a:rPr>
              <a:t>The </a:t>
            </a:r>
            <a:r>
              <a:rPr lang="en-US" sz="2000" dirty="0" smtClean="0">
                <a:solidFill>
                  <a:srgbClr val="FF0000"/>
                </a:solidFill>
              </a:rPr>
              <a:t>fixing of </a:t>
            </a:r>
            <a:r>
              <a:rPr lang="en-US" sz="2000" dirty="0" smtClean="0">
                <a:solidFill>
                  <a:srgbClr val="FF0000"/>
                </a:solidFill>
              </a:rPr>
              <a:t>the tune-up dumps power levels, their </a:t>
            </a:r>
            <a:r>
              <a:rPr lang="en-US" sz="2000" dirty="0" smtClean="0">
                <a:solidFill>
                  <a:srgbClr val="FF0000"/>
                </a:solidFill>
              </a:rPr>
              <a:t>exact location</a:t>
            </a:r>
            <a:r>
              <a:rPr lang="en-US" sz="2000" dirty="0" smtClean="0">
                <a:solidFill>
                  <a:srgbClr val="FF0000"/>
                </a:solidFill>
              </a:rPr>
              <a:t>, their support services and shielding of residual radiation.</a:t>
            </a:r>
          </a:p>
          <a:p>
            <a:r>
              <a:rPr lang="en-US" sz="2000" dirty="0" smtClean="0">
                <a:solidFill>
                  <a:srgbClr val="FF0000"/>
                </a:solidFill>
              </a:rPr>
              <a:t> </a:t>
            </a:r>
            <a:r>
              <a:rPr lang="en-US" sz="2000" dirty="0" smtClean="0">
                <a:solidFill>
                  <a:srgbClr val="00B050"/>
                </a:solidFill>
              </a:rPr>
              <a:t>A review to check that the E- Gun, Injectors, and DR’s have adequate flexibility to satisfy the MPS requirements</a:t>
            </a:r>
            <a:r>
              <a:rPr lang="en-US" sz="2000" dirty="0">
                <a:solidFill>
                  <a:srgbClr val="00B050"/>
                </a:solidFill>
              </a:rPr>
              <a:t> </a:t>
            </a:r>
            <a:r>
              <a:rPr lang="en-US" sz="2000" dirty="0" smtClean="0">
                <a:solidFill>
                  <a:srgbClr val="00B050"/>
                </a:solidFill>
              </a:rPr>
              <a:t>such as having low charge (1%) probe bunch followed 10 µsec later by a normal bunch train and a very flexible ramp up in bunch intensity, train length and even repetition rate</a:t>
            </a:r>
            <a:r>
              <a:rPr lang="en-US" sz="2000" dirty="0" smtClean="0">
                <a:solidFill>
                  <a:srgbClr val="00B050"/>
                </a:solidFill>
              </a:rPr>
              <a:t>.</a:t>
            </a:r>
            <a:endParaRPr lang="en-US" sz="2000" dirty="0" smtClean="0">
              <a:solidFill>
                <a:srgbClr val="00B050"/>
              </a:solidFill>
            </a:endParaRPr>
          </a:p>
          <a:p>
            <a:r>
              <a:rPr lang="en-US" sz="2000" dirty="0" smtClean="0">
                <a:solidFill>
                  <a:srgbClr val="00B0F0"/>
                </a:solidFill>
              </a:rPr>
              <a:t>Ensure that </a:t>
            </a:r>
            <a:r>
              <a:rPr lang="en-US" sz="2000" dirty="0">
                <a:solidFill>
                  <a:srgbClr val="00B0F0"/>
                </a:solidFill>
              </a:rPr>
              <a:t>the design lattice includes adequate space for kickers that are part of the MPS and share the tune-up dumps in this region</a:t>
            </a:r>
            <a:r>
              <a:rPr lang="en-US" sz="2000" dirty="0" smtClean="0">
                <a:solidFill>
                  <a:srgbClr val="00B0F0"/>
                </a:solidFill>
              </a:rPr>
              <a:t>. Consider whether any additional abort locations are needed, e.g. end of E- </a:t>
            </a:r>
            <a:r>
              <a:rPr lang="en-US" sz="2000" dirty="0" err="1" smtClean="0">
                <a:solidFill>
                  <a:srgbClr val="00B0F0"/>
                </a:solidFill>
              </a:rPr>
              <a:t>linac</a:t>
            </a:r>
            <a:r>
              <a:rPr lang="en-US" sz="2000" dirty="0" smtClean="0">
                <a:solidFill>
                  <a:srgbClr val="00B0F0"/>
                </a:solidFill>
              </a:rPr>
              <a:t> verses the end of the </a:t>
            </a:r>
            <a:r>
              <a:rPr lang="en-US" sz="2000" dirty="0" err="1" smtClean="0">
                <a:solidFill>
                  <a:srgbClr val="00B0F0"/>
                </a:solidFill>
              </a:rPr>
              <a:t>undulator</a:t>
            </a:r>
            <a:r>
              <a:rPr lang="en-US" sz="2000" dirty="0" smtClean="0">
                <a:solidFill>
                  <a:srgbClr val="00B0F0"/>
                </a:solidFill>
              </a:rPr>
              <a:t> or perhaps </a:t>
            </a:r>
            <a:r>
              <a:rPr lang="en-US" sz="2000" dirty="0" smtClean="0">
                <a:solidFill>
                  <a:srgbClr val="00B0F0"/>
                </a:solidFill>
              </a:rPr>
              <a:t>along </a:t>
            </a:r>
            <a:r>
              <a:rPr lang="en-US" sz="2000" dirty="0" smtClean="0">
                <a:solidFill>
                  <a:srgbClr val="00B0F0"/>
                </a:solidFill>
              </a:rPr>
              <a:t>the </a:t>
            </a:r>
            <a:r>
              <a:rPr lang="en-US" sz="2000" dirty="0" err="1" smtClean="0">
                <a:solidFill>
                  <a:srgbClr val="00B0F0"/>
                </a:solidFill>
              </a:rPr>
              <a:t>linacs</a:t>
            </a:r>
            <a:r>
              <a:rPr lang="en-US" sz="2000" dirty="0" smtClean="0">
                <a:solidFill>
                  <a:srgbClr val="00B0F0"/>
                </a:solidFill>
              </a:rPr>
              <a:t>. </a:t>
            </a:r>
            <a:endParaRPr lang="en-US" sz="2400" dirty="0"/>
          </a:p>
        </p:txBody>
      </p:sp>
      <p:sp>
        <p:nvSpPr>
          <p:cNvPr id="3" name="Title 2"/>
          <p:cNvSpPr>
            <a:spLocks noGrp="1"/>
          </p:cNvSpPr>
          <p:nvPr>
            <p:ph type="title"/>
          </p:nvPr>
        </p:nvSpPr>
        <p:spPr>
          <a:xfrm>
            <a:off x="1381126" y="895350"/>
            <a:ext cx="7762874" cy="457200"/>
          </a:xfrm>
        </p:spPr>
        <p:txBody>
          <a:bodyPr/>
          <a:lstStyle/>
          <a:p>
            <a:r>
              <a:rPr lang="en-US" dirty="0" smtClean="0">
                <a:solidFill>
                  <a:srgbClr val="7030A0"/>
                </a:solidFill>
              </a:rPr>
              <a:t>IMPACT OF MPS ON CRWG/CFS STUDIES</a:t>
            </a:r>
            <a:endParaRPr lang="en-US" dirty="0">
              <a:solidFill>
                <a:srgbClr val="7030A0"/>
              </a:solidFill>
            </a:endParaRPr>
          </a:p>
        </p:txBody>
      </p:sp>
      <p:sp>
        <p:nvSpPr>
          <p:cNvPr id="5" name="Slide Number Placeholder 4"/>
          <p:cNvSpPr>
            <a:spLocks noGrp="1"/>
          </p:cNvSpPr>
          <p:nvPr>
            <p:ph type="sldNum" sz="quarter" idx="12"/>
          </p:nvPr>
        </p:nvSpPr>
        <p:spPr/>
        <p:txBody>
          <a:bodyPr/>
          <a:lstStyle/>
          <a:p>
            <a:fld id="{E459363E-18ED-4758-B7ED-4D42C9C6D351}" type="slidenum">
              <a:rPr lang="en-US" smtClean="0"/>
              <a:pPr/>
              <a:t>6</a:t>
            </a:fld>
            <a:endParaRPr lang="en-US"/>
          </a:p>
        </p:txBody>
      </p:sp>
    </p:spTree>
    <p:extLst>
      <p:ext uri="{BB962C8B-B14F-4D97-AF65-F5344CB8AC3E}">
        <p14:creationId xmlns:p14="http://schemas.microsoft.com/office/powerpoint/2010/main" val="1712377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8500" y="1285876"/>
            <a:ext cx="8229600" cy="5486402"/>
          </a:xfrm>
        </p:spPr>
        <p:txBody>
          <a:bodyPr/>
          <a:lstStyle/>
          <a:p>
            <a:r>
              <a:rPr lang="en-US" sz="2000" dirty="0" smtClean="0"/>
              <a:t>The PPS Design has to :-</a:t>
            </a:r>
          </a:p>
          <a:p>
            <a:r>
              <a:rPr lang="en-US" sz="2000" dirty="0" smtClean="0"/>
              <a:t>To satisfy radiation control during commissioning and operation in both beam and service areas.</a:t>
            </a:r>
          </a:p>
          <a:p>
            <a:r>
              <a:rPr lang="en-US" sz="2000" dirty="0" smtClean="0"/>
              <a:t>To have sub-zones to make access and/or search functions as efficient as possible.</a:t>
            </a:r>
          </a:p>
          <a:p>
            <a:r>
              <a:rPr lang="en-US" sz="2000" dirty="0" smtClean="0"/>
              <a:t>To be modular and allow installation and commissioning schedules.</a:t>
            </a:r>
          </a:p>
          <a:p>
            <a:r>
              <a:rPr lang="en-US" sz="2000" dirty="0" smtClean="0">
                <a:solidFill>
                  <a:srgbClr val="00B050"/>
                </a:solidFill>
              </a:rPr>
              <a:t>To allow emergency egress for personnel and be consistent with ventilation of tunnels in both normal and emergency conditions.</a:t>
            </a:r>
          </a:p>
          <a:p>
            <a:r>
              <a:rPr lang="en-US" sz="2000" dirty="0" smtClean="0">
                <a:solidFill>
                  <a:srgbClr val="00B050"/>
                </a:solidFill>
              </a:rPr>
              <a:t>To allow for special local conditions of high residual radiation around the E+ source and high power dumps</a:t>
            </a:r>
            <a:r>
              <a:rPr lang="en-US" sz="2000" dirty="0" smtClean="0">
                <a:solidFill>
                  <a:srgbClr val="00B050"/>
                </a:solidFill>
              </a:rPr>
              <a:t>.</a:t>
            </a:r>
            <a:endParaRPr lang="en-US" sz="2000" dirty="0" smtClean="0">
              <a:solidFill>
                <a:srgbClr val="00B050"/>
              </a:solidFill>
            </a:endParaRPr>
          </a:p>
          <a:p>
            <a:r>
              <a:rPr lang="en-US" sz="2000" dirty="0" smtClean="0">
                <a:solidFill>
                  <a:srgbClr val="FF0000"/>
                </a:solidFill>
              </a:rPr>
              <a:t>These latter items in green have a more immediate impact on the questions surrounding </a:t>
            </a:r>
            <a:r>
              <a:rPr lang="en-US" sz="2000" dirty="0" smtClean="0">
                <a:solidFill>
                  <a:srgbClr val="FF0000"/>
                </a:solidFill>
              </a:rPr>
              <a:t>tunnel size, Twin </a:t>
            </a:r>
            <a:r>
              <a:rPr lang="en-US" sz="2000" dirty="0" smtClean="0">
                <a:solidFill>
                  <a:srgbClr val="FF0000"/>
                </a:solidFill>
              </a:rPr>
              <a:t>or Kamaboko  tunnels and 1.5 m  thick shielding </a:t>
            </a:r>
            <a:r>
              <a:rPr lang="en-US" sz="2000" dirty="0" smtClean="0">
                <a:solidFill>
                  <a:srgbClr val="FF0000"/>
                </a:solidFill>
              </a:rPr>
              <a:t>walls.</a:t>
            </a:r>
            <a:endParaRPr lang="en-US" sz="2000" dirty="0" smtClean="0">
              <a:solidFill>
                <a:srgbClr val="FF0000"/>
              </a:solidFill>
            </a:endParaRPr>
          </a:p>
          <a:p>
            <a:endParaRPr lang="en-US" sz="2400" dirty="0" smtClean="0">
              <a:solidFill>
                <a:srgbClr val="00B050"/>
              </a:solidFill>
            </a:endParaRPr>
          </a:p>
          <a:p>
            <a:pPr marL="0" indent="0">
              <a:buNone/>
            </a:pPr>
            <a:endParaRPr lang="en-US" sz="2400" dirty="0" smtClean="0"/>
          </a:p>
          <a:p>
            <a:endParaRPr lang="en-US" sz="2400" dirty="0"/>
          </a:p>
        </p:txBody>
      </p:sp>
      <p:sp>
        <p:nvSpPr>
          <p:cNvPr id="3" name="Title 2"/>
          <p:cNvSpPr>
            <a:spLocks noGrp="1"/>
          </p:cNvSpPr>
          <p:nvPr>
            <p:ph type="title"/>
          </p:nvPr>
        </p:nvSpPr>
        <p:spPr>
          <a:xfrm>
            <a:off x="1123950" y="800100"/>
            <a:ext cx="7934326" cy="485775"/>
          </a:xfrm>
        </p:spPr>
        <p:txBody>
          <a:bodyPr/>
          <a:lstStyle/>
          <a:p>
            <a:r>
              <a:rPr lang="en-US" sz="2000" u="sng" dirty="0">
                <a:solidFill>
                  <a:srgbClr val="7030A0"/>
                </a:solidFill>
              </a:rPr>
              <a:t> </a:t>
            </a:r>
            <a:r>
              <a:rPr lang="en-US" sz="2800" dirty="0" smtClean="0">
                <a:solidFill>
                  <a:srgbClr val="7030A0"/>
                </a:solidFill>
              </a:rPr>
              <a:t>PPS and Central Region Design</a:t>
            </a:r>
            <a:endParaRPr lang="en-US" sz="2800" dirty="0">
              <a:solidFill>
                <a:srgbClr val="7030A0"/>
              </a:solidFill>
            </a:endParaRPr>
          </a:p>
        </p:txBody>
      </p:sp>
      <p:sp>
        <p:nvSpPr>
          <p:cNvPr id="4" name="Date Placeholder 3"/>
          <p:cNvSpPr>
            <a:spLocks noGrp="1"/>
          </p:cNvSpPr>
          <p:nvPr>
            <p:ph type="dt" sz="half" idx="10"/>
          </p:nvPr>
        </p:nvSpPr>
        <p:spPr/>
        <p:txBody>
          <a:bodyPr/>
          <a:lstStyle/>
          <a:p>
            <a:r>
              <a:rPr lang="en-US" dirty="0" smtClean="0"/>
              <a:t>March 1, 2016</a:t>
            </a:r>
            <a:endParaRPr lang="en-US" dirty="0"/>
          </a:p>
        </p:txBody>
      </p:sp>
      <p:sp>
        <p:nvSpPr>
          <p:cNvPr id="5" name="Slide Number Placeholder 4"/>
          <p:cNvSpPr>
            <a:spLocks noGrp="1"/>
          </p:cNvSpPr>
          <p:nvPr>
            <p:ph type="sldNum" sz="quarter" idx="12"/>
          </p:nvPr>
        </p:nvSpPr>
        <p:spPr/>
        <p:txBody>
          <a:bodyPr/>
          <a:lstStyle/>
          <a:p>
            <a:fld id="{E459363E-18ED-4758-B7ED-4D42C9C6D351}" type="slidenum">
              <a:rPr lang="en-US" smtClean="0"/>
              <a:pPr/>
              <a:t>7</a:t>
            </a:fld>
            <a:endParaRPr lang="en-US" dirty="0"/>
          </a:p>
        </p:txBody>
      </p:sp>
      <p:sp>
        <p:nvSpPr>
          <p:cNvPr id="6" name="Footer Placeholder 5"/>
          <p:cNvSpPr>
            <a:spLocks noGrp="1"/>
          </p:cNvSpPr>
          <p:nvPr>
            <p:ph type="ftr" sz="quarter" idx="11"/>
          </p:nvPr>
        </p:nvSpPr>
        <p:spPr/>
        <p:txBody>
          <a:bodyPr/>
          <a:lstStyle/>
          <a:p>
            <a:pPr>
              <a:defRPr/>
            </a:pPr>
            <a:r>
              <a:rPr lang="en-US" dirty="0" smtClean="0"/>
              <a:t>JMP</a:t>
            </a:r>
            <a:endParaRPr lang="en-US" dirty="0"/>
          </a:p>
        </p:txBody>
      </p:sp>
    </p:spTree>
    <p:extLst>
      <p:ext uri="{BB962C8B-B14F-4D97-AF65-F5344CB8AC3E}">
        <p14:creationId xmlns:p14="http://schemas.microsoft.com/office/powerpoint/2010/main" val="2708825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5350" y="1495426"/>
            <a:ext cx="8382000" cy="5133973"/>
          </a:xfrm>
        </p:spPr>
        <p:txBody>
          <a:bodyPr/>
          <a:lstStyle/>
          <a:p>
            <a:r>
              <a:rPr lang="en-US" sz="2000" dirty="0" smtClean="0">
                <a:solidFill>
                  <a:srgbClr val="00B050"/>
                </a:solidFill>
              </a:rPr>
              <a:t>Can </a:t>
            </a:r>
            <a:r>
              <a:rPr lang="en-US" sz="2000" dirty="0" smtClean="0">
                <a:solidFill>
                  <a:srgbClr val="00B050"/>
                </a:solidFill>
              </a:rPr>
              <a:t>we continue with a 1.5 m shield wall from the end of the Linac to the DR or IR. The warm RF E+ Capture sections and the Cold Booster 5 GeV </a:t>
            </a:r>
            <a:r>
              <a:rPr lang="en-US" sz="2000" dirty="0" err="1" smtClean="0">
                <a:solidFill>
                  <a:srgbClr val="00B050"/>
                </a:solidFill>
              </a:rPr>
              <a:t>Linacs</a:t>
            </a:r>
            <a:r>
              <a:rPr lang="en-US" sz="2000" dirty="0" smtClean="0">
                <a:solidFill>
                  <a:srgbClr val="00B050"/>
                </a:solidFill>
              </a:rPr>
              <a:t> can be sources of dark current and radiation without beam. Can we mitigate this with either special shielding or magnetic fields</a:t>
            </a:r>
            <a:r>
              <a:rPr lang="en-US" sz="2000" dirty="0" smtClean="0">
                <a:solidFill>
                  <a:srgbClr val="00B050"/>
                </a:solidFill>
              </a:rPr>
              <a:t>?</a:t>
            </a:r>
          </a:p>
          <a:p>
            <a:r>
              <a:rPr lang="en-US" sz="2000" dirty="0" smtClean="0">
                <a:solidFill>
                  <a:srgbClr val="FF0000"/>
                </a:solidFill>
              </a:rPr>
              <a:t>How realistic is the Strawman Schedule ? See the next slide?</a:t>
            </a:r>
            <a:endParaRPr lang="en-US" sz="2000" dirty="0" smtClean="0">
              <a:solidFill>
                <a:srgbClr val="FF0000"/>
              </a:solidFill>
            </a:endParaRPr>
          </a:p>
          <a:p>
            <a:r>
              <a:rPr lang="en-US" sz="2000" dirty="0">
                <a:solidFill>
                  <a:srgbClr val="0070C0"/>
                </a:solidFill>
              </a:rPr>
              <a:t>Between each stage of the schedule there would be a brief pause as one modified and recertified the PPS and MPS safety systems. There would be no beam available during this “Few Day” period and Inter-connects between systems in either beam or support tunnels </a:t>
            </a:r>
            <a:r>
              <a:rPr lang="en-US" sz="2000" dirty="0" smtClean="0">
                <a:solidFill>
                  <a:srgbClr val="0070C0"/>
                </a:solidFill>
              </a:rPr>
              <a:t>would </a:t>
            </a:r>
            <a:r>
              <a:rPr lang="en-US" sz="2000" dirty="0">
                <a:solidFill>
                  <a:srgbClr val="0070C0"/>
                </a:solidFill>
              </a:rPr>
              <a:t>be completed.</a:t>
            </a:r>
          </a:p>
          <a:p>
            <a:r>
              <a:rPr lang="en-US" sz="2000" dirty="0">
                <a:solidFill>
                  <a:srgbClr val="FF0000"/>
                </a:solidFill>
              </a:rPr>
              <a:t>Is there enough to be gained to justify an Auxiliary Source for E</a:t>
            </a:r>
            <a:r>
              <a:rPr lang="en-US" sz="2000" dirty="0" smtClean="0">
                <a:solidFill>
                  <a:srgbClr val="FF0000"/>
                </a:solidFill>
              </a:rPr>
              <a:t>+?</a:t>
            </a:r>
          </a:p>
          <a:p>
            <a:r>
              <a:rPr lang="en-US" sz="2000" dirty="0" smtClean="0">
                <a:solidFill>
                  <a:srgbClr val="00B050"/>
                </a:solidFill>
              </a:rPr>
              <a:t>Some temporary PPS would be used in the Linac and Support tunnels prior to Beam Commissioning to allow for RF processing of </a:t>
            </a:r>
            <a:r>
              <a:rPr lang="en-US" sz="2000" dirty="0" err="1">
                <a:solidFill>
                  <a:srgbClr val="00B050"/>
                </a:solidFill>
              </a:rPr>
              <a:t>l</a:t>
            </a:r>
            <a:r>
              <a:rPr lang="en-US" sz="2000" dirty="0" err="1" smtClean="0">
                <a:solidFill>
                  <a:srgbClr val="00B050"/>
                </a:solidFill>
              </a:rPr>
              <a:t>inac</a:t>
            </a:r>
            <a:r>
              <a:rPr lang="en-US" sz="2000" dirty="0" smtClean="0">
                <a:solidFill>
                  <a:srgbClr val="00B050"/>
                </a:solidFill>
              </a:rPr>
              <a:t> modules.</a:t>
            </a:r>
            <a:endParaRPr lang="en-US" sz="2000" dirty="0">
              <a:solidFill>
                <a:srgbClr val="00B050"/>
              </a:solidFill>
            </a:endParaRPr>
          </a:p>
          <a:p>
            <a:endParaRPr lang="en-US" sz="2000" dirty="0" smtClean="0"/>
          </a:p>
          <a:p>
            <a:endParaRPr lang="en-US" sz="2000" dirty="0"/>
          </a:p>
        </p:txBody>
      </p:sp>
      <p:sp>
        <p:nvSpPr>
          <p:cNvPr id="3" name="Title 2"/>
          <p:cNvSpPr>
            <a:spLocks noGrp="1"/>
          </p:cNvSpPr>
          <p:nvPr>
            <p:ph type="title"/>
          </p:nvPr>
        </p:nvSpPr>
        <p:spPr>
          <a:xfrm>
            <a:off x="847725" y="847725"/>
            <a:ext cx="8229600" cy="647702"/>
          </a:xfrm>
        </p:spPr>
        <p:txBody>
          <a:bodyPr/>
          <a:lstStyle/>
          <a:p>
            <a:r>
              <a:rPr lang="en-US" dirty="0" smtClean="0">
                <a:solidFill>
                  <a:srgbClr val="7030A0"/>
                </a:solidFill>
              </a:rPr>
              <a:t>                           Discussion</a:t>
            </a:r>
            <a:endParaRPr lang="en-US" dirty="0">
              <a:solidFill>
                <a:srgbClr val="7030A0"/>
              </a:solidFill>
            </a:endParaRPr>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8</a:t>
            </a:fld>
            <a:endParaRPr lang="en-US" dirty="0"/>
          </a:p>
        </p:txBody>
      </p:sp>
    </p:spTree>
    <p:extLst>
      <p:ext uri="{BB962C8B-B14F-4D97-AF65-F5344CB8AC3E}">
        <p14:creationId xmlns:p14="http://schemas.microsoft.com/office/powerpoint/2010/main" val="999000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7674" y="1466851"/>
            <a:ext cx="8020052" cy="5029200"/>
          </a:xfrm>
        </p:spPr>
        <p:txBody>
          <a:bodyPr/>
          <a:lstStyle/>
          <a:p>
            <a:pPr marL="0" indent="0">
              <a:buNone/>
            </a:pPr>
            <a:r>
              <a:rPr lang="en-US" dirty="0"/>
              <a:t> </a:t>
            </a:r>
            <a:r>
              <a:rPr lang="en-US" dirty="0" smtClean="0"/>
              <a:t>      </a:t>
            </a:r>
            <a:r>
              <a:rPr lang="en-US" sz="2000" dirty="0" smtClean="0"/>
              <a:t>ELECTRON BEAM </a:t>
            </a:r>
            <a:r>
              <a:rPr lang="en-US" sz="2000" dirty="0" smtClean="0"/>
              <a:t>STAGES</a:t>
            </a:r>
            <a:endParaRPr lang="en-US" sz="2000" dirty="0"/>
          </a:p>
          <a:p>
            <a:pPr marL="0" lvl="0" indent="0">
              <a:buNone/>
            </a:pPr>
            <a:r>
              <a:rPr lang="en-US" sz="1400" dirty="0" smtClean="0">
                <a:solidFill>
                  <a:srgbClr val="0070C0"/>
                </a:solidFill>
              </a:rPr>
              <a:t>(1</a:t>
            </a:r>
            <a:r>
              <a:rPr lang="en-US" sz="1600" dirty="0" smtClean="0">
                <a:solidFill>
                  <a:srgbClr val="0070C0"/>
                </a:solidFill>
              </a:rPr>
              <a:t>)     E- </a:t>
            </a:r>
            <a:r>
              <a:rPr lang="en-US" sz="1600" dirty="0">
                <a:solidFill>
                  <a:srgbClr val="0070C0"/>
                </a:solidFill>
              </a:rPr>
              <a:t>Injector thru booster end at 5 </a:t>
            </a:r>
            <a:r>
              <a:rPr lang="en-US" sz="1600" dirty="0" smtClean="0">
                <a:solidFill>
                  <a:srgbClr val="0070C0"/>
                </a:solidFill>
              </a:rPr>
              <a:t>GeV  …………………………………...……….4</a:t>
            </a:r>
            <a:endParaRPr lang="en-US" sz="1600" dirty="0">
              <a:solidFill>
                <a:srgbClr val="0070C0"/>
              </a:solidFill>
            </a:endParaRPr>
          </a:p>
          <a:p>
            <a:pPr marL="342900" lvl="0" indent="-342900">
              <a:buAutoNum type="arabicParenBoth" startAt="2"/>
            </a:pPr>
            <a:r>
              <a:rPr lang="en-US" sz="1600" dirty="0" smtClean="0">
                <a:solidFill>
                  <a:srgbClr val="0070C0"/>
                </a:solidFill>
              </a:rPr>
              <a:t>   Transport </a:t>
            </a:r>
            <a:r>
              <a:rPr lang="en-US" sz="1600" dirty="0">
                <a:solidFill>
                  <a:srgbClr val="0070C0"/>
                </a:solidFill>
              </a:rPr>
              <a:t>to E- DR INJ thru energy </a:t>
            </a:r>
            <a:r>
              <a:rPr lang="en-US" sz="1600" dirty="0" smtClean="0">
                <a:solidFill>
                  <a:srgbClr val="0070C0"/>
                </a:solidFill>
              </a:rPr>
              <a:t>compressor ……………….......………….2</a:t>
            </a:r>
            <a:endParaRPr lang="en-US" sz="1600" dirty="0">
              <a:solidFill>
                <a:srgbClr val="0070C0"/>
              </a:solidFill>
            </a:endParaRPr>
          </a:p>
          <a:p>
            <a:pPr marL="0" lvl="0" indent="0">
              <a:buNone/>
            </a:pPr>
            <a:r>
              <a:rPr lang="en-US" sz="1600" dirty="0" smtClean="0">
                <a:solidFill>
                  <a:srgbClr val="0070C0"/>
                </a:solidFill>
              </a:rPr>
              <a:t>(3)     E- </a:t>
            </a:r>
            <a:r>
              <a:rPr lang="en-US" sz="1600" dirty="0">
                <a:solidFill>
                  <a:srgbClr val="0070C0"/>
                </a:solidFill>
              </a:rPr>
              <a:t>DR to DR- </a:t>
            </a:r>
            <a:r>
              <a:rPr lang="en-US" sz="1600" dirty="0" smtClean="0">
                <a:solidFill>
                  <a:srgbClr val="0070C0"/>
                </a:solidFill>
              </a:rPr>
              <a:t>Extraction  ………………………………………………………….....8</a:t>
            </a:r>
            <a:endParaRPr lang="en-US" sz="1600" dirty="0">
              <a:solidFill>
                <a:srgbClr val="0070C0"/>
              </a:solidFill>
            </a:endParaRPr>
          </a:p>
          <a:p>
            <a:pPr marL="0" lvl="0" indent="0">
              <a:buNone/>
            </a:pPr>
            <a:r>
              <a:rPr lang="en-US" sz="1600" dirty="0" smtClean="0">
                <a:solidFill>
                  <a:srgbClr val="0070C0"/>
                </a:solidFill>
              </a:rPr>
              <a:t>(4)     E- </a:t>
            </a:r>
            <a:r>
              <a:rPr lang="en-US" sz="1600" dirty="0">
                <a:solidFill>
                  <a:srgbClr val="0070C0"/>
                </a:solidFill>
              </a:rPr>
              <a:t>Extraction thru RTML to Compressors Linac </a:t>
            </a:r>
            <a:r>
              <a:rPr lang="en-US" sz="1600" dirty="0" smtClean="0">
                <a:solidFill>
                  <a:srgbClr val="0070C0"/>
                </a:solidFill>
              </a:rPr>
              <a:t>start …………………………2</a:t>
            </a:r>
            <a:endParaRPr lang="en-US" sz="1600" dirty="0">
              <a:solidFill>
                <a:srgbClr val="0070C0"/>
              </a:solidFill>
            </a:endParaRPr>
          </a:p>
          <a:p>
            <a:pPr marL="0" lvl="0" indent="0">
              <a:buNone/>
            </a:pPr>
            <a:r>
              <a:rPr lang="en-US" sz="1600" dirty="0" smtClean="0">
                <a:solidFill>
                  <a:srgbClr val="0070C0"/>
                </a:solidFill>
              </a:rPr>
              <a:t>(5)     E- </a:t>
            </a:r>
            <a:r>
              <a:rPr lang="en-US" sz="1600" dirty="0">
                <a:solidFill>
                  <a:srgbClr val="0070C0"/>
                </a:solidFill>
              </a:rPr>
              <a:t>Bunch Compressor to E- Linac </a:t>
            </a:r>
            <a:r>
              <a:rPr lang="en-US" sz="1600" dirty="0" smtClean="0">
                <a:solidFill>
                  <a:srgbClr val="0070C0"/>
                </a:solidFill>
              </a:rPr>
              <a:t>End ……………………………………...……3</a:t>
            </a:r>
            <a:endParaRPr lang="en-US" sz="1600" dirty="0">
              <a:solidFill>
                <a:srgbClr val="0070C0"/>
              </a:solidFill>
            </a:endParaRPr>
          </a:p>
          <a:p>
            <a:pPr marL="0" lvl="0" indent="0">
              <a:buNone/>
            </a:pPr>
            <a:r>
              <a:rPr lang="en-US" sz="1600" dirty="0" smtClean="0">
                <a:solidFill>
                  <a:srgbClr val="0070C0"/>
                </a:solidFill>
              </a:rPr>
              <a:t>(6)     E- </a:t>
            </a:r>
            <a:r>
              <a:rPr lang="en-US" sz="1600" dirty="0">
                <a:solidFill>
                  <a:srgbClr val="0070C0"/>
                </a:solidFill>
              </a:rPr>
              <a:t>Thru Undulator to BDS E- dump</a:t>
            </a:r>
            <a:r>
              <a:rPr lang="en-US" sz="1600" dirty="0" smtClean="0">
                <a:solidFill>
                  <a:srgbClr val="0070C0"/>
                </a:solidFill>
              </a:rPr>
              <a:t>.  ……………………………………...……….2</a:t>
            </a:r>
            <a:endParaRPr lang="en-US" sz="1600" dirty="0">
              <a:solidFill>
                <a:srgbClr val="0070C0"/>
              </a:solidFill>
            </a:endParaRPr>
          </a:p>
          <a:p>
            <a:pPr marL="342900" lvl="0" indent="-342900">
              <a:buAutoNum type="arabicParenBoth" startAt="7"/>
            </a:pPr>
            <a:r>
              <a:rPr lang="en-US" sz="1600" dirty="0" smtClean="0">
                <a:solidFill>
                  <a:srgbClr val="0070C0"/>
                </a:solidFill>
              </a:rPr>
              <a:t>   BDS </a:t>
            </a:r>
            <a:r>
              <a:rPr lang="en-US" sz="1600" dirty="0">
                <a:solidFill>
                  <a:srgbClr val="0070C0"/>
                </a:solidFill>
              </a:rPr>
              <a:t>Dump thru IR, detector to Main E- </a:t>
            </a:r>
            <a:r>
              <a:rPr lang="en-US" sz="1600" dirty="0" smtClean="0">
                <a:solidFill>
                  <a:srgbClr val="0070C0"/>
                </a:solidFill>
              </a:rPr>
              <a:t>Dump ……………………………...……6</a:t>
            </a:r>
            <a:endParaRPr lang="en-US" sz="1600" dirty="0">
              <a:solidFill>
                <a:srgbClr val="0070C0"/>
              </a:solidFill>
            </a:endParaRPr>
          </a:p>
          <a:p>
            <a:pPr marL="0" indent="0">
              <a:buNone/>
            </a:pPr>
            <a:r>
              <a:rPr lang="en-US" sz="2000" dirty="0" smtClean="0"/>
              <a:t>          POSITRON </a:t>
            </a:r>
            <a:r>
              <a:rPr lang="en-US" sz="2000" dirty="0" smtClean="0"/>
              <a:t>BEAM STAGES </a:t>
            </a:r>
            <a:r>
              <a:rPr lang="en-US" sz="2000" dirty="0" smtClean="0"/>
              <a:t>Starting </a:t>
            </a:r>
            <a:r>
              <a:rPr lang="en-US" sz="2000" dirty="0"/>
              <a:t>in parallel with 7)</a:t>
            </a:r>
          </a:p>
          <a:p>
            <a:pPr marL="0" lvl="0" indent="0">
              <a:buNone/>
            </a:pPr>
            <a:r>
              <a:rPr lang="en-US" sz="1600" dirty="0" smtClean="0">
                <a:solidFill>
                  <a:srgbClr val="FF0000"/>
                </a:solidFill>
              </a:rPr>
              <a:t>(8)    E</a:t>
            </a:r>
            <a:r>
              <a:rPr lang="en-US" sz="1600" dirty="0">
                <a:solidFill>
                  <a:srgbClr val="FF0000"/>
                </a:solidFill>
              </a:rPr>
              <a:t>+ Source to (missing dump</a:t>
            </a:r>
            <a:r>
              <a:rPr lang="en-US" sz="1600" dirty="0" smtClean="0">
                <a:solidFill>
                  <a:srgbClr val="FF0000"/>
                </a:solidFill>
              </a:rPr>
              <a:t>)? </a:t>
            </a:r>
            <a:r>
              <a:rPr lang="en-US" sz="1600" dirty="0">
                <a:solidFill>
                  <a:srgbClr val="FF0000"/>
                </a:solidFill>
              </a:rPr>
              <a:t>after booster</a:t>
            </a:r>
            <a:r>
              <a:rPr lang="en-US" sz="1600" dirty="0" smtClean="0">
                <a:solidFill>
                  <a:srgbClr val="FF0000"/>
                </a:solidFill>
              </a:rPr>
              <a:t>. …………………………….....……6</a:t>
            </a:r>
            <a:endParaRPr lang="en-US" sz="1600" dirty="0">
              <a:solidFill>
                <a:srgbClr val="FF0000"/>
              </a:solidFill>
            </a:endParaRPr>
          </a:p>
          <a:p>
            <a:pPr marL="0" lvl="0" indent="0">
              <a:buNone/>
            </a:pPr>
            <a:r>
              <a:rPr lang="en-US" sz="1600" dirty="0" smtClean="0">
                <a:solidFill>
                  <a:srgbClr val="FF0000"/>
                </a:solidFill>
              </a:rPr>
              <a:t>(9)    E</a:t>
            </a:r>
            <a:r>
              <a:rPr lang="en-US" sz="1600" dirty="0">
                <a:solidFill>
                  <a:srgbClr val="FF0000"/>
                </a:solidFill>
              </a:rPr>
              <a:t>+ Transport to E+ DR Injection thru energy compressor and spin </a:t>
            </a:r>
            <a:r>
              <a:rPr lang="en-US" sz="1600" dirty="0" smtClean="0">
                <a:solidFill>
                  <a:srgbClr val="FF0000"/>
                </a:solidFill>
              </a:rPr>
              <a:t>rotator....2</a:t>
            </a:r>
            <a:endParaRPr lang="en-US" sz="1600" dirty="0">
              <a:solidFill>
                <a:srgbClr val="FF0000"/>
              </a:solidFill>
            </a:endParaRPr>
          </a:p>
          <a:p>
            <a:pPr marL="0" lvl="0" indent="0">
              <a:buNone/>
            </a:pPr>
            <a:r>
              <a:rPr lang="en-US" sz="1600" dirty="0" smtClean="0">
                <a:solidFill>
                  <a:srgbClr val="FF0000"/>
                </a:solidFill>
              </a:rPr>
              <a:t>(10)   E</a:t>
            </a:r>
            <a:r>
              <a:rPr lang="en-US" sz="1600" dirty="0">
                <a:solidFill>
                  <a:srgbClr val="FF0000"/>
                </a:solidFill>
              </a:rPr>
              <a:t>+ DR to DR </a:t>
            </a:r>
            <a:r>
              <a:rPr lang="en-US" sz="1600" dirty="0" smtClean="0">
                <a:solidFill>
                  <a:srgbClr val="FF0000"/>
                </a:solidFill>
              </a:rPr>
              <a:t>Extraction  ………………………………………………………………7</a:t>
            </a:r>
            <a:endParaRPr lang="en-US" sz="1600" dirty="0">
              <a:solidFill>
                <a:srgbClr val="FF0000"/>
              </a:solidFill>
            </a:endParaRPr>
          </a:p>
          <a:p>
            <a:pPr marL="0" lvl="0" indent="0">
              <a:buNone/>
            </a:pPr>
            <a:r>
              <a:rPr lang="en-US" sz="1600" dirty="0" smtClean="0">
                <a:solidFill>
                  <a:srgbClr val="FF0000"/>
                </a:solidFill>
              </a:rPr>
              <a:t>(11)   E- </a:t>
            </a:r>
            <a:r>
              <a:rPr lang="en-US" sz="1600" dirty="0">
                <a:solidFill>
                  <a:srgbClr val="FF0000"/>
                </a:solidFill>
              </a:rPr>
              <a:t>Extraction thru RTML to Compressors at Linac start</a:t>
            </a:r>
            <a:r>
              <a:rPr lang="en-US" sz="1600" dirty="0" smtClean="0">
                <a:solidFill>
                  <a:srgbClr val="FF0000"/>
                </a:solidFill>
              </a:rPr>
              <a:t>. ……………………….2</a:t>
            </a:r>
            <a:endParaRPr lang="en-US" sz="1600" dirty="0">
              <a:solidFill>
                <a:srgbClr val="FF0000"/>
              </a:solidFill>
            </a:endParaRPr>
          </a:p>
          <a:p>
            <a:pPr marL="0" lvl="0" indent="0">
              <a:buNone/>
            </a:pPr>
            <a:r>
              <a:rPr lang="en-US" sz="1600" dirty="0" smtClean="0">
                <a:solidFill>
                  <a:srgbClr val="FF0000"/>
                </a:solidFill>
              </a:rPr>
              <a:t>(12)   E</a:t>
            </a:r>
            <a:r>
              <a:rPr lang="en-US" sz="1600" dirty="0">
                <a:solidFill>
                  <a:srgbClr val="FF0000"/>
                </a:solidFill>
              </a:rPr>
              <a:t>+ Compressors to Linac End and BDS E+ </a:t>
            </a:r>
            <a:r>
              <a:rPr lang="en-US" sz="1600" dirty="0" smtClean="0">
                <a:solidFill>
                  <a:srgbClr val="FF0000"/>
                </a:solidFill>
              </a:rPr>
              <a:t>dump ……………………………….4</a:t>
            </a:r>
            <a:endParaRPr lang="en-US" sz="1600" dirty="0">
              <a:solidFill>
                <a:srgbClr val="FF0000"/>
              </a:solidFill>
            </a:endParaRPr>
          </a:p>
          <a:p>
            <a:pPr marL="0" lvl="0" indent="0">
              <a:buNone/>
            </a:pPr>
            <a:r>
              <a:rPr lang="en-US" sz="1600" dirty="0" smtClean="0">
                <a:solidFill>
                  <a:srgbClr val="FF0000"/>
                </a:solidFill>
              </a:rPr>
              <a:t>(13)   BDS </a:t>
            </a:r>
            <a:r>
              <a:rPr lang="en-US" sz="1600" dirty="0">
                <a:solidFill>
                  <a:srgbClr val="FF0000"/>
                </a:solidFill>
              </a:rPr>
              <a:t>dump thru the IR, detector to Main E+ </a:t>
            </a:r>
            <a:r>
              <a:rPr lang="en-US" sz="1600" dirty="0" smtClean="0">
                <a:solidFill>
                  <a:srgbClr val="FF0000"/>
                </a:solidFill>
              </a:rPr>
              <a:t>Dump  ……………...………………4</a:t>
            </a:r>
            <a:endParaRPr lang="en-US" sz="1600" dirty="0">
              <a:solidFill>
                <a:srgbClr val="FF0000"/>
              </a:solidFill>
            </a:endParaRPr>
          </a:p>
          <a:p>
            <a:pPr marL="0" lvl="0" indent="0">
              <a:buNone/>
            </a:pPr>
            <a:r>
              <a:rPr lang="en-US" sz="1600" dirty="0" smtClean="0">
                <a:solidFill>
                  <a:srgbClr val="FF0000"/>
                </a:solidFill>
              </a:rPr>
              <a:t>(14)   Collide </a:t>
            </a:r>
            <a:r>
              <a:rPr lang="en-US" sz="1600" dirty="0">
                <a:solidFill>
                  <a:srgbClr val="FF0000"/>
                </a:solidFill>
              </a:rPr>
              <a:t>Beams and Tune all systems with beams to main dumps</a:t>
            </a:r>
            <a:r>
              <a:rPr lang="en-US" sz="1600" dirty="0" smtClean="0">
                <a:solidFill>
                  <a:srgbClr val="FF0000"/>
                </a:solidFill>
              </a:rPr>
              <a:t>. ……………?</a:t>
            </a:r>
            <a:endParaRPr lang="en-US" sz="1600" dirty="0">
              <a:solidFill>
                <a:srgbClr val="FF0000"/>
              </a:solidFill>
            </a:endParaRPr>
          </a:p>
        </p:txBody>
      </p:sp>
      <p:sp>
        <p:nvSpPr>
          <p:cNvPr id="3" name="Title 2"/>
          <p:cNvSpPr>
            <a:spLocks noGrp="1"/>
          </p:cNvSpPr>
          <p:nvPr>
            <p:ph type="title"/>
          </p:nvPr>
        </p:nvSpPr>
        <p:spPr>
          <a:xfrm>
            <a:off x="581026" y="857250"/>
            <a:ext cx="9153524" cy="342900"/>
          </a:xfrm>
        </p:spPr>
        <p:txBody>
          <a:bodyPr/>
          <a:lstStyle/>
          <a:p>
            <a:r>
              <a:rPr lang="en-US" sz="2800" dirty="0" smtClean="0">
                <a:solidFill>
                  <a:srgbClr val="7030A0"/>
                </a:solidFill>
              </a:rPr>
              <a:t>Strawman Schedule </a:t>
            </a:r>
            <a:r>
              <a:rPr lang="en-US" sz="2800" dirty="0" smtClean="0">
                <a:solidFill>
                  <a:srgbClr val="7030A0"/>
                </a:solidFill>
              </a:rPr>
              <a:t>using Only Undulator E+ Source</a:t>
            </a:r>
            <a:endParaRPr lang="en-US" sz="2800" dirty="0">
              <a:solidFill>
                <a:srgbClr val="7030A0"/>
              </a:solidFill>
            </a:endParaRPr>
          </a:p>
        </p:txBody>
      </p:sp>
      <p:sp>
        <p:nvSpPr>
          <p:cNvPr id="4" name="Date Placeholder 3"/>
          <p:cNvSpPr>
            <a:spLocks noGrp="1"/>
          </p:cNvSpPr>
          <p:nvPr>
            <p:ph type="dt" sz="half" idx="10"/>
          </p:nvPr>
        </p:nvSpPr>
        <p:spPr/>
        <p:txBody>
          <a:bodyPr/>
          <a:lstStyle/>
          <a:p>
            <a:r>
              <a:rPr lang="en-US" dirty="0" smtClean="0"/>
              <a:t>5/31/2016</a:t>
            </a:r>
            <a:endParaRPr lang="en-US" dirty="0"/>
          </a:p>
        </p:txBody>
      </p:sp>
      <p:sp>
        <p:nvSpPr>
          <p:cNvPr id="5" name="Footer Placeholder 4"/>
          <p:cNvSpPr>
            <a:spLocks noGrp="1"/>
          </p:cNvSpPr>
          <p:nvPr>
            <p:ph type="ftr" sz="quarter" idx="11"/>
          </p:nvPr>
        </p:nvSpPr>
        <p:spPr/>
        <p:txBody>
          <a:bodyPr/>
          <a:lstStyle/>
          <a:p>
            <a:pPr>
              <a:defRPr/>
            </a:pPr>
            <a:r>
              <a:rPr lang="en-US" dirty="0" smtClean="0"/>
              <a:t>ECFA  LC 2016</a:t>
            </a:r>
            <a:endParaRPr lang="en-US" dirty="0"/>
          </a:p>
        </p:txBody>
      </p:sp>
      <p:sp>
        <p:nvSpPr>
          <p:cNvPr id="6" name="Slide Number Placeholder 5"/>
          <p:cNvSpPr>
            <a:spLocks noGrp="1"/>
          </p:cNvSpPr>
          <p:nvPr>
            <p:ph type="sldNum" sz="quarter" idx="12"/>
          </p:nvPr>
        </p:nvSpPr>
        <p:spPr/>
        <p:txBody>
          <a:bodyPr/>
          <a:lstStyle/>
          <a:p>
            <a:fld id="{E459363E-18ED-4758-B7ED-4D42C9C6D351}" type="slidenum">
              <a:rPr lang="en-US" smtClean="0"/>
              <a:pPr/>
              <a:t>9</a:t>
            </a:fld>
            <a:endParaRPr lang="en-US" dirty="0"/>
          </a:p>
        </p:txBody>
      </p:sp>
      <p:sp>
        <p:nvSpPr>
          <p:cNvPr id="7" name="TextBox 6"/>
          <p:cNvSpPr txBox="1"/>
          <p:nvPr/>
        </p:nvSpPr>
        <p:spPr>
          <a:xfrm>
            <a:off x="7753350" y="1524031"/>
            <a:ext cx="1981200" cy="584775"/>
          </a:xfrm>
          <a:prstGeom prst="rect">
            <a:avLst/>
          </a:prstGeom>
          <a:noFill/>
        </p:spPr>
        <p:txBody>
          <a:bodyPr wrap="square" rtlCol="0">
            <a:spAutoFit/>
          </a:bodyPr>
          <a:lstStyle/>
          <a:p>
            <a:r>
              <a:rPr lang="en-US" sz="1600" b="1" dirty="0" smtClean="0"/>
              <a:t>WEEKS</a:t>
            </a:r>
          </a:p>
          <a:p>
            <a:r>
              <a:rPr lang="en-US" sz="1600" b="1" dirty="0"/>
              <a:t> </a:t>
            </a:r>
            <a:r>
              <a:rPr lang="en-US" sz="1600" b="1" dirty="0" smtClean="0"/>
              <a:t>   </a:t>
            </a:r>
            <a:endParaRPr lang="en-US" sz="1600" b="1" dirty="0"/>
          </a:p>
        </p:txBody>
      </p:sp>
      <p:sp>
        <p:nvSpPr>
          <p:cNvPr id="8" name="TextBox 7"/>
          <p:cNvSpPr txBox="1"/>
          <p:nvPr/>
        </p:nvSpPr>
        <p:spPr>
          <a:xfrm>
            <a:off x="7533466" y="6496051"/>
            <a:ext cx="1790700" cy="400110"/>
          </a:xfrm>
          <a:prstGeom prst="rect">
            <a:avLst/>
          </a:prstGeom>
          <a:noFill/>
        </p:spPr>
        <p:txBody>
          <a:bodyPr wrap="square" rtlCol="0">
            <a:spAutoFit/>
          </a:bodyPr>
          <a:lstStyle/>
          <a:p>
            <a:r>
              <a:rPr lang="en-US" b="1" dirty="0" smtClean="0"/>
              <a:t>52+ WEEKS</a:t>
            </a:r>
            <a:endParaRPr lang="en-US" b="1" dirty="0"/>
          </a:p>
        </p:txBody>
      </p:sp>
    </p:spTree>
    <p:extLst>
      <p:ext uri="{BB962C8B-B14F-4D97-AF65-F5344CB8AC3E}">
        <p14:creationId xmlns:p14="http://schemas.microsoft.com/office/powerpoint/2010/main" val="53528122"/>
      </p:ext>
    </p:extLst>
  </p:cSld>
  <p:clrMapOvr>
    <a:masterClrMapping/>
  </p:clrMapOvr>
</p:sld>
</file>

<file path=ppt/theme/theme1.xml><?xml version="1.0" encoding="utf-8"?>
<a:theme xmlns:a="http://schemas.openxmlformats.org/drawingml/2006/main" name="LLC_PowerPoint_ex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LLC_PowerPoint_example</Template>
  <TotalTime>649</TotalTime>
  <Words>827</Words>
  <Application>Microsoft Office PowerPoint</Application>
  <PresentationFormat>Custom</PresentationFormat>
  <Paragraphs>113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LLC_PowerPoint_example</vt:lpstr>
      <vt:lpstr>PowerPoint Presentation</vt:lpstr>
      <vt:lpstr>   Beam Commissioning Strawman Model</vt:lpstr>
      <vt:lpstr> REGION by REGION BEAM COMMISSIONING</vt:lpstr>
      <vt:lpstr>   Schematic of Commissioning Mode     Blue arrows indicate stages with E- and Red the E+</vt:lpstr>
      <vt:lpstr>Impacts on the Central Region Design and Operation</vt:lpstr>
      <vt:lpstr>IMPACT OF MPS ON CRWG/CFS STUDIES</vt:lpstr>
      <vt:lpstr> PPS and Central Region Design</vt:lpstr>
      <vt:lpstr>                           Discussion</vt:lpstr>
      <vt:lpstr>Strawman Schedule using Only Undulator E+ Source</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Paterson, James</dc:creator>
  <cp:lastModifiedBy>Paterson, James</cp:lastModifiedBy>
  <cp:revision>79</cp:revision>
  <dcterms:created xsi:type="dcterms:W3CDTF">2016-01-08T21:54:22Z</dcterms:created>
  <dcterms:modified xsi:type="dcterms:W3CDTF">2016-05-27T20:56:55Z</dcterms:modified>
</cp:coreProperties>
</file>