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sldIdLst>
    <p:sldId id="256" r:id="rId2"/>
    <p:sldId id="621" r:id="rId3"/>
    <p:sldId id="618" r:id="rId4"/>
    <p:sldId id="622" r:id="rId5"/>
    <p:sldId id="619" r:id="rId6"/>
    <p:sldId id="608" r:id="rId7"/>
    <p:sldId id="623" r:id="rId8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E7A7"/>
    <a:srgbClr val="89A4A7"/>
    <a:srgbClr val="B3B3FF"/>
    <a:srgbClr val="A3A3FF"/>
    <a:srgbClr val="7171FF"/>
    <a:srgbClr val="FFFF99"/>
    <a:srgbClr val="FF0000"/>
    <a:srgbClr val="BCE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204" autoAdjust="0"/>
    <p:restoredTop sz="99883" autoAdjust="0"/>
  </p:normalViewPr>
  <p:slideViewPr>
    <p:cSldViewPr>
      <p:cViewPr>
        <p:scale>
          <a:sx n="100" d="100"/>
          <a:sy n="100" d="100"/>
        </p:scale>
        <p:origin x="-98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Meeting</a:t>
            </a:r>
            <a:endParaRPr lang="en-US" dirty="0" smtClean="0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IP region beam jitter</a:t>
            </a: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08340" y="3886200"/>
            <a:ext cx="8127321" cy="1752600"/>
          </a:xfrm>
        </p:spPr>
        <p:txBody>
          <a:bodyPr/>
          <a:lstStyle/>
          <a:p>
            <a:r>
              <a:rPr lang="en-GB" dirty="0" smtClean="0"/>
              <a:t>G. Christian, N. Blaskovic, T. Bromwich &amp; R. Ramjiawan</a:t>
            </a:r>
          </a:p>
          <a:p>
            <a:r>
              <a:rPr lang="en-US" altLang="en-US" sz="2800" i="1" dirty="0" smtClean="0"/>
              <a:t>FONT, John </a:t>
            </a:r>
            <a:r>
              <a:rPr lang="en-US" altLang="en-US" sz="2800" i="1" dirty="0"/>
              <a:t>Adams Institute, Oxford </a:t>
            </a:r>
            <a:r>
              <a:rPr lang="en-US" altLang="en-US" sz="2800" i="1" dirty="0" smtClean="0"/>
              <a:t>University</a:t>
            </a:r>
            <a:endParaRPr lang="en-GB" alt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Introduction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Data taken on 14 June with nominal optics</a:t>
            </a:r>
          </a:p>
          <a:p>
            <a:r>
              <a:rPr lang="en-GB" altLang="en-US" dirty="0" smtClean="0"/>
              <a:t>2 bunch mode</a:t>
            </a:r>
          </a:p>
          <a:p>
            <a:r>
              <a:rPr lang="en-GB" altLang="en-US" dirty="0" smtClean="0"/>
              <a:t>Charge ~ 0.25 x 10</a:t>
            </a:r>
            <a:r>
              <a:rPr lang="en-GB" altLang="en-US" baseline="30000" dirty="0" smtClean="0"/>
              <a:t>10</a:t>
            </a:r>
          </a:p>
          <a:p>
            <a:r>
              <a:rPr lang="en-GB" altLang="en-US" dirty="0" smtClean="0"/>
              <a:t>Used stripline BPMs (P1, P2 &amp; P3)</a:t>
            </a:r>
          </a:p>
          <a:p>
            <a:pPr lvl="1"/>
            <a:r>
              <a:rPr lang="en-GB" altLang="en-US" dirty="0" smtClean="0"/>
              <a:t>Measured resolution ~ 0.7 um</a:t>
            </a:r>
          </a:p>
          <a:p>
            <a:r>
              <a:rPr lang="en-GB" altLang="en-US" dirty="0" smtClean="0"/>
              <a:t>Used IP BPMs (IPA, IPB &amp; IPC)</a:t>
            </a:r>
          </a:p>
          <a:p>
            <a:pPr lvl="1"/>
            <a:r>
              <a:rPr lang="en-GB" altLang="en-US" dirty="0" smtClean="0"/>
              <a:t>40 dB attenuation for large dynamic range</a:t>
            </a:r>
          </a:p>
          <a:p>
            <a:pPr lvl="1"/>
            <a:r>
              <a:rPr lang="en-GB" altLang="en-US" dirty="0" smtClean="0"/>
              <a:t>Measured resolution ~ 4 um</a:t>
            </a:r>
          </a:p>
          <a:p>
            <a:endParaRPr lang="en-GB" altLang="en-US" dirty="0" smtClean="0"/>
          </a:p>
          <a:p>
            <a:pPr lvl="1"/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45726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4" r="8451"/>
          <a:stretch/>
        </p:blipFill>
        <p:spPr bwMode="auto">
          <a:xfrm>
            <a:off x="467544" y="1395252"/>
            <a:ext cx="8280832" cy="377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23528" y="260648"/>
            <a:ext cx="2808312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smtClean="0">
                <a:solidFill>
                  <a:sysClr val="windowText" lastClr="000000"/>
                </a:solidFill>
                <a:latin typeface="Arial Narrow" pitchFamily="34" charset="0"/>
              </a:rPr>
              <a:t>Measured jitter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2160" y="5139189"/>
            <a:ext cx="2841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FF0000"/>
                </a:solidFill>
              </a:rPr>
              <a:t>~13 um jitter</a:t>
            </a:r>
            <a:br>
              <a:rPr lang="en-GB" sz="2800" dirty="0" smtClean="0">
                <a:solidFill>
                  <a:srgbClr val="FF0000"/>
                </a:solidFill>
              </a:rPr>
            </a:br>
            <a:r>
              <a:rPr lang="en-GB" sz="2800" dirty="0" smtClean="0">
                <a:solidFill>
                  <a:srgbClr val="FF0000"/>
                </a:solidFill>
              </a:rPr>
              <a:t>at IPB &amp; IPC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6802861" y="1682194"/>
            <a:ext cx="432048" cy="2274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802861" y="3476625"/>
            <a:ext cx="432048" cy="2274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8153350" y="1685654"/>
            <a:ext cx="432048" cy="2274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8153350" y="3480085"/>
            <a:ext cx="432048" cy="2274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35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Propagate to IP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P2 &amp; P3 positions propagated to IP using transfer matrices</a:t>
            </a:r>
          </a:p>
          <a:p>
            <a:r>
              <a:rPr lang="en-GB" altLang="en-US" dirty="0" smtClean="0"/>
              <a:t>Reproduces jitter of ~13 um at IPB &amp; IPC</a:t>
            </a:r>
          </a:p>
          <a:p>
            <a:endParaRPr lang="en-GB" altLang="en-US" dirty="0" smtClean="0"/>
          </a:p>
          <a:p>
            <a:endParaRPr lang="en-GB" altLang="en-US" dirty="0" smtClean="0"/>
          </a:p>
          <a:p>
            <a:endParaRPr lang="en-GB" altLang="en-US" dirty="0" smtClean="0"/>
          </a:p>
          <a:p>
            <a:pPr lvl="1"/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77011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50" y="260702"/>
            <a:ext cx="8061277" cy="604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11181" y="5229200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IPB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152967" y="521990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IPC</a:t>
            </a:r>
            <a:endParaRPr lang="en-GB" dirty="0"/>
          </a:p>
        </p:txBody>
      </p:sp>
      <p:cxnSp>
        <p:nvCxnSpPr>
          <p:cNvPr id="5" name="Straight Connector 4"/>
          <p:cNvCxnSpPr>
            <a:endCxn id="3" idx="0"/>
          </p:cNvCxnSpPr>
          <p:nvPr/>
        </p:nvCxnSpPr>
        <p:spPr>
          <a:xfrm>
            <a:off x="1989462" y="3717032"/>
            <a:ext cx="1" cy="151216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437660" y="4005064"/>
            <a:ext cx="1" cy="1224136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608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Angular beam jitter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Measured jitter is ~13 um at IPB and IPC</a:t>
            </a:r>
          </a:p>
          <a:p>
            <a:r>
              <a:rPr lang="en-GB" altLang="en-US" dirty="0" smtClean="0"/>
              <a:t>True jitter is ~12 um if resolution is ~4 um</a:t>
            </a:r>
          </a:p>
          <a:p>
            <a:r>
              <a:rPr lang="en-GB" altLang="en-US" dirty="0" smtClean="0"/>
              <a:t>As IPB &amp; IPC are each ~8 cm from IP, this corresponds to an IP y’ jitter of ~150 urad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71151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Angular beam jitter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Tauchi-san:</a:t>
            </a:r>
          </a:p>
          <a:p>
            <a:pPr lvl="1"/>
            <a:r>
              <a:rPr lang="en-GB" dirty="0" smtClean="0"/>
              <a:t>Vertical emittance: 9 or 15 pm</a:t>
            </a:r>
          </a:p>
          <a:p>
            <a:pPr lvl="1"/>
            <a:r>
              <a:rPr lang="en-GB" dirty="0"/>
              <a:t>V</a:t>
            </a:r>
            <a:r>
              <a:rPr lang="en-GB" dirty="0" smtClean="0"/>
              <a:t>ertical </a:t>
            </a:r>
            <a:r>
              <a:rPr lang="en-GB" dirty="0"/>
              <a:t>beta </a:t>
            </a:r>
            <a:r>
              <a:rPr lang="en-GB" dirty="0" smtClean="0"/>
              <a:t>function: 100 um</a:t>
            </a:r>
          </a:p>
          <a:p>
            <a:pPr lvl="1"/>
            <a:r>
              <a:rPr lang="en-GB" dirty="0" smtClean="0"/>
              <a:t>If angular jitter is 20 % of angular divergence, expect 60 or 77 urad y’ jitter (respectively)</a:t>
            </a:r>
          </a:p>
          <a:p>
            <a:r>
              <a:rPr lang="en-GB" altLang="en-US" smtClean="0"/>
              <a:t>Kubo-san</a:t>
            </a:r>
            <a:r>
              <a:rPr lang="en-GB" altLang="en-US" dirty="0" smtClean="0"/>
              <a:t>:</a:t>
            </a:r>
          </a:p>
          <a:p>
            <a:pPr lvl="1"/>
            <a:r>
              <a:rPr lang="en-GB" altLang="en-US" dirty="0" smtClean="0"/>
              <a:t>Fitted IP y’ jitter: 67 urad (ECFA LC 2016)</a:t>
            </a:r>
          </a:p>
          <a:p>
            <a:r>
              <a:rPr lang="en-GB" altLang="en-US" dirty="0" smtClean="0"/>
              <a:t>Our measurement of ~150 urad: too large?</a:t>
            </a:r>
          </a:p>
          <a:p>
            <a:pPr lvl="1"/>
            <a:r>
              <a:rPr lang="en-GB" altLang="en-US" dirty="0" smtClean="0"/>
              <a:t>No beam tuning before shift?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52883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6042</TotalTime>
  <Words>273</Words>
  <Application>Microsoft Office PowerPoint</Application>
  <PresentationFormat>On-screen Show (4:3)</PresentationFormat>
  <Paragraphs>55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Arial Narrow</vt:lpstr>
      <vt:lpstr>Default Design</vt:lpstr>
      <vt:lpstr>IP region beam jitter</vt:lpstr>
      <vt:lpstr>Introduction</vt:lpstr>
      <vt:lpstr>PowerPoint Presentation</vt:lpstr>
      <vt:lpstr>Propagate to IP</vt:lpstr>
      <vt:lpstr>PowerPoint Presentation</vt:lpstr>
      <vt:lpstr>Angular beam jitter</vt:lpstr>
      <vt:lpstr>Angular beam jitter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314</cp:revision>
  <dcterms:created xsi:type="dcterms:W3CDTF">2009-05-21T13:39:04Z</dcterms:created>
  <dcterms:modified xsi:type="dcterms:W3CDTF">2016-06-24T14:53:42Z</dcterms:modified>
</cp:coreProperties>
</file>