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A5144-DA2F-48C4-8B5A-DB06C87C70D4}" type="datetimeFigureOut">
              <a:rPr lang="en-GB" smtClean="0"/>
              <a:t>24/06/2016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D558B-F4EF-4E5E-B65E-1ACF5C258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320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AB62-6153-4F3C-AA32-5E9C0F732452}" type="datetime1">
              <a:rPr lang="en-GB" smtClean="0"/>
              <a:t>24/06/2016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007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710-5132-41A2-9F5B-D15E3644AEE1}" type="datetime1">
              <a:rPr lang="en-GB" smtClean="0"/>
              <a:t>24/06/2016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145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9322F-2DCE-457C-83EC-A918889CEF7B}" type="datetime1">
              <a:rPr lang="en-GB" smtClean="0"/>
              <a:t>24/06/2016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17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9EAB-F4B6-447F-8228-86AC8AF92467}" type="datetime1">
              <a:rPr lang="en-GB" smtClean="0"/>
              <a:t>24/06/2016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131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6AEC-A5B7-403E-9813-C7316602664F}" type="datetime1">
              <a:rPr lang="en-GB" smtClean="0"/>
              <a:t>24/06/2016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504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4285-FA83-4737-B292-A13C8022711A}" type="datetime1">
              <a:rPr lang="en-GB" smtClean="0"/>
              <a:t>24/06/2016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95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3265-ED3A-4D70-88DC-C5BF2196BB66}" type="datetime1">
              <a:rPr lang="en-GB" smtClean="0"/>
              <a:t>24/06/2016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19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D82EF-4F14-4EA0-8B87-72DD7B58C183}" type="datetime1">
              <a:rPr lang="en-GB" smtClean="0"/>
              <a:t>24/06/2016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519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9334-019C-499D-BCD6-A17A7EC17AFE}" type="datetime1">
              <a:rPr lang="en-GB" smtClean="0"/>
              <a:t>24/06/2016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683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5C61-7C79-4DE2-978F-814CEEBEFDAA}" type="datetime1">
              <a:rPr lang="en-GB" smtClean="0"/>
              <a:t>24/06/2016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86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C219-F637-4A12-AF71-327D8FA7CA73}" type="datetime1">
              <a:rPr lang="en-GB" smtClean="0"/>
              <a:t>24/06/2016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91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D86F1-B6A2-4740-AFE4-AF5222DFE196}" type="datetime1">
              <a:rPr lang="en-GB" smtClean="0"/>
              <a:t>24/06/2016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5935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75412/session/3/contribution/57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A New Beginning</a:t>
            </a:r>
            <a:br>
              <a:rPr lang="en-GB" dirty="0" smtClean="0"/>
            </a:br>
            <a:r>
              <a:rPr lang="en-GB" sz="2800" dirty="0" smtClean="0"/>
              <a:t>Of Tuning Simulations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Some code edited from Edu Marin </a:t>
            </a:r>
            <a:r>
              <a:rPr lang="en-GB" dirty="0" err="1" smtClean="0"/>
              <a:t>Lacoma</a:t>
            </a:r>
            <a:endParaRPr lang="en-GB" dirty="0" smtClean="0"/>
          </a:p>
          <a:p>
            <a:r>
              <a:rPr lang="en-GB" dirty="0" smtClean="0"/>
              <a:t>Some Code Original</a:t>
            </a:r>
          </a:p>
          <a:p>
            <a:endParaRPr lang="en-GB" dirty="0"/>
          </a:p>
          <a:p>
            <a:r>
              <a:rPr lang="en-GB" dirty="0">
                <a:solidFill>
                  <a:schemeClr val="tx1"/>
                </a:solidFill>
              </a:rPr>
              <a:t>Ryan Bodenstein</a:t>
            </a:r>
          </a:p>
          <a:p>
            <a:r>
              <a:rPr lang="en-GB" dirty="0">
                <a:solidFill>
                  <a:schemeClr val="tx1"/>
                </a:solidFill>
              </a:rPr>
              <a:t>FONT Meeting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2016/27/6</a:t>
            </a:r>
            <a:endParaRPr lang="en-GB" dirty="0">
              <a:solidFill>
                <a:schemeClr val="tx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17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0648"/>
            <a:ext cx="7886700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Now, </a:t>
            </a:r>
            <a:r>
              <a:rPr lang="en-GB" dirty="0" smtClean="0"/>
              <a:t>applying </a:t>
            </a:r>
            <a:r>
              <a:rPr lang="en-GB" dirty="0" smtClean="0"/>
              <a:t>Edu’s </a:t>
            </a:r>
            <a:r>
              <a:rPr lang="en-GB" dirty="0" smtClean="0"/>
              <a:t>work…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22" y="1600188"/>
            <a:ext cx="7598357" cy="35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17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0648"/>
            <a:ext cx="7886700" cy="53552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But what does it all mean?</a:t>
            </a:r>
            <a:endParaRPr lang="en-GB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628650" y="1124744"/>
            <a:ext cx="7886700" cy="3263504"/>
          </a:xfrm>
        </p:spPr>
        <p:txBody>
          <a:bodyPr>
            <a:noAutofit/>
          </a:bodyPr>
          <a:lstStyle/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Modifying the GUINEA-PIG grid and mesh improve the luminosity.</a:t>
            </a:r>
          </a:p>
          <a:p>
            <a:pPr lvl="1">
              <a:buClrTx/>
              <a:buSzPct val="150000"/>
              <a:buFont typeface="Arial"/>
              <a:buChar char="•"/>
            </a:pPr>
            <a:r>
              <a:rPr lang="en-GB" sz="2400" dirty="0" smtClean="0">
                <a:latin typeface="Calibri Light" panose="020F0302020204030204" pitchFamily="34" charset="0"/>
              </a:rPr>
              <a:t>Roughly 10%</a:t>
            </a: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Scanning the Linear and DFS knobs on top of the new mesh/grid shows small improvements.</a:t>
            </a:r>
          </a:p>
          <a:p>
            <a:pPr marL="557213" lvl="1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90% of machines reach ~81% of nominal luminosity</a:t>
            </a:r>
            <a:endParaRPr lang="en-GB" sz="2400" dirty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Analysis of the IP beam distributions identifies high order aberrations which can make further improvements of the luminosity measurement.</a:t>
            </a:r>
          </a:p>
          <a:p>
            <a:pPr marL="557213" lvl="1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In the X plane, these are: T126, T166, T122</a:t>
            </a:r>
          </a:p>
          <a:p>
            <a:pPr marL="557213" lvl="1" indent="-214313">
              <a:buSzPct val="150000"/>
            </a:pPr>
            <a:r>
              <a:rPr lang="en-GB" sz="2400" dirty="0" smtClean="0">
                <a:latin typeface="Calibri Light" panose="020F0302020204030204" pitchFamily="34" charset="0"/>
              </a:rPr>
              <a:t>In the Y plane, these are: T346</a:t>
            </a:r>
            <a:endParaRPr lang="en-GB" sz="24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468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0648"/>
            <a:ext cx="7886700" cy="53552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What’s next?</a:t>
            </a:r>
            <a:endParaRPr lang="en-GB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628650" y="1624250"/>
            <a:ext cx="7886700" cy="3263504"/>
          </a:xfrm>
        </p:spPr>
        <p:txBody>
          <a:bodyPr>
            <a:normAutofit fontScale="55000" lnSpcReduction="20000"/>
          </a:bodyPr>
          <a:lstStyle/>
          <a:p>
            <a:pPr marL="214313" indent="-214313">
              <a:buSzPct val="150000"/>
            </a:pPr>
            <a:endParaRPr lang="en-GB" dirty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4500" dirty="0" smtClean="0">
                <a:latin typeface="Calibri Light" panose="020F0302020204030204" pitchFamily="34" charset="0"/>
              </a:rPr>
              <a:t>Investigating the inclusion of a 5</a:t>
            </a:r>
            <a:r>
              <a:rPr lang="en-GB" sz="4500" baseline="30000" dirty="0" smtClean="0">
                <a:latin typeface="Calibri Light" panose="020F0302020204030204" pitchFamily="34" charset="0"/>
              </a:rPr>
              <a:t>th</a:t>
            </a:r>
            <a:r>
              <a:rPr lang="en-GB" sz="4500" dirty="0" smtClean="0">
                <a:latin typeface="Calibri Light" panose="020F0302020204030204" pitchFamily="34" charset="0"/>
              </a:rPr>
              <a:t> SV in the DFS Hybrid Knobs.</a:t>
            </a:r>
          </a:p>
          <a:p>
            <a:pPr marL="214313" indent="-214313">
              <a:buSzPct val="150000"/>
            </a:pPr>
            <a:r>
              <a:rPr lang="en-GB" sz="4500" dirty="0" smtClean="0">
                <a:latin typeface="Calibri Light" panose="020F0302020204030204" pitchFamily="34" charset="0"/>
              </a:rPr>
              <a:t>Design of nonlinear knobs targeting the higher order aberrations.</a:t>
            </a:r>
            <a:endParaRPr lang="en-GB" sz="4500" dirty="0">
              <a:latin typeface="Calibri Light" panose="020F0302020204030204" pitchFamily="34" charset="0"/>
            </a:endParaRPr>
          </a:p>
          <a:p>
            <a:pPr marL="214313" indent="-214313">
              <a:buSzPct val="150000"/>
            </a:pPr>
            <a:r>
              <a:rPr lang="en-GB" sz="4500" dirty="0" smtClean="0">
                <a:latin typeface="Calibri Light" panose="020F0302020204030204" pitchFamily="34" charset="0"/>
              </a:rPr>
              <a:t>Eventual application to two-beam tuning, once satisfactory results are achieved in the single-beam case.</a:t>
            </a:r>
          </a:p>
          <a:p>
            <a:pPr marL="214313" indent="-214313">
              <a:buSzPct val="150000"/>
            </a:pPr>
            <a:r>
              <a:rPr lang="en-GB" sz="4500" dirty="0" smtClean="0">
                <a:latin typeface="Calibri Light" panose="020F0302020204030204" pitchFamily="34" charset="0"/>
              </a:rPr>
              <a:t>Next visit in July:</a:t>
            </a:r>
          </a:p>
          <a:p>
            <a:pPr marL="557213" lvl="1" indent="-214313">
              <a:buSzPct val="150000"/>
            </a:pPr>
            <a:r>
              <a:rPr lang="en-GB" sz="3800" dirty="0" smtClean="0">
                <a:latin typeface="Calibri Light" panose="020F0302020204030204" pitchFamily="34" charset="0"/>
              </a:rPr>
              <a:t>Focus will be on knob design</a:t>
            </a:r>
          </a:p>
        </p:txBody>
      </p:sp>
    </p:spTree>
    <p:extLst>
      <p:ext uri="{BB962C8B-B14F-4D97-AF65-F5344CB8AC3E}">
        <p14:creationId xmlns:p14="http://schemas.microsoft.com/office/powerpoint/2010/main" val="737639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It’s been a good week, despite the heat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91686"/>
            <a:ext cx="7886700" cy="326350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latin typeface="Calibri Light" panose="020F0302020204030204" pitchFamily="34" charset="0"/>
              </a:rPr>
              <a:t>Edu has been incredibly helpful in explaining and helping me understand the improvements he’s been making in his work.</a:t>
            </a:r>
          </a:p>
          <a:p>
            <a:endParaRPr lang="en-GB" dirty="0">
              <a:latin typeface="Calibri Light" panose="020F0302020204030204" pitchFamily="34" charset="0"/>
            </a:endParaRPr>
          </a:p>
          <a:p>
            <a:r>
              <a:rPr lang="en-GB" dirty="0" smtClean="0">
                <a:latin typeface="Calibri Light" panose="020F0302020204030204" pitchFamily="34" charset="0"/>
              </a:rPr>
              <a:t>There’s still a lot of work to be done, but progress has been made (and is continuing).</a:t>
            </a:r>
            <a:endParaRPr lang="en-US" dirty="0" smtClean="0">
              <a:latin typeface="Calibri Light" panose="020F0302020204030204" pitchFamily="34" charset="0"/>
            </a:endParaRPr>
          </a:p>
          <a:p>
            <a:endParaRPr lang="en-US" dirty="0">
              <a:latin typeface="Calibri Light" panose="020F0302020204030204" pitchFamily="34" charset="0"/>
            </a:endParaRPr>
          </a:p>
          <a:p>
            <a:r>
              <a:rPr lang="en-US" dirty="0" smtClean="0">
                <a:latin typeface="Calibri Light" panose="020F0302020204030204" pitchFamily="34" charset="0"/>
              </a:rPr>
              <a:t>As work continues, I’ll be coming back relatively regularly.</a:t>
            </a: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180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043608" y="2780929"/>
            <a:ext cx="7056783" cy="3024336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Just to be clear…focusing on the Traditional FFS</a:t>
            </a:r>
            <a:endParaRPr lang="en-GB" sz="3000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383059" y="1603466"/>
            <a:ext cx="8760941" cy="1096311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 Light" panose="020F0302020204030204" pitchFamily="34" charset="0"/>
              </a:rPr>
              <a:t>Two separate sections for chromaticity correction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 Light" panose="020F0302020204030204" pitchFamily="34" charset="0"/>
              </a:rPr>
              <a:t>Lattice by Hector Garcia, see e.g. his talk at </a:t>
            </a:r>
            <a:r>
              <a:rPr lang="en-US" sz="1800" dirty="0">
                <a:solidFill>
                  <a:schemeClr val="tx1"/>
                </a:solidFill>
                <a:latin typeface="Calibri Light" panose="020F0302020204030204" pitchFamily="34" charset="0"/>
                <a:hlinkClick r:id="rId3"/>
              </a:rPr>
              <a:t>CLIC WS 2014</a:t>
            </a:r>
            <a:endParaRPr lang="en-US" sz="1800" dirty="0">
              <a:solidFill>
                <a:schemeClr val="tx1"/>
              </a:solidFill>
              <a:latin typeface="Calibri Light" panose="020F0302020204030204" pitchFamily="34" charset="0"/>
            </a:endParaRP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 Light" panose="020F0302020204030204" pitchFamily="34" charset="0"/>
              </a:rPr>
              <a:t>Relatively simple system for design and analysis</a:t>
            </a:r>
            <a:endParaRPr lang="en-US" sz="1800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201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91598"/>
          </a:xfrm>
        </p:spPr>
        <p:txBody>
          <a:bodyPr/>
          <a:lstStyle/>
          <a:p>
            <a:r>
              <a:rPr lang="en-US" sz="3000" dirty="0"/>
              <a:t>Traditional Final Focus</a:t>
            </a:r>
            <a:endParaRPr lang="en-US" sz="3000" dirty="0"/>
          </a:p>
        </p:txBody>
      </p:sp>
      <p:sp>
        <p:nvSpPr>
          <p:cNvPr id="5" name="Content Placeholder 3"/>
          <p:cNvSpPr>
            <a:spLocks noGrp="1"/>
          </p:cNvSpPr>
          <p:nvPr>
            <p:ph idx="11"/>
          </p:nvPr>
        </p:nvSpPr>
        <p:spPr>
          <a:xfrm>
            <a:off x="523363" y="4236926"/>
            <a:ext cx="3681772" cy="742855"/>
          </a:xfrm>
        </p:spPr>
        <p:txBody>
          <a:bodyPr/>
          <a:lstStyle/>
          <a:p>
            <a:pPr algn="l"/>
            <a:r>
              <a:rPr lang="en-GB" sz="1500" dirty="0">
                <a:solidFill>
                  <a:schemeClr val="tx1"/>
                </a:solidFill>
                <a:latin typeface="Calibri Light" panose="020F0302020204030204" pitchFamily="34" charset="0"/>
              </a:rPr>
              <a:t>Optimized </a:t>
            </a:r>
            <a:r>
              <a:rPr lang="en-GB" sz="1500" dirty="0">
                <a:solidFill>
                  <a:schemeClr val="tx1"/>
                </a:solidFill>
                <a:latin typeface="Calibri Light" panose="020F0302020204030204" pitchFamily="34" charset="0"/>
              </a:rPr>
              <a:t>lattice achieves similar luminosity as local </a:t>
            </a:r>
            <a:r>
              <a:rPr lang="en-GB" sz="1500" dirty="0">
                <a:solidFill>
                  <a:schemeClr val="tx1"/>
                </a:solidFill>
                <a:latin typeface="Calibri Light" panose="020F0302020204030204" pitchFamily="34" charset="0"/>
              </a:rPr>
              <a:t>scheme.</a:t>
            </a:r>
            <a:endParaRPr lang="en-US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6" name="Table 2"/>
          <p:cNvGraphicFramePr/>
          <p:nvPr>
            <p:extLst>
              <p:ext uri="{D42A27DB-BD31-4B8C-83A1-F6EECF244321}">
                <p14:modId xmlns:p14="http://schemas.microsoft.com/office/powerpoint/2010/main" val="426449941"/>
              </p:ext>
            </p:extLst>
          </p:nvPr>
        </p:nvGraphicFramePr>
        <p:xfrm>
          <a:off x="391278" y="2252781"/>
          <a:ext cx="3945945" cy="1841910"/>
        </p:xfrm>
        <a:graphic>
          <a:graphicData uri="http://schemas.openxmlformats.org/drawingml/2006/table">
            <a:tbl>
              <a:tblPr/>
              <a:tblGrid>
                <a:gridCol w="986416"/>
                <a:gridCol w="986416"/>
                <a:gridCol w="1087289"/>
                <a:gridCol w="885824"/>
              </a:tblGrid>
              <a:tr h="48006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Parameter</a:t>
                      </a:r>
                      <a:endParaRPr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Unit</a:t>
                      </a:r>
                      <a:endParaRPr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Traditional</a:t>
                      </a:r>
                    </a:p>
                    <a:p>
                      <a:pPr algn="ctr"/>
                      <a:r>
                        <a:rPr lang="en-GB" sz="1400" b="1" dirty="0" smtClean="0"/>
                        <a:t>“Optimized”</a:t>
                      </a:r>
                      <a:endParaRPr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Local</a:t>
                      </a:r>
                      <a:endParaRPr sz="1400" b="1" dirty="0"/>
                    </a:p>
                  </a:txBody>
                  <a:tcPr marL="68580" marR="68580" marT="34290" marB="34290" anchor="ctr"/>
                </a:tc>
              </a:tr>
              <a:tr h="33264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Length</a:t>
                      </a:r>
                      <a:endParaRPr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</a:t>
                      </a:r>
                      <a:endParaRPr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1460</a:t>
                      </a:r>
                      <a:endParaRPr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450</a:t>
                      </a:r>
                      <a:endParaRPr sz="1400" dirty="0"/>
                    </a:p>
                  </a:txBody>
                  <a:tcPr marL="68580" marR="68580" marT="34290" marB="34290" anchor="ctr"/>
                </a:tc>
              </a:tr>
              <a:tr h="48006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Total </a:t>
                      </a:r>
                      <a:r>
                        <a:rPr lang="en-GB" sz="1400" b="1" dirty="0" smtClean="0"/>
                        <a:t>Luminosity</a:t>
                      </a:r>
                      <a:endParaRPr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cm</a:t>
                      </a:r>
                      <a:r>
                        <a:rPr lang="en-GB" sz="1400" baseline="30000" dirty="0"/>
                        <a:t>-</a:t>
                      </a:r>
                      <a:r>
                        <a:rPr lang="en-GB" sz="1400" baseline="30000" dirty="0" smtClean="0"/>
                        <a:t>2</a:t>
                      </a:r>
                      <a:r>
                        <a:rPr lang="en-GB" sz="1400" dirty="0" smtClean="0"/>
                        <a:t>s</a:t>
                      </a:r>
                      <a:r>
                        <a:rPr lang="en-GB" sz="1400" baseline="30000" dirty="0" smtClean="0"/>
                        <a:t>-1</a:t>
                      </a:r>
                      <a:endParaRPr sz="1400" baseline="30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7.5 * </a:t>
                      </a:r>
                      <a:r>
                        <a:rPr lang="en-GB" sz="1400" dirty="0" smtClean="0"/>
                        <a:t>10</a:t>
                      </a:r>
                      <a:r>
                        <a:rPr lang="en-GB" sz="1400" baseline="30000" dirty="0" smtClean="0"/>
                        <a:t>34</a:t>
                      </a:r>
                      <a:endParaRPr sz="1400" baseline="30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7.8 * </a:t>
                      </a:r>
                      <a:r>
                        <a:rPr lang="en-GB" sz="1400" dirty="0" smtClean="0"/>
                        <a:t>10</a:t>
                      </a:r>
                      <a:r>
                        <a:rPr lang="en-GB" sz="1400" baseline="30000" dirty="0" smtClean="0"/>
                        <a:t>34</a:t>
                      </a:r>
                      <a:endParaRPr sz="1400" baseline="30000" dirty="0"/>
                    </a:p>
                  </a:txBody>
                  <a:tcPr marL="68580" marR="68580" marT="34290" marB="34290" anchor="ctr"/>
                </a:tc>
              </a:tr>
              <a:tr h="51867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Peak </a:t>
                      </a:r>
                      <a:r>
                        <a:rPr lang="en-GB" sz="1400" b="1" dirty="0" smtClean="0"/>
                        <a:t>(1%) Luminosity</a:t>
                      </a:r>
                      <a:endParaRPr sz="14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cm</a:t>
                      </a:r>
                      <a:r>
                        <a:rPr lang="en-GB" sz="1400" baseline="30000" dirty="0"/>
                        <a:t>-2</a:t>
                      </a:r>
                      <a:r>
                        <a:rPr lang="en-GB" sz="1400" dirty="0"/>
                        <a:t>s</a:t>
                      </a:r>
                      <a:r>
                        <a:rPr lang="en-GB" sz="1400" baseline="30000" dirty="0"/>
                        <a:t>-1</a:t>
                      </a:r>
                      <a:endParaRPr sz="1400" baseline="30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2.4 * </a:t>
                      </a:r>
                      <a:r>
                        <a:rPr lang="en-GB" sz="1400" dirty="0" smtClean="0"/>
                        <a:t>10</a:t>
                      </a:r>
                      <a:r>
                        <a:rPr lang="en-GB" sz="1400" baseline="30000" dirty="0" smtClean="0"/>
                        <a:t>34</a:t>
                      </a:r>
                      <a:endParaRPr sz="1400" baseline="30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2.4 * 10</a:t>
                      </a:r>
                      <a:r>
                        <a:rPr lang="en-GB" sz="1400" baseline="30000" dirty="0" smtClean="0"/>
                        <a:t>34</a:t>
                      </a:r>
                      <a:endParaRPr sz="1400" baseline="30000" dirty="0"/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 rotWithShape="1">
          <a:blip r:embed="rId2"/>
          <a:srcRect b="748"/>
          <a:stretch/>
        </p:blipFill>
        <p:spPr>
          <a:xfrm>
            <a:off x="4559644" y="1916832"/>
            <a:ext cx="4380470" cy="327897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2700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762" y="116632"/>
            <a:ext cx="7886700" cy="994172"/>
          </a:xfrm>
        </p:spPr>
        <p:txBody>
          <a:bodyPr/>
          <a:lstStyle/>
          <a:p>
            <a:r>
              <a:rPr lang="en-GB" dirty="0" smtClean="0"/>
              <a:t>Previously achieved…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819" y="1580448"/>
            <a:ext cx="4786148" cy="3607294"/>
          </a:xfrm>
          <a:prstGeom prst="rect">
            <a:avLst/>
          </a:prstGeom>
        </p:spPr>
      </p:pic>
      <p:sp>
        <p:nvSpPr>
          <p:cNvPr id="5" name="Content Placeholder 3"/>
          <p:cNvSpPr txBox="1">
            <a:spLocks/>
          </p:cNvSpPr>
          <p:nvPr/>
        </p:nvSpPr>
        <p:spPr>
          <a:xfrm>
            <a:off x="424762" y="1580104"/>
            <a:ext cx="3619757" cy="21251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05200" indent="-277200" algn="l" defTabSz="457200" rtl="0" eaLnBrk="1" latinLnBrk="0" hangingPunct="1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1pPr>
            <a:lvl2pPr marL="612000" indent="-288000" algn="l" defTabSz="457200" rtl="0" eaLnBrk="1" latinLnBrk="0" hangingPunct="1">
              <a:spcBef>
                <a:spcPts val="1200"/>
              </a:spcBef>
              <a:buClr>
                <a:srgbClr val="FF6600"/>
              </a:buClr>
              <a:buFont typeface="Corbel" panose="020B0503020204020204" pitchFamily="34" charset="0"/>
              <a:buChar char="−"/>
              <a:defRPr sz="24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2pPr>
            <a:lvl3pPr marL="813600" indent="-234000" algn="l" defTabSz="457200" rtl="0" eaLnBrk="1" latinLnBrk="0" hangingPunct="1">
              <a:spcBef>
                <a:spcPts val="12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3pPr>
            <a:lvl4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3900" indent="-207900" defTabSz="342900">
              <a:spcBef>
                <a:spcPts val="900"/>
              </a:spcBef>
              <a:defRPr/>
            </a:pPr>
            <a:r>
              <a:rPr lang="en-US" sz="2100" dirty="0">
                <a:latin typeface="Calibri Light" panose="020F0302020204030204" pitchFamily="34" charset="0"/>
              </a:rPr>
              <a:t>Actually finished 5, but only plotted first 4 here.</a:t>
            </a:r>
          </a:p>
          <a:p>
            <a:pPr marL="459000" lvl="1" indent="-216000" defTabSz="342900">
              <a:spcBef>
                <a:spcPts val="900"/>
              </a:spcBef>
              <a:defRPr/>
            </a:pPr>
            <a:r>
              <a:rPr lang="en-US" sz="1800" dirty="0">
                <a:latin typeface="Calibri Light" panose="020F0302020204030204" pitchFamily="34" charset="0"/>
              </a:rPr>
              <a:t>Started getting negligible returns for further iterations.</a:t>
            </a:r>
          </a:p>
          <a:p>
            <a:pPr marL="459000" lvl="1" indent="-216000" defTabSz="342900">
              <a:spcBef>
                <a:spcPts val="900"/>
              </a:spcBef>
              <a:defRPr/>
            </a:pPr>
            <a:r>
              <a:rPr lang="en-US" sz="1800" dirty="0">
                <a:latin typeface="Calibri Light" panose="020F0302020204030204" pitchFamily="34" charset="0"/>
              </a:rPr>
              <a:t>Seeds with low luminosity improving</a:t>
            </a:r>
          </a:p>
          <a:p>
            <a:pPr marL="459000" lvl="1" indent="-216000" defTabSz="342900">
              <a:spcBef>
                <a:spcPts val="900"/>
              </a:spcBef>
              <a:defRPr/>
            </a:pPr>
            <a:r>
              <a:rPr lang="en-US" sz="1800" dirty="0">
                <a:latin typeface="Calibri Light" panose="020F0302020204030204" pitchFamily="34" charset="0"/>
              </a:rPr>
              <a:t>This only applies hybrid knobs, not 2</a:t>
            </a:r>
            <a:r>
              <a:rPr lang="en-US" sz="1800" baseline="30000" dirty="0">
                <a:latin typeface="Calibri Light" panose="020F0302020204030204" pitchFamily="34" charset="0"/>
              </a:rPr>
              <a:t>nd</a:t>
            </a:r>
            <a:r>
              <a:rPr lang="en-US" sz="1800" dirty="0">
                <a:latin typeface="Calibri Light" panose="020F0302020204030204" pitchFamily="34" charset="0"/>
              </a:rPr>
              <a:t> order corrections.</a:t>
            </a:r>
            <a:endParaRPr lang="en-US" sz="1800" dirty="0">
              <a:latin typeface="Calibri Light" panose="020F0302020204030204" pitchFamily="34" charset="0"/>
            </a:endParaRPr>
          </a:p>
          <a:p>
            <a:pPr marL="459000" lvl="1" indent="-216000" defTabSz="342900">
              <a:spcBef>
                <a:spcPts val="900"/>
              </a:spcBef>
              <a:defRPr/>
            </a:pPr>
            <a:r>
              <a:rPr lang="en-US" sz="1800" dirty="0">
                <a:latin typeface="Calibri Light" panose="020F0302020204030204" pitchFamily="34" charset="0"/>
              </a:rPr>
              <a:t>Applied some of Edu’s ideas for further improvements.</a:t>
            </a:r>
          </a:p>
        </p:txBody>
      </p:sp>
    </p:spTree>
    <p:extLst>
      <p:ext uri="{BB962C8B-B14F-4D97-AF65-F5344CB8AC3E}">
        <p14:creationId xmlns:p14="http://schemas.microsoft.com/office/powerpoint/2010/main" val="969031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0648"/>
            <a:ext cx="7886700" cy="57877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Change the Grid and Mesh Size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96752"/>
            <a:ext cx="8496944" cy="432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405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0648"/>
            <a:ext cx="7886700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Grid and Mesh Improvements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21" y="1600189"/>
            <a:ext cx="7598358" cy="35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346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88640"/>
            <a:ext cx="7886700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Scan the Knob Range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22" y="1600189"/>
            <a:ext cx="7598357" cy="35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4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41536"/>
            <a:ext cx="7886700" cy="5231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Now, </a:t>
            </a:r>
            <a:r>
              <a:rPr lang="en-GB" dirty="0" smtClean="0"/>
              <a:t>applying </a:t>
            </a:r>
            <a:r>
              <a:rPr lang="en-GB" dirty="0" smtClean="0"/>
              <a:t>Edu’s </a:t>
            </a:r>
            <a:r>
              <a:rPr lang="en-GB" dirty="0" smtClean="0"/>
              <a:t>work…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22" y="1600188"/>
            <a:ext cx="7598357" cy="35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936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1176</TotalTime>
  <Words>372</Words>
  <Application>Microsoft Office PowerPoint</Application>
  <PresentationFormat>On-screen Show (4:3)</PresentationFormat>
  <Paragraphs>62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Corbel</vt:lpstr>
      <vt:lpstr>Office Theme</vt:lpstr>
      <vt:lpstr>A New Beginning Of Tuning Simulations</vt:lpstr>
      <vt:lpstr>It’s been a good week, despite the heat</vt:lpstr>
      <vt:lpstr>Just to be clear…focusing on the Traditional FFS</vt:lpstr>
      <vt:lpstr>Traditional Final Focus</vt:lpstr>
      <vt:lpstr>Previously achieved…</vt:lpstr>
      <vt:lpstr>Change the Grid and Mesh Size</vt:lpstr>
      <vt:lpstr>Grid and Mesh Improvements</vt:lpstr>
      <vt:lpstr>Scan the Knob Range</vt:lpstr>
      <vt:lpstr>Now, applying Edu’s work…</vt:lpstr>
      <vt:lpstr>Now, applying Edu’s work…</vt:lpstr>
      <vt:lpstr>But what does it all mean?</vt:lpstr>
      <vt:lpstr>What’s next?</vt:lpstr>
    </vt:vector>
  </TitlesOfParts>
  <Company>Department of Physics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55</cp:revision>
  <dcterms:created xsi:type="dcterms:W3CDTF">2015-08-19T18:02:40Z</dcterms:created>
  <dcterms:modified xsi:type="dcterms:W3CDTF">2016-06-24T10:03:17Z</dcterms:modified>
</cp:coreProperties>
</file>