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660"/>
  </p:normalViewPr>
  <p:slideViewPr>
    <p:cSldViewPr snapToGrid="0">
      <p:cViewPr varScale="1">
        <p:scale>
          <a:sx n="80" d="100"/>
          <a:sy n="80" d="100"/>
        </p:scale>
        <p:origin x="5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BDAD9-D6DE-4830-9186-5C981E0818F7}" type="datetimeFigureOut">
              <a:rPr lang="en-GB" smtClean="0"/>
              <a:t>30/06/2016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F89C8-2910-4F9F-8186-F27E329D2F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8501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BDAD9-D6DE-4830-9186-5C981E0818F7}" type="datetimeFigureOut">
              <a:rPr lang="en-GB" smtClean="0"/>
              <a:t>30/06/2016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F89C8-2910-4F9F-8186-F27E329D2F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7035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BDAD9-D6DE-4830-9186-5C981E0818F7}" type="datetimeFigureOut">
              <a:rPr lang="en-GB" smtClean="0"/>
              <a:t>30/06/2016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F89C8-2910-4F9F-8186-F27E329D2F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8080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BDAD9-D6DE-4830-9186-5C981E0818F7}" type="datetimeFigureOut">
              <a:rPr lang="en-GB" smtClean="0"/>
              <a:t>30/06/2016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F89C8-2910-4F9F-8186-F27E329D2FEC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lowchart: Document 9"/>
          <p:cNvSpPr/>
          <p:nvPr/>
        </p:nvSpPr>
        <p:spPr>
          <a:xfrm flipH="1">
            <a:off x="-1" y="122011"/>
            <a:ext cx="12191999" cy="1156022"/>
          </a:xfrm>
          <a:prstGeom prst="flowChartDocumen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50000">
                <a:srgbClr val="CCCCFF"/>
              </a:gs>
              <a:gs pos="100000">
                <a:schemeClr val="bg1">
                  <a:lumMod val="75000"/>
                </a:schemeClr>
              </a:gs>
            </a:gsLst>
            <a:lin ang="13500000" scaled="1"/>
          </a:gra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2" name="Flowchart: Document 11"/>
          <p:cNvSpPr/>
          <p:nvPr/>
        </p:nvSpPr>
        <p:spPr>
          <a:xfrm>
            <a:off x="-4" y="103656"/>
            <a:ext cx="12192002" cy="1096915"/>
          </a:xfrm>
          <a:prstGeom prst="flowChartDocument">
            <a:avLst/>
          </a:prstGeom>
          <a:gradFill>
            <a:gsLst>
              <a:gs pos="0">
                <a:srgbClr val="8A00D6"/>
              </a:gs>
              <a:gs pos="50000">
                <a:srgbClr val="460046"/>
              </a:gs>
              <a:gs pos="100000">
                <a:srgbClr val="9900CC"/>
              </a:gs>
            </a:gsLst>
            <a:lin ang="13500000" scaled="1"/>
          </a:gra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10692882" y="0"/>
            <a:ext cx="748844" cy="147523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20000"/>
                  <a:lumOff val="80000"/>
                </a:schemeClr>
              </a:gs>
              <a:gs pos="50000">
                <a:schemeClr val="accent1">
                  <a:lumMod val="75000"/>
                </a:schemeClr>
              </a:gs>
              <a:gs pos="100000">
                <a:srgbClr val="CCCC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463063" y="108152"/>
            <a:ext cx="10515600" cy="1061729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 smtClean="0"/>
              <a:t>Template Title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84" y="792527"/>
            <a:ext cx="971013" cy="971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5562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BDAD9-D6DE-4830-9186-5C981E0818F7}" type="datetimeFigureOut">
              <a:rPr lang="en-GB" smtClean="0"/>
              <a:t>30/06/2016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F89C8-2910-4F9F-8186-F27E329D2F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8253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BDAD9-D6DE-4830-9186-5C981E0818F7}" type="datetimeFigureOut">
              <a:rPr lang="en-GB" smtClean="0"/>
              <a:t>30/06/2016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F89C8-2910-4F9F-8186-F27E329D2F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6681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BDAD9-D6DE-4830-9186-5C981E0818F7}" type="datetimeFigureOut">
              <a:rPr lang="en-GB" smtClean="0"/>
              <a:t>30/06/2016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F89C8-2910-4F9F-8186-F27E329D2F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225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BDAD9-D6DE-4830-9186-5C981E0818F7}" type="datetimeFigureOut">
              <a:rPr lang="en-GB" smtClean="0"/>
              <a:t>30/06/2016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F89C8-2910-4F9F-8186-F27E329D2F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455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BDAD9-D6DE-4830-9186-5C981E0818F7}" type="datetimeFigureOut">
              <a:rPr lang="en-GB" smtClean="0"/>
              <a:t>30/06/2016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F89C8-2910-4F9F-8186-F27E329D2F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0328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BDAD9-D6DE-4830-9186-5C981E0818F7}" type="datetimeFigureOut">
              <a:rPr lang="en-GB" smtClean="0"/>
              <a:t>30/06/2016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F89C8-2910-4F9F-8186-F27E329D2F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1306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BDAD9-D6DE-4830-9186-5C981E0818F7}" type="datetimeFigureOut">
              <a:rPr lang="en-GB" smtClean="0"/>
              <a:t>30/06/2016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F89C8-2910-4F9F-8186-F27E329D2F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339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BDAD9-D6DE-4830-9186-5C981E0818F7}" type="datetimeFigureOut">
              <a:rPr lang="en-GB" smtClean="0"/>
              <a:t>30/06/2016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F89C8-2910-4F9F-8186-F27E329D2F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237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018174580"/>
                  </p:ext>
                </p:extLst>
              </p:nvPr>
            </p:nvGraphicFramePr>
            <p:xfrm>
              <a:off x="809625" y="2343610"/>
              <a:ext cx="10515600" cy="394129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429000"/>
                    <a:gridCol w="1457325"/>
                    <a:gridCol w="1762125"/>
                    <a:gridCol w="1971675"/>
                    <a:gridCol w="1895475"/>
                  </a:tblGrid>
                  <a:tr h="764829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Fitting</a:t>
                          </a:r>
                          <a:r>
                            <a:rPr lang="en-GB" baseline="0" dirty="0" smtClean="0"/>
                            <a:t> Parameters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No. of fitting parameters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IP BPM A</a:t>
                          </a:r>
                        </a:p>
                        <a:p>
                          <a:r>
                            <a:rPr lang="en-GB" dirty="0" smtClean="0"/>
                            <a:t>Res (um)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IP BPM B</a:t>
                          </a:r>
                        </a:p>
                        <a:p>
                          <a:r>
                            <a:rPr lang="en-GB" dirty="0" smtClean="0"/>
                            <a:t>Res (um)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IP BPM C</a:t>
                          </a:r>
                        </a:p>
                        <a:p>
                          <a:r>
                            <a:rPr lang="en-GB" dirty="0" smtClean="0"/>
                            <a:t>Res (um)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800389">
                    <a:tc>
                      <a:txBody>
                        <a:bodyPr/>
                        <a:lstStyle/>
                        <a:p>
                          <a:r>
                            <a:rPr lang="en-GB" sz="1800" b="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GB" sz="1800" b="0" i="0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f>
                                <m:fPr>
                                  <m:ctrlP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p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den>
                              </m:f>
                              <m:func>
                                <m:funcPr>
                                  <m:ctrlP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GB" sz="1800" b="0" i="0" smtClean="0"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  <m:t>𝛿</m:t>
                                      </m:r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en-GB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𝜃</m:t>
                                          </m:r>
                                        </m:e>
                                        <m:sub>
                                          <m:r>
                                            <a:rPr lang="en-GB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𝐼𝑄</m:t>
                                          </m:r>
                                        </m:sub>
                                      </m:sSub>
                                    </m:sub>
                                  </m:sSub>
                                </m:e>
                              </m:func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</m:e>
                                    <m:sup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den>
                              </m:f>
                              <m:func>
                                <m:funcPr>
                                  <m:ctrlP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GB" sz="1800" b="0" i="0" smtClean="0"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  <m:t>𝛿</m:t>
                                      </m:r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en-GB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𝜃</m:t>
                                          </m:r>
                                        </m:e>
                                        <m:sub>
                                          <m:r>
                                            <a:rPr lang="en-GB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𝐼𝑄</m:t>
                                          </m:r>
                                        </m:sub>
                                      </m:sSub>
                                    </m:sub>
                                  </m:sSub>
                                </m:e>
                              </m:func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r>
                            <a:rPr lang="en-GB" sz="1800" dirty="0" smtClean="0"/>
                            <a:t> x2</a:t>
                          </a:r>
                        </a:p>
                        <a:p>
                          <a:r>
                            <a:rPr lang="en-GB" sz="1800" dirty="0" smtClean="0"/>
                            <a:t> + (constant term)</a:t>
                          </a:r>
                          <a:endParaRPr lang="en-GB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800" dirty="0" smtClean="0"/>
                            <a:t>3</a:t>
                          </a:r>
                          <a:endParaRPr lang="en-GB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0.160±0.011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0.207±0.014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0.099±0.005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764829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f>
                                <m:fPr>
                                  <m:ctrlP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p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den>
                              </m:f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r>
                            <a:rPr lang="en-GB" dirty="0" smtClean="0"/>
                            <a:t> x2 + (constant term)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0.126±0.008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0.146±0.008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0.094±0.005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764829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f>
                                <m:fPr>
                                  <m:ctrlP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p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den>
                              </m:f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r>
                            <a:rPr lang="en-GB" dirty="0" smtClean="0"/>
                            <a:t> x2 +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  <m:t>𝐼𝑄</m:t>
                                      </m:r>
                                    </m:sub>
                                  </m:sSub>
                                </m:sub>
                              </m:sSub>
                            </m:oMath>
                          </a14:m>
                          <a:r>
                            <a:rPr lang="en-GB" dirty="0" smtClean="0"/>
                            <a:t>) + (constant term)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0.113±0.008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0.129±0.009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0.073±0.004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800389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f>
                                <m:fPr>
                                  <m:ctrlP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p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den>
                              </m:f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r>
                            <a:rPr lang="en-GB" dirty="0" smtClean="0"/>
                            <a:t> x2 +</a:t>
                          </a:r>
                          <a14:m>
                            <m:oMath xmlns:m="http://schemas.openxmlformats.org/officeDocument/2006/math">
                              <m:r>
                                <a:rPr lang="en-GB" sz="1800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f>
                                <m:fPr>
                                  <m:ctrlP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</m:e>
                                    <m:sup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den>
                              </m:f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r>
                            <a:rPr lang="en-GB" dirty="0" smtClean="0"/>
                            <a:t> x2 + (constant term)</a:t>
                          </a:r>
                          <a:endParaRPr lang="en-GB" dirty="0"/>
                        </a:p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0.097±0.006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0.103±0.007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0.063±0.003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018174580"/>
                  </p:ext>
                </p:extLst>
              </p:nvPr>
            </p:nvGraphicFramePr>
            <p:xfrm>
              <a:off x="809625" y="2343610"/>
              <a:ext cx="10515600" cy="394129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429000"/>
                    <a:gridCol w="1457325"/>
                    <a:gridCol w="1762125"/>
                    <a:gridCol w="1971675"/>
                    <a:gridCol w="1895475"/>
                  </a:tblGrid>
                  <a:tr h="764829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Fitting</a:t>
                          </a:r>
                          <a:r>
                            <a:rPr lang="en-GB" baseline="0" dirty="0" smtClean="0"/>
                            <a:t> Parameters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No. of fitting parameters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IP BPM A</a:t>
                          </a:r>
                        </a:p>
                        <a:p>
                          <a:r>
                            <a:rPr lang="en-GB" dirty="0" smtClean="0"/>
                            <a:t>Res (um)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IP BPM B</a:t>
                          </a:r>
                        </a:p>
                        <a:p>
                          <a:r>
                            <a:rPr lang="en-GB" dirty="0" smtClean="0"/>
                            <a:t>Res (um)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IP BPM C</a:t>
                          </a:r>
                        </a:p>
                        <a:p>
                          <a:r>
                            <a:rPr lang="en-GB" dirty="0" smtClean="0"/>
                            <a:t>Res (um)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82340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78" t="-97037" r="-207282" b="-2881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800" dirty="0" smtClean="0"/>
                            <a:t>3</a:t>
                          </a:r>
                          <a:endParaRPr lang="en-GB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0.160±0.011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0.207±0.014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0.099±0.005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76482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78" t="-212800" r="-207282" b="-2112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0.126±0.008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0.146±0.008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0.094±0.005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76482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78" t="-310317" r="-207282" b="-1095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0.113±0.008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0.129±0.009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0.073±0.004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82340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78" t="-382963" r="-207282" b="-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0.097±0.006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0.103±0.007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0.063±0.003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Resolution – Fitting 10dB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42621" y="1341790"/>
            <a:ext cx="45060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Folder: 160617_owl</a:t>
            </a:r>
          </a:p>
          <a:p>
            <a:r>
              <a:rPr lang="en-GB" dirty="0" smtClean="0"/>
              <a:t>Ref. sample: 50,</a:t>
            </a:r>
          </a:p>
          <a:p>
            <a:r>
              <a:rPr lang="en-GB" dirty="0" smtClean="0"/>
              <a:t>IQ samples: 54:57.</a:t>
            </a:r>
          </a:p>
        </p:txBody>
      </p:sp>
      <p:sp>
        <p:nvSpPr>
          <p:cNvPr id="6" name="Rectangle 5"/>
          <p:cNvSpPr/>
          <p:nvPr/>
        </p:nvSpPr>
        <p:spPr>
          <a:xfrm>
            <a:off x="3476625" y="1340555"/>
            <a:ext cx="32956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dk1"/>
                </a:solidFill>
              </a:rPr>
              <a:t>jitRun1_10dB</a:t>
            </a:r>
          </a:p>
          <a:p>
            <a:r>
              <a:rPr lang="en-GB" dirty="0">
                <a:solidFill>
                  <a:schemeClr val="dk1"/>
                </a:solidFill>
              </a:rPr>
              <a:t>IPAyCal1_10dB</a:t>
            </a:r>
          </a:p>
          <a:p>
            <a:r>
              <a:rPr lang="en-GB" dirty="0">
                <a:solidFill>
                  <a:schemeClr val="dk1"/>
                </a:solidFill>
              </a:rPr>
              <a:t>IPCyCal6_10dB (triggers </a:t>
            </a:r>
            <a:r>
              <a:rPr lang="en-GB" dirty="0" smtClean="0">
                <a:solidFill>
                  <a:schemeClr val="dk1"/>
                </a:solidFill>
              </a:rPr>
              <a:t>101:300</a:t>
            </a:r>
            <a:r>
              <a:rPr lang="en-GB" dirty="0">
                <a:solidFill>
                  <a:schemeClr val="dk1"/>
                </a:solidFill>
              </a:rPr>
              <a:t>)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7448550" y="1346375"/>
            <a:ext cx="32956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dk1"/>
                </a:solidFill>
              </a:rPr>
              <a:t>Correlation: A : -0.21</a:t>
            </a:r>
          </a:p>
          <a:p>
            <a:r>
              <a:rPr lang="en-GB" dirty="0">
                <a:solidFill>
                  <a:schemeClr val="dk1"/>
                </a:solidFill>
              </a:rPr>
              <a:t>	 </a:t>
            </a:r>
            <a:r>
              <a:rPr lang="en-GB" dirty="0" smtClean="0">
                <a:solidFill>
                  <a:schemeClr val="dk1"/>
                </a:solidFill>
              </a:rPr>
              <a:t>    B : 0.18</a:t>
            </a:r>
          </a:p>
          <a:p>
            <a:r>
              <a:rPr lang="en-GB" dirty="0">
                <a:solidFill>
                  <a:schemeClr val="dk1"/>
                </a:solidFill>
              </a:rPr>
              <a:t>	 </a:t>
            </a:r>
            <a:r>
              <a:rPr lang="en-GB" dirty="0" smtClean="0">
                <a:solidFill>
                  <a:schemeClr val="dk1"/>
                </a:solidFill>
              </a:rPr>
              <a:t>    C : 0.65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8818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559544624"/>
                  </p:ext>
                </p:extLst>
              </p:nvPr>
            </p:nvGraphicFramePr>
            <p:xfrm>
              <a:off x="838200" y="2343610"/>
              <a:ext cx="10515600" cy="400727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429000"/>
                    <a:gridCol w="1438275"/>
                    <a:gridCol w="1743075"/>
                    <a:gridCol w="1981200"/>
                    <a:gridCol w="1924050"/>
                  </a:tblGrid>
                  <a:tr h="786823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Fitting</a:t>
                          </a:r>
                          <a:r>
                            <a:rPr lang="en-GB" baseline="0" dirty="0" smtClean="0"/>
                            <a:t> Parameters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No. of fitting parameters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IP BPM A</a:t>
                          </a: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Res (um)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IP BPM B</a:t>
                          </a: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Res (um)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IP BPM C</a:t>
                          </a: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Res (um)</a:t>
                          </a:r>
                        </a:p>
                      </a:txBody>
                      <a:tcPr/>
                    </a:tc>
                  </a:tr>
                  <a:tr h="790297">
                    <a:tc>
                      <a:txBody>
                        <a:bodyPr/>
                        <a:lstStyle/>
                        <a:p>
                          <a:r>
                            <a:rPr lang="en-GB" sz="1800" b="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GB" sz="1800" b="0" i="0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f>
                                <m:fPr>
                                  <m:ctrlP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p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den>
                              </m:f>
                              <m:func>
                                <m:funcPr>
                                  <m:ctrlP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GB" sz="1800" b="0" i="0" smtClean="0"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  <m:t>𝛿</m:t>
                                      </m:r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en-GB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𝜃</m:t>
                                          </m:r>
                                        </m:e>
                                        <m:sub>
                                          <m:r>
                                            <a:rPr lang="en-GB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𝐼𝑄</m:t>
                                          </m:r>
                                        </m:sub>
                                      </m:sSub>
                                    </m:sub>
                                  </m:sSub>
                                </m:e>
                              </m:func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</m:e>
                                    <m:sup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den>
                              </m:f>
                              <m:func>
                                <m:funcPr>
                                  <m:ctrlP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GB" sz="1800" b="0" i="0" smtClean="0"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  <m:t>𝛿</m:t>
                                      </m:r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en-GB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𝜃</m:t>
                                          </m:r>
                                        </m:e>
                                        <m:sub>
                                          <m:r>
                                            <a:rPr lang="en-GB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𝐼𝑄</m:t>
                                          </m:r>
                                        </m:sub>
                                      </m:sSub>
                                    </m:sub>
                                  </m:sSub>
                                </m:e>
                              </m:func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r>
                            <a:rPr lang="en-GB" sz="1800" dirty="0" smtClean="0"/>
                            <a:t> x2</a:t>
                          </a:r>
                        </a:p>
                        <a:p>
                          <a:r>
                            <a:rPr lang="en-GB" sz="1800" dirty="0" smtClean="0"/>
                            <a:t> + (constant term)</a:t>
                          </a:r>
                          <a:endParaRPr lang="en-GB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800" dirty="0" smtClean="0"/>
                            <a:t>3</a:t>
                          </a:r>
                          <a:endParaRPr lang="en-GB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0.866±0.049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0.578±0.031</a:t>
                          </a:r>
                        </a:p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0.251±0.013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786823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f>
                                <m:fPr>
                                  <m:ctrlP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p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den>
                              </m:f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r>
                            <a:rPr lang="en-GB" dirty="0" smtClean="0"/>
                            <a:t> x2 + (constant term)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0.804±0.045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0.579±0.31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0.249±0.013</a:t>
                          </a:r>
                        </a:p>
                      </a:txBody>
                      <a:tcPr/>
                    </a:tc>
                  </a:tr>
                  <a:tr h="786823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f>
                                <m:fPr>
                                  <m:ctrlP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p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den>
                              </m:f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r>
                            <a:rPr lang="en-GB" dirty="0" smtClean="0"/>
                            <a:t> x2 +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  <m:t>𝐼𝑄</m:t>
                                      </m:r>
                                    </m:sub>
                                  </m:sSub>
                                </m:sub>
                              </m:sSub>
                            </m:oMath>
                          </a14:m>
                          <a:r>
                            <a:rPr lang="en-GB" dirty="0" smtClean="0"/>
                            <a:t>) + (constant term)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0.731±0.041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0.572±0.031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0.164±0.009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790297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f>
                                <m:fPr>
                                  <m:ctrlP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p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den>
                              </m:f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r>
                            <a:rPr lang="en-GB" dirty="0" smtClean="0"/>
                            <a:t> x2 +</a:t>
                          </a:r>
                          <a14:m>
                            <m:oMath xmlns:m="http://schemas.openxmlformats.org/officeDocument/2006/math">
                              <m:r>
                                <a:rPr lang="en-GB" sz="1800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f>
                                <m:fPr>
                                  <m:ctrlP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</m:e>
                                    <m:sup>
                                      <m: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den>
                              </m:f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r>
                            <a:rPr lang="en-GB" dirty="0" smtClean="0"/>
                            <a:t> x2 + (constant term)</a:t>
                          </a:r>
                          <a:endParaRPr lang="en-GB" dirty="0"/>
                        </a:p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0.590±0.033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0.507±0.027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0.185±0.010</a:t>
                          </a: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559544624"/>
                  </p:ext>
                </p:extLst>
              </p:nvPr>
            </p:nvGraphicFramePr>
            <p:xfrm>
              <a:off x="838200" y="2343610"/>
              <a:ext cx="10515600" cy="400727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429000"/>
                    <a:gridCol w="1438275"/>
                    <a:gridCol w="1743075"/>
                    <a:gridCol w="1981200"/>
                    <a:gridCol w="1924050"/>
                  </a:tblGrid>
                  <a:tr h="786823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Fitting</a:t>
                          </a:r>
                          <a:r>
                            <a:rPr lang="en-GB" baseline="0" dirty="0" smtClean="0"/>
                            <a:t> Parameters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No. of fitting parameters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IP BPM A</a:t>
                          </a: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Res (um)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IP BPM B</a:t>
                          </a: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Res (um)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IP BPM C</a:t>
                          </a: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Res (um)</a:t>
                          </a:r>
                        </a:p>
                      </a:txBody>
                      <a:tcPr/>
                    </a:tc>
                  </a:tr>
                  <a:tr h="82340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78" t="-99259" r="-207282" b="-29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800" dirty="0" smtClean="0"/>
                            <a:t>3</a:t>
                          </a:r>
                          <a:endParaRPr lang="en-GB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0.866±0.049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0.578±0.031</a:t>
                          </a:r>
                        </a:p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0.251±0.013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78682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78" t="-206923" r="-207282" b="-20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0.804±0.045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0.579±0.31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0.249±0.013</a:t>
                          </a:r>
                        </a:p>
                      </a:txBody>
                      <a:tcPr/>
                    </a:tc>
                  </a:tr>
                  <a:tr h="78682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78" t="-309302" r="-207282" b="-10620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0.731±0.041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0.572±0.031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0.164±0.009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82340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78" t="-391111" r="-207282" b="-14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0.590±0.033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0.507±0.027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0.185±0.010</a:t>
                          </a: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Resolution – Fitting 20dB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4362450" y="1357680"/>
            <a:ext cx="34194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dk1"/>
                </a:solidFill>
              </a:rPr>
              <a:t>jitRun1_20dB</a:t>
            </a:r>
            <a:endParaRPr lang="en-GB" dirty="0">
              <a:solidFill>
                <a:schemeClr val="dk1"/>
              </a:solidFill>
            </a:endParaRPr>
          </a:p>
          <a:p>
            <a:r>
              <a:rPr lang="en-GB" dirty="0" smtClean="0">
                <a:solidFill>
                  <a:schemeClr val="dk1"/>
                </a:solidFill>
              </a:rPr>
              <a:t>IPAyCal1_20dB</a:t>
            </a:r>
            <a:endParaRPr lang="en-GB" dirty="0">
              <a:solidFill>
                <a:schemeClr val="dk1"/>
              </a:solidFill>
            </a:endParaRPr>
          </a:p>
          <a:p>
            <a:r>
              <a:rPr lang="en-GB" dirty="0" smtClean="0">
                <a:solidFill>
                  <a:schemeClr val="dk1"/>
                </a:solidFill>
              </a:rPr>
              <a:t>IPCyCal1_20dB 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7248525" y="1357680"/>
            <a:ext cx="32956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dk1"/>
                </a:solidFill>
              </a:rPr>
              <a:t>Correlation: A : 0.04</a:t>
            </a:r>
          </a:p>
          <a:p>
            <a:r>
              <a:rPr lang="en-GB" dirty="0">
                <a:solidFill>
                  <a:schemeClr val="dk1"/>
                </a:solidFill>
              </a:rPr>
              <a:t>	 </a:t>
            </a:r>
            <a:r>
              <a:rPr lang="en-GB" dirty="0" smtClean="0">
                <a:solidFill>
                  <a:schemeClr val="dk1"/>
                </a:solidFill>
              </a:rPr>
              <a:t>    B : 0.13</a:t>
            </a:r>
          </a:p>
          <a:p>
            <a:r>
              <a:rPr lang="en-GB" dirty="0">
                <a:solidFill>
                  <a:schemeClr val="dk1"/>
                </a:solidFill>
              </a:rPr>
              <a:t>	 </a:t>
            </a:r>
            <a:r>
              <a:rPr lang="en-GB" dirty="0" smtClean="0">
                <a:solidFill>
                  <a:schemeClr val="dk1"/>
                </a:solidFill>
              </a:rPr>
              <a:t>    C : 0.70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842621" y="1341790"/>
            <a:ext cx="25673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Folder: 160617_owl</a:t>
            </a:r>
          </a:p>
          <a:p>
            <a:r>
              <a:rPr lang="en-GB" dirty="0" smtClean="0"/>
              <a:t>Ref. sample: 50,</a:t>
            </a:r>
          </a:p>
          <a:p>
            <a:r>
              <a:rPr lang="en-GB" dirty="0" smtClean="0"/>
              <a:t>IQ samples: 54:57.</a:t>
            </a:r>
          </a:p>
        </p:txBody>
      </p:sp>
    </p:spTree>
    <p:extLst>
      <p:ext uri="{BB962C8B-B14F-4D97-AF65-F5344CB8AC3E}">
        <p14:creationId xmlns:p14="http://schemas.microsoft.com/office/powerpoint/2010/main" val="986420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Linear Region and Saturation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788386" y="1345077"/>
            <a:ext cx="52790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Folder: </a:t>
            </a:r>
            <a:r>
              <a:rPr lang="en-GB" dirty="0" smtClean="0"/>
              <a:t>160617_owl</a:t>
            </a:r>
            <a:endParaRPr lang="en-GB" dirty="0" smtClean="0">
              <a:solidFill>
                <a:schemeClr val="dk1"/>
              </a:solidFill>
            </a:endParaRPr>
          </a:p>
          <a:p>
            <a:r>
              <a:rPr lang="en-GB" dirty="0" smtClean="0">
                <a:solidFill>
                  <a:schemeClr val="dk1"/>
                </a:solidFill>
              </a:rPr>
              <a:t>IPCyCal6_10dB: Samples used: 54:57.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788386" y="1954767"/>
            <a:ext cx="1162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dk1"/>
                </a:solidFill>
              </a:rPr>
              <a:t>Sample 55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8194" t="13125" r="8011" b="8240"/>
          <a:stretch/>
        </p:blipFill>
        <p:spPr>
          <a:xfrm>
            <a:off x="5962650" y="2324099"/>
            <a:ext cx="5107589" cy="411480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924550" y="1935717"/>
            <a:ext cx="1162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dk1"/>
                </a:solidFill>
              </a:rPr>
              <a:t>Sample 56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8189" t="12983" r="7498" b="7489"/>
          <a:stretch/>
        </p:blipFill>
        <p:spPr>
          <a:xfrm>
            <a:off x="788386" y="2324098"/>
            <a:ext cx="5079014" cy="411480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562225" y="2676525"/>
            <a:ext cx="2495550" cy="293370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7753350" y="2676525"/>
            <a:ext cx="2495550" cy="293370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4686274"/>
      </p:ext>
    </p:extLst>
  </p:cSld>
  <p:clrMapOvr>
    <a:masterClrMapping/>
  </p:clrMapOvr>
</p:sld>
</file>

<file path=ppt/theme/theme1.xml><?xml version="1.0" encoding="utf-8"?>
<a:theme xmlns:a="http://schemas.openxmlformats.org/drawingml/2006/main" name="PurpleandBlue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840981B-4F86-40E7-B4CD-DE03ADEF3B4F}" vid="{52D34FD1-7541-42C0-873B-27D0ED6DAB7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PurpleandBlueTemplate</Template>
  <TotalTime>332</TotalTime>
  <Words>181</Words>
  <Application>Microsoft Office PowerPoint</Application>
  <PresentationFormat>Widescreen</PresentationFormat>
  <Paragraphs>83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Cambria Math</vt:lpstr>
      <vt:lpstr>Century Gothic</vt:lpstr>
      <vt:lpstr>PurpleandBlueTemplate</vt:lpstr>
      <vt:lpstr>Resolution – Fitting 10dB</vt:lpstr>
      <vt:lpstr>Resolution – Fitting 20dB</vt:lpstr>
      <vt:lpstr>Linear Region and Saturation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Ramjiawan</dc:creator>
  <cp:lastModifiedBy>Rebecca Ramjiawan</cp:lastModifiedBy>
  <cp:revision>35</cp:revision>
  <dcterms:created xsi:type="dcterms:W3CDTF">2016-06-29T08:25:39Z</dcterms:created>
  <dcterms:modified xsi:type="dcterms:W3CDTF">2016-06-30T15:38:54Z</dcterms:modified>
</cp:coreProperties>
</file>