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57" r:id="rId5"/>
    <p:sldId id="259" r:id="rId6"/>
    <p:sldId id="260" r:id="rId7"/>
    <p:sldId id="265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3" autoAdjust="0"/>
    <p:restoredTop sz="94660"/>
  </p:normalViewPr>
  <p:slideViewPr>
    <p:cSldViewPr>
      <p:cViewPr varScale="1">
        <p:scale>
          <a:sx n="128" d="100"/>
          <a:sy n="128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BA3D-C94F-404F-8A06-FB83FA722333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378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BA3D-C94F-404F-8A06-FB83FA722333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682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BA3D-C94F-404F-8A06-FB83FA722333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144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BA3D-C94F-404F-8A06-FB83FA722333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500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BA3D-C94F-404F-8A06-FB83FA722333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615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BA3D-C94F-404F-8A06-FB83FA722333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443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BA3D-C94F-404F-8A06-FB83FA722333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240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BA3D-C94F-404F-8A06-FB83FA722333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865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BA3D-C94F-404F-8A06-FB83FA722333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1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BA3D-C94F-404F-8A06-FB83FA722333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222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BA3D-C94F-404F-8A06-FB83FA722333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979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2BA3D-C94F-404F-8A06-FB83FA722333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07145-BAE3-4111-815F-9B49DFFD4B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976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FONT5 sampling jitter investigations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G.B. Christian</a:t>
            </a:r>
          </a:p>
          <a:p>
            <a:r>
              <a:rPr lang="en-GB" dirty="0" smtClean="0"/>
              <a:t>C. Perry</a:t>
            </a:r>
          </a:p>
          <a:p>
            <a:r>
              <a:rPr lang="en-GB" dirty="0" smtClean="0"/>
              <a:t>8 July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2963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357 MHz sampling tests (A1) no PLL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268760"/>
            <a:ext cx="3677816" cy="275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277640"/>
            <a:ext cx="4231039" cy="3173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2780928"/>
            <a:ext cx="1604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Average spectrum</a:t>
            </a:r>
            <a:endParaRPr lang="en-GB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60" y="4149080"/>
            <a:ext cx="3125753" cy="234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8387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do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Check ADC clocks on spectrum analyser (both with/without PLL)</a:t>
            </a:r>
          </a:p>
          <a:p>
            <a:r>
              <a:rPr lang="en-GB" dirty="0" smtClean="0"/>
              <a:t>Filters on 1V rail (and 357 MHz BPFs on clocks?) – recheck sampling noise</a:t>
            </a:r>
          </a:p>
          <a:p>
            <a:r>
              <a:rPr lang="en-GB" dirty="0" smtClean="0"/>
              <a:t>Correlations and residuals channel-channel/bank-to-bank …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21661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714 MHz tests at ATF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333" y="1429000"/>
            <a:ext cx="5333334" cy="400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1600" y="5589240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~40 counts </a:t>
            </a:r>
            <a:r>
              <a:rPr lang="en-GB" dirty="0" err="1" smtClean="0"/>
              <a:t>rms</a:t>
            </a:r>
            <a:r>
              <a:rPr lang="en-GB" dirty="0" smtClean="0"/>
              <a:t> jitter on 488 counts max at 714 MHz =&gt; 20 </a:t>
            </a:r>
            <a:r>
              <a:rPr lang="en-GB" dirty="0" err="1" smtClean="0"/>
              <a:t>ps</a:t>
            </a:r>
            <a:r>
              <a:rPr lang="en-GB" dirty="0" smtClean="0"/>
              <a:t> </a:t>
            </a:r>
            <a:r>
              <a:rPr lang="en-GB" dirty="0" err="1" smtClean="0"/>
              <a:t>rms</a:t>
            </a:r>
            <a:r>
              <a:rPr lang="en-GB" dirty="0" smtClean="0"/>
              <a:t> timing jitter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2922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Stripline</a:t>
            </a:r>
            <a:r>
              <a:rPr lang="en-GB" dirty="0" smtClean="0"/>
              <a:t> BPM difference residuals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3416"/>
            <a:ext cx="3450710" cy="25880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333416"/>
            <a:ext cx="3450710" cy="25880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921448"/>
            <a:ext cx="3450710" cy="25880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55776" y="160256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P1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308304" y="1591639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P2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915816" y="429309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P3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563888" y="3501008"/>
            <a:ext cx="1728192" cy="9767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652120" y="4437112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the case of P1, 2.8 ns corresponds to 200 um, 20 </a:t>
            </a:r>
            <a:r>
              <a:rPr lang="en-GB" dirty="0" err="1" smtClean="0"/>
              <a:t>ps</a:t>
            </a:r>
            <a:r>
              <a:rPr lang="en-GB" dirty="0" smtClean="0"/>
              <a:t> =&gt; ~ 300 nm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2532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ADC Baseline Noise checks (A1)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381381"/>
              </p:ext>
            </p:extLst>
          </p:nvPr>
        </p:nvGraphicFramePr>
        <p:xfrm>
          <a:off x="179512" y="836712"/>
          <a:ext cx="8856980" cy="5928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5180"/>
                <a:gridCol w="805180"/>
                <a:gridCol w="805180"/>
                <a:gridCol w="805180"/>
                <a:gridCol w="805180"/>
                <a:gridCol w="805180"/>
                <a:gridCol w="805180"/>
                <a:gridCol w="805180"/>
                <a:gridCol w="805180"/>
                <a:gridCol w="805180"/>
                <a:gridCol w="805180"/>
              </a:tblGrid>
              <a:tr h="52205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/>
                </a:tc>
              </a:tr>
              <a:tr h="522057">
                <a:tc rowSpan="3">
                  <a:txBody>
                    <a:bodyPr/>
                    <a:lstStyle/>
                    <a:p>
                      <a:r>
                        <a:rPr lang="en-GB" dirty="0" smtClean="0"/>
                        <a:t>SRS</a:t>
                      </a:r>
                    </a:p>
                    <a:p>
                      <a:r>
                        <a:rPr lang="en-GB" sz="1600" dirty="0" smtClean="0"/>
                        <a:t>+7dBm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0.23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0.42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-0.27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-0.14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0.54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0.17</a:t>
                      </a:r>
                      <a:endParaRPr lang="en-GB" sz="1400" dirty="0"/>
                    </a:p>
                  </a:txBody>
                  <a:tcPr/>
                </a:tc>
              </a:tr>
              <a:tr h="52205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1.09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+/- 0.03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0.89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1.25</a:t>
                      </a:r>
                      <a:endParaRPr lang="en-GB" sz="1400" dirty="0"/>
                    </a:p>
                  </a:txBody>
                  <a:tcPr/>
                </a:tc>
              </a:tr>
              <a:tr h="52205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</a:t>
                      </a:r>
                    </a:p>
                    <a:p>
                      <a:r>
                        <a:rPr lang="en-GB" dirty="0" smtClean="0"/>
                        <a:t>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0.89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1.24</a:t>
                      </a:r>
                      <a:endParaRPr lang="en-GB" sz="1400" dirty="0"/>
                    </a:p>
                  </a:txBody>
                  <a:tcPr/>
                </a:tc>
              </a:tr>
              <a:tr h="522057">
                <a:tc rowSpan="3">
                  <a:txBody>
                    <a:bodyPr/>
                    <a:lstStyle/>
                    <a:p>
                      <a:r>
                        <a:rPr lang="en-GB" dirty="0" err="1" smtClean="0"/>
                        <a:t>TTi</a:t>
                      </a:r>
                      <a:endParaRPr lang="en-GB" dirty="0" smtClean="0"/>
                    </a:p>
                    <a:p>
                      <a:r>
                        <a:rPr lang="en-GB" sz="1600" dirty="0" smtClean="0"/>
                        <a:t>+7dBm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0.12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0.62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0.72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0.66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0.59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0.47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0.88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0.71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1.22</a:t>
                      </a:r>
                      <a:endParaRPr lang="en-GB" sz="1400" dirty="0"/>
                    </a:p>
                  </a:txBody>
                  <a:tcPr/>
                </a:tc>
              </a:tr>
              <a:tr h="52205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1.24</a:t>
                      </a:r>
                      <a:endParaRPr lang="en-GB" sz="1400" dirty="0"/>
                    </a:p>
                  </a:txBody>
                  <a:tcPr/>
                </a:tc>
              </a:tr>
              <a:tr h="52205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</a:t>
                      </a:r>
                    </a:p>
                    <a:p>
                      <a:r>
                        <a:rPr lang="en-GB" dirty="0" smtClean="0"/>
                        <a:t>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1.22</a:t>
                      </a:r>
                      <a:endParaRPr lang="en-GB" sz="1400" dirty="0"/>
                    </a:p>
                  </a:txBody>
                  <a:tcPr/>
                </a:tc>
              </a:tr>
              <a:tr h="522057">
                <a:tc rowSpan="3">
                  <a:txBody>
                    <a:bodyPr/>
                    <a:lstStyle/>
                    <a:p>
                      <a:r>
                        <a:rPr lang="en-GB" dirty="0" err="1" smtClean="0"/>
                        <a:t>TTi</a:t>
                      </a:r>
                      <a:endParaRPr lang="en-GB" dirty="0" smtClean="0"/>
                    </a:p>
                    <a:p>
                      <a:r>
                        <a:rPr lang="en-GB" sz="1600" dirty="0" smtClean="0"/>
                        <a:t>+1dBm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0.24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0.71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0.73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0.43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0.39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0.12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0.56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0.57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1.35</a:t>
                      </a:r>
                      <a:endParaRPr lang="en-GB" sz="1400" dirty="0"/>
                    </a:p>
                  </a:txBody>
                  <a:tcPr/>
                </a:tc>
              </a:tr>
              <a:tr h="52205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1.24</a:t>
                      </a:r>
                      <a:endParaRPr lang="en-GB" sz="1400" dirty="0"/>
                    </a:p>
                  </a:txBody>
                  <a:tcPr/>
                </a:tc>
              </a:tr>
              <a:tr h="52205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</a:t>
                      </a:r>
                    </a:p>
                    <a:p>
                      <a:r>
                        <a:rPr lang="en-GB" dirty="0" smtClean="0"/>
                        <a:t>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1.22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2280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357 MHz sampling tests (A1) – default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472901"/>
              </p:ext>
            </p:extLst>
          </p:nvPr>
        </p:nvGraphicFramePr>
        <p:xfrm>
          <a:off x="179512" y="908720"/>
          <a:ext cx="8856980" cy="5810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5180"/>
                <a:gridCol w="805180"/>
                <a:gridCol w="805180"/>
                <a:gridCol w="805180"/>
                <a:gridCol w="811728"/>
                <a:gridCol w="798632"/>
                <a:gridCol w="805180"/>
                <a:gridCol w="805180"/>
                <a:gridCol w="805180"/>
                <a:gridCol w="805180"/>
                <a:gridCol w="805180"/>
              </a:tblGrid>
              <a:tr h="61947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/>
                </a:tc>
              </a:tr>
              <a:tr h="619479">
                <a:tc rowSpan="3">
                  <a:txBody>
                    <a:bodyPr/>
                    <a:lstStyle/>
                    <a:p>
                      <a:r>
                        <a:rPr lang="en-GB" sz="1600" dirty="0" smtClean="0"/>
                        <a:t>ZERO</a:t>
                      </a:r>
                      <a:r>
                        <a:rPr lang="en-GB" sz="1600" baseline="0" dirty="0" smtClean="0"/>
                        <a:t> XING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22.1</a:t>
                      </a:r>
                      <a:r>
                        <a:rPr lang="en-GB" sz="1400" baseline="0" dirty="0" smtClean="0"/>
                        <a:t> +/- 0.1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3.4 +/-</a:t>
                      </a:r>
                      <a:r>
                        <a:rPr lang="en-GB" sz="1400" baseline="0" dirty="0" smtClean="0"/>
                        <a:t> 0.1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6.4 +/- 0.1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3.7 +/-</a:t>
                      </a:r>
                      <a:r>
                        <a:rPr lang="en-GB" sz="1400" baseline="0" dirty="0" smtClean="0"/>
                        <a:t> 0.1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1.8+/-</a:t>
                      </a:r>
                      <a:r>
                        <a:rPr lang="en-GB" sz="1400" baseline="0" dirty="0" smtClean="0"/>
                        <a:t> 0.1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40.0 +/- 0.5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11.0 +/- 0.3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0.1 +/- 0.4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10.5 +/- 0.2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20.4 +/- 0.9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19.5 +/- 0.5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18.9 +/- 0.5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15.9 +/- 0.4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17.4 +/- 0.5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17.1 +/- 0.5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19.5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17.9 +/- 0.5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16.9 +/- 0.5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</a:t>
                      </a:r>
                    </a:p>
                    <a:p>
                      <a:r>
                        <a:rPr lang="en-GB" dirty="0" smtClean="0"/>
                        <a:t>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20.8</a:t>
                      </a:r>
                      <a:r>
                        <a:rPr lang="en-GB" sz="1400" dirty="0" smtClean="0"/>
                        <a:t> +/- 0.5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20.0</a:t>
                      </a:r>
                      <a:r>
                        <a:rPr lang="en-GB" sz="1400" dirty="0" smtClean="0"/>
                        <a:t> +/-</a:t>
                      </a:r>
                      <a:r>
                        <a:rPr lang="en-GB" sz="1400" baseline="0" dirty="0" smtClean="0"/>
                        <a:t>  1.0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19.1</a:t>
                      </a:r>
                      <a:r>
                        <a:rPr lang="en-GB" sz="1400" dirty="0" smtClean="0"/>
                        <a:t> +/- 0.8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16.3</a:t>
                      </a:r>
                      <a:r>
                        <a:rPr lang="en-GB" sz="1400" dirty="0" smtClean="0"/>
                        <a:t> +/- 0.7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17.9</a:t>
                      </a:r>
                      <a:r>
                        <a:rPr lang="en-GB" sz="1400" dirty="0" smtClean="0"/>
                        <a:t> +/- 0.7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22.8</a:t>
                      </a:r>
                      <a:r>
                        <a:rPr lang="en-GB" sz="1400" dirty="0" smtClean="0"/>
                        <a:t>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21.3</a:t>
                      </a:r>
                      <a:r>
                        <a:rPr lang="en-GB" sz="1400" dirty="0" smtClean="0"/>
                        <a:t> +/- 0.9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21.8</a:t>
                      </a:r>
                      <a:r>
                        <a:rPr lang="en-GB" sz="1400" dirty="0" smtClean="0"/>
                        <a:t> +/- 0.7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17.3</a:t>
                      </a:r>
                      <a:r>
                        <a:rPr lang="en-GB" sz="1400" dirty="0" smtClean="0"/>
                        <a:t> +/- 0.7</a:t>
                      </a:r>
                      <a:endParaRPr lang="en-GB" sz="1400" dirty="0"/>
                    </a:p>
                  </a:txBody>
                  <a:tcPr/>
                </a:tc>
              </a:tr>
              <a:tr h="619479">
                <a:tc rowSpan="3">
                  <a:txBody>
                    <a:bodyPr/>
                    <a:lstStyle/>
                    <a:p>
                      <a:r>
                        <a:rPr lang="en-GB" dirty="0" smtClean="0"/>
                        <a:t>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1191.5</a:t>
                      </a:r>
                      <a:r>
                        <a:rPr lang="en-GB" sz="1400" dirty="0" smtClean="0"/>
                        <a:t> +/- 0.01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1086.4</a:t>
                      </a: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1400" baseline="0" dirty="0" smtClean="0"/>
                        <a:t>+/- 0.01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1076.1</a:t>
                      </a:r>
                      <a:r>
                        <a:rPr lang="en-GB" sz="1400" dirty="0" smtClean="0"/>
                        <a:t> +/- 0.01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1152.2</a:t>
                      </a:r>
                      <a:r>
                        <a:rPr lang="en-GB" sz="1400" dirty="0" smtClean="0"/>
                        <a:t> +/- 0.01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1208.2</a:t>
                      </a:r>
                      <a:r>
                        <a:rPr lang="en-GB" sz="1400" dirty="0" smtClean="0"/>
                        <a:t> +/- 0.01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1139.9</a:t>
                      </a:r>
                      <a:r>
                        <a:rPr lang="en-GB" sz="1400" dirty="0" smtClean="0"/>
                        <a:t> +/- 0.02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1174.7</a:t>
                      </a:r>
                      <a:r>
                        <a:rPr lang="en-GB" sz="1400" baseline="0" dirty="0" smtClean="0"/>
                        <a:t> +/- 0.01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1179.2</a:t>
                      </a:r>
                      <a:r>
                        <a:rPr lang="en-GB" sz="1400" dirty="0" smtClean="0"/>
                        <a:t> +/- 0.01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1049.1</a:t>
                      </a:r>
                      <a:r>
                        <a:rPr lang="en-GB" sz="1400" dirty="0" smtClean="0"/>
                        <a:t> +/- 0.02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9.1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 +- 0.2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8.6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9.1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8.6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8.9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9.1 +/- 0.2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</a:t>
                      </a:r>
                    </a:p>
                    <a:p>
                      <a:r>
                        <a:rPr lang="en-GB" dirty="0" smtClean="0"/>
                        <a:t>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9.1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8.6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9.1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9.1 +/- 0.4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8.9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9.1</a:t>
                      </a:r>
                      <a:r>
                        <a:rPr lang="en-GB" sz="1400" baseline="0" dirty="0" smtClean="0"/>
                        <a:t> +/- 0.2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>
                  <a:txBody>
                    <a:bodyPr/>
                    <a:lstStyle/>
                    <a:p>
                      <a:r>
                        <a:rPr lang="en-GB" dirty="0" smtClean="0"/>
                        <a:t>TIME</a:t>
                      </a:r>
                    </a:p>
                    <a:p>
                      <a:r>
                        <a:rPr lang="en-GB" dirty="0" smtClean="0"/>
                        <a:t>JITTER (</a:t>
                      </a:r>
                      <a:r>
                        <a:rPr lang="en-GB" dirty="0" err="1" smtClean="0"/>
                        <a:t>ps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7.8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8.2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7.9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6.3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6.6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8.9 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8.1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8.2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7.3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3533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357 MHz sampling tests (A1) using PLL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085744"/>
              </p:ext>
            </p:extLst>
          </p:nvPr>
        </p:nvGraphicFramePr>
        <p:xfrm>
          <a:off x="179512" y="908720"/>
          <a:ext cx="8856980" cy="5810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5180"/>
                <a:gridCol w="805180"/>
                <a:gridCol w="805180"/>
                <a:gridCol w="805180"/>
                <a:gridCol w="811728"/>
                <a:gridCol w="798632"/>
                <a:gridCol w="805180"/>
                <a:gridCol w="805180"/>
                <a:gridCol w="805180"/>
                <a:gridCol w="805180"/>
                <a:gridCol w="805180"/>
              </a:tblGrid>
              <a:tr h="619479">
                <a:tc>
                  <a:txBody>
                    <a:bodyPr/>
                    <a:lstStyle/>
                    <a:p>
                      <a:r>
                        <a:rPr lang="en-GB" dirty="0" smtClean="0"/>
                        <a:t>Chan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/>
                </a:tc>
              </a:tr>
              <a:tr h="619479">
                <a:tc rowSpan="3">
                  <a:txBody>
                    <a:bodyPr/>
                    <a:lstStyle/>
                    <a:p>
                      <a:r>
                        <a:rPr lang="en-GB" sz="1600" dirty="0" smtClean="0"/>
                        <a:t>ZERO</a:t>
                      </a:r>
                      <a:r>
                        <a:rPr lang="en-GB" sz="1600" baseline="0" dirty="0" smtClean="0"/>
                        <a:t> XING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 +/- 1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-0.7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4.6 +/- 0.8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17.3 +/- 0.8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 +/- 1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1.3 +/- 0.9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10.1 +/- 0.8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-10.6 +/- 0.9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8.9 +/- 0.7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47 +/- 7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44 +/- 7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42 +/- 6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44 +/- 7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47 +/- 7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43 +/- 7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45 +/- 7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45 +/- 7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41 +/- 6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</a:t>
                      </a:r>
                    </a:p>
                    <a:p>
                      <a:r>
                        <a:rPr lang="en-GB" dirty="0" smtClean="0"/>
                        <a:t>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49 +/- 3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44 +/- 3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43 +/-</a:t>
                      </a:r>
                      <a:r>
                        <a:rPr lang="en-GB" sz="1400" baseline="0" dirty="0" smtClean="0"/>
                        <a:t> 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45 +/- 3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48 +/- 3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44 +/- 3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46 +/- 4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46 +/- 4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42 +/- 3</a:t>
                      </a:r>
                      <a:endParaRPr lang="en-GB" sz="1400" dirty="0"/>
                    </a:p>
                  </a:txBody>
                  <a:tcPr/>
                </a:tc>
              </a:tr>
              <a:tr h="619479">
                <a:tc rowSpan="3">
                  <a:txBody>
                    <a:bodyPr/>
                    <a:lstStyle/>
                    <a:p>
                      <a:r>
                        <a:rPr lang="en-GB" dirty="0" smtClean="0"/>
                        <a:t>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1210 .4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1097.3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1082.1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1162.9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1218.8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1126.7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1176.2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1184.4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1058.6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9.2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9.2 +/- 0.3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9.0 +/- 0.3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8.9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9.0 +/- 0.2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9.0</a:t>
                      </a:r>
                      <a:r>
                        <a:rPr lang="en-GB" sz="1400" baseline="0" dirty="0" smtClean="0"/>
                        <a:t> +/- 0.2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</a:t>
                      </a:r>
                      <a:r>
                        <a:rPr lang="en-GB" sz="1400" baseline="0" dirty="0" smtClean="0"/>
                        <a:t>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8.2</a:t>
                      </a:r>
                      <a:r>
                        <a:rPr lang="en-GB" sz="1400" baseline="0" dirty="0" smtClean="0"/>
                        <a:t> +/- 0.2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</a:t>
                      </a:r>
                    </a:p>
                    <a:p>
                      <a:r>
                        <a:rPr lang="en-GB" dirty="0" smtClean="0"/>
                        <a:t>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9.2 +/- 0.7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9.2 +/- 0.7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9.0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8.9 +/- 0.6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9.0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9.0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 +/-0.6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8.2 +/- 0.6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>
                  <a:txBody>
                    <a:bodyPr/>
                    <a:lstStyle/>
                    <a:p>
                      <a:r>
                        <a:rPr lang="en-GB" dirty="0" smtClean="0"/>
                        <a:t>TIME</a:t>
                      </a:r>
                    </a:p>
                    <a:p>
                      <a:r>
                        <a:rPr lang="en-GB" dirty="0" smtClean="0"/>
                        <a:t>JITTER (</a:t>
                      </a:r>
                      <a:r>
                        <a:rPr lang="en-GB" dirty="0" err="1" smtClean="0"/>
                        <a:t>ps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18.1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17.9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17.7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17.2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17.6</a:t>
                      </a:r>
                    </a:p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17.4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17.5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17.3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17.7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3274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357 MHz sampling tests (A2) no PLL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160931"/>
              </p:ext>
            </p:extLst>
          </p:nvPr>
        </p:nvGraphicFramePr>
        <p:xfrm>
          <a:off x="179512" y="908720"/>
          <a:ext cx="8784976" cy="5810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5180"/>
                <a:gridCol w="805180"/>
                <a:gridCol w="805180"/>
                <a:gridCol w="805180"/>
                <a:gridCol w="811728"/>
                <a:gridCol w="798632"/>
                <a:gridCol w="805180"/>
                <a:gridCol w="805180"/>
                <a:gridCol w="805180"/>
                <a:gridCol w="805180"/>
                <a:gridCol w="733176"/>
              </a:tblGrid>
              <a:tr h="619479">
                <a:tc>
                  <a:txBody>
                    <a:bodyPr/>
                    <a:lstStyle/>
                    <a:p>
                      <a:r>
                        <a:rPr lang="en-GB" dirty="0" smtClean="0"/>
                        <a:t>Chan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/>
                </a:tc>
              </a:tr>
              <a:tr h="619479">
                <a:tc rowSpan="3">
                  <a:txBody>
                    <a:bodyPr/>
                    <a:lstStyle/>
                    <a:p>
                      <a:r>
                        <a:rPr lang="en-GB" sz="1600" dirty="0" smtClean="0"/>
                        <a:t>ZERO</a:t>
                      </a:r>
                      <a:r>
                        <a:rPr lang="en-GB" sz="1600" baseline="0" dirty="0" smtClean="0"/>
                        <a:t> XING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1.7 +/-</a:t>
                      </a:r>
                      <a:r>
                        <a:rPr lang="en-GB" sz="1400" baseline="0" dirty="0" smtClean="0"/>
                        <a:t> 0.3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-2.8 +/- 0.5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1.9 +/- 0.3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-1.8 +/-</a:t>
                      </a:r>
                      <a:r>
                        <a:rPr lang="en-GB" sz="1400" baseline="0" dirty="0" smtClean="0"/>
                        <a:t>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-9.6 +/- 0.4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-2.6 +/- 0.4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-10.3 +/- 0.5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-4.5 +/- 0.5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15.7 +/- 0.4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17.3 +/- 0.4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16.3</a:t>
                      </a:r>
                      <a:r>
                        <a:rPr lang="en-GB" sz="1400" baseline="0" dirty="0" smtClean="0"/>
                        <a:t> +/- 0.4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15.9 +/- 0.4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16.6 +/- 0.4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16.0 +/- 0.4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17.3 +/- 0.4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16.8</a:t>
                      </a:r>
                      <a:r>
                        <a:rPr lang="en-GB" sz="1400" baseline="0" dirty="0" smtClean="0"/>
                        <a:t> +/- 0.5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19.3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+/-</a:t>
                      </a:r>
                      <a:r>
                        <a:rPr lang="en-GB" sz="1400" baseline="0" dirty="0" smtClean="0"/>
                        <a:t> 0.6</a:t>
                      </a:r>
                      <a:endParaRPr lang="en-GB" sz="1400" dirty="0" smtClean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</a:t>
                      </a:r>
                    </a:p>
                    <a:p>
                      <a:r>
                        <a:rPr lang="en-GB" dirty="0" smtClean="0"/>
                        <a:t>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 +/- 1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18 +/- 1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 +/- 1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 +/- 1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17 +/- 1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 +/- 1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18</a:t>
                      </a:r>
                      <a:r>
                        <a:rPr lang="en-GB" sz="1400" baseline="0" dirty="0" smtClean="0"/>
                        <a:t> +/- 1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18 +/- 1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 +/- 2</a:t>
                      </a:r>
                      <a:endParaRPr lang="en-GB" sz="1400" dirty="0"/>
                    </a:p>
                  </a:txBody>
                  <a:tcPr/>
                </a:tc>
              </a:tr>
              <a:tr h="619479">
                <a:tc rowSpan="3">
                  <a:txBody>
                    <a:bodyPr/>
                    <a:lstStyle/>
                    <a:p>
                      <a:r>
                        <a:rPr lang="en-GB" dirty="0" smtClean="0"/>
                        <a:t>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1022.1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1184.1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1064.9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1097.5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1173.9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1111.5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1127.0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1230.9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1135.6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8.5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8.5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8.5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 +/- 0.2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 +/- 0.2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</a:t>
                      </a:r>
                    </a:p>
                    <a:p>
                      <a:r>
                        <a:rPr lang="en-GB" dirty="0" smtClean="0"/>
                        <a:t>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8.5 +/- 0.6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8.5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8.5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</a:t>
                      </a:r>
                      <a:r>
                        <a:rPr lang="en-GB" sz="1400" baseline="0" dirty="0" smtClean="0"/>
                        <a:t> +/- 0.6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8.8 +/- 0.6</a:t>
                      </a:r>
                      <a:endParaRPr lang="en-GB" sz="1400" dirty="0"/>
                    </a:p>
                  </a:txBody>
                  <a:tcPr/>
                </a:tc>
              </a:tr>
              <a:tr h="759527">
                <a:tc>
                  <a:txBody>
                    <a:bodyPr/>
                    <a:lstStyle/>
                    <a:p>
                      <a:r>
                        <a:rPr lang="en-GB" dirty="0" smtClean="0"/>
                        <a:t>TIME</a:t>
                      </a:r>
                    </a:p>
                    <a:p>
                      <a:r>
                        <a:rPr lang="en-GB" dirty="0" smtClean="0"/>
                        <a:t>JITTER (</a:t>
                      </a:r>
                      <a:r>
                        <a:rPr lang="en-GB" dirty="0" err="1" smtClean="0"/>
                        <a:t>ps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7.0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6.8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6.7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6.5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6.5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6.4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7.1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6.5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7.8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3050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357 MHz sampling tests (A1) using PLL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164804"/>
            <a:ext cx="3936437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96752"/>
            <a:ext cx="3893840" cy="2920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03186"/>
            <a:ext cx="3384376" cy="2538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05064"/>
            <a:ext cx="3548675" cy="2661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04248" y="4653136"/>
            <a:ext cx="1604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Average spectrum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3052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357 MHz sampling tests (A1) using PLL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48880"/>
            <a:ext cx="533400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338" y="1290547"/>
            <a:ext cx="3701819" cy="2776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85520" y="4149080"/>
            <a:ext cx="3234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Peaks at:</a:t>
            </a:r>
          </a:p>
          <a:p>
            <a:r>
              <a:rPr lang="en-GB" dirty="0" smtClean="0"/>
              <a:t>157 MHz =&gt; 200 MHz reflected</a:t>
            </a:r>
          </a:p>
          <a:p>
            <a:r>
              <a:rPr lang="en-GB" dirty="0" smtClean="0"/>
              <a:t>117 MHz =&gt; ??</a:t>
            </a:r>
          </a:p>
          <a:p>
            <a:r>
              <a:rPr lang="en-GB" dirty="0" smtClean="0"/>
              <a:t>134 MHz =&gt; ??</a:t>
            </a:r>
          </a:p>
          <a:p>
            <a:pPr marL="342900" indent="-342900">
              <a:buAutoNum type="arabicPlain" startAt="80"/>
            </a:pPr>
            <a:r>
              <a:rPr lang="en-GB" dirty="0" smtClean="0"/>
              <a:t>MHz =&gt; 40 MHz harmonic?</a:t>
            </a:r>
          </a:p>
          <a:p>
            <a:r>
              <a:rPr lang="en-GB" dirty="0" smtClean="0"/>
              <a:t>45 MHz??</a:t>
            </a:r>
          </a:p>
        </p:txBody>
      </p:sp>
    </p:spTree>
    <p:extLst>
      <p:ext uri="{BB962C8B-B14F-4D97-AF65-F5344CB8AC3E}">
        <p14:creationId xmlns:p14="http://schemas.microsoft.com/office/powerpoint/2010/main" val="2736297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4158</TotalTime>
  <Words>875</Words>
  <Application>Microsoft Office PowerPoint</Application>
  <PresentationFormat>On-screen Show (4:3)</PresentationFormat>
  <Paragraphs>392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FONT5 sampling jitter investigations</vt:lpstr>
      <vt:lpstr>714 MHz tests at ATF</vt:lpstr>
      <vt:lpstr>Stripline BPM difference residuals</vt:lpstr>
      <vt:lpstr>ADC Baseline Noise checks (A1)</vt:lpstr>
      <vt:lpstr>357 MHz sampling tests (A1) – default</vt:lpstr>
      <vt:lpstr>357 MHz sampling tests (A1) using PLL</vt:lpstr>
      <vt:lpstr>357 MHz sampling tests (A2) no PLL</vt:lpstr>
      <vt:lpstr>357 MHz sampling tests (A1) using PLL</vt:lpstr>
      <vt:lpstr>357 MHz sampling tests (A1) using PLL</vt:lpstr>
      <vt:lpstr>357 MHz sampling tests (A1) no PLL</vt:lpstr>
      <vt:lpstr>To do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38</cp:revision>
  <dcterms:created xsi:type="dcterms:W3CDTF">2016-07-04T15:41:25Z</dcterms:created>
  <dcterms:modified xsi:type="dcterms:W3CDTF">2016-07-08T08:59:32Z</dcterms:modified>
</cp:coreProperties>
</file>