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614" r:id="rId2"/>
    <p:sldId id="692" r:id="rId3"/>
    <p:sldId id="689" r:id="rId4"/>
    <p:sldId id="690" r:id="rId5"/>
    <p:sldId id="691" r:id="rId6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moto" initials="m" lastIdx="1" clrIdx="0">
    <p:extLst>
      <p:ext uri="{19B8F6BF-5375-455C-9EA6-DF929625EA0E}">
        <p15:presenceInfo xmlns:p15="http://schemas.microsoft.com/office/powerpoint/2012/main" userId="miya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8094D6"/>
    <a:srgbClr val="FFFFCC"/>
    <a:srgbClr val="CC9900"/>
    <a:srgbClr val="FFFF00"/>
    <a:srgbClr val="0033CC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30" autoAdjust="0"/>
    <p:restoredTop sz="88185" autoAdjust="0"/>
  </p:normalViewPr>
  <p:slideViewPr>
    <p:cSldViewPr>
      <p:cViewPr varScale="1">
        <p:scale>
          <a:sx n="93" d="100"/>
          <a:sy n="93" d="100"/>
        </p:scale>
        <p:origin x="99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7-13T13:13:30.991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2016/7/13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22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14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352" y="6568281"/>
            <a:ext cx="1041698" cy="22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1477968" cy="220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18 June, 2016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2051720" y="6572272"/>
            <a:ext cx="547260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ILC Detector Study Kickoff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18 June, 2016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ILC Detector Study Kickoff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レイアウト-ページ番号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6863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18 June, 2016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ILC Detector Study Kickoff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0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onfluence.desy.de/display/ILD/Simulation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xfrm>
            <a:off x="107504" y="620688"/>
            <a:ext cx="8856984" cy="1143000"/>
          </a:xfrm>
        </p:spPr>
        <p:txBody>
          <a:bodyPr/>
          <a:lstStyle/>
          <a:p>
            <a:r>
              <a:rPr kumimoji="1" lang="en-US" altLang="ja-JP" dirty="0" smtClean="0"/>
              <a:t>Recent software WG  activities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>
          <a:xfrm>
            <a:off x="1335596" y="4581128"/>
            <a:ext cx="6400800" cy="175260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On behalf of ILD software working group</a:t>
            </a:r>
          </a:p>
          <a:p>
            <a:r>
              <a:rPr kumimoji="1" lang="en-US" altLang="ja-JP" dirty="0" smtClean="0"/>
              <a:t>13 July 2016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71868" y="2276872"/>
            <a:ext cx="25282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Generator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Simulation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Reconstruction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Production</a:t>
            </a:r>
            <a:endParaRPr kumimoji="1" lang="ja-JP" altLang="en-US" sz="2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00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02448" y="116632"/>
            <a:ext cx="210826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Overview</a:t>
            </a:r>
            <a:endParaRPr kumimoji="1" lang="ja-JP" altLang="en-US" sz="3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4306" y="1052736"/>
            <a:ext cx="893065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Software WG conveners bi-weekly meeting :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Last meeting held on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6-July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kumimoji="1"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Core software status</a:t>
            </a:r>
          </a:p>
          <a:p>
            <a:pPr marL="742950" lvl="1" indent="-285750">
              <a:buFont typeface="Wingdings" panose="05000000000000000000" pitchFamily="2" charset="2"/>
              <a:buChar char="n"/>
            </a:pP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Preparing a v01-17-10 </a:t>
            </a:r>
            <a:r>
              <a:rPr kumimoji="1"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iLCSoft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release in the next 2-3 weeks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Provide the progress in reconstruction for the DBD-simulated data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endParaRPr kumimoji="1"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800100" lvl="1" indent="-34290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Afterwards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focus on finalizing the new DD4hep based simulation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reconstruction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723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02448" y="116632"/>
            <a:ext cx="233910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Simulation</a:t>
            </a:r>
            <a:endParaRPr kumimoji="1" lang="ja-JP" altLang="en-US" sz="3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7544" y="1196752"/>
            <a:ext cx="852028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simulation in the new framework now has been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established.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documentation wiki page has been created and now published.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Address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http://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hlinkClick r:id="rId2"/>
              </a:rPr>
              <a:t>confluence.desy.de/display/ILD/Simulation</a:t>
            </a:r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Used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as: Communication interface, Information sharing,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Workflow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management, Available tools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demonstration</a:t>
            </a:r>
          </a:p>
          <a:p>
            <a:endParaRPr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derivative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radius dependence has been added into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the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compact XML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file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Radius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scaling to be automatic for envelopes of </a:t>
            </a:r>
            <a:r>
              <a:rPr lang="en-US" altLang="ja-JP" sz="20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ecal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</a:t>
            </a:r>
            <a:r>
              <a:rPr lang="en-US" altLang="ja-JP" sz="20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hcal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coil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explicit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radius are still used for outer detector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Yoke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used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as reference for geometry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display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could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 derivative from coil outer radius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too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kumimoji="1"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Preparing 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tools for fast &amp; efficient validation of new simulation models 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901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876664" y="188640"/>
            <a:ext cx="339067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Reconstruction</a:t>
            </a:r>
            <a:endParaRPr kumimoji="1" lang="ja-JP" altLang="en-US" sz="3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9"/>
            <a:ext cx="9144000" cy="685174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580112" y="4365104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criteria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80111" y="4725144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r>
              <a:rPr lang="en-US" altLang="ja-JP" sz="14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criteria</a:t>
            </a:r>
            <a:endParaRPr kumimoji="1" lang="ja-JP" altLang="en-US" sz="14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19656" y="6542479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Symbol" panose="05050102010706020507" pitchFamily="18" charset="2"/>
                <a:ea typeface="OpenSymbol" panose="05010000000000000000" pitchFamily="2" charset="0"/>
                <a:cs typeface="Arial Unicode MS" pitchFamily="50" charset="-128"/>
              </a:rPr>
              <a:t>d</a:t>
            </a:r>
            <a:r>
              <a:rPr lang="en-US" altLang="ja-JP" sz="1400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RZ</a:t>
            </a:r>
            <a:endParaRPr kumimoji="1" lang="ja-JP" altLang="en-US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14287" y="6525344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Symbol" panose="05050102010706020507" pitchFamily="18" charset="2"/>
                <a:ea typeface="OpenSymbol" panose="05010000000000000000" pitchFamily="2" charset="0"/>
                <a:cs typeface="Arial Unicode MS" pitchFamily="50" charset="-128"/>
              </a:rPr>
              <a:t>df</a:t>
            </a:r>
            <a:endParaRPr kumimoji="1" lang="ja-JP" altLang="en-US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51824" y="652509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err="1" smtClean="0">
                <a:latin typeface="Symbol" panose="05050102010706020507" pitchFamily="18" charset="2"/>
                <a:ea typeface="OpenSymbol" panose="05010000000000000000" pitchFamily="2" charset="0"/>
                <a:cs typeface="Arial Unicode MS" pitchFamily="50" charset="-128"/>
              </a:rPr>
              <a:t>d</a:t>
            </a:r>
            <a:r>
              <a:rPr lang="en-US" altLang="ja-JP" sz="14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</a:t>
            </a:r>
            <a:endParaRPr kumimoji="1" lang="ja-JP" altLang="en-US" sz="1400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19235" y="6478924"/>
            <a:ext cx="582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  <a:t>Radius</a:t>
            </a:r>
            <a:b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</a:br>
            <a: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  <a:t>ratio</a:t>
            </a:r>
            <a:endParaRPr kumimoji="1" lang="ja-JP" altLang="en-US" sz="1000" dirty="0" smtClean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740352" y="6455880"/>
            <a:ext cx="49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  <a:t>3D </a:t>
            </a:r>
            <a:b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</a:br>
            <a:r>
              <a:rPr lang="en-US" altLang="ja-JP" sz="1000" dirty="0" smtClean="0">
                <a:ea typeface="OpenSymbol" panose="05010000000000000000" pitchFamily="2" charset="0"/>
                <a:cs typeface="Arial Unicode MS" pitchFamily="50" charset="-128"/>
              </a:rPr>
              <a:t>angle</a:t>
            </a:r>
            <a:endParaRPr kumimoji="1" lang="ja-JP" altLang="en-US" sz="1000" dirty="0" smtClean="0"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2424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915816" y="0"/>
            <a:ext cx="323678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MC Production</a:t>
            </a:r>
            <a:endParaRPr kumimoji="1" lang="ja-JP" altLang="en-US" sz="36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542" y="631255"/>
            <a:ext cx="6115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ILDDIRAC production using DBD soft (v01-16-02)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0300" y="951399"/>
            <a:ext cx="8773700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2" indent="-342900">
              <a:buAutoNum type="arabicParenBoth"/>
            </a:pP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Requested by </a:t>
            </a:r>
            <a:r>
              <a:rPr kumimoji="1" lang="en-US" altLang="ja-JP" sz="16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S.Kawada</a:t>
            </a: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  <a:b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500 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GeV </a:t>
            </a:r>
            <a:r>
              <a:rPr lang="en-US" altLang="ja-JP" sz="16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</a:t>
            </a:r>
            <a:r>
              <a:rPr lang="en-US" altLang="ja-JP" sz="16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ffH</a:t>
            </a:r>
            <a:r>
              <a:rPr lang="en-US" altLang="ja-JP" sz="16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, </a:t>
            </a:r>
            <a:r>
              <a:rPr lang="en-US" altLang="ja-JP" sz="1600" dirty="0" err="1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H</a:t>
            </a:r>
            <a:r>
              <a:rPr lang="en-US" altLang="ja-JP" sz="16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m+m</a:t>
            </a:r>
            <a:r>
              <a:rPr lang="en-US" altLang="ja-JP" sz="1600" dirty="0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, 4 pol. comb.: </a:t>
            </a:r>
            <a: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Completed ~79.8k </a:t>
            </a:r>
            <a:r>
              <a:rPr lang="en-US" altLang="ja-JP" sz="1600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evts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</a:t>
            </a:r>
          </a:p>
          <a:p>
            <a:pPr marL="342900" lvl="2" indent="-342900">
              <a:buAutoNum type="arabicParenBoth"/>
            </a:pP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Requested by Jackie:  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- 500 GeV, 4f_singleZnunu_leptonic : </a:t>
            </a:r>
            <a: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Completed.  ~132k </a:t>
            </a:r>
            <a:r>
              <a:rPr lang="en-US" altLang="ja-JP" sz="1600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evts</a:t>
            </a:r>
            <a: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/>
            </a:r>
            <a:b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- 500 GeV, 4f_singleZZorWWMix_leptonic: </a:t>
            </a:r>
            <a: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Completed ~ 379k </a:t>
            </a:r>
            <a:r>
              <a:rPr lang="en-US" altLang="ja-JP" sz="1600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evts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</a:t>
            </a:r>
            <a:b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sz="160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</a:t>
            </a:r>
            <a:r>
              <a:rPr lang="en-US" altLang="ja-JP" sz="160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500 GeV</a:t>
            </a:r>
            <a:r>
              <a:rPr lang="en-US" altLang="ja-JP" sz="16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, 4f_singleZsingleWMix_leptonic: </a:t>
            </a:r>
            <a:r>
              <a:rPr lang="en-US" altLang="ja-JP" sz="1600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Completed ~ 615k </a:t>
            </a:r>
            <a:r>
              <a:rPr lang="en-US" altLang="ja-JP" sz="1600" i="1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evts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</a:t>
            </a:r>
          </a:p>
          <a:p>
            <a:pPr marL="0" lvl="2"/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     </a:t>
            </a:r>
            <a:r>
              <a:rPr lang="en-US" altLang="ja-JP" sz="1600" dirty="0" smtClean="0">
                <a:solidFill>
                  <a:srgbClr val="23346C"/>
                </a:solidFill>
              </a:rPr>
              <a:t>- 500 GeV, 4fsingleZee_leptonic : </a:t>
            </a:r>
            <a:r>
              <a:rPr lang="en-US" altLang="ja-JP" sz="1600" dirty="0" smtClean="0">
                <a:solidFill>
                  <a:srgbClr val="FF0000"/>
                </a:solidFill>
              </a:rPr>
              <a:t>Running</a:t>
            </a:r>
            <a:r>
              <a:rPr lang="en-US" altLang="ja-JP" sz="1600" dirty="0" smtClean="0">
                <a:solidFill>
                  <a:srgbClr val="23346C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~6.4M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evts</a:t>
            </a:r>
            <a:r>
              <a:rPr lang="en-US" altLang="ja-JP" sz="1600" dirty="0" smtClean="0">
                <a:solidFill>
                  <a:srgbClr val="23346C"/>
                </a:solidFill>
              </a:rPr>
              <a:t>. ~1/2 of STDHEPs</a:t>
            </a:r>
            <a:br>
              <a:rPr lang="en-US" altLang="ja-JP" sz="1600" dirty="0" smtClean="0">
                <a:solidFill>
                  <a:srgbClr val="23346C"/>
                </a:solidFill>
              </a:rPr>
            </a:br>
            <a:r>
              <a:rPr lang="en-US" altLang="ja-JP" sz="1600" dirty="0" smtClean="0">
                <a:solidFill>
                  <a:srgbClr val="23346C"/>
                </a:solidFill>
              </a:rPr>
              <a:t>                      Issues: Storage, High failure rates.</a:t>
            </a:r>
            <a:endParaRPr lang="en-US" altLang="ja-JP" sz="1600" dirty="0" smtClean="0">
              <a:solidFill>
                <a:srgbClr val="FF0000"/>
              </a:solidFill>
            </a:endParaRPr>
          </a:p>
          <a:p>
            <a:pPr marL="0" lvl="2"/>
            <a:r>
              <a:rPr lang="en-US" altLang="ja-JP" sz="1600" dirty="0" smtClean="0">
                <a:solidFill>
                  <a:srgbClr val="23346C"/>
                </a:solidFill>
              </a:rPr>
              <a:t>(3) No more user requests in the queue                               </a:t>
            </a:r>
            <a:endParaRPr lang="ja-JP" altLang="en-US" sz="1600" dirty="0">
              <a:solidFill>
                <a:srgbClr val="23346C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765" y="3600322"/>
            <a:ext cx="883447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Plan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Continue productions with DBD soft, if any from user. ( Hoping not many. )</a:t>
            </a:r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Prepare for re-reconstruction with new reconstruction tools.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Wish to update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ILDDirac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in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advance, if time allows.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Prepare for detector optimization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Important Note: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LCG file catalog (LFC) support in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ILCDirac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will be terminated in new release.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( you need to install LFC tool by your self, if not available locally )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LFC support by DESY is expected to continue for a while. KEK: as is support.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DBD samples, not registered in Dirac catalog, will be registered soon.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User files should be taken care by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himself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29739" y="3247302"/>
            <a:ext cx="5445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Temporary information of newly produced samples will be found at</a:t>
            </a:r>
          </a:p>
          <a:p>
            <a:r>
              <a:rPr lang="en-GB" altLang="ja-JP" sz="14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https</a:t>
            </a:r>
            <a:r>
              <a:rPr lang="en-GB" altLang="ja-JP" sz="14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://confluence.desy.de/display/ILD/Monte+Carlo+Production</a:t>
            </a:r>
            <a:endParaRPr kumimoji="1" lang="ja-JP" altLang="en-US" sz="14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5198149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5056</TotalTime>
  <Words>167</Words>
  <Application>Microsoft Office PowerPoint</Application>
  <PresentationFormat>画面に合わせる (4:3)</PresentationFormat>
  <Paragraphs>56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Arial Unicode MS</vt:lpstr>
      <vt:lpstr>ＭＳ Ｐゴシック</vt:lpstr>
      <vt:lpstr>Arial</vt:lpstr>
      <vt:lpstr>Calibri</vt:lpstr>
      <vt:lpstr>Comic Sans MS</vt:lpstr>
      <vt:lpstr>OpenSymbol</vt:lpstr>
      <vt:lpstr>Symbol</vt:lpstr>
      <vt:lpstr>Times New Roman</vt:lpstr>
      <vt:lpstr>Wingdings</vt:lpstr>
      <vt:lpstr>miyamoto-EnglishTalk</vt:lpstr>
      <vt:lpstr>Recent software WG  activities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423</cp:revision>
  <dcterms:created xsi:type="dcterms:W3CDTF">2013-04-09T04:56:30Z</dcterms:created>
  <dcterms:modified xsi:type="dcterms:W3CDTF">2016-07-13T07:18:19Z</dcterms:modified>
</cp:coreProperties>
</file>