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65" r:id="rId5"/>
    <p:sldId id="266" r:id="rId6"/>
    <p:sldId id="268" r:id="rId7"/>
    <p:sldId id="269" r:id="rId8"/>
    <p:sldId id="272" r:id="rId9"/>
    <p:sldId id="273" r:id="rId10"/>
    <p:sldId id="274" r:id="rId11"/>
    <p:sldId id="27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21/07/2016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21/07/2016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21/07/2016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21/07/2016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21/07/2016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21/07/2016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21/07/2016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21/07/2016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Makin’ Knobs</a:t>
            </a:r>
            <a:br>
              <a:rPr lang="en-GB" dirty="0" smtClean="0"/>
            </a:br>
            <a:r>
              <a:rPr lang="en-GB" sz="2800" dirty="0" smtClean="0"/>
              <a:t>Tuning Beamlines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Some code edited from Edu Marin </a:t>
            </a:r>
            <a:r>
              <a:rPr lang="en-GB" dirty="0" err="1" smtClean="0"/>
              <a:t>Lacoma</a:t>
            </a:r>
            <a:endParaRPr lang="en-GB" dirty="0" smtClean="0"/>
          </a:p>
          <a:p>
            <a:r>
              <a:rPr lang="en-GB" dirty="0" smtClean="0"/>
              <a:t>Some Code Original</a:t>
            </a:r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2016/22/7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2" y="908720"/>
            <a:ext cx="8318136" cy="5528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9852" y="51906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SVD</a:t>
            </a:r>
            <a:endParaRPr lang="en-GB" sz="2400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922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Nonlinear (2</a:t>
            </a:r>
            <a:r>
              <a:rPr lang="en-GB" baseline="30000" dirty="0" smtClean="0"/>
              <a:t>nd</a:t>
            </a:r>
            <a:r>
              <a:rPr lang="en-GB" dirty="0" smtClean="0"/>
              <a:t> Order) Knobs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18448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Skew Sextupoles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36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All that work, for no improvement.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73" y="1052736"/>
            <a:ext cx="8542854" cy="3796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573" y="5373216"/>
            <a:ext cx="8542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This applied the nonlinear knobs and skew sextupole knobs separately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Now investigating tuning both together.</a:t>
            </a:r>
          </a:p>
        </p:txBody>
      </p:sp>
    </p:spTree>
    <p:extLst>
      <p:ext uri="{BB962C8B-B14F-4D97-AF65-F5344CB8AC3E}">
        <p14:creationId xmlns:p14="http://schemas.microsoft.com/office/powerpoint/2010/main" val="293337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17212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What’s next?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3691002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endParaRPr lang="en-GB" sz="16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Thought I’d get the mixed tuning done in time, but implementing the new lattice and the 6 x 6 tuning lattice is a terrible job of bookkeeping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Currently getting PLACET errors when running, so I have to keep digging through the code</a:t>
            </a:r>
            <a:endParaRPr lang="en-GB" sz="24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Edu is also looking through things. Likely, I’m missing a bracket somewhere, or forgot to change a number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Once this is figured out, I’ll present the new tuning results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Next visit in </a:t>
            </a:r>
            <a:r>
              <a:rPr lang="en-GB" sz="2400" dirty="0" smtClean="0">
                <a:latin typeface="Calibri Light" panose="020F0302020204030204" pitchFamily="34" charset="0"/>
              </a:rPr>
              <a:t>late August into September: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55721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Will continue designing knobs</a:t>
            </a:r>
            <a:endParaRPr lang="en-GB" sz="2000" dirty="0">
              <a:latin typeface="Calibri Light" panose="020F0302020204030204" pitchFamily="34" charset="0"/>
            </a:endParaRPr>
          </a:p>
          <a:p>
            <a:pPr marL="557213" lvl="1" indent="-214313">
              <a:buSzPct val="150000"/>
            </a:pPr>
            <a:r>
              <a:rPr lang="en-GB" sz="2000" dirty="0" smtClean="0">
                <a:latin typeface="Calibri Light" panose="020F0302020204030204" pitchFamily="34" charset="0"/>
              </a:rPr>
              <a:t> </a:t>
            </a:r>
            <a:r>
              <a:rPr lang="en-GB" sz="2000" dirty="0" smtClean="0">
                <a:latin typeface="Calibri Light" panose="020F0302020204030204" pitchFamily="34" charset="0"/>
              </a:rPr>
              <a:t>If goals are reached, may try to implement in 2-beam tuning</a:t>
            </a:r>
            <a:endParaRPr lang="en-GB" sz="20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Another hot, productive week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362639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Calibri Light" panose="020F0302020204030204" pitchFamily="34" charset="0"/>
              </a:rPr>
              <a:t>The goal was to design new knobs to improve the single-beam tuning</a:t>
            </a:r>
            <a:endParaRPr lang="en-GB" sz="2800" dirty="0" smtClean="0">
              <a:latin typeface="Calibri Light" panose="020F0302020204030204" pitchFamily="34" charset="0"/>
            </a:endParaRPr>
          </a:p>
          <a:p>
            <a:endParaRPr lang="en-GB" sz="2800" dirty="0">
              <a:latin typeface="Calibri Light" panose="020F0302020204030204" pitchFamily="34" charset="0"/>
            </a:endParaRPr>
          </a:p>
          <a:p>
            <a:r>
              <a:rPr lang="en-GB" sz="2800" dirty="0" smtClean="0">
                <a:latin typeface="Calibri Light" panose="020F0302020204030204" pitchFamily="34" charset="0"/>
              </a:rPr>
              <a:t>We made linear and nonlinear knobs, and they didn’t help.</a:t>
            </a:r>
          </a:p>
          <a:p>
            <a:pPr lvl="1"/>
            <a:r>
              <a:rPr lang="en-GB" sz="2400" dirty="0" smtClean="0">
                <a:latin typeface="Calibri Light" panose="020F0302020204030204" pitchFamily="34" charset="0"/>
              </a:rPr>
              <a:t>Needed to introduce skew sextupoles</a:t>
            </a:r>
            <a:endParaRPr lang="en-US" sz="2400" dirty="0" smtClean="0">
              <a:latin typeface="Calibri Light" panose="020F0302020204030204" pitchFamily="34" charset="0"/>
            </a:endParaRPr>
          </a:p>
          <a:p>
            <a:endParaRPr lang="en-US" sz="2800" dirty="0">
              <a:latin typeface="Calibri Light" panose="020F0302020204030204" pitchFamily="34" charset="0"/>
            </a:endParaRPr>
          </a:p>
          <a:p>
            <a:r>
              <a:rPr lang="en-US" sz="2800" dirty="0" smtClean="0">
                <a:latin typeface="Calibri Light" panose="020F0302020204030204" pitchFamily="34" charset="0"/>
              </a:rPr>
              <a:t>Creating the linear and nonlinear knobs was successful, but implementing the nonlinear knobs which include the skew sextupoles has become an ugly task.</a:t>
            </a:r>
            <a:endParaRPr lang="en-US" sz="28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56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You may recall we were targeting aberrations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2" y="1600188"/>
            <a:ext cx="7598357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 few more aberrations…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2" y="1600188"/>
            <a:ext cx="7598357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do you make a knob?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628650" y="1124744"/>
            <a:ext cx="7886700" cy="3263504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Basically, you use a bit of mathematical wizardry on the response matrix to find various vectors that are orthogonal to each other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Three methods used, primarily</a:t>
            </a:r>
            <a:endParaRPr lang="en-GB" sz="2400" dirty="0" smtClean="0">
              <a:latin typeface="Calibri Light" panose="020F0302020204030204" pitchFamily="34" charset="0"/>
            </a:endParaRPr>
          </a:p>
          <a:p>
            <a:pPr marL="557213" lvl="1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 Least Squares (LSQ)</a:t>
            </a:r>
          </a:p>
          <a:p>
            <a:pPr marL="557213" lvl="1" indent="-214313">
              <a:buSzPct val="150000"/>
            </a:pPr>
            <a:r>
              <a:rPr lang="en-GB" sz="2400" dirty="0">
                <a:latin typeface="Calibri Light" panose="020F0302020204030204" pitchFamily="34" charset="0"/>
              </a:rPr>
              <a:t> </a:t>
            </a:r>
            <a:r>
              <a:rPr lang="en-GB" sz="2400" dirty="0" smtClean="0">
                <a:latin typeface="Calibri Light" panose="020F0302020204030204" pitchFamily="34" charset="0"/>
              </a:rPr>
              <a:t>Matrix Inversion (INV)</a:t>
            </a:r>
          </a:p>
          <a:p>
            <a:pPr marL="557213" lvl="1" indent="-214313">
              <a:buSzPct val="150000"/>
            </a:pPr>
            <a:r>
              <a:rPr lang="en-GB" sz="2400" dirty="0">
                <a:latin typeface="Calibri Light" panose="020F0302020204030204" pitchFamily="34" charset="0"/>
              </a:rPr>
              <a:t> </a:t>
            </a:r>
            <a:r>
              <a:rPr lang="en-GB" sz="2400" dirty="0" smtClean="0">
                <a:latin typeface="Calibri Light" panose="020F0302020204030204" pitchFamily="34" charset="0"/>
              </a:rPr>
              <a:t>Singular Value Decomposition (SVD)</a:t>
            </a:r>
            <a:endParaRPr lang="en-GB" sz="24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Each method ends up with different results, so all three have to be investigated and a method selected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Making the knobs is easy, implementing them in PLACET is…not (but can be)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Here come some confusing plots:</a:t>
            </a:r>
            <a:endParaRPr lang="en-GB" sz="240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6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251520"/>
            <a:ext cx="3052671" cy="4913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664" y="1251520"/>
            <a:ext cx="3052671" cy="4913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8" y="1251520"/>
            <a:ext cx="3052671" cy="49137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06347" y="79459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SVD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39851" y="78985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LSQ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3356" y="78985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INV</a:t>
            </a:r>
            <a:endParaRPr lang="en-GB" sz="2400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Y</a:t>
            </a:r>
            <a:r>
              <a:rPr lang="en-GB" dirty="0" smtClean="0"/>
              <a:t>-Plane Linear Knobs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196164" y="2060848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1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96163" y="3084929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2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6163" y="3989356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3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96162" y="4877274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4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96162" y="5960745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5</a:t>
            </a:r>
            <a:endParaRPr lang="en-GB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9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836" y="941901"/>
            <a:ext cx="3556727" cy="57251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44212"/>
            <a:ext cx="3556728" cy="57251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21051" y="50885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SVD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73800" y="50885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INV</a:t>
            </a:r>
            <a:endParaRPr lang="en-GB" sz="2400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92222"/>
          </a:xfrm>
        </p:spPr>
        <p:txBody>
          <a:bodyPr>
            <a:normAutofit fontScale="90000"/>
          </a:bodyPr>
          <a:lstStyle/>
          <a:p>
            <a:r>
              <a:rPr lang="en-GB" dirty="0"/>
              <a:t>Y</a:t>
            </a:r>
            <a:r>
              <a:rPr lang="en-GB" dirty="0" smtClean="0"/>
              <a:t>-Plane Linear Knobs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3" y="1899828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1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3" y="3060160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2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3" y="4128089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3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2" y="5188393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4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28181" y="6438884"/>
            <a:ext cx="77083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</a:rPr>
              <a:t>Singular Value 5</a:t>
            </a:r>
            <a:endParaRPr lang="en-GB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1" y="908720"/>
            <a:ext cx="8318138" cy="5528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9852" y="51906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INV</a:t>
            </a:r>
            <a:endParaRPr lang="en-GB" sz="2400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922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Nonlinear (2</a:t>
            </a:r>
            <a:r>
              <a:rPr lang="en-GB" baseline="30000" dirty="0" smtClean="0"/>
              <a:t>nd</a:t>
            </a:r>
            <a:r>
              <a:rPr lang="en-GB" dirty="0" smtClean="0"/>
              <a:t> Order) Knobs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148064" y="18448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Skew Sextupoles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2" y="908720"/>
            <a:ext cx="8318136" cy="5528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9852" y="51906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LSQ</a:t>
            </a:r>
            <a:endParaRPr lang="en-GB" sz="2400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922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Nonlinear (2</a:t>
            </a:r>
            <a:r>
              <a:rPr lang="en-GB" baseline="30000" dirty="0" smtClean="0"/>
              <a:t>nd</a:t>
            </a:r>
            <a:r>
              <a:rPr lang="en-GB" dirty="0" smtClean="0"/>
              <a:t> Order) Knobs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18448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Skew Sextupoles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1267</TotalTime>
  <Words>389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Makin’ Knobs Tuning Beamlines</vt:lpstr>
      <vt:lpstr>Another hot, productive week at CERN</vt:lpstr>
      <vt:lpstr>You may recall we were targeting aberrations</vt:lpstr>
      <vt:lpstr>A few more aberrations…</vt:lpstr>
      <vt:lpstr>How do you make a knob?</vt:lpstr>
      <vt:lpstr>Y-Plane Linear Knobs</vt:lpstr>
      <vt:lpstr>Y-Plane Linear Knobs</vt:lpstr>
      <vt:lpstr>Nonlinear (2nd Order) Knobs</vt:lpstr>
      <vt:lpstr>Nonlinear (2nd Order) Knobs</vt:lpstr>
      <vt:lpstr>Nonlinear (2nd Order) Knobs</vt:lpstr>
      <vt:lpstr>All that work, for no improvement.</vt:lpstr>
      <vt:lpstr>What’s next?</vt:lpstr>
    </vt:vector>
  </TitlesOfParts>
  <Company>Department of Physics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65</cp:revision>
  <dcterms:created xsi:type="dcterms:W3CDTF">2015-08-19T18:02:40Z</dcterms:created>
  <dcterms:modified xsi:type="dcterms:W3CDTF">2016-07-21T17:03:16Z</dcterms:modified>
</cp:coreProperties>
</file>