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9" r:id="rId4"/>
    <p:sldId id="264" r:id="rId5"/>
    <p:sldId id="256" r:id="rId6"/>
    <p:sldId id="265" r:id="rId7"/>
    <p:sldId id="266" r:id="rId8"/>
    <p:sldId id="258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3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4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70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85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2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55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19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92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33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10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18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53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9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99EE7-7385-43EA-9754-42208FFA8288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</a:t>
            </a:r>
            <a:r>
              <a:rPr lang="en-US" altLang="en-US" kern="0" dirty="0" smtClean="0"/>
              <a:t>R</a:t>
            </a:r>
            <a:r>
              <a:rPr lang="en-US" altLang="en-US" kern="0" dirty="0"/>
              <a:t>. Ramjiawan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64167" y="119630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480048"/>
                </a:solidFill>
              </a:rPr>
              <a:t>Dynamic Range </a:t>
            </a:r>
            <a:r>
              <a:rPr lang="en-GB" dirty="0">
                <a:solidFill>
                  <a:srgbClr val="480048"/>
                </a:solidFill>
              </a:rPr>
              <a:t>and </a:t>
            </a:r>
            <a:r>
              <a:rPr lang="en-GB" dirty="0" smtClean="0">
                <a:solidFill>
                  <a:srgbClr val="480048"/>
                </a:solidFill>
              </a:rPr>
              <a:t>Resolution</a:t>
            </a:r>
            <a:endParaRPr lang="en-GB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6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Average signal per mover setting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82931" y="1318984"/>
            <a:ext cx="109156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 signal averaged for each mover setting.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smallest I signals correspond to mover settings close to 8.3V.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mover setting that centralises the beam within the BPM is at the edge of the mover range for this file.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At samples 55 and 59 signals at different mover settings cross.</a:t>
            </a:r>
            <a:endParaRPr lang="en-GB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691664" y="2640330"/>
            <a:ext cx="14978866" cy="4091940"/>
            <a:chOff x="972205" y="1643124"/>
            <a:chExt cx="13510712" cy="476654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8758" t="13786" r="7321" b="10790"/>
            <a:stretch/>
          </p:blipFill>
          <p:spPr>
            <a:xfrm>
              <a:off x="1495425" y="2372688"/>
              <a:ext cx="8915400" cy="351376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581832" y="5886450"/>
              <a:ext cx="99010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Sample number</a:t>
              </a:r>
              <a:endParaRPr lang="en-GB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305404" y="2920733"/>
              <a:ext cx="30784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I Signal</a:t>
              </a:r>
              <a:endParaRPr lang="en-GB" sz="28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3026908" y="4526285"/>
              <a:ext cx="9177" cy="4719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3026908" y="3034155"/>
              <a:ext cx="0" cy="46192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706791" y="4995452"/>
              <a:ext cx="81873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300" dirty="0" smtClean="0"/>
                <a:t>8.3V</a:t>
              </a:r>
              <a:endParaRPr lang="en-GB" sz="23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86471" y="2579273"/>
              <a:ext cx="81873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300" dirty="0" smtClean="0"/>
                <a:t>4.0V</a:t>
              </a:r>
              <a:endParaRPr lang="en-GB" sz="23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966252" y="2469512"/>
              <a:ext cx="43204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A020F0"/>
                  </a:solidFill>
                  <a:latin typeface="Courier New" panose="02070309020205020404" pitchFamily="49" charset="0"/>
                </a:rPr>
                <a:t>IPCyCal6_10dB_ipbpm_160617.mat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723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122" t="12327" r="7657" b="7801"/>
          <a:stretch/>
        </p:blipFill>
        <p:spPr>
          <a:xfrm>
            <a:off x="5221798" y="2148178"/>
            <a:ext cx="6158486" cy="324518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5577398" y="5500978"/>
            <a:ext cx="5618480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62997" y="5636798"/>
            <a:ext cx="2096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4.0V</a:t>
            </a:r>
          </a:p>
          <a:p>
            <a:pPr algn="ctr"/>
            <a:r>
              <a:rPr lang="en-GB" dirty="0" smtClean="0"/>
              <a:t>Larger I signals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060313" y="5636798"/>
            <a:ext cx="1753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8.3V</a:t>
            </a:r>
          </a:p>
          <a:p>
            <a:pPr algn="ctr"/>
            <a:r>
              <a:rPr lang="en-GB" dirty="0" smtClean="0"/>
              <a:t>Smaller I signals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10064" y="210065"/>
            <a:ext cx="97865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200" dirty="0" smtClean="0">
                <a:solidFill>
                  <a:schemeClr val="bg1"/>
                </a:solidFill>
                <a:latin typeface="+mj-lt"/>
              </a:rPr>
              <a:t>Edge of the Mover Range</a:t>
            </a:r>
            <a:endParaRPr lang="en-GB" sz="4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2366" y="2148178"/>
            <a:ext cx="42539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 signal flattening at higher mover values.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Mover settings for these triggers are reaching the edge of range 0-8.4V.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6140834" y="1725041"/>
            <a:ext cx="4320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A020F0"/>
                </a:solidFill>
                <a:latin typeface="Courier New" panose="02070309020205020404" pitchFamily="49" charset="0"/>
              </a:rPr>
              <a:t>IPCyCal6_10dB_ipbpm_160617.mat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851303" y="3458815"/>
            <a:ext cx="0" cy="720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301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34217"/>
                <a:ext cx="10515600" cy="4642745"/>
              </a:xfrm>
            </p:spPr>
            <p:txBody>
              <a:bodyPr/>
              <a:lstStyle/>
              <a:p>
                <a:r>
                  <a:rPr lang="en-GB" dirty="0" smtClean="0">
                    <a:latin typeface="+mn-lt"/>
                  </a:rPr>
                  <a:t>The linear range appears to be &gt;2V which is twice as large as the expected dynamic range.</a:t>
                </a:r>
              </a:p>
              <a:p>
                <a:r>
                  <a:rPr lang="en-GB" dirty="0" smtClean="0">
                    <a:latin typeface="+mn-lt"/>
                  </a:rPr>
                  <a:t>Expected dynamic range: 5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 smtClean="0">
                    <a:latin typeface="+mn-lt"/>
                  </a:rPr>
                  <a:t>m (10dB,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dirty="0" smtClean="0">
                    <a:latin typeface="+mn-lt"/>
                  </a:rPr>
                  <a:t> charge, from Honda’s paper)</a:t>
                </a:r>
                <a:r>
                  <a:rPr lang="en-GB" dirty="0" smtClean="0">
                    <a:latin typeface="+mn-lt"/>
                    <a:sym typeface="Wingdings" panose="05000000000000000000" pitchFamily="2" charset="2"/>
                  </a:rPr>
                  <a:t> 1.19V (10dB,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0.44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dirty="0" smtClean="0">
                    <a:latin typeface="+mn-lt"/>
                    <a:sym typeface="Wingdings" panose="05000000000000000000" pitchFamily="2" charset="2"/>
                  </a:rPr>
                  <a:t> charge.)</a:t>
                </a:r>
                <a:r>
                  <a:rPr lang="en-GB" dirty="0" smtClean="0">
                    <a:latin typeface="+mn-lt"/>
                  </a:rPr>
                  <a:t> </a:t>
                </a:r>
              </a:p>
              <a:p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34217"/>
                <a:ext cx="10515600" cy="4642745"/>
              </a:xfrm>
              <a:blipFill rotWithShape="0">
                <a:blip r:embed="rId2"/>
                <a:stretch>
                  <a:fillRect l="-1043" t="-22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8319" y="108152"/>
            <a:ext cx="10450343" cy="1061729"/>
          </a:xfrm>
        </p:spPr>
        <p:txBody>
          <a:bodyPr/>
          <a:lstStyle/>
          <a:p>
            <a:r>
              <a:rPr lang="en-GB" dirty="0" smtClean="0"/>
              <a:t>IPC mover 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803816" y="6485216"/>
            <a:ext cx="4704565" cy="359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0900" y="6116243"/>
            <a:ext cx="633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4.0V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063928" y="6120880"/>
            <a:ext cx="633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8.3V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8176" t="13021" r="7966" b="7221"/>
          <a:stretch/>
        </p:blipFill>
        <p:spPr>
          <a:xfrm>
            <a:off x="3577624" y="3529990"/>
            <a:ext cx="5120220" cy="2586253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5270917" y="4737608"/>
            <a:ext cx="2377850" cy="0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96000" y="4823116"/>
            <a:ext cx="866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&gt;2V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2317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484" t="11437" r="6969" b="6876"/>
          <a:stretch/>
        </p:blipFill>
        <p:spPr>
          <a:xfrm>
            <a:off x="412315" y="853696"/>
            <a:ext cx="280416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358" t="12715" r="7416" b="7239"/>
          <a:stretch/>
        </p:blipFill>
        <p:spPr>
          <a:xfrm>
            <a:off x="3216475" y="853696"/>
            <a:ext cx="2854960" cy="15262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7990" t="12797" r="8122" b="8137"/>
          <a:stretch/>
        </p:blipFill>
        <p:spPr>
          <a:xfrm>
            <a:off x="6071435" y="853696"/>
            <a:ext cx="287461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7937" t="13019" r="8519" b="8602"/>
          <a:stretch/>
        </p:blipFill>
        <p:spPr>
          <a:xfrm>
            <a:off x="8946045" y="851460"/>
            <a:ext cx="2892088" cy="15262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7874" t="12598" r="7593" b="8211"/>
          <a:stretch/>
        </p:blipFill>
        <p:spPr>
          <a:xfrm>
            <a:off x="412315" y="2852979"/>
            <a:ext cx="2804160" cy="14776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l="8122" t="12327" r="7657" b="7801"/>
          <a:stretch/>
        </p:blipFill>
        <p:spPr>
          <a:xfrm>
            <a:off x="3216475" y="2852978"/>
            <a:ext cx="2804160" cy="14776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/>
          <a:srcRect l="8176" t="13021" r="7966" b="7221"/>
          <a:stretch/>
        </p:blipFill>
        <p:spPr>
          <a:xfrm>
            <a:off x="6020635" y="2852979"/>
            <a:ext cx="2925409" cy="14776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/>
          <a:srcRect l="7984" t="12930" r="7585" b="7940"/>
          <a:stretch/>
        </p:blipFill>
        <p:spPr>
          <a:xfrm>
            <a:off x="8946044" y="2852978"/>
            <a:ext cx="2892089" cy="14776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/>
          <a:srcRect l="8178" t="13010" r="8008" b="8193"/>
          <a:stretch/>
        </p:blipFill>
        <p:spPr>
          <a:xfrm>
            <a:off x="428458" y="4803667"/>
            <a:ext cx="2771874" cy="14658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/>
          <a:srcRect l="8008" t="13036" r="7332" b="8453"/>
          <a:stretch/>
        </p:blipFill>
        <p:spPr>
          <a:xfrm>
            <a:off x="3196155" y="4803667"/>
            <a:ext cx="2814320" cy="1468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2"/>
          <a:srcRect l="7909" t="12363" r="6117" b="8159"/>
          <a:stretch/>
        </p:blipFill>
        <p:spPr>
          <a:xfrm>
            <a:off x="6010476" y="4803667"/>
            <a:ext cx="2935568" cy="14612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3"/>
          <a:srcRect l="7462" t="13086" r="7187" b="8144"/>
          <a:stretch/>
        </p:blipFill>
        <p:spPr>
          <a:xfrm>
            <a:off x="8946045" y="4803666"/>
            <a:ext cx="2828026" cy="146810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67158" y="378413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50</a:t>
            </a:r>
            <a:endParaRPr lang="en-GB" sz="2300" dirty="0"/>
          </a:p>
        </p:txBody>
      </p:sp>
      <p:sp>
        <p:nvSpPr>
          <p:cNvPr id="17" name="TextBox 16"/>
          <p:cNvSpPr txBox="1"/>
          <p:nvPr/>
        </p:nvSpPr>
        <p:spPr>
          <a:xfrm>
            <a:off x="4064149" y="378413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51</a:t>
            </a:r>
            <a:endParaRPr lang="en-GB" sz="2300" dirty="0"/>
          </a:p>
        </p:txBody>
      </p:sp>
      <p:sp>
        <p:nvSpPr>
          <p:cNvPr id="19" name="TextBox 18"/>
          <p:cNvSpPr txBox="1"/>
          <p:nvPr/>
        </p:nvSpPr>
        <p:spPr>
          <a:xfrm>
            <a:off x="6827227" y="378413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52</a:t>
            </a:r>
            <a:endParaRPr lang="en-GB" sz="2300" dirty="0"/>
          </a:p>
        </p:txBody>
      </p:sp>
      <p:sp>
        <p:nvSpPr>
          <p:cNvPr id="20" name="TextBox 19"/>
          <p:cNvSpPr txBox="1"/>
          <p:nvPr/>
        </p:nvSpPr>
        <p:spPr>
          <a:xfrm>
            <a:off x="9762797" y="405183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53</a:t>
            </a:r>
            <a:endParaRPr lang="en-GB" sz="2300" dirty="0"/>
          </a:p>
        </p:txBody>
      </p:sp>
      <p:sp>
        <p:nvSpPr>
          <p:cNvPr id="21" name="TextBox 20"/>
          <p:cNvSpPr txBox="1"/>
          <p:nvPr/>
        </p:nvSpPr>
        <p:spPr>
          <a:xfrm>
            <a:off x="1067158" y="2391081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54</a:t>
            </a:r>
            <a:endParaRPr lang="en-GB" sz="2300" dirty="0"/>
          </a:p>
        </p:txBody>
      </p:sp>
      <p:sp>
        <p:nvSpPr>
          <p:cNvPr id="22" name="TextBox 21"/>
          <p:cNvSpPr txBox="1"/>
          <p:nvPr/>
        </p:nvSpPr>
        <p:spPr>
          <a:xfrm>
            <a:off x="4064149" y="2377696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55</a:t>
            </a:r>
            <a:endParaRPr lang="en-GB" sz="2300" dirty="0"/>
          </a:p>
        </p:txBody>
      </p:sp>
      <p:sp>
        <p:nvSpPr>
          <p:cNvPr id="23" name="TextBox 22"/>
          <p:cNvSpPr txBox="1"/>
          <p:nvPr/>
        </p:nvSpPr>
        <p:spPr>
          <a:xfrm>
            <a:off x="6827227" y="2399877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56</a:t>
            </a:r>
            <a:endParaRPr lang="en-GB" sz="2300" dirty="0"/>
          </a:p>
        </p:txBody>
      </p:sp>
      <p:sp>
        <p:nvSpPr>
          <p:cNvPr id="24" name="TextBox 23"/>
          <p:cNvSpPr txBox="1"/>
          <p:nvPr/>
        </p:nvSpPr>
        <p:spPr>
          <a:xfrm>
            <a:off x="9762797" y="2406701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57</a:t>
            </a:r>
            <a:endParaRPr lang="en-GB" sz="2300" dirty="0"/>
          </a:p>
        </p:txBody>
      </p:sp>
      <p:sp>
        <p:nvSpPr>
          <p:cNvPr id="25" name="TextBox 24"/>
          <p:cNvSpPr txBox="1"/>
          <p:nvPr/>
        </p:nvSpPr>
        <p:spPr>
          <a:xfrm>
            <a:off x="1067158" y="4355142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58</a:t>
            </a:r>
            <a:endParaRPr lang="en-GB" sz="2300" dirty="0"/>
          </a:p>
        </p:txBody>
      </p:sp>
      <p:sp>
        <p:nvSpPr>
          <p:cNvPr id="26" name="TextBox 25"/>
          <p:cNvSpPr txBox="1"/>
          <p:nvPr/>
        </p:nvSpPr>
        <p:spPr>
          <a:xfrm>
            <a:off x="4064149" y="4355142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59</a:t>
            </a:r>
            <a:endParaRPr lang="en-GB" sz="2300" dirty="0"/>
          </a:p>
        </p:txBody>
      </p:sp>
      <p:sp>
        <p:nvSpPr>
          <p:cNvPr id="27" name="TextBox 26"/>
          <p:cNvSpPr txBox="1"/>
          <p:nvPr/>
        </p:nvSpPr>
        <p:spPr>
          <a:xfrm>
            <a:off x="6827227" y="4337446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60</a:t>
            </a:r>
            <a:endParaRPr lang="en-GB" sz="2300" dirty="0"/>
          </a:p>
        </p:txBody>
      </p:sp>
      <p:sp>
        <p:nvSpPr>
          <p:cNvPr id="28" name="TextBox 27"/>
          <p:cNvSpPr txBox="1"/>
          <p:nvPr/>
        </p:nvSpPr>
        <p:spPr>
          <a:xfrm>
            <a:off x="9751539" y="4355142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61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3433744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Saturation?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358" t="12715" r="7416" b="7239"/>
          <a:stretch/>
        </p:blipFill>
        <p:spPr>
          <a:xfrm>
            <a:off x="527682" y="1885387"/>
            <a:ext cx="5506624" cy="29437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990" t="12797" r="8122" b="8137"/>
          <a:stretch/>
        </p:blipFill>
        <p:spPr>
          <a:xfrm>
            <a:off x="6034306" y="1885387"/>
            <a:ext cx="5552659" cy="29437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682" y="5154299"/>
            <a:ext cx="11013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 signal turns non-linear at mover step 6 for both sample numbers despite the I signal being two very different values.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</a:t>
            </a:r>
            <a:r>
              <a:rPr lang="en-GB" sz="2400" dirty="0" smtClean="0"/>
              <a:t>ot saturation for sample 51 as will not be saturating at 250 ADC counts.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307831" y="1495001"/>
            <a:ext cx="19463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51</a:t>
            </a:r>
            <a:endParaRPr lang="en-GB" sz="2300" dirty="0"/>
          </a:p>
        </p:txBody>
      </p:sp>
      <p:sp>
        <p:nvSpPr>
          <p:cNvPr id="9" name="TextBox 8"/>
          <p:cNvSpPr txBox="1"/>
          <p:nvPr/>
        </p:nvSpPr>
        <p:spPr>
          <a:xfrm>
            <a:off x="7859093" y="1495001"/>
            <a:ext cx="19030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Sample 52</a:t>
            </a:r>
            <a:endParaRPr lang="en-GB" sz="2300" dirty="0"/>
          </a:p>
        </p:txBody>
      </p:sp>
      <p:sp>
        <p:nvSpPr>
          <p:cNvPr id="12" name="TextBox 11"/>
          <p:cNvSpPr txBox="1"/>
          <p:nvPr/>
        </p:nvSpPr>
        <p:spPr>
          <a:xfrm>
            <a:off x="393540" y="1873812"/>
            <a:ext cx="82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94258" y="4338325"/>
            <a:ext cx="82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807222" y="1862382"/>
            <a:ext cx="82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2200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905356" y="4361525"/>
            <a:ext cx="82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767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67750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>
                    <a:latin typeface="+mn-lt"/>
                  </a:rPr>
                  <a:t>‘Complete fitting method’:</a:t>
                </a:r>
                <a14:m>
                  <m:oMath xmlns:m="http://schemas.openxmlformats.org/officeDocument/2006/math">
                    <m:r>
                      <a:rPr lang="en-GB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𝑠𝑡𝑑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𝑒𝑠𝑖𝑑𝑢𝑎𝑙𝑠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GB" dirty="0" smtClean="0">
                    <a:latin typeface="+mn-lt"/>
                  </a:rPr>
                  <a:t>with residuals,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 smtClean="0">
                    <a:latin typeface="+mn-lt"/>
                  </a:rPr>
                  <a:t> found from fitting.</a:t>
                </a:r>
              </a:p>
              <a:p>
                <a:endParaRPr lang="en-GB" sz="1600" dirty="0" smtClean="0">
                  <a:latin typeface="+mn-lt"/>
                </a:endParaRPr>
              </a:p>
              <a:p>
                <a:r>
                  <a:rPr lang="en-GB" dirty="0" smtClean="0">
                    <a:latin typeface="+mn-lt"/>
                  </a:rPr>
                  <a:t>‘Complete geometric method’: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𝑠𝑡𝑑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𝑒𝑠𝑖𝑑𝑢𝑎𝑙𝑠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GB" dirty="0" smtClean="0">
                    <a:latin typeface="+mn-lt"/>
                  </a:rPr>
                  <a:t> with residuals,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>
                    <a:latin typeface="+mn-lt"/>
                  </a:rPr>
                  <a:t> </a:t>
                </a:r>
                <a:r>
                  <a:rPr lang="en-GB" dirty="0" smtClean="0">
                    <a:latin typeface="+mn-lt"/>
                  </a:rPr>
                  <a:t>found using geometry.</a:t>
                </a:r>
              </a:p>
              <a:p>
                <a:endParaRPr lang="en-GB" sz="1600" dirty="0" smtClean="0">
                  <a:latin typeface="+mn-lt"/>
                </a:endParaRPr>
              </a:p>
              <a:p>
                <a:r>
                  <a:rPr lang="en-GB" dirty="0" smtClean="0">
                    <a:latin typeface="+mn-lt"/>
                  </a:rPr>
                  <a:t>‘Mixed fitting method’: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𝑠𝑡𝑑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𝑒𝑠𝑖𝑑𝑢𝑎𝑙𝑠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latin typeface="+mn-lt"/>
                  </a:rPr>
                  <a:t>with </a:t>
                </a:r>
                <a:r>
                  <a:rPr lang="en-GB" dirty="0" smtClean="0">
                    <a:latin typeface="+mn-lt"/>
                  </a:rPr>
                  <a:t>residuals found using fitting, and with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>
                    <a:latin typeface="+mn-lt"/>
                  </a:rPr>
                  <a:t> found using geometry.</a:t>
                </a:r>
              </a:p>
              <a:p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67750"/>
                <a:ext cx="10515600" cy="4351338"/>
              </a:xfrm>
              <a:blipFill rotWithShape="0">
                <a:blip r:embed="rId2"/>
                <a:stretch>
                  <a:fillRect l="-1043" r="-8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Resolution Methods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071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/>
        </p:nvSpPr>
        <p:spPr>
          <a:xfrm>
            <a:off x="266700" y="97785"/>
            <a:ext cx="10515600" cy="1061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Resolution 10dB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4420584"/>
                  </p:ext>
                </p:extLst>
              </p:nvPr>
            </p:nvGraphicFramePr>
            <p:xfrm>
              <a:off x="909698" y="1967947"/>
              <a:ext cx="10410824" cy="43542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0744"/>
                    <a:gridCol w="2065020"/>
                    <a:gridCol w="2065020"/>
                    <a:gridCol w="2065020"/>
                    <a:gridCol w="2065020"/>
                  </a:tblGrid>
                  <a:tr h="60717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Resolution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Position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</a:t>
                          </a:r>
                          <a:r>
                            <a:rPr lang="en-GB" baseline="0" dirty="0" smtClean="0"/>
                            <a:t> 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0.146±0.008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0.094±0.005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with 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0.160±0.011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0.207±0.014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0.099±0.005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0717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0.192±0.051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0.192±0.051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0.192±0.051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0717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0.213±0.060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0.213±0.060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0.213±0.060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2625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</a:t>
                          </a:r>
                          <a:r>
                            <a:rPr lang="en-GB" baseline="0" dirty="0" smtClean="0"/>
                            <a:t> fitted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0.109±0.067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0.122±0.076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0.233±0.130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2625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fitted</a:t>
                          </a:r>
                          <a:r>
                            <a:rPr lang="en-GB" baseline="0" dirty="0" smtClean="0"/>
                            <a:t>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0.151±0.091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0.192±0.117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0.310±0.203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4420584"/>
                  </p:ext>
                </p:extLst>
              </p:nvPr>
            </p:nvGraphicFramePr>
            <p:xfrm>
              <a:off x="909698" y="1967947"/>
              <a:ext cx="10410824" cy="43542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0744"/>
                    <a:gridCol w="2065020"/>
                    <a:gridCol w="2065020"/>
                    <a:gridCol w="2065020"/>
                    <a:gridCol w="2065020"/>
                  </a:tblGrid>
                  <a:tr h="60717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Resolution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Position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</a:t>
                          </a:r>
                          <a:r>
                            <a:rPr lang="en-GB" baseline="0" dirty="0" smtClean="0"/>
                            <a:t> 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</a:t>
                          </a:r>
                          <a:r>
                            <a:rPr lang="en-GB" dirty="0" smtClean="0"/>
                            <a:t>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425" t="-100000" r="-301180" b="-48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0.146±0.008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0.094±0.005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with </a:t>
                          </a:r>
                          <a:r>
                            <a:rPr lang="en-GB" baseline="0" dirty="0" smtClean="0"/>
                            <a:t>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425" t="-200000" r="-301180" b="-38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0.160±0.011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0.207±0.014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0.099±0.005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0717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425" t="-315000" r="-301180" b="-3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0.192±0.051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0.192±0.051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0.192±0.051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0717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425" t="-415000" r="-301180" b="-2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0.213±0.060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0.213±0.060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0.213±0.060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2625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</a:t>
                          </a:r>
                          <a:r>
                            <a:rPr lang="en-GB" baseline="0" dirty="0" smtClean="0"/>
                            <a:t> fitted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425" t="-500000" r="-301180" b="-1019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0.109±0.067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0.122±0.076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0.233±0.130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2625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fitted</a:t>
                          </a:r>
                          <a:r>
                            <a:rPr lang="en-GB" baseline="0" dirty="0" smtClean="0"/>
                            <a:t>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425" t="-600000" r="-301180" b="-19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0.151±0.091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0.192±0.117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0.310±0.203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909698" y="1379064"/>
            <a:ext cx="833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160617_owl, samples 54-57, same files as last meeting.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617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266700" y="97785"/>
            <a:ext cx="10515600" cy="1061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Resolution 20dB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5073182"/>
                  </p:ext>
                </p:extLst>
              </p:nvPr>
            </p:nvGraphicFramePr>
            <p:xfrm>
              <a:off x="932847" y="1843753"/>
              <a:ext cx="10410824" cy="44842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0744"/>
                    <a:gridCol w="2065020"/>
                    <a:gridCol w="2065020"/>
                    <a:gridCol w="2065020"/>
                    <a:gridCol w="2065020"/>
                  </a:tblGrid>
                  <a:tr h="63287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Resolution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Position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</a:t>
                          </a:r>
                          <a:r>
                            <a:rPr lang="en-GB" baseline="0" dirty="0" smtClean="0"/>
                            <a:t> 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582351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0.804±0.045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0.579±0.31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0.249±0.013</a:t>
                          </a:r>
                        </a:p>
                      </a:txBody>
                      <a:tcPr/>
                    </a:tc>
                  </a:tr>
                  <a:tr h="582351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with 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0.866±0.049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0.578±0.031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0.251±0.013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32874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1.043±0.030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1.043±0.030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1.043±0.030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32874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1.032±0.028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1.032±0.028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1.032±0.028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52755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</a:t>
                          </a:r>
                          <a:r>
                            <a:rPr lang="en-GB" baseline="0" dirty="0" smtClean="0"/>
                            <a:t> fitted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1.097±0.056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0.734±0.037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0.963±0.051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52755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fitted</a:t>
                          </a:r>
                          <a:r>
                            <a:rPr lang="en-GB" baseline="0" dirty="0" smtClean="0"/>
                            <a:t>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p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func>
                                  <m:func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 smtClean="0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en-GB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𝐼𝑄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1.41±0.073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0.733±0.037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0.942±0.050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5073182"/>
                  </p:ext>
                </p:extLst>
              </p:nvPr>
            </p:nvGraphicFramePr>
            <p:xfrm>
              <a:off x="932847" y="1843753"/>
              <a:ext cx="10410824" cy="44842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0744"/>
                    <a:gridCol w="2065020"/>
                    <a:gridCol w="2065020"/>
                    <a:gridCol w="2065020"/>
                    <a:gridCol w="2065020"/>
                  </a:tblGrid>
                  <a:tr h="63287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Resolution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Position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</a:t>
                          </a:r>
                          <a:r>
                            <a:rPr lang="en-GB" baseline="0" dirty="0" smtClean="0"/>
                            <a:t> 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 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</a:t>
                          </a:r>
                          <a:r>
                            <a:rPr lang="en-GB" dirty="0" smtClean="0"/>
                            <a:t>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720" t="-103810" r="-301180" b="-5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0.804±0.045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0.579±0.31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0.249±0.013</a:t>
                          </a: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</a:t>
                          </a:r>
                          <a:r>
                            <a:rPr lang="en-GB" baseline="0" dirty="0" smtClean="0"/>
                            <a:t> with </a:t>
                          </a:r>
                          <a:r>
                            <a:rPr lang="en-GB" baseline="0" dirty="0" smtClean="0"/>
                            <a:t>GF from geometry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720" t="-203810" r="-301180" b="-4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0.866±0.049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0.578±0.031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0.251±0.013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32874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720" t="-306731" r="-301180" b="-3086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1.043±0.030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1.043±0.030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1.043±0.030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32874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Geometric</a:t>
                          </a:r>
                          <a:r>
                            <a:rPr lang="en-GB" baseline="0" dirty="0" smtClean="0"/>
                            <a:t> 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720" t="-406731" r="-301180" b="-2086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1.032±0.028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1.032±0.028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1.032±0.028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52755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</a:t>
                          </a:r>
                          <a:r>
                            <a:rPr lang="en-GB" baseline="0" dirty="0" smtClean="0"/>
                            <a:t> fitted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720" t="-487963" r="-301180" b="-100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1.097±0.056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0.734±0.037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0.963±0.051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52755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Fitting with fitted</a:t>
                          </a:r>
                          <a:r>
                            <a:rPr lang="en-GB" baseline="0" dirty="0" smtClean="0"/>
                            <a:t> GF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4720" t="-593458" r="-301180" b="-1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1.41±0.073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0.733±0.037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0.942±0.050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909698" y="1288031"/>
            <a:ext cx="833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160617_owl, samples 54-57, same files as last meeting.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352229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andBlue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40981B-4F86-40E7-B4CD-DE03ADEF3B4F}" vid="{52D34FD1-7541-42C0-873B-27D0ED6DAB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PurpleandBlueTemplate</Template>
  <TotalTime>1206</TotalTime>
  <Words>354</Words>
  <Application>Microsoft Office PowerPoint</Application>
  <PresentationFormat>Widescreen</PresentationFormat>
  <Paragraphs>127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Century Gothic</vt:lpstr>
      <vt:lpstr>Courier New</vt:lpstr>
      <vt:lpstr>Wingdings</vt:lpstr>
      <vt:lpstr>PurpleandBlueTemplate</vt:lpstr>
      <vt:lpstr>PowerPoint Presentation</vt:lpstr>
      <vt:lpstr>Average signal per mover setting</vt:lpstr>
      <vt:lpstr>PowerPoint Presentation</vt:lpstr>
      <vt:lpstr>IPC mover </vt:lpstr>
      <vt:lpstr>PowerPoint Presentation</vt:lpstr>
      <vt:lpstr>Saturation?</vt:lpstr>
      <vt:lpstr>Three Resolution Methods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135</cp:revision>
  <dcterms:created xsi:type="dcterms:W3CDTF">2016-07-18T11:07:28Z</dcterms:created>
  <dcterms:modified xsi:type="dcterms:W3CDTF">2016-07-22T08:54:53Z</dcterms:modified>
</cp:coreProperties>
</file>