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6"/>
  </p:notesMasterIdLst>
  <p:sldIdLst>
    <p:sldId id="256" r:id="rId2"/>
    <p:sldId id="556" r:id="rId3"/>
    <p:sldId id="619" r:id="rId4"/>
    <p:sldId id="630" r:id="rId5"/>
    <p:sldId id="608" r:id="rId6"/>
    <p:sldId id="609" r:id="rId7"/>
    <p:sldId id="610" r:id="rId8"/>
    <p:sldId id="611" r:id="rId9"/>
    <p:sldId id="612" r:id="rId10"/>
    <p:sldId id="613" r:id="rId11"/>
    <p:sldId id="614" r:id="rId12"/>
    <p:sldId id="615" r:id="rId13"/>
    <p:sldId id="631" r:id="rId14"/>
    <p:sldId id="620" r:id="rId15"/>
    <p:sldId id="621" r:id="rId16"/>
    <p:sldId id="622" r:id="rId17"/>
    <p:sldId id="623" r:id="rId18"/>
    <p:sldId id="624" r:id="rId19"/>
    <p:sldId id="625" r:id="rId20"/>
    <p:sldId id="626" r:id="rId21"/>
    <p:sldId id="628" r:id="rId22"/>
    <p:sldId id="627" r:id="rId23"/>
    <p:sldId id="629" r:id="rId24"/>
    <p:sldId id="632" r:id="rId25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B5"/>
    <a:srgbClr val="FFDBAB"/>
    <a:srgbClr val="FFCC89"/>
    <a:srgbClr val="FFCC99"/>
    <a:srgbClr val="C9E7A7"/>
    <a:srgbClr val="89A4A7"/>
    <a:srgbClr val="B3B3FF"/>
    <a:srgbClr val="A3A3FF"/>
    <a:srgbClr val="7171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204" autoAdjust="0"/>
    <p:restoredTop sz="99883" autoAdjust="0"/>
  </p:normalViewPr>
  <p:slideViewPr>
    <p:cSldViewPr>
      <p:cViewPr varScale="1">
        <p:scale>
          <a:sx n="114" d="100"/>
          <a:sy n="114" d="100"/>
        </p:scale>
        <p:origin x="-83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Histograms for</a:t>
            </a:r>
            <a:br>
              <a:rPr lang="en-GB" dirty="0" smtClean="0"/>
            </a:br>
            <a:r>
              <a:rPr lang="en-GB" dirty="0" smtClean="0"/>
              <a:t>upstream </a:t>
            </a:r>
            <a:r>
              <a:rPr lang="en-GB" dirty="0" smtClean="0"/>
              <a:t>feedback </a:t>
            </a:r>
            <a:r>
              <a:rPr lang="en-GB" dirty="0" smtClean="0"/>
              <a:t>scans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08340" y="3886200"/>
            <a:ext cx="8127321" cy="1752600"/>
          </a:xfrm>
        </p:spPr>
        <p:txBody>
          <a:bodyPr/>
          <a:lstStyle/>
          <a:p>
            <a:r>
              <a:rPr lang="en-GB" dirty="0" smtClean="0"/>
              <a:t>N. Blaskovic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Feedback gain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P3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30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charge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P3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30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charge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P3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12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Results at MQF15X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Results from witness BPM MQF15X</a:t>
            </a:r>
          </a:p>
          <a:p>
            <a:r>
              <a:rPr lang="en-GB" altLang="en-US" dirty="0" smtClean="0"/>
              <a:t>MQF15X logged on FONT5A board A4</a:t>
            </a:r>
          </a:p>
          <a:p>
            <a:r>
              <a:rPr lang="en-GB" altLang="en-US" dirty="0" smtClean="0"/>
              <a:t>Unless otherwise stated, charge cut on MQF15X only</a:t>
            </a:r>
          </a:p>
          <a:p>
            <a:r>
              <a:rPr lang="en-GB" altLang="en-US" dirty="0" smtClean="0"/>
              <a:t>For data where boards are asynchronous:</a:t>
            </a:r>
          </a:p>
          <a:p>
            <a:pPr lvl="1"/>
            <a:r>
              <a:rPr lang="en-GB" altLang="en-US" dirty="0" smtClean="0"/>
              <a:t>Feedback on/off discrimination from board A5</a:t>
            </a:r>
          </a:p>
          <a:p>
            <a:pPr lvl="1"/>
            <a:r>
              <a:rPr lang="en-GB" altLang="en-US" dirty="0" smtClean="0"/>
              <a:t>MQF15X data from board A4</a:t>
            </a:r>
          </a:p>
          <a:p>
            <a:pPr lvl="1"/>
            <a:r>
              <a:rPr lang="en-GB" altLang="en-US" dirty="0" smtClean="0"/>
              <a:t>So, charge cut on P3 &amp; MQF15X to remove asynchronous triggers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79002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6762" y="260702"/>
            <a:ext cx="6450454" cy="604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2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Orbit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MQF15X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13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6762" y="260702"/>
            <a:ext cx="6450453" cy="604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Orbit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MQF15X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4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Random jitter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MQF15X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2240" y="292494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scan break</a:t>
            </a:r>
            <a:endParaRPr lang="en-GB" sz="28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6444208" y="3186554"/>
            <a:ext cx="43204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65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Random jitter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MQF15X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2240" y="292494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scan break</a:t>
            </a:r>
            <a:endParaRPr lang="en-GB" sz="28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444208" y="3186554"/>
            <a:ext cx="43204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67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Feedback gain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MQF15X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9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Feedback gain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MQF15X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42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Introduction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K2-P3 single-loop feedback performed in March with Talitha &amp; Rebecca</a:t>
            </a:r>
          </a:p>
          <a:p>
            <a:r>
              <a:rPr lang="en-GB" altLang="en-US" dirty="0" smtClean="0"/>
              <a:t>Stripline phase </a:t>
            </a:r>
            <a:r>
              <a:rPr lang="en-GB" altLang="en-US" dirty="0" smtClean="0"/>
              <a:t>shifter </a:t>
            </a:r>
            <a:r>
              <a:rPr lang="en-GB" altLang="en-US" dirty="0" smtClean="0"/>
              <a:t>set up on </a:t>
            </a:r>
            <a:r>
              <a:rPr lang="en-GB" altLang="en-US" dirty="0" smtClean="0"/>
              <a:t>P3</a:t>
            </a:r>
          </a:p>
          <a:p>
            <a:r>
              <a:rPr lang="en-GB" altLang="en-US" dirty="0" smtClean="0"/>
              <a:t>Offline </a:t>
            </a:r>
            <a:r>
              <a:rPr lang="en-GB" altLang="en-US" dirty="0" smtClean="0"/>
              <a:t>phase subtraction for MQF15X</a:t>
            </a:r>
          </a:p>
          <a:p>
            <a:r>
              <a:rPr lang="en-GB" altLang="en-US" dirty="0" smtClean="0"/>
              <a:t>Performed a range of </a:t>
            </a:r>
            <a:r>
              <a:rPr lang="en-GB" altLang="en-US" dirty="0" smtClean="0"/>
              <a:t>scans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91852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charge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MQF15X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563888" y="4315829"/>
            <a:ext cx="3240360" cy="6741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516216" y="4077072"/>
            <a:ext cx="244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FF0000"/>
                </a:solidFill>
              </a:rPr>
              <a:t>a</a:t>
            </a:r>
            <a:r>
              <a:rPr lang="en-GB" sz="2800" dirty="0" smtClean="0">
                <a:solidFill>
                  <a:srgbClr val="FF0000"/>
                </a:solidFill>
              </a:rPr>
              <a:t>synchronous boards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1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2" cy="604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charge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scan</a:t>
            </a:r>
            <a:b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</a:b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(cut on P3 &amp; MQF15X)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MQF15X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40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charge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MQF15X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563888" y="4315829"/>
            <a:ext cx="3240360" cy="6741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516216" y="4077072"/>
            <a:ext cx="244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FF0000"/>
                </a:solidFill>
              </a:rPr>
              <a:t>a</a:t>
            </a:r>
            <a:r>
              <a:rPr lang="en-GB" sz="2800" dirty="0" smtClean="0">
                <a:solidFill>
                  <a:srgbClr val="FF0000"/>
                </a:solidFill>
              </a:rPr>
              <a:t>synchronous boards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76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2" cy="604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charge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scan</a:t>
            </a:r>
            <a:b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</a:b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(cut on P3 &amp; MQF15X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)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FCD5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MQF15X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15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To do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Propagate P2 and P3 data to MQF15X to cross-check measurements at MQF15X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65181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Scans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/>
              <a:t>Scans:</a:t>
            </a:r>
          </a:p>
          <a:p>
            <a:pPr lvl="1"/>
            <a:r>
              <a:rPr lang="en-GB" altLang="en-US" dirty="0" smtClean="0"/>
              <a:t>Orbit </a:t>
            </a:r>
            <a:r>
              <a:rPr lang="en-GB" altLang="en-US" dirty="0"/>
              <a:t>scan (using corrector magnet ZV6X)</a:t>
            </a:r>
          </a:p>
          <a:p>
            <a:pPr lvl="1"/>
            <a:r>
              <a:rPr lang="en-GB" altLang="en-US" dirty="0"/>
              <a:t>Random jitter source strength scan</a:t>
            </a:r>
          </a:p>
          <a:p>
            <a:pPr lvl="1"/>
            <a:r>
              <a:rPr lang="en-GB" altLang="en-US" dirty="0"/>
              <a:t>Feedback gain scan</a:t>
            </a:r>
          </a:p>
          <a:p>
            <a:pPr lvl="1"/>
            <a:r>
              <a:rPr lang="en-GB" altLang="en-US" dirty="0"/>
              <a:t>Bunch charge </a:t>
            </a:r>
            <a:r>
              <a:rPr lang="en-GB" altLang="en-US" dirty="0" smtClean="0"/>
              <a:t>scan</a:t>
            </a:r>
          </a:p>
          <a:p>
            <a:r>
              <a:rPr lang="en-GB" altLang="en-US" dirty="0" smtClean="0"/>
              <a:t>Results presented for bunches 2 &amp; </a:t>
            </a:r>
            <a:r>
              <a:rPr lang="en-GB" altLang="en-US" dirty="0" smtClean="0"/>
              <a:t>3</a:t>
            </a:r>
          </a:p>
          <a:p>
            <a:r>
              <a:rPr lang="en-GB" altLang="en-US" dirty="0" smtClean="0"/>
              <a:t>Results measured at P3 &amp; MQF15X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55507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Results at P3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Results measured at feedback BPM P3</a:t>
            </a:r>
          </a:p>
          <a:p>
            <a:r>
              <a:rPr lang="en-GB" altLang="en-US" dirty="0" smtClean="0"/>
              <a:t>P3 logged on FONT5A board A5</a:t>
            </a:r>
          </a:p>
          <a:p>
            <a:r>
              <a:rPr lang="en-GB" altLang="en-US" dirty="0"/>
              <a:t>Charge cut performed on P3 </a:t>
            </a:r>
            <a:r>
              <a:rPr lang="en-GB" altLang="en-US" dirty="0" smtClean="0"/>
              <a:t>only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4065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6762" y="260702"/>
            <a:ext cx="6450454" cy="604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2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Orbit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P3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28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6762" y="260702"/>
            <a:ext cx="6450453" cy="604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Orbit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P3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74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Random jitter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P3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55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Random jitter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P3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44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3902" y="260702"/>
            <a:ext cx="5376173" cy="604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16200000">
            <a:off x="-1219588" y="3783016"/>
            <a:ext cx="4031466" cy="101917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Feedback gain scan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-466735" y="1013993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b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42854" y="1013992"/>
            <a:ext cx="201617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P3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51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6458</TotalTime>
  <Words>412</Words>
  <Application>Microsoft Office PowerPoint</Application>
  <PresentationFormat>On-screen Show (4:3)</PresentationFormat>
  <Paragraphs>159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Arial Narrow</vt:lpstr>
      <vt:lpstr>Default Design</vt:lpstr>
      <vt:lpstr>Histograms for upstream feedback scans</vt:lpstr>
      <vt:lpstr>Introduction</vt:lpstr>
      <vt:lpstr>Scans</vt:lpstr>
      <vt:lpstr>Results at P3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 at MQF15X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 do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321</cp:revision>
  <dcterms:created xsi:type="dcterms:W3CDTF">2009-05-21T13:39:04Z</dcterms:created>
  <dcterms:modified xsi:type="dcterms:W3CDTF">2016-07-21T19:54:56Z</dcterms:modified>
</cp:coreProperties>
</file>