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56" r:id="rId2"/>
    <p:sldId id="621" r:id="rId3"/>
    <p:sldId id="622" r:id="rId4"/>
    <p:sldId id="623" r:id="rId5"/>
    <p:sldId id="624" r:id="rId6"/>
    <p:sldId id="625" r:id="rId7"/>
    <p:sldId id="627" r:id="rId8"/>
    <p:sldId id="626" r:id="rId9"/>
    <p:sldId id="628" r:id="rId10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12"/>
      <p:bold r:id="rId13"/>
      <p:italic r:id="rId14"/>
      <p:boldItalic r:id="rId15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C9E7A7"/>
    <a:srgbClr val="89A4A7"/>
    <a:srgbClr val="B3B3FF"/>
    <a:srgbClr val="A3A3FF"/>
    <a:srgbClr val="7171FF"/>
    <a:srgbClr val="FFFF99"/>
    <a:srgbClr val="FF0000"/>
    <a:srgbClr val="BCE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204" autoAdjust="0"/>
    <p:restoredTop sz="99883" autoAdjust="0"/>
  </p:normalViewPr>
  <p:slideViewPr>
    <p:cSldViewPr>
      <p:cViewPr varScale="1">
        <p:scale>
          <a:sx n="93" d="100"/>
          <a:sy n="93" d="100"/>
        </p:scale>
        <p:origin x="-11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  <a:endParaRPr lang="en-US" dirty="0" smtClean="0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Propagated and measured IP y’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08340" y="3886200"/>
            <a:ext cx="8127321" cy="1752600"/>
          </a:xfrm>
        </p:spPr>
        <p:txBody>
          <a:bodyPr/>
          <a:lstStyle/>
          <a:p>
            <a:pPr eaLnBrk="1" hangingPunct="1"/>
            <a:r>
              <a:rPr lang="en-US" altLang="en-US" dirty="0"/>
              <a:t>N. Blaskovic, T. Bromwich, P. Burrows,</a:t>
            </a:r>
            <a:br>
              <a:rPr lang="en-US" altLang="en-US" dirty="0"/>
            </a:br>
            <a:r>
              <a:rPr lang="en-US" altLang="en-US" dirty="0"/>
              <a:t>G. Christian, C. Perry, R. Ramjiawan</a:t>
            </a:r>
          </a:p>
          <a:p>
            <a:pPr eaLnBrk="1" hangingPunct="1"/>
            <a:r>
              <a:rPr lang="en-US" altLang="en-US" sz="2800" i="1" dirty="0"/>
              <a:t>John Adams Institute, Oxford University</a:t>
            </a:r>
            <a:endParaRPr lang="en-GB" alt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Introduction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IP y’ can be obtained</a:t>
            </a:r>
            <a:r>
              <a:rPr lang="en-GB" altLang="en-US" dirty="0"/>
              <a:t> </a:t>
            </a:r>
            <a:r>
              <a:rPr lang="en-GB" altLang="en-US" dirty="0" smtClean="0"/>
              <a:t>from</a:t>
            </a:r>
          </a:p>
          <a:p>
            <a:pPr lvl="1"/>
            <a:r>
              <a:rPr lang="en-GB" altLang="en-US" dirty="0" smtClean="0"/>
              <a:t>Propagating P2 &amp; P3 positions to IP with MAD</a:t>
            </a:r>
          </a:p>
          <a:p>
            <a:pPr lvl="1"/>
            <a:r>
              <a:rPr lang="en-GB" altLang="en-US" dirty="0" smtClean="0"/>
              <a:t>Measuring IPA &amp; IPC positions in IP region</a:t>
            </a:r>
          </a:p>
          <a:p>
            <a:r>
              <a:rPr lang="en-GB" altLang="en-US" dirty="0" smtClean="0"/>
              <a:t>Data used from 14 June 2016</a:t>
            </a:r>
          </a:p>
          <a:p>
            <a:r>
              <a:rPr lang="en-GB" altLang="en-US" dirty="0" smtClean="0"/>
              <a:t>P2, P3 and IP BPM data saved by FONT5 boards (hence synchronous)</a:t>
            </a:r>
          </a:p>
          <a:p>
            <a:r>
              <a:rPr lang="en-GB" altLang="en-US" dirty="0" smtClean="0"/>
              <a:t>Thanks to Philip and Tauchi for suggestion</a:t>
            </a:r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45726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47D3F15F-E151-489E-BE1E-90D474091345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512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5125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51519" y="269875"/>
            <a:ext cx="2088233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propagated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4860356" y="3753564"/>
            <a:ext cx="740304" cy="276792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610788" y="3997335"/>
            <a:ext cx="30802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8000"/>
                </a:solidFill>
              </a:rPr>
              <a:t>11 nm propagated</a:t>
            </a:r>
            <a:br>
              <a:rPr lang="en-GB" sz="2800" dirty="0" smtClean="0">
                <a:solidFill>
                  <a:srgbClr val="008000"/>
                </a:solidFill>
              </a:rPr>
            </a:br>
            <a:r>
              <a:rPr lang="en-GB" sz="2800" dirty="0" smtClean="0">
                <a:solidFill>
                  <a:srgbClr val="008000"/>
                </a:solidFill>
              </a:rPr>
              <a:t>y jitter at IP</a:t>
            </a:r>
            <a:endParaRPr lang="en-GB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27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47D3F15F-E151-489E-BE1E-90D474091345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512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5125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251519" y="269875"/>
            <a:ext cx="2088233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measured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3687680" y="3640370"/>
            <a:ext cx="542362" cy="2767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164221" y="3843045"/>
            <a:ext cx="42835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FF0000"/>
                </a:solidFill>
              </a:rPr>
              <a:t>Interpolated y jitter limited</a:t>
            </a:r>
            <a:br>
              <a:rPr lang="en-GB" sz="2800" dirty="0" smtClean="0">
                <a:solidFill>
                  <a:srgbClr val="FF0000"/>
                </a:solidFill>
              </a:rPr>
            </a:br>
            <a:r>
              <a:rPr lang="en-GB" sz="2800" dirty="0" smtClean="0">
                <a:solidFill>
                  <a:srgbClr val="FF0000"/>
                </a:solidFill>
              </a:rPr>
              <a:t>by IP BPM resolution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40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47D3F15F-E151-489E-BE1E-90D474091345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512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5125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19" y="269875"/>
            <a:ext cx="4320481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m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easured vs. propagated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6684190" y="963255"/>
            <a:ext cx="542362" cy="276792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092248" y="4092314"/>
            <a:ext cx="318388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8000"/>
                </a:solidFill>
              </a:rPr>
              <a:t>Scale of measured</a:t>
            </a:r>
            <a:br>
              <a:rPr lang="en-GB" sz="2800" dirty="0" smtClean="0">
                <a:solidFill>
                  <a:srgbClr val="008000"/>
                </a:solidFill>
              </a:rPr>
            </a:br>
            <a:r>
              <a:rPr lang="en-GB" sz="2800" dirty="0" smtClean="0">
                <a:solidFill>
                  <a:srgbClr val="008000"/>
                </a:solidFill>
              </a:rPr>
              <a:t>and propagated</a:t>
            </a:r>
            <a:br>
              <a:rPr lang="en-GB" sz="2800" dirty="0" smtClean="0">
                <a:solidFill>
                  <a:srgbClr val="008000"/>
                </a:solidFill>
              </a:rPr>
            </a:br>
            <a:r>
              <a:rPr lang="en-GB" sz="2800" dirty="0" smtClean="0">
                <a:solidFill>
                  <a:srgbClr val="008000"/>
                </a:solidFill>
              </a:rPr>
              <a:t>IP y’ agree</a:t>
            </a:r>
            <a:endParaRPr lang="en-GB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49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Conclusion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IP y jitter interpolation is limited by IP BPM resolution</a:t>
            </a:r>
          </a:p>
          <a:p>
            <a:r>
              <a:rPr lang="en-GB" altLang="en-US" dirty="0" smtClean="0"/>
              <a:t>IP y’ reconstruction is accurate and agrees with propagated results from upstream</a:t>
            </a:r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80810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  <a:endParaRPr lang="en-US" dirty="0" smtClean="0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7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Appendix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61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Notes on data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dirty="0" smtClean="0"/>
              <a:t>Data</a:t>
            </a:r>
            <a:r>
              <a:rPr lang="en-GB" dirty="0"/>
              <a:t>: </a:t>
            </a:r>
            <a:r>
              <a:rPr lang="en-GB" dirty="0" smtClean="0"/>
              <a:t>upstream3bpm2bunch3</a:t>
            </a:r>
          </a:p>
          <a:p>
            <a:r>
              <a:rPr lang="en-GB" dirty="0" smtClean="0"/>
              <a:t>Calibration</a:t>
            </a:r>
            <a:r>
              <a:rPr lang="en-GB" dirty="0"/>
              <a:t>: AQD0FFyScan2_40dB </a:t>
            </a:r>
          </a:p>
          <a:p>
            <a:r>
              <a:rPr lang="en-GB" dirty="0"/>
              <a:t>Date: 14 June </a:t>
            </a:r>
            <a:r>
              <a:rPr lang="en-GB" dirty="0" smtClean="0"/>
              <a:t>2016</a:t>
            </a:r>
          </a:p>
          <a:p>
            <a:r>
              <a:rPr lang="en-GB" dirty="0" smtClean="0"/>
              <a:t>Analysed bunch 1</a:t>
            </a:r>
          </a:p>
          <a:p>
            <a:pPr lvl="1"/>
            <a:r>
              <a:rPr lang="en-GB" dirty="0" smtClean="0"/>
              <a:t>Sample </a:t>
            </a:r>
            <a:r>
              <a:rPr lang="en-GB" dirty="0"/>
              <a:t>9 for IPA, IPB, </a:t>
            </a:r>
            <a:r>
              <a:rPr lang="en-GB" dirty="0" smtClean="0"/>
              <a:t>IPC</a:t>
            </a:r>
          </a:p>
          <a:p>
            <a:pPr lvl="1"/>
            <a:r>
              <a:rPr lang="en-GB" dirty="0" smtClean="0"/>
              <a:t>Sample </a:t>
            </a:r>
            <a:r>
              <a:rPr lang="en-GB" dirty="0"/>
              <a:t>14 for </a:t>
            </a:r>
            <a:r>
              <a:rPr lang="en-GB" dirty="0" smtClean="0"/>
              <a:t>Ref</a:t>
            </a:r>
          </a:p>
          <a:p>
            <a:pPr lvl="1"/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33685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Resolution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dirty="0" smtClean="0"/>
              <a:t>Charge ~ 0.25 x 10</a:t>
            </a:r>
            <a:r>
              <a:rPr lang="en-GB" baseline="30000" dirty="0" smtClean="0"/>
              <a:t>10</a:t>
            </a:r>
          </a:p>
          <a:p>
            <a:r>
              <a:rPr lang="en-GB" dirty="0" smtClean="0"/>
              <a:t>Upstream BPMs:</a:t>
            </a:r>
          </a:p>
          <a:p>
            <a:pPr lvl="1"/>
            <a:r>
              <a:rPr lang="en-GB" dirty="0" smtClean="0"/>
              <a:t>6 dB attenuation before </a:t>
            </a:r>
            <a:r>
              <a:rPr lang="el-GR" dirty="0" smtClean="0"/>
              <a:t>Σ</a:t>
            </a:r>
            <a:r>
              <a:rPr lang="en-GB" dirty="0" smtClean="0"/>
              <a:t> mixer</a:t>
            </a:r>
          </a:p>
          <a:p>
            <a:pPr lvl="1"/>
            <a:r>
              <a:rPr lang="en-GB" dirty="0" smtClean="0"/>
              <a:t>no attenuation before </a:t>
            </a:r>
            <a:r>
              <a:rPr lang="el-GR" dirty="0" smtClean="0"/>
              <a:t>Δ</a:t>
            </a:r>
            <a:r>
              <a:rPr lang="en-GB" dirty="0" smtClean="0"/>
              <a:t> mixer</a:t>
            </a:r>
          </a:p>
          <a:p>
            <a:pPr lvl="1"/>
            <a:r>
              <a:rPr lang="en-GB" dirty="0" smtClean="0"/>
              <a:t>3-BPM resolution ~ 700 nm (fitting)</a:t>
            </a:r>
          </a:p>
          <a:p>
            <a:r>
              <a:rPr lang="en-GB" dirty="0" smtClean="0"/>
              <a:t>IP BPMs:</a:t>
            </a:r>
          </a:p>
          <a:p>
            <a:pPr lvl="1"/>
            <a:r>
              <a:rPr lang="en-GB" dirty="0" smtClean="0"/>
              <a:t>40 dB attenuation after dipole cavities</a:t>
            </a:r>
          </a:p>
          <a:p>
            <a:pPr lvl="1"/>
            <a:r>
              <a:rPr lang="en-GB" dirty="0" smtClean="0"/>
              <a:t>3-BPM resolution ~ 4 um (fitting)</a:t>
            </a:r>
          </a:p>
          <a:p>
            <a:pPr lvl="1"/>
            <a:endParaRPr lang="en-GB" dirty="0" smtClean="0"/>
          </a:p>
          <a:p>
            <a:pPr lvl="1"/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939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6309</TotalTime>
  <Words>240</Words>
  <Application>Microsoft Office PowerPoint</Application>
  <PresentationFormat>On-screen Show (4:3)</PresentationFormat>
  <Paragraphs>63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Arial Narrow</vt:lpstr>
      <vt:lpstr>Default Design</vt:lpstr>
      <vt:lpstr>Propagated and measured IP y’</vt:lpstr>
      <vt:lpstr>Introduction</vt:lpstr>
      <vt:lpstr>PowerPoint Presentation</vt:lpstr>
      <vt:lpstr>PowerPoint Presentation</vt:lpstr>
      <vt:lpstr>PowerPoint Presentation</vt:lpstr>
      <vt:lpstr>Conclusion</vt:lpstr>
      <vt:lpstr>Appendix</vt:lpstr>
      <vt:lpstr>Notes on data</vt:lpstr>
      <vt:lpstr>Resolution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332</cp:revision>
  <dcterms:created xsi:type="dcterms:W3CDTF">2009-05-21T13:39:04Z</dcterms:created>
  <dcterms:modified xsi:type="dcterms:W3CDTF">2016-07-14T10:36:14Z</dcterms:modified>
</cp:coreProperties>
</file>