
<file path=[Content_Types].xml><?xml version="1.0" encoding="utf-8"?>
<Types xmlns="http://schemas.openxmlformats.org/package/2006/content-types">
  <Default Extension="xml" ContentType="application/xml"/>
  <Default Extension="jpg" ContentType="image/jp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380" r:id="rId12"/>
    <p:sldId id="394" r:id="rId13"/>
    <p:sldId id="395" r:id="rId14"/>
    <p:sldId id="381" r:id="rId15"/>
    <p:sldId id="385" r:id="rId16"/>
    <p:sldId id="269" r:id="rId17"/>
    <p:sldId id="270" r:id="rId18"/>
    <p:sldId id="271" r:id="rId19"/>
    <p:sldId id="272" r:id="rId20"/>
    <p:sldId id="273" r:id="rId21"/>
    <p:sldId id="274" r:id="rId22"/>
    <p:sldId id="375" r:id="rId23"/>
    <p:sldId id="376" r:id="rId24"/>
    <p:sldId id="275" r:id="rId25"/>
    <p:sldId id="377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89" r:id="rId53"/>
    <p:sldId id="302" r:id="rId54"/>
    <p:sldId id="390" r:id="rId55"/>
    <p:sldId id="303" r:id="rId56"/>
    <p:sldId id="391" r:id="rId57"/>
    <p:sldId id="304" r:id="rId58"/>
    <p:sldId id="393" r:id="rId59"/>
    <p:sldId id="306" r:id="rId60"/>
    <p:sldId id="384" r:id="rId61"/>
    <p:sldId id="308" r:id="rId62"/>
    <p:sldId id="309" r:id="rId63"/>
    <p:sldId id="310" r:id="rId64"/>
    <p:sldId id="311" r:id="rId65"/>
    <p:sldId id="312" r:id="rId66"/>
    <p:sldId id="313" r:id="rId67"/>
    <p:sldId id="314" r:id="rId68"/>
    <p:sldId id="315" r:id="rId69"/>
    <p:sldId id="316" r:id="rId70"/>
    <p:sldId id="392" r:id="rId71"/>
    <p:sldId id="318" r:id="rId72"/>
    <p:sldId id="319" r:id="rId73"/>
    <p:sldId id="320" r:id="rId74"/>
    <p:sldId id="321" r:id="rId75"/>
    <p:sldId id="322" r:id="rId76"/>
    <p:sldId id="323" r:id="rId77"/>
    <p:sldId id="324" r:id="rId78"/>
    <p:sldId id="325" r:id="rId79"/>
    <p:sldId id="326" r:id="rId80"/>
    <p:sldId id="388" r:id="rId81"/>
    <p:sldId id="328" r:id="rId82"/>
    <p:sldId id="329" r:id="rId83"/>
    <p:sldId id="330" r:id="rId84"/>
    <p:sldId id="331" r:id="rId85"/>
    <p:sldId id="332" r:id="rId86"/>
    <p:sldId id="333" r:id="rId87"/>
    <p:sldId id="334" r:id="rId88"/>
    <p:sldId id="335" r:id="rId89"/>
    <p:sldId id="336" r:id="rId90"/>
    <p:sldId id="337" r:id="rId91"/>
    <p:sldId id="338" r:id="rId92"/>
    <p:sldId id="339" r:id="rId93"/>
    <p:sldId id="340" r:id="rId94"/>
    <p:sldId id="341" r:id="rId95"/>
    <p:sldId id="378" r:id="rId96"/>
    <p:sldId id="343" r:id="rId97"/>
    <p:sldId id="344" r:id="rId98"/>
    <p:sldId id="345" r:id="rId99"/>
    <p:sldId id="346" r:id="rId100"/>
    <p:sldId id="347" r:id="rId101"/>
    <p:sldId id="348" r:id="rId102"/>
    <p:sldId id="349" r:id="rId103"/>
    <p:sldId id="350" r:id="rId104"/>
    <p:sldId id="351" r:id="rId105"/>
    <p:sldId id="352" r:id="rId106"/>
    <p:sldId id="353" r:id="rId107"/>
    <p:sldId id="354" r:id="rId108"/>
    <p:sldId id="355" r:id="rId109"/>
    <p:sldId id="356" r:id="rId110"/>
    <p:sldId id="357" r:id="rId111"/>
    <p:sldId id="358" r:id="rId112"/>
    <p:sldId id="359" r:id="rId113"/>
    <p:sldId id="360" r:id="rId114"/>
    <p:sldId id="361" r:id="rId115"/>
    <p:sldId id="362" r:id="rId116"/>
    <p:sldId id="363" r:id="rId117"/>
    <p:sldId id="364" r:id="rId118"/>
    <p:sldId id="365" r:id="rId119"/>
    <p:sldId id="387" r:id="rId120"/>
    <p:sldId id="366" r:id="rId121"/>
    <p:sldId id="367" r:id="rId122"/>
    <p:sldId id="368" r:id="rId123"/>
    <p:sldId id="369" r:id="rId124"/>
    <p:sldId id="370" r:id="rId125"/>
    <p:sldId id="371" r:id="rId126"/>
    <p:sldId id="372" r:id="rId127"/>
    <p:sldId id="373" r:id="rId128"/>
    <p:sldId id="374" r:id="rId129"/>
    <p:sldId id="386" r:id="rId130"/>
  </p:sldIdLst>
  <p:sldSz cx="10693400" cy="7562850"/>
  <p:notesSz cx="10693400" cy="75628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623" autoAdjust="0"/>
  </p:normalViewPr>
  <p:slideViewPr>
    <p:cSldViewPr>
      <p:cViewPr varScale="1">
        <p:scale>
          <a:sx n="105" d="100"/>
          <a:sy n="105" d="100"/>
        </p:scale>
        <p:origin x="-1232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slide" Target="slides/slide129.xml"/><Relationship Id="rId131" Type="http://schemas.openxmlformats.org/officeDocument/2006/relationships/notesMaster" Target="notesMasters/notesMaster1.xml"/><Relationship Id="rId132" Type="http://schemas.openxmlformats.org/officeDocument/2006/relationships/printerSettings" Target="printerSettings/printerSettings1.bin"/><Relationship Id="rId133" Type="http://schemas.openxmlformats.org/officeDocument/2006/relationships/presProps" Target="presProps.xml"/><Relationship Id="rId134" Type="http://schemas.openxmlformats.org/officeDocument/2006/relationships/viewProps" Target="viewProps.xml"/><Relationship Id="rId135" Type="http://schemas.openxmlformats.org/officeDocument/2006/relationships/theme" Target="theme/theme1.xml"/><Relationship Id="rId13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emf"/><Relationship Id="rId2" Type="http://schemas.openxmlformats.org/officeDocument/2006/relationships/image" Target="../media/image7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C391E-26E9-D948-A385-34C3006EA6F8}" type="datetimeFigureOut">
              <a:rPr lang="en-US" smtClean="0"/>
              <a:t>10/12/16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0025" cy="2836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3592513"/>
            <a:ext cx="8553450" cy="3403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6D219-01BE-D04A-869E-EDCE772CD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07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0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4.xml"/></Relationships>
</file>

<file path=ppt/notesSlides/_rels/notesSlide10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5.xml"/></Relationships>
</file>

<file path=ppt/notesSlides/_rels/notesSlide10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6.xml"/></Relationships>
</file>

<file path=ppt/notesSlides/_rels/notesSlide10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7.xml"/></Relationships>
</file>

<file path=ppt/notesSlides/_rels/notesSlide10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8.xml"/></Relationships>
</file>

<file path=ppt/notesSlides/_rels/notesSlide10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_rels/notesSlide10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0.xml"/></Relationships>
</file>

<file path=ppt/notesSlides/_rels/notesSlide10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1.xml"/></Relationships>
</file>

<file path=ppt/notesSlides/_rels/notesSlide10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2.xml"/></Relationships>
</file>

<file path=ppt/notesSlides/_rels/notesSlide10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4.xml"/></Relationships>
</file>

<file path=ppt/notesSlides/_rels/notesSlide1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5.xml"/></Relationships>
</file>

<file path=ppt/notesSlides/_rels/notesSlide1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6.xml"/></Relationships>
</file>

<file path=ppt/notesSlides/_rels/notesSlide1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7.xml"/></Relationships>
</file>

<file path=ppt/notesSlides/_rels/notesSlide1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8.xml"/></Relationships>
</file>

<file path=ppt/notesSlides/_rels/notesSlide1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9.xml"/></Relationships>
</file>

<file path=ppt/notesSlides/_rels/notesSlide1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0.xml"/></Relationships>
</file>

<file path=ppt/notesSlides/_rels/notesSlide1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1.xml"/></Relationships>
</file>

<file path=ppt/notesSlides/_rels/notesSlide1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2.xml"/></Relationships>
</file>

<file path=ppt/notesSlides/_rels/notesSlide1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4.xml"/></Relationships>
</file>

<file path=ppt/notesSlides/_rels/notesSlide1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5.xml"/></Relationships>
</file>

<file path=ppt/notesSlides/_rels/notesSlide1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6.xml"/></Relationships>
</file>

<file path=ppt/notesSlides/_rels/notesSlide1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7.xml"/></Relationships>
</file>

<file path=ppt/notesSlides/_rels/notesSlide1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8.xml"/></Relationships>
</file>

<file path=ppt/notesSlides/_rels/notesSlide1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8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4.xml"/></Relationships>
</file>

<file path=ppt/notesSlides/_rels/notesSlide9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5.xml"/></Relationships>
</file>

<file path=ppt/notesSlides/_rels/notesSlide9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9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7.xml"/></Relationships>
</file>

<file path=ppt/notesSlides/_rels/notesSlide9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9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9.xml"/></Relationships>
</file>

<file path=ppt/notesSlides/_rels/notesSlide9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0.xml"/></Relationships>
</file>

<file path=ppt/notesSlides/_rels/notesSlide9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1.xml"/></Relationships>
</file>

<file path=ppt/notesSlides/_rels/notesSlide9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_rels/notesSlide9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fld id="{81D60167-4931-47E6-BA6A-407CBD079E47}" type="slidenum">
              <a:rPr spc="90" dirty="0"/>
              <a:t>‹#›</a:t>
            </a:fld>
            <a:endParaRPr spc="9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 u="sng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fld id="{81D60167-4931-47E6-BA6A-407CBD079E47}" type="slidenum">
              <a:rPr spc="90" dirty="0"/>
              <a:t>‹#›</a:t>
            </a:fld>
            <a:endParaRPr spc="9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 u="sng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466214" y="2003117"/>
            <a:ext cx="2762250" cy="4267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10/12/16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fld id="{81D60167-4931-47E6-BA6A-407CBD079E47}" type="slidenum">
              <a:rPr spc="90" dirty="0"/>
              <a:t>‹#›</a:t>
            </a:fld>
            <a:endParaRPr spc="9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50" b="0" i="0" u="sng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fld id="{81D60167-4931-47E6-BA6A-407CBD079E47}" type="slidenum">
              <a:rPr spc="90" dirty="0"/>
              <a:t>‹#›</a:t>
            </a:fld>
            <a:endParaRPr spc="9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10/12/16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spc="65" dirty="0"/>
              <a:t>9th</a:t>
            </a:r>
            <a:r>
              <a:rPr spc="45" dirty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/>
              <a:t>2015,</a:t>
            </a:r>
            <a:r>
              <a:rPr spc="45" dirty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fld id="{81D60167-4931-47E6-BA6A-407CBD079E47}" type="slidenum">
              <a:rPr spc="90" dirty="0"/>
              <a:t>‹#›</a:t>
            </a:fld>
            <a:endParaRPr spc="9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63331" y="197249"/>
            <a:ext cx="7566736" cy="377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 u="sng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6267" y="1180449"/>
            <a:ext cx="9160865" cy="5021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85681" y="7214812"/>
            <a:ext cx="543052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fld id="{81D60167-4931-47E6-BA6A-407CBD079E47}" type="slidenum">
              <a:rPr spc="90" dirty="0"/>
              <a:t>‹#›</a:t>
            </a:fld>
            <a:endParaRPr spc="9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7.xml"/><Relationship Id="rId3" Type="http://schemas.openxmlformats.org/officeDocument/2006/relationships/image" Target="../media/image121.jpg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8.xml"/><Relationship Id="rId3" Type="http://schemas.openxmlformats.org/officeDocument/2006/relationships/image" Target="../media/image122.jp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9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0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4" Type="http://schemas.openxmlformats.org/officeDocument/2006/relationships/image" Target="../media/image124.jpeg"/><Relationship Id="rId5" Type="http://schemas.openxmlformats.org/officeDocument/2006/relationships/image" Target="../media/image125.png"/><Relationship Id="rId6" Type="http://schemas.openxmlformats.org/officeDocument/2006/relationships/image" Target="../media/image12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3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4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6.xml"/><Relationship Id="rId3" Type="http://schemas.openxmlformats.org/officeDocument/2006/relationships/image" Target="../media/image127.tiff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8.xml"/><Relationship Id="rId3" Type="http://schemas.openxmlformats.org/officeDocument/2006/relationships/image" Target="../media/image128.tiff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9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0.xml"/><Relationship Id="rId3" Type="http://schemas.openxmlformats.org/officeDocument/2006/relationships/image" Target="../media/image129.png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1.xml"/><Relationship Id="rId3" Type="http://schemas.openxmlformats.org/officeDocument/2006/relationships/image" Target="../media/image130.jpg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2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4" Type="http://schemas.openxmlformats.org/officeDocument/2006/relationships/image" Target="../media/image13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3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4.xml"/><Relationship Id="rId3" Type="http://schemas.openxmlformats.org/officeDocument/2006/relationships/image" Target="../media/image133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4" Type="http://schemas.openxmlformats.org/officeDocument/2006/relationships/image" Target="../media/image135.png"/><Relationship Id="rId5" Type="http://schemas.openxmlformats.org/officeDocument/2006/relationships/image" Target="../media/image136.png"/><Relationship Id="rId6" Type="http://schemas.openxmlformats.org/officeDocument/2006/relationships/image" Target="../media/image137.png"/><Relationship Id="rId7" Type="http://schemas.openxmlformats.org/officeDocument/2006/relationships/image" Target="../media/image138.png"/><Relationship Id="rId8" Type="http://schemas.openxmlformats.org/officeDocument/2006/relationships/image" Target="../media/image139.png"/><Relationship Id="rId9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Relationship Id="rId3" Type="http://schemas.openxmlformats.org/officeDocument/2006/relationships/image" Target="../media/image12.tiff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6.xml"/><Relationship Id="rId3" Type="http://schemas.openxmlformats.org/officeDocument/2006/relationships/image" Target="../media/image141.jpg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8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9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0.xml"/></Relationships>
</file>

<file path=ppt/slides/_rels/slide1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1.png"/><Relationship Id="rId12" Type="http://schemas.openxmlformats.org/officeDocument/2006/relationships/image" Target="../media/image152.png"/><Relationship Id="rId13" Type="http://schemas.openxmlformats.org/officeDocument/2006/relationships/image" Target="../media/image153.png"/><Relationship Id="rId14" Type="http://schemas.openxmlformats.org/officeDocument/2006/relationships/image" Target="../media/image15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1.xml"/><Relationship Id="rId3" Type="http://schemas.openxmlformats.org/officeDocument/2006/relationships/image" Target="../media/image144.png"/><Relationship Id="rId4" Type="http://schemas.openxmlformats.org/officeDocument/2006/relationships/image" Target="../media/image145.png"/><Relationship Id="rId5" Type="http://schemas.openxmlformats.org/officeDocument/2006/relationships/image" Target="../media/image146.png"/><Relationship Id="rId6" Type="http://schemas.openxmlformats.org/officeDocument/2006/relationships/image" Target="../media/image147.png"/><Relationship Id="rId7" Type="http://schemas.openxmlformats.org/officeDocument/2006/relationships/image" Target="../media/image148.png"/><Relationship Id="rId8" Type="http://schemas.openxmlformats.org/officeDocument/2006/relationships/image" Target="../media/image149.png"/><Relationship Id="rId9" Type="http://schemas.openxmlformats.org/officeDocument/2006/relationships/image" Target="../media/image150.png"/><Relationship Id="rId10" Type="http://schemas.openxmlformats.org/officeDocument/2006/relationships/image" Target="../media/image151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g"/><Relationship Id="rId4" Type="http://schemas.openxmlformats.org/officeDocument/2006/relationships/image" Target="../media/image15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3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4.xml"/><Relationship Id="rId3" Type="http://schemas.openxmlformats.org/officeDocument/2006/relationships/image" Target="../media/image157.jpg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tiff"/><Relationship Id="rId5" Type="http://schemas.openxmlformats.org/officeDocument/2006/relationships/image" Target="../media/image16.tiff"/><Relationship Id="rId6" Type="http://schemas.openxmlformats.org/officeDocument/2006/relationships/image" Target="../media/image17.tiff"/><Relationship Id="rId7" Type="http://schemas.openxmlformats.org/officeDocument/2006/relationships/image" Target="../media/image1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4" Type="http://schemas.openxmlformats.org/officeDocument/2006/relationships/image" Target="../media/image2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0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0.png"/><Relationship Id="rId12" Type="http://schemas.openxmlformats.org/officeDocument/2006/relationships/image" Target="../media/image41.png"/><Relationship Id="rId13" Type="http://schemas.openxmlformats.org/officeDocument/2006/relationships/image" Target="../media/image42.png"/><Relationship Id="rId14" Type="http://schemas.openxmlformats.org/officeDocument/2006/relationships/image" Target="../media/image43.png"/><Relationship Id="rId15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5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4" Type="http://schemas.openxmlformats.org/officeDocument/2006/relationships/image" Target="../media/image47.tiff"/><Relationship Id="rId5" Type="http://schemas.openxmlformats.org/officeDocument/2006/relationships/image" Target="../media/image4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4" Type="http://schemas.openxmlformats.org/officeDocument/2006/relationships/image" Target="../media/image50.tiff"/><Relationship Id="rId5" Type="http://schemas.openxmlformats.org/officeDocument/2006/relationships/image" Target="../media/image4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4" Type="http://schemas.openxmlformats.org/officeDocument/2006/relationships/image" Target="../media/image5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4" Type="http://schemas.openxmlformats.org/officeDocument/2006/relationships/image" Target="../media/image54.tiff"/><Relationship Id="rId5" Type="http://schemas.openxmlformats.org/officeDocument/2006/relationships/image" Target="../media/image5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56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7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f"/><Relationship Id="rId4" Type="http://schemas.openxmlformats.org/officeDocument/2006/relationships/image" Target="../media/image59.tiff"/><Relationship Id="rId5" Type="http://schemas.openxmlformats.org/officeDocument/2006/relationships/image" Target="../media/image60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1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62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63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64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65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66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6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68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69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70.gi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71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72.gi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73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74.gi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75.jp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76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7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4" Type="http://schemas.openxmlformats.org/officeDocument/2006/relationships/image" Target="../media/image80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78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7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81.jp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82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85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8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87.em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88.jp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89.tif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9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92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5.xml"/><Relationship Id="rId3" Type="http://schemas.openxmlformats.org/officeDocument/2006/relationships/image" Target="../media/image9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94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8.xml"/><Relationship Id="rId3" Type="http://schemas.openxmlformats.org/officeDocument/2006/relationships/image" Target="../media/image97.jp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9.xml"/><Relationship Id="rId3" Type="http://schemas.openxmlformats.org/officeDocument/2006/relationships/image" Target="../media/image98.tif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0.xml"/><Relationship Id="rId3" Type="http://schemas.openxmlformats.org/officeDocument/2006/relationships/image" Target="../media/image99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1.xml"/><Relationship Id="rId3" Type="http://schemas.openxmlformats.org/officeDocument/2006/relationships/image" Target="../media/image100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tiff"/><Relationship Id="rId4" Type="http://schemas.openxmlformats.org/officeDocument/2006/relationships/image" Target="../media/image102.tiff"/><Relationship Id="rId5" Type="http://schemas.openxmlformats.org/officeDocument/2006/relationships/image" Target="../media/image103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tiff"/><Relationship Id="rId4" Type="http://schemas.openxmlformats.org/officeDocument/2006/relationships/image" Target="../media/image104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3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tiff"/><Relationship Id="rId4" Type="http://schemas.openxmlformats.org/officeDocument/2006/relationships/image" Target="../media/image106.tiff"/><Relationship Id="rId5" Type="http://schemas.openxmlformats.org/officeDocument/2006/relationships/image" Target="../media/image107.tiff"/><Relationship Id="rId6" Type="http://schemas.openxmlformats.org/officeDocument/2006/relationships/image" Target="../media/image10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4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tiff"/><Relationship Id="rId4" Type="http://schemas.openxmlformats.org/officeDocument/2006/relationships/image" Target="../media/image106.tiff"/><Relationship Id="rId5" Type="http://schemas.openxmlformats.org/officeDocument/2006/relationships/image" Target="../media/image109.tif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7.xml"/><Relationship Id="rId3" Type="http://schemas.openxmlformats.org/officeDocument/2006/relationships/image" Target="../media/image112.jp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image" Target="../media/image114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9.xml"/><Relationship Id="rId3" Type="http://schemas.openxmlformats.org/officeDocument/2006/relationships/image" Target="../media/image115.jp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0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1.xml"/><Relationship Id="rId3" Type="http://schemas.openxmlformats.org/officeDocument/2006/relationships/image" Target="../media/image116.tiff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3.xml"/><Relationship Id="rId3" Type="http://schemas.openxmlformats.org/officeDocument/2006/relationships/image" Target="../media/image117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4.xml"/><Relationship Id="rId3" Type="http://schemas.openxmlformats.org/officeDocument/2006/relationships/image" Target="../media/image118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0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5100" y="1841182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62250" algn="ctr">
              <a:lnSpc>
                <a:spcPct val="100000"/>
              </a:lnSpc>
            </a:pPr>
            <a:r>
              <a:rPr sz="3200" spc="35" smtClean="0">
                <a:latin typeface="+mj-lt"/>
              </a:rPr>
              <a:t>Main</a:t>
            </a:r>
            <a:r>
              <a:rPr sz="3200" spc="70" smtClean="0">
                <a:latin typeface="+mj-lt"/>
              </a:rPr>
              <a:t> </a:t>
            </a:r>
            <a:r>
              <a:rPr sz="3200" spc="65" smtClean="0">
                <a:latin typeface="+mj-lt"/>
              </a:rPr>
              <a:t>Linac</a:t>
            </a:r>
            <a:r>
              <a:rPr sz="3200" spc="70" smtClean="0">
                <a:latin typeface="+mj-lt"/>
              </a:rPr>
              <a:t> </a:t>
            </a:r>
            <a:r>
              <a:rPr sz="3200" spc="145" smtClean="0">
                <a:latin typeface="+mj-lt"/>
              </a:rPr>
              <a:t>Basics</a:t>
            </a:r>
            <a:endParaRPr sz="3200" spc="145" dirty="0">
              <a:latin typeface="+mj-l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37100" y="3781425"/>
            <a:ext cx="1019175" cy="26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dirty="0">
                <a:cs typeface="Times New Roman"/>
              </a:rPr>
              <a:t>D. Schulte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3100" y="6905625"/>
            <a:ext cx="4572000" cy="26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CH" sz="1700" spc="70" dirty="0" smtClean="0">
                <a:cs typeface="Times New Roman"/>
              </a:rPr>
              <a:t>10</a:t>
            </a:r>
            <a:r>
              <a:rPr sz="1700" spc="70" dirty="0" smtClean="0">
                <a:cs typeface="Times New Roman"/>
              </a:rPr>
              <a:t>th</a:t>
            </a:r>
            <a:r>
              <a:rPr sz="1700" spc="50" dirty="0" smtClean="0">
                <a:cs typeface="Times New Roman"/>
              </a:rPr>
              <a:t> </a:t>
            </a:r>
            <a:r>
              <a:rPr sz="1700" spc="50" dirty="0">
                <a:cs typeface="Times New Roman"/>
              </a:rPr>
              <a:t>Linear </a:t>
            </a:r>
            <a:r>
              <a:rPr sz="1700" spc="25" dirty="0">
                <a:cs typeface="Times New Roman"/>
              </a:rPr>
              <a:t>Collider</a:t>
            </a:r>
            <a:r>
              <a:rPr sz="1700" spc="50" dirty="0">
                <a:cs typeface="Times New Roman"/>
              </a:rPr>
              <a:t> </a:t>
            </a:r>
            <a:r>
              <a:rPr sz="1700" spc="80" dirty="0">
                <a:cs typeface="Times New Roman"/>
              </a:rPr>
              <a:t>School,</a:t>
            </a:r>
            <a:r>
              <a:rPr sz="1700" spc="50" dirty="0">
                <a:cs typeface="Times New Roman"/>
              </a:rPr>
              <a:t> </a:t>
            </a:r>
            <a:r>
              <a:rPr lang="fr-CH" sz="1700" spc="85" dirty="0" smtClean="0">
                <a:cs typeface="Times New Roman"/>
              </a:rPr>
              <a:t>December</a:t>
            </a:r>
            <a:r>
              <a:rPr sz="1700" spc="50" dirty="0" smtClean="0">
                <a:cs typeface="Times New Roman"/>
              </a:rPr>
              <a:t> </a:t>
            </a:r>
            <a:r>
              <a:rPr sz="1700" spc="100" dirty="0" smtClean="0">
                <a:cs typeface="Times New Roman"/>
              </a:rPr>
              <a:t>201</a:t>
            </a:r>
            <a:r>
              <a:rPr lang="fr-CH" sz="1700" spc="100" dirty="0" smtClean="0">
                <a:cs typeface="Times New Roman"/>
              </a:rPr>
              <a:t>6</a:t>
            </a:r>
            <a:endParaRPr sz="1700"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90875">
              <a:lnSpc>
                <a:spcPct val="100000"/>
              </a:lnSpc>
            </a:pPr>
            <a:r>
              <a:rPr sz="3200" spc="145" dirty="0">
                <a:latin typeface="+mj-lt"/>
              </a:rPr>
              <a:t>Cost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Impact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3700" y="1372550"/>
            <a:ext cx="5105400" cy="4771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In ILC 60% of the cost is in the ML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long tunnel is expensive</a:t>
            </a: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and important for the schedule (tunnel boring machines)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installed components are expensive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 linac  drives  other  machine  compo- nents</a:t>
            </a: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large  damping  rings  in  ILC  to  be  able to store the full bunch train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drive beam complex in CLIC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In FELs the linacs are also important cost items, e.g. 1/3 of the SWISSFEL</a:t>
            </a:r>
          </a:p>
        </p:txBody>
      </p:sp>
      <p:sp>
        <p:nvSpPr>
          <p:cNvPr id="4" name="object 4"/>
          <p:cNvSpPr/>
          <p:nvPr/>
        </p:nvSpPr>
        <p:spPr>
          <a:xfrm>
            <a:off x="6137986" y="1066075"/>
            <a:ext cx="4312767" cy="57503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885681" y="7214812"/>
            <a:ext cx="54178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10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3331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41625">
              <a:lnSpc>
                <a:spcPct val="100000"/>
              </a:lnSpc>
            </a:pP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Jitter </a:t>
            </a:r>
            <a:r>
              <a:rPr sz="3200" spc="-25" dirty="0">
                <a:latin typeface="+mj-lt"/>
              </a:rPr>
              <a:t>(ILC)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5100" y="1138602"/>
            <a:ext cx="4063364" cy="15216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Perfect machines used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100 machines simulated</a:t>
            </a:r>
          </a:p>
          <a:p>
            <a:pPr marL="463550" marR="5080" indent="-136525">
              <a:lnSpc>
                <a:spcPct val="107400"/>
              </a:lnSpc>
              <a:spcBef>
                <a:spcPts val="795"/>
              </a:spcBef>
            </a:pPr>
            <a:r>
              <a:rPr sz="2000" dirty="0">
                <a:cs typeface="Times New Roman"/>
              </a:rPr>
              <a:t>- TESLA  wakefields  with 0.1%   RMS   frequency spread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8900" y="3289538"/>
            <a:ext cx="4139476" cy="1776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8590" marR="5080" indent="-135890">
              <a:lnSpc>
                <a:spcPct val="107400"/>
              </a:lnSpc>
              <a:buFont typeface="Times New Roman"/>
              <a:buChar char="-"/>
              <a:tabLst>
                <a:tab pos="149225" algn="l"/>
              </a:tabLst>
            </a:pPr>
            <a:r>
              <a:rPr sz="2000" dirty="0">
                <a:cs typeface="Times New Roman"/>
              </a:rPr>
              <a:t>5</a:t>
            </a:r>
            <a:r>
              <a:rPr sz="2000" dirty="0" smtClean="0">
                <a:cs typeface="Times New Roman"/>
              </a:rPr>
              <a:t>% </a:t>
            </a:r>
            <a:r>
              <a:rPr sz="2000" dirty="0">
                <a:cs typeface="Times New Roman"/>
              </a:rPr>
              <a:t>bunch-to-bunch charge     </a:t>
            </a:r>
            <a:r>
              <a:rPr sz="2000" dirty="0" smtClean="0">
                <a:cs typeface="Times New Roman"/>
              </a:rPr>
              <a:t>variations </a:t>
            </a:r>
            <a:r>
              <a:rPr sz="2000" dirty="0">
                <a:cs typeface="Times New Roman"/>
              </a:rPr>
              <a:t>in uncorrected test beam</a:t>
            </a:r>
          </a:p>
          <a:p>
            <a:pPr marL="148590" marR="5080" indent="-135890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149225" algn="l"/>
              </a:tabLst>
            </a:pPr>
            <a:r>
              <a:rPr sz="2000" dirty="0">
                <a:cs typeface="Times New Roman"/>
              </a:rPr>
              <a:t>additional  relative  emit- tance   growth   due   to multi-bunch    is    deter- mined</a:t>
            </a:r>
          </a:p>
        </p:txBody>
      </p:sp>
      <p:sp>
        <p:nvSpPr>
          <p:cNvPr id="5" name="object 5"/>
          <p:cNvSpPr/>
          <p:nvPr/>
        </p:nvSpPr>
        <p:spPr>
          <a:xfrm>
            <a:off x="5757553" y="446818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052813" y="446818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504412" y="4364726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757553" y="383617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052813" y="383617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88767" y="3732718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20</a:t>
            </a:r>
            <a:endParaRPr sz="1600" dirty="0">
              <a:latin typeface="Helvetica"/>
              <a:cs typeface="Helvetic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757553" y="32049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052813" y="32049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8900" y="3004188"/>
            <a:ext cx="3864610" cy="2531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89"/>
              </a:lnSpc>
            </a:pPr>
            <a:r>
              <a:rPr sz="1700" spc="5" dirty="0">
                <a:latin typeface="Times New Roman"/>
                <a:cs typeface="Times New Roman"/>
              </a:rPr>
              <a:t>-</a:t>
            </a:r>
            <a:r>
              <a:rPr sz="1700" spc="70" dirty="0">
                <a:latin typeface="Times New Roman"/>
                <a:cs typeface="Times New Roman"/>
              </a:rPr>
              <a:t> </a:t>
            </a:r>
            <a:r>
              <a:rPr sz="2000" dirty="0">
                <a:cs typeface="Times New Roman"/>
              </a:rPr>
              <a:t>beam set to an </a:t>
            </a:r>
            <a:r>
              <a:rPr sz="2000" dirty="0" smtClean="0">
                <a:cs typeface="Times New Roman"/>
              </a:rPr>
              <a:t>offset</a:t>
            </a:r>
            <a:endParaRPr sz="2000" dirty="0"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757553" y="25729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052813" y="25729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388767" y="2469497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60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757553" y="194174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052813" y="194174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388767" y="1838288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80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757553" y="130973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052813" y="130973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273121" y="1206279"/>
            <a:ext cx="37274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191960" y="441778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191960" y="130973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086809" y="4572729"/>
            <a:ext cx="2108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061572" y="441778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061572" y="130973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6956422" y="4572729"/>
            <a:ext cx="2108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930384" y="441778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930384" y="130973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888771" y="4572729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8799196" y="441778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799196" y="130973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668808" y="441778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9668808" y="130973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757553" y="1309739"/>
            <a:ext cx="4345940" cy="3158490"/>
          </a:xfrm>
          <a:custGeom>
            <a:avLst/>
            <a:gdLst/>
            <a:ahLst/>
            <a:cxnLst/>
            <a:rect l="l" t="t" r="r" b="b"/>
            <a:pathLst>
              <a:path w="4345940" h="3158490">
                <a:moveTo>
                  <a:pt x="0" y="3158443"/>
                </a:moveTo>
                <a:lnTo>
                  <a:pt x="4345660" y="3158443"/>
                </a:lnTo>
                <a:lnTo>
                  <a:pt x="4345660" y="0"/>
                </a:lnTo>
                <a:lnTo>
                  <a:pt x="0" y="0"/>
                </a:lnTo>
                <a:lnTo>
                  <a:pt x="0" y="3158443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7014216" y="4572729"/>
            <a:ext cx="1884680" cy="577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</a:t>
            </a:r>
            <a:endParaRPr sz="1600" dirty="0">
              <a:latin typeface="Helvetica"/>
              <a:cs typeface="Helvetica"/>
            </a:endParaRPr>
          </a:p>
          <a:p>
            <a:pPr marR="56515" algn="r">
              <a:lnSpc>
                <a:spcPts val="1355"/>
              </a:lnSpc>
              <a:spcBef>
                <a:spcPts val="370"/>
              </a:spcBef>
              <a:tabLst>
                <a:tab pos="880744" algn="l"/>
                <a:tab pos="1506220" algn="l"/>
              </a:tabLst>
            </a:pPr>
            <a:r>
              <a:rPr sz="1600" spc="10" dirty="0">
                <a:latin typeface="Helvetica"/>
                <a:cs typeface="Helvetica"/>
              </a:rPr>
              <a:t>(</a:t>
            </a:r>
            <a:r>
              <a:rPr sz="1600" spc="-300" dirty="0">
                <a:latin typeface="Symbol"/>
                <a:cs typeface="Symbol"/>
              </a:rPr>
              <a:t>∆ε </a:t>
            </a:r>
            <a:r>
              <a:rPr sz="1600" spc="-145" dirty="0">
                <a:latin typeface="Symbol"/>
                <a:cs typeface="Symbol"/>
              </a:rPr>
              <a:t> </a:t>
            </a:r>
            <a:r>
              <a:rPr sz="1600" spc="10" dirty="0">
                <a:latin typeface="Helvetica"/>
                <a:cs typeface="Helvetica"/>
              </a:rPr>
              <a:t>-</a:t>
            </a:r>
            <a:r>
              <a:rPr sz="1600" spc="-300" dirty="0">
                <a:latin typeface="Symbol"/>
                <a:cs typeface="Symbol"/>
              </a:rPr>
              <a:t>∆ε</a:t>
            </a:r>
            <a:r>
              <a:rPr sz="1600" dirty="0">
                <a:latin typeface="Symbol"/>
                <a:cs typeface="Symbol"/>
              </a:rPr>
              <a:t>	</a:t>
            </a:r>
            <a:r>
              <a:rPr sz="1600" spc="5" dirty="0">
                <a:latin typeface="Helvetica"/>
                <a:cs typeface="Helvetica"/>
              </a:rPr>
              <a:t>)/</a:t>
            </a:r>
            <a:r>
              <a:rPr sz="1600" spc="-300" dirty="0">
                <a:latin typeface="Symbol"/>
                <a:cs typeface="Symbol"/>
              </a:rPr>
              <a:t>∆ε</a:t>
            </a:r>
            <a:r>
              <a:rPr sz="1600" dirty="0">
                <a:latin typeface="Symbol"/>
                <a:cs typeface="Symbol"/>
              </a:rPr>
              <a:t>	</a:t>
            </a:r>
            <a:r>
              <a:rPr sz="1600" spc="15" dirty="0">
                <a:latin typeface="Helvetica"/>
                <a:cs typeface="Helvetica"/>
              </a:rPr>
              <a:t>[%]</a:t>
            </a:r>
            <a:endParaRPr sz="1600" dirty="0">
              <a:latin typeface="Helvetica"/>
              <a:cs typeface="Helvetica"/>
            </a:endParaRPr>
          </a:p>
          <a:p>
            <a:pPr marR="114300" algn="ctr">
              <a:lnSpc>
                <a:spcPts val="994"/>
              </a:lnSpc>
              <a:tabLst>
                <a:tab pos="370840" algn="l"/>
                <a:tab pos="938530" algn="l"/>
              </a:tabLst>
            </a:pPr>
            <a:r>
              <a:rPr sz="1300" dirty="0">
                <a:latin typeface="Helvetica"/>
                <a:cs typeface="Helvetica"/>
              </a:rPr>
              <a:t>y	y,0	y,0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9627196" y="4572729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736460" y="2114884"/>
            <a:ext cx="277495" cy="154813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45465" algn="l"/>
                <a:tab pos="1107440" algn="l"/>
              </a:tabLst>
            </a:pPr>
            <a:r>
              <a:rPr sz="1600" dirty="0">
                <a:latin typeface="Helvetica"/>
                <a:cs typeface="Helvetica"/>
              </a:rPr>
              <a:t>p(</a:t>
            </a:r>
            <a:r>
              <a:rPr sz="1600" dirty="0">
                <a:latin typeface="Symbol"/>
                <a:cs typeface="Symbol"/>
              </a:rPr>
              <a:t>∆ε	</a:t>
            </a:r>
            <a:r>
              <a:rPr sz="1600" dirty="0">
                <a:latin typeface="Helvetica"/>
                <a:cs typeface="Helvetica"/>
              </a:rPr>
              <a:t>&gt;</a:t>
            </a:r>
            <a:r>
              <a:rPr sz="1600" dirty="0">
                <a:latin typeface="Symbol"/>
                <a:cs typeface="Symbol"/>
              </a:rPr>
              <a:t>∆ε	</a:t>
            </a:r>
            <a:r>
              <a:rPr sz="1600" dirty="0">
                <a:latin typeface="Helvetica"/>
                <a:cs typeface="Helvetica"/>
              </a:rPr>
              <a:t>)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[%]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874910" y="3104599"/>
            <a:ext cx="192405" cy="1549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y,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874910" y="2542535"/>
            <a:ext cx="192405" cy="2476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y,0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5757553" y="1309739"/>
            <a:ext cx="2911475" cy="3158490"/>
          </a:xfrm>
          <a:custGeom>
            <a:avLst/>
            <a:gdLst/>
            <a:ahLst/>
            <a:cxnLst/>
            <a:rect l="l" t="t" r="r" b="b"/>
            <a:pathLst>
              <a:path w="2911475" h="3158490">
                <a:moveTo>
                  <a:pt x="0" y="3158443"/>
                </a:moveTo>
                <a:lnTo>
                  <a:pt x="0" y="0"/>
                </a:lnTo>
                <a:lnTo>
                  <a:pt x="217603" y="0"/>
                </a:lnTo>
                <a:lnTo>
                  <a:pt x="217603" y="31200"/>
                </a:lnTo>
                <a:lnTo>
                  <a:pt x="652009" y="31200"/>
                </a:lnTo>
                <a:lnTo>
                  <a:pt x="652009" y="63200"/>
                </a:lnTo>
                <a:lnTo>
                  <a:pt x="1173616" y="63200"/>
                </a:lnTo>
                <a:lnTo>
                  <a:pt x="1173616" y="126401"/>
                </a:lnTo>
                <a:lnTo>
                  <a:pt x="1216816" y="126401"/>
                </a:lnTo>
                <a:lnTo>
                  <a:pt x="1216816" y="157602"/>
                </a:lnTo>
                <a:lnTo>
                  <a:pt x="1347218" y="157602"/>
                </a:lnTo>
                <a:lnTo>
                  <a:pt x="1347218" y="189602"/>
                </a:lnTo>
                <a:lnTo>
                  <a:pt x="1434419" y="189602"/>
                </a:lnTo>
                <a:lnTo>
                  <a:pt x="1434419" y="220803"/>
                </a:lnTo>
                <a:lnTo>
                  <a:pt x="1477620" y="220803"/>
                </a:lnTo>
                <a:lnTo>
                  <a:pt x="1477620" y="252803"/>
                </a:lnTo>
                <a:lnTo>
                  <a:pt x="1520821" y="252803"/>
                </a:lnTo>
                <a:lnTo>
                  <a:pt x="1520821" y="347204"/>
                </a:lnTo>
                <a:lnTo>
                  <a:pt x="1564821" y="347204"/>
                </a:lnTo>
                <a:lnTo>
                  <a:pt x="1564821" y="379205"/>
                </a:lnTo>
                <a:lnTo>
                  <a:pt x="1608022" y="379205"/>
                </a:lnTo>
                <a:lnTo>
                  <a:pt x="1608022" y="410405"/>
                </a:lnTo>
                <a:lnTo>
                  <a:pt x="1651222" y="410405"/>
                </a:lnTo>
                <a:lnTo>
                  <a:pt x="1651222" y="442406"/>
                </a:lnTo>
                <a:lnTo>
                  <a:pt x="1694423" y="442406"/>
                </a:lnTo>
                <a:lnTo>
                  <a:pt x="1694423" y="568807"/>
                </a:lnTo>
                <a:lnTo>
                  <a:pt x="1738424" y="568807"/>
                </a:lnTo>
                <a:lnTo>
                  <a:pt x="1738424" y="600008"/>
                </a:lnTo>
                <a:lnTo>
                  <a:pt x="1781624" y="600008"/>
                </a:lnTo>
                <a:lnTo>
                  <a:pt x="1781624" y="758410"/>
                </a:lnTo>
                <a:lnTo>
                  <a:pt x="1868825" y="758410"/>
                </a:lnTo>
                <a:lnTo>
                  <a:pt x="1868825" y="916012"/>
                </a:lnTo>
                <a:lnTo>
                  <a:pt x="1955227" y="916012"/>
                </a:lnTo>
                <a:lnTo>
                  <a:pt x="1955227" y="979213"/>
                </a:lnTo>
                <a:lnTo>
                  <a:pt x="1999227" y="979213"/>
                </a:lnTo>
                <a:lnTo>
                  <a:pt x="1999227" y="1042414"/>
                </a:lnTo>
                <a:lnTo>
                  <a:pt x="2042428" y="1042414"/>
                </a:lnTo>
                <a:lnTo>
                  <a:pt x="2042428" y="1136815"/>
                </a:lnTo>
                <a:lnTo>
                  <a:pt x="2085628" y="1136815"/>
                </a:lnTo>
                <a:lnTo>
                  <a:pt x="2085628" y="1200016"/>
                </a:lnTo>
                <a:lnTo>
                  <a:pt x="2129629" y="1200016"/>
                </a:lnTo>
                <a:lnTo>
                  <a:pt x="2129629" y="1295217"/>
                </a:lnTo>
                <a:lnTo>
                  <a:pt x="2172830" y="1295217"/>
                </a:lnTo>
                <a:lnTo>
                  <a:pt x="2172830" y="1326418"/>
                </a:lnTo>
                <a:lnTo>
                  <a:pt x="2216030" y="1326418"/>
                </a:lnTo>
                <a:lnTo>
                  <a:pt x="2216030" y="1358418"/>
                </a:lnTo>
                <a:lnTo>
                  <a:pt x="2260031" y="1358418"/>
                </a:lnTo>
                <a:lnTo>
                  <a:pt x="2260031" y="1484820"/>
                </a:lnTo>
                <a:lnTo>
                  <a:pt x="2303231" y="1484820"/>
                </a:lnTo>
                <a:lnTo>
                  <a:pt x="2303231" y="1673623"/>
                </a:lnTo>
                <a:lnTo>
                  <a:pt x="2346432" y="1673623"/>
                </a:lnTo>
                <a:lnTo>
                  <a:pt x="2346432" y="1768824"/>
                </a:lnTo>
                <a:lnTo>
                  <a:pt x="2390433" y="1768824"/>
                </a:lnTo>
                <a:lnTo>
                  <a:pt x="2390433" y="1958427"/>
                </a:lnTo>
                <a:lnTo>
                  <a:pt x="2433633" y="1958427"/>
                </a:lnTo>
                <a:lnTo>
                  <a:pt x="2433633" y="2052828"/>
                </a:lnTo>
                <a:lnTo>
                  <a:pt x="2476834" y="2052828"/>
                </a:lnTo>
                <a:lnTo>
                  <a:pt x="2476834" y="2179230"/>
                </a:lnTo>
                <a:lnTo>
                  <a:pt x="2520834" y="2179230"/>
                </a:lnTo>
                <a:lnTo>
                  <a:pt x="2520834" y="2211230"/>
                </a:lnTo>
                <a:lnTo>
                  <a:pt x="2564035" y="2211230"/>
                </a:lnTo>
                <a:lnTo>
                  <a:pt x="2564035" y="2274431"/>
                </a:lnTo>
                <a:lnTo>
                  <a:pt x="2607236" y="2274431"/>
                </a:lnTo>
                <a:lnTo>
                  <a:pt x="2607236" y="2337632"/>
                </a:lnTo>
                <a:lnTo>
                  <a:pt x="2694437" y="2337632"/>
                </a:lnTo>
                <a:lnTo>
                  <a:pt x="2694437" y="2400033"/>
                </a:lnTo>
                <a:lnTo>
                  <a:pt x="2737637" y="2400033"/>
                </a:lnTo>
                <a:lnTo>
                  <a:pt x="2737637" y="2495234"/>
                </a:lnTo>
                <a:lnTo>
                  <a:pt x="2780838" y="2495234"/>
                </a:lnTo>
                <a:lnTo>
                  <a:pt x="2780838" y="2589635"/>
                </a:lnTo>
                <a:lnTo>
                  <a:pt x="2824839" y="2589635"/>
                </a:lnTo>
                <a:lnTo>
                  <a:pt x="2824839" y="2652836"/>
                </a:lnTo>
                <a:lnTo>
                  <a:pt x="2868039" y="2652836"/>
                </a:lnTo>
                <a:lnTo>
                  <a:pt x="2868039" y="2716037"/>
                </a:lnTo>
                <a:lnTo>
                  <a:pt x="2911240" y="2716037"/>
                </a:lnTo>
              </a:path>
            </a:pathLst>
          </a:custGeom>
          <a:ln w="12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668794" y="4025777"/>
            <a:ext cx="1434465" cy="442595"/>
          </a:xfrm>
          <a:custGeom>
            <a:avLst/>
            <a:gdLst/>
            <a:ahLst/>
            <a:cxnLst/>
            <a:rect l="l" t="t" r="r" b="b"/>
            <a:pathLst>
              <a:path w="1434465" h="442595">
                <a:moveTo>
                  <a:pt x="0" y="0"/>
                </a:moveTo>
                <a:lnTo>
                  <a:pt x="0" y="63200"/>
                </a:lnTo>
                <a:lnTo>
                  <a:pt x="44000" y="63200"/>
                </a:lnTo>
                <a:lnTo>
                  <a:pt x="44000" y="126401"/>
                </a:lnTo>
                <a:lnTo>
                  <a:pt x="130401" y="126401"/>
                </a:lnTo>
                <a:lnTo>
                  <a:pt x="130401" y="158402"/>
                </a:lnTo>
                <a:lnTo>
                  <a:pt x="174402" y="158402"/>
                </a:lnTo>
                <a:lnTo>
                  <a:pt x="174402" y="189602"/>
                </a:lnTo>
                <a:lnTo>
                  <a:pt x="217603" y="189602"/>
                </a:lnTo>
                <a:lnTo>
                  <a:pt x="217603" y="252803"/>
                </a:lnTo>
                <a:lnTo>
                  <a:pt x="304804" y="252803"/>
                </a:lnTo>
                <a:lnTo>
                  <a:pt x="304804" y="316004"/>
                </a:lnTo>
                <a:lnTo>
                  <a:pt x="348004" y="316004"/>
                </a:lnTo>
                <a:lnTo>
                  <a:pt x="348004" y="348004"/>
                </a:lnTo>
                <a:lnTo>
                  <a:pt x="565607" y="348004"/>
                </a:lnTo>
                <a:lnTo>
                  <a:pt x="565607" y="379205"/>
                </a:lnTo>
                <a:lnTo>
                  <a:pt x="608808" y="379205"/>
                </a:lnTo>
                <a:lnTo>
                  <a:pt x="608808" y="411205"/>
                </a:lnTo>
                <a:lnTo>
                  <a:pt x="912812" y="411205"/>
                </a:lnTo>
                <a:lnTo>
                  <a:pt x="912812" y="442406"/>
                </a:lnTo>
                <a:lnTo>
                  <a:pt x="1434419" y="442406"/>
                </a:lnTo>
              </a:path>
            </a:pathLst>
          </a:custGeom>
          <a:ln w="12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757553" y="1309739"/>
            <a:ext cx="4345940" cy="3158490"/>
          </a:xfrm>
          <a:custGeom>
            <a:avLst/>
            <a:gdLst/>
            <a:ahLst/>
            <a:cxnLst/>
            <a:rect l="l" t="t" r="r" b="b"/>
            <a:pathLst>
              <a:path w="4345940" h="3158490">
                <a:moveTo>
                  <a:pt x="0" y="3158443"/>
                </a:moveTo>
                <a:lnTo>
                  <a:pt x="4345660" y="3158443"/>
                </a:lnTo>
                <a:lnTo>
                  <a:pt x="4345660" y="0"/>
                </a:lnTo>
                <a:lnTo>
                  <a:pt x="0" y="0"/>
                </a:lnTo>
                <a:lnTo>
                  <a:pt x="0" y="3158443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91</a:t>
            </a:r>
          </a:p>
        </p:txBody>
      </p:sp>
      <p:sp>
        <p:nvSpPr>
          <p:cNvPr id="46" name="object 10"/>
          <p:cNvSpPr txBox="1"/>
          <p:nvPr/>
        </p:nvSpPr>
        <p:spPr>
          <a:xfrm>
            <a:off x="5422900" y="3090546"/>
            <a:ext cx="25717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CH" sz="1600" spc="15" dirty="0">
                <a:latin typeface="Helvetica"/>
                <a:cs typeface="Helvetica"/>
              </a:rPr>
              <a:t>4</a:t>
            </a:r>
            <a:r>
              <a:rPr sz="1600" spc="15" dirty="0" smtClean="0">
                <a:latin typeface="Helvetica"/>
                <a:cs typeface="Helvetica"/>
              </a:rPr>
              <a:t>0</a:t>
            </a:r>
            <a:endParaRPr sz="1600" dirty="0">
              <a:latin typeface="Helvetica"/>
              <a:cs typeface="Helvetic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71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47595">
              <a:lnSpc>
                <a:spcPct val="100000"/>
              </a:lnSpc>
            </a:pPr>
            <a:r>
              <a:rPr sz="3200" spc="55" dirty="0">
                <a:latin typeface="+mj-lt"/>
              </a:rPr>
              <a:t>No</a:t>
            </a:r>
            <a:r>
              <a:rPr sz="3200" spc="90" dirty="0">
                <a:latin typeface="+mj-lt"/>
              </a:rPr>
              <a:t>r</a:t>
            </a:r>
            <a:r>
              <a:rPr sz="3200" spc="95" dirty="0">
                <a:latin typeface="+mj-lt"/>
              </a:rPr>
              <a:t>mal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Conducting</a:t>
            </a:r>
            <a:r>
              <a:rPr sz="3200" spc="70" dirty="0">
                <a:latin typeface="+mj-lt"/>
              </a:rPr>
              <a:t> </a:t>
            </a:r>
            <a:r>
              <a:rPr sz="3200" spc="55" dirty="0">
                <a:latin typeface="+mj-lt"/>
              </a:rPr>
              <a:t>FEL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41300" y="1041523"/>
            <a:ext cx="3987164" cy="37864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minimum bunch </a:t>
            </a:r>
            <a:r>
              <a:rPr sz="2000" dirty="0" smtClean="0">
                <a:cs typeface="Times New Roman"/>
              </a:rPr>
              <a:t>spa</a:t>
            </a:r>
            <a:r>
              <a:rPr lang="fr-CH" sz="2000" dirty="0" smtClean="0">
                <a:cs typeface="Times New Roman"/>
              </a:rPr>
              <a:t>c</a:t>
            </a:r>
            <a:r>
              <a:rPr sz="2000" dirty="0" smtClean="0">
                <a:cs typeface="Times New Roman"/>
              </a:rPr>
              <a:t>ing  </a:t>
            </a:r>
            <a:r>
              <a:rPr sz="2000" dirty="0">
                <a:cs typeface="Times New Roman"/>
              </a:rPr>
              <a:t>in  an  FEL  is  given  by the ability to use the beam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If   bunches   need   to   be separated    into    different lines  need  to  have  some nanoseconds spacing</a:t>
            </a:r>
          </a:p>
          <a:p>
            <a:pPr marL="463550" marR="5080" indent="-136525">
              <a:lnSpc>
                <a:spcPct val="107400"/>
              </a:lnSpc>
              <a:spcBef>
                <a:spcPts val="795"/>
              </a:spcBef>
              <a:tabLst>
                <a:tab pos="969644" algn="l"/>
                <a:tab pos="1597660" algn="l"/>
                <a:tab pos="2104390" algn="l"/>
              </a:tabLst>
            </a:pPr>
            <a:r>
              <a:rPr sz="2000" dirty="0">
                <a:cs typeface="Times New Roman"/>
              </a:rPr>
              <a:t>- and	need	one	station per bunch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Swiss FEL plans a couple of bunches per train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Room for improvement</a:t>
            </a:r>
          </a:p>
        </p:txBody>
      </p:sp>
      <p:sp>
        <p:nvSpPr>
          <p:cNvPr id="4" name="object 4"/>
          <p:cNvSpPr/>
          <p:nvPr/>
        </p:nvSpPr>
        <p:spPr>
          <a:xfrm>
            <a:off x="4698021" y="1170662"/>
            <a:ext cx="5752590" cy="35389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92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84300" y="197249"/>
            <a:ext cx="7566736" cy="535937"/>
          </a:xfrm>
          <a:prstGeom prst="rect">
            <a:avLst/>
          </a:prstGeom>
        </p:spPr>
        <p:txBody>
          <a:bodyPr vert="horz" wrap="square" lIns="0" tIns="43074" rIns="0" bIns="0" rtlCol="0">
            <a:spAutoFit/>
          </a:bodyPr>
          <a:lstStyle/>
          <a:p>
            <a:pPr marL="3090545">
              <a:lnSpc>
                <a:spcPct val="100000"/>
              </a:lnSpc>
            </a:pPr>
            <a:r>
              <a:rPr sz="3200" spc="55" dirty="0">
                <a:latin typeface="+mj-lt"/>
              </a:rPr>
              <a:t>Imper</a:t>
            </a:r>
            <a:r>
              <a:rPr sz="3200" spc="-35" dirty="0">
                <a:latin typeface="+mj-lt"/>
              </a:rPr>
              <a:t>f</a:t>
            </a:r>
            <a:r>
              <a:rPr sz="3200" spc="125" dirty="0">
                <a:latin typeface="+mj-lt"/>
              </a:rPr>
              <a:t>ections</a:t>
            </a:r>
          </a:p>
        </p:txBody>
      </p:sp>
      <p:sp>
        <p:nvSpPr>
          <p:cNvPr id="3" name="object 3"/>
          <p:cNvSpPr/>
          <p:nvPr/>
        </p:nvSpPr>
        <p:spPr>
          <a:xfrm>
            <a:off x="1997437" y="1071166"/>
            <a:ext cx="7193579" cy="5395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93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94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0500" y="197249"/>
            <a:ext cx="7566736" cy="535937"/>
          </a:xfrm>
          <a:prstGeom prst="rect">
            <a:avLst/>
          </a:prstGeom>
        </p:spPr>
        <p:txBody>
          <a:bodyPr vert="horz" wrap="square" lIns="0" tIns="43074" rIns="0" bIns="0" rtlCol="0">
            <a:spAutoFit/>
          </a:bodyPr>
          <a:lstStyle/>
          <a:p>
            <a:pPr marL="3208655">
              <a:lnSpc>
                <a:spcPct val="100000"/>
              </a:lnSpc>
            </a:pPr>
            <a:r>
              <a:rPr lang="fr-CH" sz="3200" spc="60" dirty="0">
                <a:latin typeface="+mj-lt"/>
              </a:rPr>
              <a:t>I</a:t>
            </a:r>
            <a:r>
              <a:rPr sz="3200" spc="60" dirty="0" smtClean="0">
                <a:latin typeface="+mj-lt"/>
              </a:rPr>
              <a:t>ntroduction</a:t>
            </a:r>
            <a:endParaRPr sz="3200" spc="60" dirty="0">
              <a:latin typeface="+mj-l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17500" y="1190625"/>
            <a:ext cx="9927132" cy="41026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3594" indent="-172085" algn="l">
              <a:lnSpc>
                <a:spcPct val="100000"/>
              </a:lnSpc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Have now been able to design a lattice that can transport the beam</a:t>
            </a:r>
          </a:p>
          <a:p>
            <a:pPr marL="823594" marR="5080" indent="-172085" algn="l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Need to determine how the imperfections in the machine affect the emittance preser- vation</a:t>
            </a:r>
          </a:p>
          <a:p>
            <a:pPr marL="823594" indent="-172085" algn="l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Will discuss the misalignment of elements</a:t>
            </a:r>
          </a:p>
          <a:p>
            <a:pPr marL="1102360" lvl="1" indent="-136525" algn="l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most important source of static emittance growth</a:t>
            </a:r>
          </a:p>
          <a:p>
            <a:pPr marL="823594" indent="-172085" algn="l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Have two ways to deal with tight tolerances for imperfections</a:t>
            </a:r>
          </a:p>
          <a:p>
            <a:pPr marL="1102360" lvl="1" indent="-136525" algn="l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work on the lattice to loosen tolerances</a:t>
            </a:r>
          </a:p>
          <a:p>
            <a:pPr marL="1102360" lvl="1" indent="-136525" algn="l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push R&amp;D to satisfy tighter tolerances</a:t>
            </a:r>
          </a:p>
          <a:p>
            <a:pPr marL="1102360" marR="5080" lvl="1" indent="-136525" algn="l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e.g.  in CLIC strong effort is ongoing to push imperfections down by about an order of magnitude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95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4110">
              <a:lnSpc>
                <a:spcPct val="100000"/>
              </a:lnSpc>
            </a:pPr>
            <a:r>
              <a:rPr sz="3200" spc="125" dirty="0">
                <a:latin typeface="+mj-lt"/>
              </a:rPr>
              <a:t>Element</a:t>
            </a:r>
            <a:r>
              <a:rPr sz="3200" spc="70" dirty="0">
                <a:latin typeface="+mj-lt"/>
              </a:rPr>
              <a:t> </a:t>
            </a:r>
            <a:r>
              <a:rPr sz="3200" spc="85" dirty="0">
                <a:latin typeface="+mj-lt"/>
              </a:rPr>
              <a:t>Misalignments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74701" y="1180449"/>
            <a:ext cx="9152966" cy="51900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4005" marR="5080" indent="-172085">
              <a:lnSpc>
                <a:spcPct val="107400"/>
              </a:lnSpc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Pre-Alignment imperfections can be roughly categorised into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short-distance </a:t>
            </a:r>
            <a:r>
              <a:rPr sz="2000" dirty="0">
                <a:cs typeface="Times New Roman"/>
              </a:rPr>
              <a:t>and </a:t>
            </a:r>
            <a:r>
              <a:rPr sz="2000" dirty="0">
                <a:solidFill>
                  <a:srgbClr val="FF0000"/>
                </a:solidFill>
                <a:cs typeface="Times New Roman"/>
              </a:rPr>
              <a:t>long- distance </a:t>
            </a:r>
            <a:r>
              <a:rPr sz="2000" dirty="0">
                <a:cs typeface="Times New Roman"/>
              </a:rPr>
              <a:t>errors</a:t>
            </a:r>
          </a:p>
          <a:p>
            <a:pPr marL="29400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To first order, the imperfections can be treated as independent</a:t>
            </a:r>
          </a:p>
          <a:p>
            <a:pPr marL="572770" lvl="1" indent="-135890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cs typeface="Times New Roman"/>
              </a:rPr>
              <a:t>as long as a linear main linac model is sufficient</a:t>
            </a:r>
          </a:p>
          <a:p>
            <a:pPr lvl="1">
              <a:lnSpc>
                <a:spcPct val="100000"/>
              </a:lnSpc>
              <a:spcBef>
                <a:spcPts val="16"/>
              </a:spcBef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294005" indent="-172085">
              <a:lnSpc>
                <a:spcPct val="100000"/>
              </a:lnSpc>
              <a:buFont typeface=""/>
              <a:buChar char="•"/>
              <a:tabLst>
                <a:tab pos="29464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The short-distance misalignments give largest emittance contribution</a:t>
            </a:r>
            <a:endParaRPr sz="2000" dirty="0">
              <a:cs typeface="Times New Roman"/>
            </a:endParaRPr>
          </a:p>
          <a:p>
            <a:pPr marL="572770" lvl="1" indent="-135890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misalignment of elements is largely independent</a:t>
            </a:r>
            <a:endParaRPr sz="2000" dirty="0">
              <a:cs typeface="Times New Roman"/>
            </a:endParaRPr>
          </a:p>
          <a:p>
            <a:pPr marL="572770" lvl="1" indent="-135890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simulated by scattering elements around a straight line</a:t>
            </a:r>
            <a:endParaRPr sz="2000" dirty="0">
              <a:cs typeface="Times New Roman"/>
            </a:endParaRPr>
          </a:p>
          <a:p>
            <a:pPr marL="572770" lvl="1" indent="-135890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or slightly more complex local model</a:t>
            </a:r>
            <a:endParaRPr sz="2000"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16"/>
              </a:spcBef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294005" indent="-172085">
              <a:lnSpc>
                <a:spcPct val="100000"/>
              </a:lnSpc>
              <a:buFont typeface=""/>
              <a:buChar char="•"/>
              <a:tabLst>
                <a:tab pos="29464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The long-distance misalignments are dominated by the wire system</a:t>
            </a:r>
            <a:endParaRPr sz="2000" dirty="0"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solidFill>
                  <a:srgbClr val="FF0000"/>
                </a:solidFill>
                <a:cs typeface="メイリオ"/>
              </a:rPr>
              <a:t>⇒ </a:t>
            </a:r>
            <a:r>
              <a:rPr sz="2000" dirty="0">
                <a:solidFill>
                  <a:srgbClr val="FF0000"/>
                </a:solidFill>
                <a:cs typeface="Times New Roman"/>
              </a:rPr>
              <a:t>ignore short-distance misalignments and simulate wire errors only</a:t>
            </a:r>
            <a:endParaRPr sz="2000" dirty="0">
              <a:cs typeface="Times New Roman"/>
            </a:endParaRPr>
          </a:p>
          <a:p>
            <a:pPr>
              <a:lnSpc>
                <a:spcPct val="100000"/>
              </a:lnSpc>
              <a:spcBef>
                <a:spcPts val="16"/>
              </a:spcBef>
            </a:pPr>
            <a:endParaRPr sz="2000" dirty="0">
              <a:cs typeface="Times New Roman"/>
            </a:endParaRPr>
          </a:p>
          <a:p>
            <a:pPr marL="294005" indent="-172085">
              <a:lnSpc>
                <a:spcPct val="100000"/>
              </a:lnSpc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Combined studies are mainly for completeness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96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76525">
              <a:lnSpc>
                <a:spcPct val="100000"/>
              </a:lnSpc>
            </a:pPr>
            <a:r>
              <a:rPr sz="3200" spc="80" dirty="0">
                <a:latin typeface="+mj-lt"/>
              </a:rPr>
              <a:t>Si</a:t>
            </a:r>
            <a:r>
              <a:rPr sz="3200" spc="125" dirty="0">
                <a:latin typeface="+mj-lt"/>
              </a:rPr>
              <a:t>m</a:t>
            </a:r>
            <a:r>
              <a:rPr sz="3200" spc="65" dirty="0">
                <a:latin typeface="+mj-lt"/>
              </a:rPr>
              <a:t>ulation</a:t>
            </a:r>
            <a:r>
              <a:rPr sz="3200" spc="70" dirty="0">
                <a:latin typeface="+mj-lt"/>
              </a:rPr>
              <a:t> </a:t>
            </a:r>
            <a:r>
              <a:rPr sz="3200" spc="90" dirty="0">
                <a:latin typeface="+mj-lt"/>
              </a:rPr>
              <a:t>Rational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50900" y="885825"/>
            <a:ext cx="8622589" cy="59420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400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 smtClean="0">
                <a:cs typeface="Times New Roman"/>
              </a:rPr>
              <a:t>Script </a:t>
            </a:r>
            <a:r>
              <a:rPr sz="2000" dirty="0">
                <a:cs typeface="Times New Roman"/>
              </a:rPr>
              <a:t>language used to steer the simulation</a:t>
            </a:r>
          </a:p>
          <a:p>
            <a:pPr marL="29400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The art is in using minimum model</a:t>
            </a:r>
          </a:p>
          <a:p>
            <a:pPr marL="572770" lvl="1" indent="-135890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cs typeface="Times New Roman"/>
              </a:rPr>
              <a:t>as little as </a:t>
            </a:r>
            <a:r>
              <a:rPr sz="2000" dirty="0" smtClean="0">
                <a:cs typeface="Times New Roman"/>
              </a:rPr>
              <a:t>possible</a:t>
            </a:r>
            <a:endParaRPr lang="fr-CH" sz="2000" dirty="0">
              <a:cs typeface="Times New Roman"/>
            </a:endParaRPr>
          </a:p>
          <a:p>
            <a:pPr marL="572770" lvl="1" indent="-135890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573405" algn="l"/>
              </a:tabLst>
            </a:pPr>
            <a:r>
              <a:rPr sz="2000" dirty="0" smtClean="0">
                <a:cs typeface="Times New Roman"/>
              </a:rPr>
              <a:t>as </a:t>
            </a:r>
            <a:r>
              <a:rPr sz="2000" dirty="0">
                <a:cs typeface="Times New Roman"/>
              </a:rPr>
              <a:t>much as </a:t>
            </a:r>
            <a:r>
              <a:rPr sz="2000" dirty="0" smtClean="0">
                <a:cs typeface="Times New Roman"/>
              </a:rPr>
              <a:t>necessary</a:t>
            </a:r>
            <a:endParaRPr lang="fr-CH" sz="2000" dirty="0" smtClean="0">
              <a:cs typeface="Times New Roman"/>
            </a:endParaRPr>
          </a:p>
          <a:p>
            <a:pPr marL="572770" lvl="1" indent="-135890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573405" algn="l"/>
              </a:tabLst>
            </a:pPr>
            <a:endParaRPr lang="fr-CH" sz="2000" dirty="0" smtClean="0">
              <a:cs typeface="Times New Roman"/>
            </a:endParaRPr>
          </a:p>
          <a:p>
            <a:pPr marL="294005" indent="-172085">
              <a:lnSpc>
                <a:spcPct val="100000"/>
              </a:lnSpc>
              <a:buFont typeface=""/>
              <a:buChar char="•"/>
              <a:tabLst>
                <a:tab pos="294640" algn="l"/>
              </a:tabLst>
            </a:pPr>
            <a:r>
              <a:rPr lang="en-US" sz="2000" dirty="0" smtClean="0">
                <a:cs typeface="Times New Roman"/>
              </a:rPr>
              <a:t>One can understand the effects qualitatively</a:t>
            </a:r>
          </a:p>
          <a:p>
            <a:pPr marL="572770" lvl="1" indent="-135890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573405" algn="l"/>
              </a:tabLst>
            </a:pPr>
            <a:r>
              <a:rPr lang="en-US" sz="2000" dirty="0" smtClean="0">
                <a:cs typeface="Times New Roman"/>
              </a:rPr>
              <a:t>some can be calculated analytically</a:t>
            </a:r>
          </a:p>
          <a:p>
            <a:pPr marL="572770" lvl="1" indent="-135890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573405" algn="l"/>
              </a:tabLst>
            </a:pPr>
            <a:r>
              <a:rPr lang="en-US" sz="2000" dirty="0" smtClean="0">
                <a:cs typeface="Times New Roman"/>
              </a:rPr>
              <a:t>some can be approximated analytically</a:t>
            </a:r>
          </a:p>
          <a:p>
            <a:pPr marL="572770" lvl="1" indent="-135890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573405" algn="l"/>
              </a:tabLst>
            </a:pPr>
            <a:r>
              <a:rPr lang="en-US" sz="2000" dirty="0" smtClean="0">
                <a:cs typeface="Times New Roman"/>
              </a:rPr>
              <a:t>but things soon become complex</a:t>
            </a: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lang="en-US" sz="2000" i="1" dirty="0" smtClean="0">
                <a:cs typeface="メイリオ"/>
              </a:rPr>
              <a:t>⇒ </a:t>
            </a:r>
            <a:r>
              <a:rPr lang="en-US" sz="2000" dirty="0" smtClean="0">
                <a:cs typeface="Times New Roman"/>
              </a:rPr>
              <a:t>Beam dynamics tracking code is used for studies (choose your favorite one)</a:t>
            </a:r>
          </a:p>
          <a:p>
            <a:pPr marL="29400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294640" algn="l"/>
              </a:tabLst>
            </a:pPr>
            <a:r>
              <a:rPr lang="en-US" sz="2000" dirty="0" smtClean="0">
                <a:cs typeface="Times New Roman"/>
              </a:rPr>
              <a:t>Implemented models are usually very flexible</a:t>
            </a:r>
          </a:p>
          <a:p>
            <a:pPr marL="572770" lvl="1" indent="-135890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573405" algn="l"/>
              </a:tabLst>
            </a:pPr>
            <a:r>
              <a:rPr lang="en-US" sz="2000" dirty="0" smtClean="0">
                <a:cs typeface="Times New Roman"/>
              </a:rPr>
              <a:t>e.g. linear and non-linear effects</a:t>
            </a:r>
          </a:p>
          <a:p>
            <a:pPr marL="572770" lvl="1" indent="-135890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573405" algn="l"/>
              </a:tabLst>
            </a:pPr>
            <a:endParaRPr sz="2000" dirty="0" smtClean="0"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000" i="1" dirty="0" smtClean="0">
                <a:cs typeface="メイリオ"/>
              </a:rPr>
              <a:t>⇒ </a:t>
            </a:r>
            <a:r>
              <a:rPr sz="2000" dirty="0" smtClean="0">
                <a:cs typeface="Times New Roman"/>
              </a:rPr>
              <a:t>Cannot say what is in the code but rather what is in each individual study</a:t>
            </a:r>
            <a:endParaRPr sz="2000"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97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30730">
              <a:lnSpc>
                <a:spcPct val="100000"/>
              </a:lnSpc>
            </a:pPr>
            <a:r>
              <a:rPr sz="3200" spc="35" dirty="0">
                <a:latin typeface="+mj-lt"/>
              </a:rPr>
              <a:t>Main</a:t>
            </a:r>
            <a:r>
              <a:rPr sz="3200" spc="70" dirty="0">
                <a:latin typeface="+mj-lt"/>
              </a:rPr>
              <a:t> </a:t>
            </a:r>
            <a:r>
              <a:rPr sz="3200" spc="65" dirty="0">
                <a:latin typeface="+mj-lt"/>
              </a:rPr>
              <a:t>Linac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Static</a:t>
            </a:r>
            <a:r>
              <a:rPr sz="3200" spc="70" dirty="0">
                <a:latin typeface="+mj-lt"/>
              </a:rPr>
              <a:t> </a:t>
            </a:r>
            <a:r>
              <a:rPr sz="3200" spc="-285" dirty="0">
                <a:latin typeface="+mj-lt"/>
              </a:rPr>
              <a:t>T</a:t>
            </a:r>
            <a:r>
              <a:rPr sz="3200" spc="75" dirty="0">
                <a:latin typeface="+mj-lt"/>
              </a:rPr>
              <a:t>ole</a:t>
            </a:r>
            <a:r>
              <a:rPr sz="3200" spc="40" dirty="0">
                <a:latin typeface="+mj-lt"/>
              </a:rPr>
              <a:t>r</a:t>
            </a:r>
            <a:r>
              <a:rPr sz="3200" spc="225" dirty="0">
                <a:latin typeface="+mj-lt"/>
              </a:rPr>
              <a:t>ances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31900" y="4619625"/>
            <a:ext cx="8521700" cy="10925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All tolerances for 1nm growth after one-to-one steering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Goal is to have 90% of the machines achieve an emittance growth due to static effects of less than 5 nm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655392"/>
              </p:ext>
            </p:extLst>
          </p:nvPr>
        </p:nvGraphicFramePr>
        <p:xfrm>
          <a:off x="1917700" y="1412776"/>
          <a:ext cx="7404123" cy="24448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47408"/>
                <a:gridCol w="1226678"/>
                <a:gridCol w="1741797"/>
                <a:gridCol w="1309460"/>
                <a:gridCol w="1678780"/>
              </a:tblGrid>
              <a:tr h="280886">
                <a:tc rowSpan="2"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Element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1623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error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with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respect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to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88773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tole</a:t>
                      </a:r>
                      <a:r>
                        <a:rPr sz="2000" spc="-20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ance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8088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528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CLIC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ILC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249"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St</a:t>
                      </a:r>
                      <a:r>
                        <a:rPr sz="2000" spc="2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ucture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offset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50419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beam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8702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5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8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16865">
                        <a:lnSpc>
                          <a:spcPct val="100000"/>
                        </a:lnSpc>
                      </a:pP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メイリオ"/>
                        </a:rPr>
                        <a:t>≈</a:t>
                      </a:r>
                      <a:r>
                        <a:rPr sz="2000" i="1" spc="-100" dirty="0">
                          <a:solidFill>
                            <a:srgbClr val="FF0000"/>
                          </a:solidFill>
                          <a:latin typeface="+mn-lt"/>
                          <a:cs typeface="メイリオ"/>
                        </a:rPr>
                        <a:t>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700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77267">
                <a:tc>
                  <a:txBody>
                    <a:bodyPr/>
                    <a:lstStyle/>
                    <a:p>
                      <a:pPr marL="20066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St</a:t>
                      </a:r>
                      <a:r>
                        <a:rPr sz="2000" spc="2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ucture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tilt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0419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beam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220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radian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メイリオ"/>
                        </a:rPr>
                        <a:t>≈</a:t>
                      </a:r>
                      <a:r>
                        <a:rPr sz="2000" i="1" spc="-100" dirty="0">
                          <a:solidFill>
                            <a:srgbClr val="FF0000"/>
                          </a:solidFill>
                          <a:latin typeface="+mn-lt"/>
                          <a:cs typeface="メイリオ"/>
                        </a:rPr>
                        <a:t>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1000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radian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45764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Quad</a:t>
                      </a:r>
                      <a:r>
                        <a:rPr sz="2000" spc="2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upole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offset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1971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st</a:t>
                      </a:r>
                      <a:r>
                        <a:rPr sz="2000" spc="-20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aight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line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—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—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80549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Quad</a:t>
                      </a:r>
                      <a:r>
                        <a:rPr sz="2000" spc="2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upole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roll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axis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240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radian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190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radian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40894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BPM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offset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1971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st</a:t>
                      </a:r>
                      <a:r>
                        <a:rPr sz="2000" spc="-2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aight</a:t>
                      </a:r>
                      <a:r>
                        <a:rPr sz="2000" spc="5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line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44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8260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15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82004">
                <a:tc>
                  <a:txBody>
                    <a:bodyPr/>
                    <a:lstStyle/>
                    <a:p>
                      <a:pPr marL="40894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BPM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resolution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BPM</a:t>
                      </a:r>
                      <a:r>
                        <a:rPr sz="2000" spc="5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center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44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15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11425">
              <a:lnSpc>
                <a:spcPct val="100000"/>
              </a:lnSpc>
            </a:pPr>
            <a:r>
              <a:rPr sz="3200" spc="10" dirty="0">
                <a:latin typeface="+mj-lt"/>
              </a:rPr>
              <a:t>CLIC</a:t>
            </a:r>
            <a:r>
              <a:rPr sz="3200" spc="70" dirty="0">
                <a:latin typeface="+mj-lt"/>
              </a:rPr>
              <a:t> </a:t>
            </a:r>
            <a:r>
              <a:rPr sz="3200" spc="165" dirty="0">
                <a:latin typeface="+mj-lt"/>
              </a:rPr>
              <a:t>Su</a:t>
            </a:r>
            <a:r>
              <a:rPr sz="3200" spc="175" dirty="0">
                <a:latin typeface="+mj-lt"/>
              </a:rPr>
              <a:t>r</a:t>
            </a:r>
            <a:r>
              <a:rPr sz="3200" spc="-55" dirty="0">
                <a:latin typeface="+mj-lt"/>
              </a:rPr>
              <a:t>v</a:t>
            </a:r>
            <a:r>
              <a:rPr sz="3200" spc="229" dirty="0">
                <a:latin typeface="+mj-lt"/>
              </a:rPr>
              <a:t>e</a:t>
            </a:r>
            <a:r>
              <a:rPr sz="3200" spc="10" dirty="0">
                <a:latin typeface="+mj-lt"/>
              </a:rPr>
              <a:t>y</a:t>
            </a:r>
            <a:r>
              <a:rPr sz="3200" spc="70" dirty="0">
                <a:latin typeface="+mj-lt"/>
              </a:rPr>
              <a:t> </a:t>
            </a:r>
            <a:r>
              <a:rPr sz="3200" spc="150" dirty="0">
                <a:latin typeface="+mj-lt"/>
              </a:rPr>
              <a:t>Concept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98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469900" y="4699139"/>
            <a:ext cx="3643313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Test of prototype shows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 vertical RMS </a:t>
            </a:r>
            <a:r>
              <a:rPr lang="en-US" dirty="0"/>
              <a:t>error of </a:t>
            </a:r>
            <a:r>
              <a:rPr lang="en-US" dirty="0" smtClean="0"/>
              <a:t>11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/>
              <a:t> i.e. accuracy is approx. 13.5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 Improvement path identified</a:t>
            </a:r>
          </a:p>
        </p:txBody>
      </p:sp>
      <p:pic>
        <p:nvPicPr>
          <p:cNvPr id="6" name="Picture 7" descr="Vertical_L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0407" y="3813314"/>
            <a:ext cx="48863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6" descr="2008-12-04 - TT1 3.0 - 01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69807" y="1181239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1807" y="1689239"/>
            <a:ext cx="5492397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9900" y="809625"/>
            <a:ext cx="8101013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69900" y="3575873"/>
            <a:ext cx="364331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800" dirty="0" smtClean="0"/>
              <a:t> Required accuracy of reference points is 10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99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7539">
              <a:lnSpc>
                <a:spcPct val="100000"/>
              </a:lnSpc>
            </a:pPr>
            <a:r>
              <a:rPr sz="3200" spc="165" dirty="0">
                <a:latin typeface="+mj-lt"/>
              </a:rPr>
              <a:t>Assumed</a:t>
            </a:r>
            <a:r>
              <a:rPr sz="3200" spc="70" dirty="0">
                <a:latin typeface="+mj-lt"/>
              </a:rPr>
              <a:t> </a:t>
            </a:r>
            <a:r>
              <a:rPr sz="3200" spc="165" dirty="0">
                <a:latin typeface="+mj-lt"/>
              </a:rPr>
              <a:t>Su</a:t>
            </a:r>
            <a:r>
              <a:rPr sz="3200" spc="175" dirty="0">
                <a:latin typeface="+mj-lt"/>
              </a:rPr>
              <a:t>r</a:t>
            </a:r>
            <a:r>
              <a:rPr sz="3200" spc="-55" dirty="0">
                <a:latin typeface="+mj-lt"/>
              </a:rPr>
              <a:t>v</a:t>
            </a:r>
            <a:r>
              <a:rPr sz="3200" spc="229" dirty="0">
                <a:latin typeface="+mj-lt"/>
              </a:rPr>
              <a:t>e</a:t>
            </a:r>
            <a:r>
              <a:rPr sz="3200" spc="10" dirty="0">
                <a:latin typeface="+mj-lt"/>
              </a:rPr>
              <a:t>y</a:t>
            </a:r>
            <a:r>
              <a:rPr sz="3200" spc="70" dirty="0">
                <a:latin typeface="+mj-lt"/>
              </a:rPr>
              <a:t> </a:t>
            </a:r>
            <a:r>
              <a:rPr sz="3200" spc="160" dirty="0">
                <a:latin typeface="+mj-lt"/>
              </a:rPr>
              <a:t>P</a:t>
            </a:r>
            <a:r>
              <a:rPr sz="3200" spc="55" dirty="0">
                <a:latin typeface="+mj-lt"/>
              </a:rPr>
              <a:t>er</a:t>
            </a:r>
            <a:r>
              <a:rPr sz="3200" spc="-30" dirty="0">
                <a:latin typeface="+mj-lt"/>
              </a:rPr>
              <a:t>f</a:t>
            </a:r>
            <a:r>
              <a:rPr sz="3200" spc="85" dirty="0">
                <a:latin typeface="+mj-lt"/>
              </a:rPr>
              <a:t>o</a:t>
            </a:r>
            <a:r>
              <a:rPr sz="3200" spc="114" dirty="0">
                <a:latin typeface="+mj-lt"/>
              </a:rPr>
              <a:t>r</a:t>
            </a:r>
            <a:r>
              <a:rPr sz="3200" spc="200" dirty="0">
                <a:latin typeface="+mj-lt"/>
              </a:rPr>
              <a:t>mance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84300" y="4772025"/>
            <a:ext cx="8001000" cy="20746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In ILC specifications have much larger values than in CLIC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more difficult alignment in super-conducting environment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dedicated effort for CLIC needed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Wakefield monitors are currently only foreseen in CLIC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but could be an option also in ILC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844596"/>
              </p:ext>
            </p:extLst>
          </p:nvPr>
        </p:nvGraphicFramePr>
        <p:xfrm>
          <a:off x="1079500" y="1114425"/>
          <a:ext cx="8507956" cy="35557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1552"/>
                <a:gridCol w="1310947"/>
                <a:gridCol w="2161471"/>
                <a:gridCol w="1399415"/>
                <a:gridCol w="1674571"/>
              </a:tblGrid>
              <a:tr h="280884">
                <a:tc rowSpan="2">
                  <a:txBody>
                    <a:bodyPr/>
                    <a:lstStyle/>
                    <a:p>
                      <a:pPr marL="4191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Element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1623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error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with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respect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to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81216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alignment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8088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ILC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02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CLIC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10269">
                <a:tc>
                  <a:txBody>
                    <a:bodyPr/>
                    <a:lstStyle/>
                    <a:p>
                      <a:pPr marL="247015" marR="239395" algn="ctr">
                        <a:lnSpc>
                          <a:spcPct val="1074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St</a:t>
                      </a:r>
                      <a:r>
                        <a:rPr sz="2000" spc="2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ucture St</a:t>
                      </a:r>
                      <a:r>
                        <a:rPr sz="2000" spc="2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ucture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Girder Girder Quad</a:t>
                      </a:r>
                      <a:r>
                        <a:rPr sz="2000" spc="2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upole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Quad</a:t>
                      </a:r>
                      <a:r>
                        <a:rPr sz="2000" spc="2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upole BPM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BPM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spc="-7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W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a</a:t>
                      </a:r>
                      <a:r>
                        <a:rPr sz="2000" spc="-3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k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efield</a:t>
                      </a:r>
                      <a:r>
                        <a:rPr sz="2000" spc="5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mon.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9400" marR="271780" algn="ctr">
                        <a:lnSpc>
                          <a:spcPct val="1074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offset tilts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offset tilt offset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roll offset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  <a:p>
                      <a:pPr marL="73025" marR="65405" algn="ctr">
                        <a:lnSpc>
                          <a:spcPct val="1074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resolution offset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2905" marR="375285" algn="ctr">
                        <a:lnSpc>
                          <a:spcPct val="1074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girder girder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su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spc="-45" dirty="0">
                          <a:latin typeface="+mn-lt"/>
                          <a:cs typeface="Times New Roman"/>
                        </a:rPr>
                        <a:t>v</a:t>
                      </a:r>
                      <a:r>
                        <a:rPr sz="2000" spc="-35" dirty="0">
                          <a:latin typeface="+mn-lt"/>
                          <a:cs typeface="Times New Roman"/>
                        </a:rPr>
                        <a:t>e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y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line su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spc="-45" dirty="0">
                          <a:latin typeface="+mn-lt"/>
                          <a:cs typeface="Times New Roman"/>
                        </a:rPr>
                        <a:t>v</a:t>
                      </a:r>
                      <a:r>
                        <a:rPr sz="2000" spc="-35" dirty="0">
                          <a:latin typeface="+mn-lt"/>
                          <a:cs typeface="Times New Roman"/>
                        </a:rPr>
                        <a:t>e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y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line</a:t>
                      </a:r>
                      <a:endParaRPr sz="2000">
                        <a:latin typeface="+mn-lt"/>
                        <a:cs typeface="Times New Roman"/>
                      </a:endParaRPr>
                    </a:p>
                    <a:p>
                      <a:pPr marL="73025" marR="65405" algn="ctr">
                        <a:lnSpc>
                          <a:spcPct val="1074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girder/su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spc="-45" dirty="0">
                          <a:latin typeface="+mn-lt"/>
                          <a:cs typeface="Times New Roman"/>
                        </a:rPr>
                        <a:t>v</a:t>
                      </a:r>
                      <a:r>
                        <a:rPr sz="2000" spc="-35" dirty="0">
                          <a:latin typeface="+mn-lt"/>
                          <a:cs typeface="Times New Roman"/>
                        </a:rPr>
                        <a:t>e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y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line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su</a:t>
                      </a:r>
                      <a:r>
                        <a:rPr sz="2000" spc="5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spc="-4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v</a:t>
                      </a:r>
                      <a:r>
                        <a:rPr sz="2000" spc="-3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e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y</a:t>
                      </a:r>
                      <a:r>
                        <a:rPr sz="2000" spc="5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line girder/su</a:t>
                      </a:r>
                      <a:r>
                        <a:rPr sz="2000" spc="5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spc="-4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v</a:t>
                      </a:r>
                      <a:r>
                        <a:rPr sz="2000" spc="-3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e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y</a:t>
                      </a:r>
                      <a:r>
                        <a:rPr sz="2000" spc="5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line BPM</a:t>
                      </a:r>
                      <a:r>
                        <a:rPr sz="2000" spc="5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center </a:t>
                      </a:r>
                      <a:r>
                        <a:rPr sz="2000" spc="-3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w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a</a:t>
                      </a:r>
                      <a:r>
                        <a:rPr sz="2000" spc="-35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k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e</a:t>
                      </a:r>
                      <a:r>
                        <a:rPr sz="2000" spc="5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center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300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300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radian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200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20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radian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300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300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radian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300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メイリオ"/>
                        </a:rPr>
                        <a:t>≈</a:t>
                      </a:r>
                      <a:r>
                        <a:rPr sz="2000" i="1" spc="-100" dirty="0">
                          <a:solidFill>
                            <a:srgbClr val="FF0000"/>
                          </a:solidFill>
                          <a:latin typeface="+mn-lt"/>
                          <a:cs typeface="メイリオ"/>
                        </a:rPr>
                        <a:t>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1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—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190" marR="242570" algn="ctr">
                        <a:lnSpc>
                          <a:spcPct val="1074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5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 200(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メイリオ"/>
                        </a:rPr>
                        <a:t>∗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)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  <a:p>
                      <a:pPr marL="40259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9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4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</a:p>
                    <a:p>
                      <a:pPr marL="432434" marR="201930" indent="-223520">
                        <a:lnSpc>
                          <a:spcPct val="1074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9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4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radian 17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メイリオ"/>
                        </a:rPr>
                        <a:t>≤</a:t>
                      </a:r>
                      <a:r>
                        <a:rPr sz="2000" i="1" spc="-100" dirty="0">
                          <a:solidFill>
                            <a:srgbClr val="FF0000"/>
                          </a:solidFill>
                          <a:latin typeface="+mn-lt"/>
                          <a:cs typeface="メイリオ"/>
                        </a:rPr>
                        <a:t>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100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radian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  <a:p>
                      <a:pPr marL="432434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14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  <a:p>
                      <a:pPr marL="482600" marR="394970" indent="-80010">
                        <a:lnSpc>
                          <a:spcPct val="10740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1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 5</a:t>
                      </a:r>
                      <a:r>
                        <a:rPr sz="2000" spc="-14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m</a:t>
                      </a:r>
                      <a:endParaRPr sz="2000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835033" y="7214812"/>
            <a:ext cx="55194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100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6100" y="197249"/>
            <a:ext cx="8915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36625">
              <a:lnSpc>
                <a:spcPct val="100000"/>
              </a:lnSpc>
            </a:pPr>
            <a:r>
              <a:rPr sz="3200" spc="175" dirty="0">
                <a:latin typeface="+mj-lt"/>
              </a:rPr>
              <a:t>Beam-Based</a:t>
            </a:r>
            <a:r>
              <a:rPr sz="3200" spc="70" dirty="0">
                <a:latin typeface="+mj-lt"/>
              </a:rPr>
              <a:t> </a:t>
            </a:r>
            <a:r>
              <a:rPr sz="3200" spc="55" dirty="0">
                <a:latin typeface="+mj-lt"/>
              </a:rPr>
              <a:t>Alignment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and</a:t>
            </a:r>
            <a:r>
              <a:rPr sz="3200" spc="70" dirty="0">
                <a:latin typeface="+mj-lt"/>
              </a:rPr>
              <a:t> </a:t>
            </a:r>
            <a:r>
              <a:rPr sz="3200" spc="-285" dirty="0">
                <a:latin typeface="+mj-lt"/>
              </a:rPr>
              <a:t>T</a:t>
            </a:r>
            <a:r>
              <a:rPr sz="3200" spc="85" dirty="0">
                <a:latin typeface="+mj-lt"/>
              </a:rPr>
              <a:t>uning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55" dirty="0">
                <a:latin typeface="+mj-lt"/>
              </a:rPr>
              <a:t>r</a:t>
            </a:r>
            <a:r>
              <a:rPr sz="3200" spc="145" dirty="0">
                <a:latin typeface="+mj-lt"/>
              </a:rPr>
              <a:t>ategy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60500" y="1190625"/>
            <a:ext cx="7675068" cy="52452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Make beam pass linac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0063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one-to-one correction</a:t>
            </a:r>
            <a:endParaRPr sz="2000"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51"/>
              </a:spcBef>
              <a:buClr>
                <a:srgbClr val="006300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Remove dispersion, align BPMs and quadrupoles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0063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dispersion free steering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Clr>
                <a:srgbClr val="0063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ballistic alignment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Clr>
                <a:srgbClr val="0063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kick minimisation</a:t>
            </a:r>
            <a:endParaRPr sz="2000"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20"/>
              </a:spcBef>
              <a:buClr>
                <a:srgbClr val="006300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Remove residual wakefield and dispersive effects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0063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accelerating structure alignment (CLIC only)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Clr>
                <a:srgbClr val="0063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emittance tuning bumps</a:t>
            </a:r>
            <a:endParaRPr sz="2000" dirty="0"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000" dirty="0">
              <a:cs typeface="Times New Roman"/>
            </a:endParaRPr>
          </a:p>
          <a:p>
            <a:pPr marL="48895">
              <a:lnSpc>
                <a:spcPct val="100000"/>
              </a:lnSpc>
            </a:pPr>
            <a:r>
              <a:rPr sz="2000" dirty="0">
                <a:cs typeface="Times New Roman"/>
              </a:rPr>
              <a:t>- Tune luminosity</a:t>
            </a:r>
          </a:p>
          <a:p>
            <a:pPr marL="327025">
              <a:lnSpc>
                <a:spcPct val="100000"/>
              </a:lnSpc>
              <a:spcBef>
                <a:spcPts val="944"/>
              </a:spcBef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- tuning knobs</a:t>
            </a:r>
            <a:endParaRPr sz="2000"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100" y="280199"/>
            <a:ext cx="7566736" cy="377026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+mj-lt"/>
              </a:rPr>
              <a:t>Luminosity and Parameter Drivers</a:t>
            </a:r>
            <a:endParaRPr lang="en-US" sz="3200" dirty="0">
              <a:latin typeface="+mj-lt"/>
            </a:endParaRPr>
          </a:p>
        </p:txBody>
      </p:sp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945" y="3145691"/>
            <a:ext cx="5450664" cy="128848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024970" y="5283714"/>
            <a:ext cx="2109712" cy="813219"/>
          </a:xfrm>
          <a:prstGeom prst="rect">
            <a:avLst/>
          </a:prstGeom>
          <a:noFill/>
        </p:spPr>
        <p:txBody>
          <a:bodyPr wrap="none" lIns="104315" tIns="52157" rIns="104315" bIns="52157" rtlCol="0">
            <a:spAutoFit/>
          </a:bodyPr>
          <a:lstStyle/>
          <a:p>
            <a:r>
              <a:rPr lang="en-US" sz="2300" dirty="0">
                <a:solidFill>
                  <a:srgbClr val="008000"/>
                </a:solidFill>
              </a:rPr>
              <a:t>Beam Quality</a:t>
            </a:r>
          </a:p>
          <a:p>
            <a:r>
              <a:rPr lang="en-US" sz="2300" dirty="0">
                <a:solidFill>
                  <a:srgbClr val="008000"/>
                </a:solidFill>
              </a:rPr>
              <a:t>(+bunch length)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5039308" y="4750826"/>
            <a:ext cx="941519" cy="18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V="1">
            <a:off x="6254351" y="4348261"/>
            <a:ext cx="865665" cy="6825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7412950" y="4796111"/>
            <a:ext cx="840134" cy="1267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1343025"/>
            <a:ext cx="4571379" cy="127976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08501" y="1444206"/>
            <a:ext cx="3104599" cy="813219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sz="2300" dirty="0"/>
              <a:t>Can re-write normal luminosity formula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55530" y="5283714"/>
            <a:ext cx="1907218" cy="813219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sz="2300" dirty="0">
                <a:solidFill>
                  <a:srgbClr val="FF0000"/>
                </a:solidFill>
              </a:rPr>
              <a:t>Luminosity</a:t>
            </a:r>
          </a:p>
          <a:p>
            <a:r>
              <a:rPr lang="en-US" sz="2300" dirty="0">
                <a:solidFill>
                  <a:srgbClr val="FF0000"/>
                </a:solidFill>
              </a:rPr>
              <a:t>spectrum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741750" y="4893392"/>
            <a:ext cx="1907001" cy="459276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sz="2300" dirty="0">
                <a:solidFill>
                  <a:srgbClr val="0000FF"/>
                </a:solidFill>
              </a:rPr>
              <a:t>Beam power</a:t>
            </a:r>
          </a:p>
        </p:txBody>
      </p:sp>
      <p:sp>
        <p:nvSpPr>
          <p:cNvPr id="16" name="object 5"/>
          <p:cNvSpPr txBox="1"/>
          <p:nvPr/>
        </p:nvSpPr>
        <p:spPr>
          <a:xfrm>
            <a:off x="2885681" y="7214812"/>
            <a:ext cx="54178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 smtClean="0">
                <a:latin typeface="Times New Roman"/>
                <a:cs typeface="Times New Roman"/>
              </a:rPr>
              <a:t>1</a:t>
            </a:r>
            <a:r>
              <a:rPr lang="fr-CH" sz="1400" spc="90" dirty="0" smtClean="0">
                <a:latin typeface="Times New Roman"/>
                <a:cs typeface="Times New Roman"/>
              </a:rPr>
              <a:t>1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55" y="4437697"/>
            <a:ext cx="36967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D</a:t>
            </a:r>
            <a:r>
              <a:rPr lang="en-US" dirty="0" smtClean="0"/>
              <a:t> : pinch enhancement, typically 1-2</a:t>
            </a:r>
          </a:p>
          <a:p>
            <a:r>
              <a:rPr lang="en-US" dirty="0" smtClean="0"/>
              <a:t>N : number of particles per bunch</a:t>
            </a:r>
          </a:p>
          <a:p>
            <a:r>
              <a:rPr lang="en-US" dirty="0" err="1"/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 : number of bunches per train</a:t>
            </a:r>
          </a:p>
          <a:p>
            <a:r>
              <a:rPr lang="en-US" dirty="0" err="1"/>
              <a:t>f</a:t>
            </a:r>
            <a:r>
              <a:rPr lang="en-US" baseline="-25000" dirty="0" err="1" smtClean="0"/>
              <a:t>r</a:t>
            </a:r>
            <a:r>
              <a:rPr lang="en-US" dirty="0" smtClean="0"/>
              <a:t> : number of trains per second</a:t>
            </a:r>
          </a:p>
          <a:p>
            <a:r>
              <a:rPr lang="en-US" dirty="0" err="1"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cs typeface="Symbol" charset="2"/>
              </a:rPr>
              <a:t>x,y</a:t>
            </a:r>
            <a:r>
              <a:rPr lang="en-US" baseline="-25000" dirty="0" smtClean="0">
                <a:cs typeface="Symbol" charset="2"/>
              </a:rPr>
              <a:t> </a:t>
            </a:r>
            <a:r>
              <a:rPr lang="en-US" dirty="0" smtClean="0">
                <a:cs typeface="Symbol" charset="2"/>
              </a:rPr>
              <a:t>: transverse </a:t>
            </a:r>
            <a:r>
              <a:rPr lang="en-US" dirty="0" err="1" smtClean="0">
                <a:cs typeface="Symbol" charset="2"/>
              </a:rPr>
              <a:t>beamsizes</a:t>
            </a:r>
            <a:r>
              <a:rPr lang="en-US" baseline="-25000" dirty="0" smtClean="0">
                <a:cs typeface="Symbol" charset="2"/>
              </a:rPr>
              <a:t> </a:t>
            </a:r>
            <a:endParaRPr lang="en-US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857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57730">
              <a:lnSpc>
                <a:spcPct val="100000"/>
              </a:lnSpc>
            </a:pPr>
            <a:r>
              <a:rPr sz="3200" spc="105" dirty="0">
                <a:latin typeface="+mj-lt"/>
              </a:rPr>
              <a:t>Dispersion</a:t>
            </a:r>
            <a:r>
              <a:rPr sz="3200" spc="70" dirty="0">
                <a:latin typeface="+mj-lt"/>
              </a:rPr>
              <a:t> </a:t>
            </a:r>
            <a:r>
              <a:rPr sz="3200" spc="30" dirty="0">
                <a:latin typeface="+mj-lt"/>
              </a:rPr>
              <a:t>F</a:t>
            </a:r>
            <a:r>
              <a:rPr sz="3200" spc="185" dirty="0">
                <a:latin typeface="+mj-lt"/>
              </a:rPr>
              <a:t>ree</a:t>
            </a:r>
            <a:r>
              <a:rPr sz="3200" spc="70" dirty="0">
                <a:latin typeface="+mj-lt"/>
              </a:rPr>
              <a:t> </a:t>
            </a:r>
            <a:r>
              <a:rPr sz="3200" spc="90" dirty="0">
                <a:latin typeface="+mj-lt"/>
              </a:rPr>
              <a:t>Correction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17500" y="1266825"/>
            <a:ext cx="5350509" cy="23136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Basic idea: use different beam energies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NLC:  switch  on/off  different  accelerating structures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CLIC (ILC): accelerate beams with </a:t>
            </a:r>
            <a:r>
              <a:rPr sz="2000" dirty="0" smtClean="0">
                <a:cs typeface="Times New Roman"/>
              </a:rPr>
              <a:t>different </a:t>
            </a:r>
            <a:r>
              <a:rPr sz="2000" dirty="0">
                <a:cs typeface="Times New Roman"/>
              </a:rPr>
              <a:t>gradient and initial energy</a:t>
            </a:r>
          </a:p>
          <a:p>
            <a:pPr marL="463550" marR="5080" indent="-136525">
              <a:lnSpc>
                <a:spcPct val="107400"/>
              </a:lnSpc>
              <a:spcBef>
                <a:spcPts val="795"/>
              </a:spcBef>
            </a:pPr>
            <a:r>
              <a:rPr sz="2000" dirty="0">
                <a:cs typeface="Times New Roman"/>
              </a:rPr>
              <a:t>- try to do this in a single pulse (time </a:t>
            </a:r>
            <a:r>
              <a:rPr sz="2000" dirty="0" smtClean="0">
                <a:cs typeface="Times New Roman"/>
              </a:rPr>
              <a:t>resolution</a:t>
            </a:r>
            <a:r>
              <a:rPr sz="2000" dirty="0">
                <a:cs typeface="Times New Roman"/>
              </a:rPr>
              <a:t>)</a:t>
            </a:r>
          </a:p>
        </p:txBody>
      </p:sp>
      <p:sp>
        <p:nvSpPr>
          <p:cNvPr id="4" name="object 4"/>
          <p:cNvSpPr/>
          <p:nvPr/>
        </p:nvSpPr>
        <p:spPr>
          <a:xfrm>
            <a:off x="6838747" y="361615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80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153776" y="361615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780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507032" y="3535270"/>
            <a:ext cx="250825" cy="18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Helvetica"/>
                <a:cs typeface="Helvetica"/>
              </a:rPr>
              <a:t>-40</a:t>
            </a:r>
            <a:endParaRPr sz="1200">
              <a:latin typeface="Helvetica"/>
              <a:cs typeface="Helvetic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838747" y="331974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80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153776" y="331974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780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38747" y="302394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80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153776" y="302394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780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38747" y="2727543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80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153776" y="2727543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780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38747" y="243174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80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153776" y="243174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780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38747" y="213533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80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153776" y="213533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780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38747" y="183953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80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153776" y="183953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780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38747" y="1543133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80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153776" y="1543133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780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507032" y="1462250"/>
            <a:ext cx="250825" cy="19583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 algn="ctr">
              <a:lnSpc>
                <a:spcPct val="100000"/>
              </a:lnSpc>
            </a:pPr>
            <a:r>
              <a:rPr sz="1200" spc="10" dirty="0">
                <a:latin typeface="Helvetica"/>
                <a:cs typeface="Helvetica"/>
              </a:rPr>
              <a:t>30</a:t>
            </a:r>
            <a:endParaRPr sz="1200">
              <a:latin typeface="Helvetica"/>
              <a:cs typeface="Helvetica"/>
            </a:endParaRPr>
          </a:p>
          <a:p>
            <a:pPr marL="51435" algn="ctr">
              <a:lnSpc>
                <a:spcPct val="100000"/>
              </a:lnSpc>
              <a:spcBef>
                <a:spcPts val="890"/>
              </a:spcBef>
            </a:pPr>
            <a:r>
              <a:rPr sz="1200" spc="10" dirty="0">
                <a:latin typeface="Helvetica"/>
                <a:cs typeface="Helvetica"/>
              </a:rPr>
              <a:t>20</a:t>
            </a:r>
            <a:endParaRPr sz="1200">
              <a:latin typeface="Helvetica"/>
              <a:cs typeface="Helvetica"/>
            </a:endParaRPr>
          </a:p>
          <a:p>
            <a:pPr marL="51435" algn="ctr">
              <a:lnSpc>
                <a:spcPct val="100000"/>
              </a:lnSpc>
              <a:spcBef>
                <a:spcPts val="890"/>
              </a:spcBef>
            </a:pPr>
            <a:r>
              <a:rPr sz="1200" spc="10" dirty="0">
                <a:latin typeface="Helvetica"/>
                <a:cs typeface="Helvetica"/>
              </a:rPr>
              <a:t>10</a:t>
            </a:r>
            <a:endParaRPr sz="1200">
              <a:latin typeface="Helvetica"/>
              <a:cs typeface="Helvetica"/>
            </a:endParaRPr>
          </a:p>
          <a:p>
            <a:pPr marL="138430" algn="ctr">
              <a:lnSpc>
                <a:spcPct val="100000"/>
              </a:lnSpc>
              <a:spcBef>
                <a:spcPts val="890"/>
              </a:spcBef>
            </a:pPr>
            <a:r>
              <a:rPr sz="1200" spc="10" dirty="0">
                <a:latin typeface="Helvetica"/>
                <a:cs typeface="Helvetica"/>
              </a:rPr>
              <a:t>0</a:t>
            </a:r>
            <a:endParaRPr sz="12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200" spc="10" dirty="0">
                <a:latin typeface="Helvetica"/>
                <a:cs typeface="Helvetica"/>
              </a:rPr>
              <a:t>-10</a:t>
            </a:r>
            <a:endParaRPr sz="12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200" spc="10" dirty="0">
                <a:latin typeface="Helvetica"/>
                <a:cs typeface="Helvetica"/>
              </a:rPr>
              <a:t>-20</a:t>
            </a:r>
            <a:endParaRPr sz="12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200" spc="10" dirty="0">
                <a:latin typeface="Helvetica"/>
                <a:cs typeface="Helvetica"/>
              </a:rPr>
              <a:t>-30</a:t>
            </a:r>
            <a:endParaRPr sz="1200">
              <a:latin typeface="Helvetica"/>
              <a:cs typeface="Helvetic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838747" y="124733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80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153776" y="124733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780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558984" y="1166447"/>
            <a:ext cx="199390" cy="18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Helvetica"/>
                <a:cs typeface="Helvetica"/>
              </a:rPr>
              <a:t>40</a:t>
            </a:r>
            <a:endParaRPr sz="1200">
              <a:latin typeface="Helvetica"/>
              <a:cs typeface="Helvetic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838747" y="357835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780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838747" y="124733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0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717634" y="3691271"/>
            <a:ext cx="285750" cy="18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Helvetica"/>
                <a:cs typeface="Helvetica"/>
              </a:rPr>
              <a:t>100</a:t>
            </a:r>
            <a:endParaRPr sz="1200">
              <a:latin typeface="Helvetica"/>
              <a:cs typeface="Helvetica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509553" y="357835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780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509553" y="124733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0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7388444" y="3691271"/>
            <a:ext cx="285750" cy="18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Helvetica"/>
                <a:cs typeface="Helvetica"/>
              </a:rPr>
              <a:t>120</a:t>
            </a:r>
            <a:endParaRPr sz="1200">
              <a:latin typeface="Helvetica"/>
              <a:cs typeface="Helvetica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8179758" y="357835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780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179758" y="124733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0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850565" y="357835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780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850565" y="124733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0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9520770" y="357835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780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520770" y="124733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0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0191576" y="357835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7800"/>
                </a:moveTo>
                <a:lnTo>
                  <a:pt x="0" y="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191576" y="1247330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780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838747" y="1247330"/>
            <a:ext cx="3353435" cy="2369185"/>
          </a:xfrm>
          <a:custGeom>
            <a:avLst/>
            <a:gdLst/>
            <a:ahLst/>
            <a:cxnLst/>
            <a:rect l="l" t="t" r="r" b="b"/>
            <a:pathLst>
              <a:path w="3353434" h="2369185">
                <a:moveTo>
                  <a:pt x="0" y="2368820"/>
                </a:moveTo>
                <a:lnTo>
                  <a:pt x="3352828" y="2368820"/>
                </a:lnTo>
                <a:lnTo>
                  <a:pt x="3352828" y="0"/>
                </a:lnTo>
                <a:lnTo>
                  <a:pt x="0" y="0"/>
                </a:lnTo>
                <a:lnTo>
                  <a:pt x="0" y="2368820"/>
                </a:lnTo>
              </a:path>
            </a:pathLst>
          </a:custGeom>
          <a:ln w="1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8047346" y="3691271"/>
            <a:ext cx="967740" cy="415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495">
              <a:lnSpc>
                <a:spcPct val="100000"/>
              </a:lnSpc>
              <a:tabLst>
                <a:tab pos="694690" algn="l"/>
              </a:tabLst>
            </a:pPr>
            <a:r>
              <a:rPr sz="1200" spc="10" dirty="0">
                <a:latin typeface="Helvetica"/>
                <a:cs typeface="Helvetica"/>
              </a:rPr>
              <a:t>140	160</a:t>
            </a:r>
            <a:endParaRPr sz="12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200" spc="15" dirty="0">
                <a:latin typeface="Helvetica"/>
                <a:cs typeface="Helvetica"/>
              </a:rPr>
              <a:t>BPM</a:t>
            </a:r>
            <a:r>
              <a:rPr sz="1200" spc="5" dirty="0">
                <a:latin typeface="Helvetica"/>
                <a:cs typeface="Helvetica"/>
              </a:rPr>
              <a:t> </a:t>
            </a:r>
            <a:r>
              <a:rPr sz="1200" spc="10" dirty="0">
                <a:latin typeface="Helvetica"/>
                <a:cs typeface="Helvetica"/>
              </a:rPr>
              <a:t>number</a:t>
            </a:r>
            <a:endParaRPr sz="1200">
              <a:latin typeface="Helvetica"/>
              <a:cs typeface="Helvetic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9399661" y="3691271"/>
            <a:ext cx="285750" cy="18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Helvetica"/>
                <a:cs typeface="Helvetica"/>
              </a:rPr>
              <a:t>180</a:t>
            </a:r>
            <a:endParaRPr sz="1200">
              <a:latin typeface="Helvetica"/>
              <a:cs typeface="Helvetic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0070467" y="3691271"/>
            <a:ext cx="285750" cy="18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Helvetica"/>
                <a:cs typeface="Helvetica"/>
              </a:rPr>
              <a:t>200</a:t>
            </a:r>
            <a:endParaRPr sz="1200">
              <a:latin typeface="Helvetica"/>
              <a:cs typeface="Helvetic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211862" y="2205078"/>
            <a:ext cx="193675" cy="4533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Helvetica"/>
                <a:cs typeface="Helvetica"/>
              </a:rPr>
              <a:t>y</a:t>
            </a:r>
            <a:r>
              <a:rPr sz="1200" spc="5" dirty="0">
                <a:latin typeface="Helvetica"/>
                <a:cs typeface="Helvetica"/>
              </a:rPr>
              <a:t> </a:t>
            </a:r>
            <a:r>
              <a:rPr sz="1200" dirty="0">
                <a:latin typeface="Helvetica"/>
                <a:cs typeface="Helvetica"/>
              </a:rPr>
              <a:t>[</a:t>
            </a:r>
            <a:r>
              <a:rPr sz="1200" dirty="0">
                <a:latin typeface="Symbol"/>
                <a:cs typeface="Symbol"/>
              </a:rPr>
              <a:t>µ</a:t>
            </a:r>
            <a:r>
              <a:rPr sz="1200" dirty="0">
                <a:latin typeface="Helvetica"/>
                <a:cs typeface="Helvetica"/>
              </a:rPr>
              <a:t>m]</a:t>
            </a:r>
            <a:endParaRPr sz="1200">
              <a:latin typeface="Helvetica"/>
              <a:cs typeface="Helvetic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9554371" y="1363131"/>
            <a:ext cx="450215" cy="0"/>
          </a:xfrm>
          <a:custGeom>
            <a:avLst/>
            <a:gdLst/>
            <a:ahLst/>
            <a:cxnLst/>
            <a:rect l="l" t="t" r="r" b="b"/>
            <a:pathLst>
              <a:path w="450215">
                <a:moveTo>
                  <a:pt x="0" y="0"/>
                </a:moveTo>
                <a:lnTo>
                  <a:pt x="450003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838747" y="1497532"/>
            <a:ext cx="3353435" cy="2031364"/>
          </a:xfrm>
          <a:custGeom>
            <a:avLst/>
            <a:gdLst/>
            <a:ahLst/>
            <a:cxnLst/>
            <a:rect l="l" t="t" r="r" b="b"/>
            <a:pathLst>
              <a:path w="3353434" h="2031364">
                <a:moveTo>
                  <a:pt x="0" y="1048809"/>
                </a:moveTo>
                <a:lnTo>
                  <a:pt x="33600" y="226801"/>
                </a:lnTo>
                <a:lnTo>
                  <a:pt x="67200" y="395403"/>
                </a:lnTo>
                <a:lnTo>
                  <a:pt x="100800" y="1277410"/>
                </a:lnTo>
                <a:lnTo>
                  <a:pt x="134401" y="966608"/>
                </a:lnTo>
                <a:lnTo>
                  <a:pt x="167401" y="828607"/>
                </a:lnTo>
                <a:lnTo>
                  <a:pt x="201001" y="410403"/>
                </a:lnTo>
                <a:lnTo>
                  <a:pt x="234602" y="1059609"/>
                </a:lnTo>
                <a:lnTo>
                  <a:pt x="268202" y="414003"/>
                </a:lnTo>
                <a:lnTo>
                  <a:pt x="301802" y="2031017"/>
                </a:lnTo>
                <a:lnTo>
                  <a:pt x="335402" y="1500012"/>
                </a:lnTo>
                <a:lnTo>
                  <a:pt x="369003" y="256202"/>
                </a:lnTo>
                <a:lnTo>
                  <a:pt x="402603" y="598205"/>
                </a:lnTo>
                <a:lnTo>
                  <a:pt x="435603" y="1177210"/>
                </a:lnTo>
                <a:lnTo>
                  <a:pt x="469204" y="1141809"/>
                </a:lnTo>
                <a:lnTo>
                  <a:pt x="502804" y="1271410"/>
                </a:lnTo>
                <a:lnTo>
                  <a:pt x="536404" y="678605"/>
                </a:lnTo>
                <a:lnTo>
                  <a:pt x="570004" y="1372211"/>
                </a:lnTo>
                <a:lnTo>
                  <a:pt x="603605" y="843607"/>
                </a:lnTo>
                <a:lnTo>
                  <a:pt x="637205" y="1675214"/>
                </a:lnTo>
                <a:lnTo>
                  <a:pt x="670805" y="1449012"/>
                </a:lnTo>
                <a:lnTo>
                  <a:pt x="703806" y="873607"/>
                </a:lnTo>
                <a:lnTo>
                  <a:pt x="737406" y="1192810"/>
                </a:lnTo>
                <a:lnTo>
                  <a:pt x="771006" y="184801"/>
                </a:lnTo>
                <a:lnTo>
                  <a:pt x="804606" y="648005"/>
                </a:lnTo>
                <a:lnTo>
                  <a:pt x="838207" y="673805"/>
                </a:lnTo>
                <a:lnTo>
                  <a:pt x="871807" y="258602"/>
                </a:lnTo>
                <a:lnTo>
                  <a:pt x="905407" y="1282211"/>
                </a:lnTo>
                <a:lnTo>
                  <a:pt x="939008" y="1336811"/>
                </a:lnTo>
                <a:lnTo>
                  <a:pt x="972608" y="147001"/>
                </a:lnTo>
                <a:lnTo>
                  <a:pt x="1005608" y="506404"/>
                </a:lnTo>
                <a:lnTo>
                  <a:pt x="1039208" y="565204"/>
                </a:lnTo>
                <a:lnTo>
                  <a:pt x="1072809" y="1269010"/>
                </a:lnTo>
                <a:lnTo>
                  <a:pt x="1106409" y="1371011"/>
                </a:lnTo>
                <a:lnTo>
                  <a:pt x="1140009" y="912607"/>
                </a:lnTo>
                <a:lnTo>
                  <a:pt x="1173610" y="1262410"/>
                </a:lnTo>
                <a:lnTo>
                  <a:pt x="1207210" y="715806"/>
                </a:lnTo>
                <a:lnTo>
                  <a:pt x="1240810" y="552004"/>
                </a:lnTo>
                <a:lnTo>
                  <a:pt x="1273810" y="1041608"/>
                </a:lnTo>
                <a:lnTo>
                  <a:pt x="1307411" y="670805"/>
                </a:lnTo>
                <a:lnTo>
                  <a:pt x="1341011" y="766806"/>
                </a:lnTo>
                <a:lnTo>
                  <a:pt x="1374611" y="951608"/>
                </a:lnTo>
                <a:lnTo>
                  <a:pt x="1408212" y="1296611"/>
                </a:lnTo>
                <a:lnTo>
                  <a:pt x="1441812" y="1342811"/>
                </a:lnTo>
                <a:lnTo>
                  <a:pt x="1475412" y="991208"/>
                </a:lnTo>
                <a:lnTo>
                  <a:pt x="1509012" y="192001"/>
                </a:lnTo>
                <a:lnTo>
                  <a:pt x="1542013" y="1893016"/>
                </a:lnTo>
                <a:lnTo>
                  <a:pt x="1575613" y="987008"/>
                </a:lnTo>
                <a:lnTo>
                  <a:pt x="1609213" y="1645214"/>
                </a:lnTo>
                <a:lnTo>
                  <a:pt x="1642814" y="1533613"/>
                </a:lnTo>
                <a:lnTo>
                  <a:pt x="1676414" y="1176610"/>
                </a:lnTo>
                <a:lnTo>
                  <a:pt x="1710014" y="1009208"/>
                </a:lnTo>
                <a:lnTo>
                  <a:pt x="1743614" y="498004"/>
                </a:lnTo>
                <a:lnTo>
                  <a:pt x="1777215" y="1206610"/>
                </a:lnTo>
                <a:lnTo>
                  <a:pt x="1810815" y="322802"/>
                </a:lnTo>
                <a:lnTo>
                  <a:pt x="1843815" y="949808"/>
                </a:lnTo>
                <a:lnTo>
                  <a:pt x="1877416" y="1023608"/>
                </a:lnTo>
                <a:lnTo>
                  <a:pt x="1911016" y="1176010"/>
                </a:lnTo>
                <a:lnTo>
                  <a:pt x="1944616" y="1082409"/>
                </a:lnTo>
                <a:lnTo>
                  <a:pt x="1978216" y="1029008"/>
                </a:lnTo>
                <a:lnTo>
                  <a:pt x="2011817" y="718206"/>
                </a:lnTo>
                <a:lnTo>
                  <a:pt x="2045417" y="904807"/>
                </a:lnTo>
                <a:lnTo>
                  <a:pt x="2079017" y="993608"/>
                </a:lnTo>
                <a:lnTo>
                  <a:pt x="2112018" y="910207"/>
                </a:lnTo>
                <a:lnTo>
                  <a:pt x="2145618" y="1143009"/>
                </a:lnTo>
                <a:lnTo>
                  <a:pt x="2179218" y="1320011"/>
                </a:lnTo>
                <a:lnTo>
                  <a:pt x="2212819" y="697805"/>
                </a:lnTo>
                <a:lnTo>
                  <a:pt x="2246419" y="950408"/>
                </a:lnTo>
                <a:lnTo>
                  <a:pt x="2280019" y="808806"/>
                </a:lnTo>
                <a:lnTo>
                  <a:pt x="2313619" y="1034408"/>
                </a:lnTo>
                <a:lnTo>
                  <a:pt x="2347220" y="671405"/>
                </a:lnTo>
                <a:lnTo>
                  <a:pt x="2380220" y="1626013"/>
                </a:lnTo>
                <a:lnTo>
                  <a:pt x="2413820" y="943808"/>
                </a:lnTo>
                <a:lnTo>
                  <a:pt x="2447421" y="673805"/>
                </a:lnTo>
                <a:lnTo>
                  <a:pt x="2481021" y="1130409"/>
                </a:lnTo>
                <a:lnTo>
                  <a:pt x="2514621" y="1205410"/>
                </a:lnTo>
                <a:lnTo>
                  <a:pt x="2548221" y="477604"/>
                </a:lnTo>
                <a:lnTo>
                  <a:pt x="2581822" y="0"/>
                </a:lnTo>
                <a:lnTo>
                  <a:pt x="2615422" y="582005"/>
                </a:lnTo>
                <a:lnTo>
                  <a:pt x="2649022" y="543004"/>
                </a:lnTo>
                <a:lnTo>
                  <a:pt x="2682023" y="549604"/>
                </a:lnTo>
                <a:lnTo>
                  <a:pt x="2715623" y="583805"/>
                </a:lnTo>
                <a:lnTo>
                  <a:pt x="2749223" y="598205"/>
                </a:lnTo>
                <a:lnTo>
                  <a:pt x="2782823" y="1668614"/>
                </a:lnTo>
                <a:lnTo>
                  <a:pt x="2816424" y="1168210"/>
                </a:lnTo>
                <a:lnTo>
                  <a:pt x="2850024" y="1681214"/>
                </a:lnTo>
                <a:lnTo>
                  <a:pt x="2883624" y="960008"/>
                </a:lnTo>
                <a:lnTo>
                  <a:pt x="2917225" y="709206"/>
                </a:lnTo>
                <a:lnTo>
                  <a:pt x="2950225" y="1133409"/>
                </a:lnTo>
                <a:lnTo>
                  <a:pt x="2983825" y="778206"/>
                </a:lnTo>
                <a:lnTo>
                  <a:pt x="3017425" y="352803"/>
                </a:lnTo>
                <a:lnTo>
                  <a:pt x="3051026" y="872407"/>
                </a:lnTo>
                <a:lnTo>
                  <a:pt x="3084626" y="696605"/>
                </a:lnTo>
                <a:lnTo>
                  <a:pt x="3118226" y="55800"/>
                </a:lnTo>
                <a:lnTo>
                  <a:pt x="3151827" y="941408"/>
                </a:lnTo>
                <a:lnTo>
                  <a:pt x="3185427" y="1900216"/>
                </a:lnTo>
                <a:lnTo>
                  <a:pt x="3218427" y="397203"/>
                </a:lnTo>
                <a:lnTo>
                  <a:pt x="3252027" y="1036808"/>
                </a:lnTo>
                <a:lnTo>
                  <a:pt x="3285628" y="1126209"/>
                </a:lnTo>
                <a:lnTo>
                  <a:pt x="3319228" y="862207"/>
                </a:lnTo>
                <a:lnTo>
                  <a:pt x="3352828" y="669005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838747" y="2472541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764946" y="2546341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872347" y="165053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798547" y="1724334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905948" y="1819135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832147" y="1900436"/>
            <a:ext cx="281940" cy="0"/>
          </a:xfrm>
          <a:custGeom>
            <a:avLst/>
            <a:gdLst/>
            <a:ahLst/>
            <a:cxnLst/>
            <a:rect l="l" t="t" r="r" b="b"/>
            <a:pathLst>
              <a:path w="281940">
                <a:moveTo>
                  <a:pt x="0" y="0"/>
                </a:moveTo>
                <a:lnTo>
                  <a:pt x="281402" y="0"/>
                </a:lnTo>
              </a:path>
            </a:pathLst>
          </a:custGeom>
          <a:ln w="42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939548" y="270114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865747" y="2774943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973148" y="23903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899347" y="2464141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006149" y="225233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932348" y="2326139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039749" y="1834135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073349" y="2483341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999548" y="2557141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106949" y="1837735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033148" y="1911536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140550" y="345474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066749" y="3528550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174150" y="2923744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100349" y="2997545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207750" y="1679934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133949" y="1753734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241351" y="2021937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167550" y="2095737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274351" y="2600942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200550" y="2674742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307951" y="2565541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234150" y="2639342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341551" y="269514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267750" y="2768943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375152" y="2102337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301351" y="2176138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408752" y="279594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334951" y="2869744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442352" y="226733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368552" y="2341139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475952" y="309894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402152" y="3172747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509553" y="2872744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435753" y="2946545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542553" y="229733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468753" y="2371140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576153" y="2616542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502353" y="2690342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609754" y="160853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535953" y="1682334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643354" y="2071737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569554" y="2145538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676954" y="2097537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603154" y="2171338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710554" y="1682334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636754" y="1756134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744155" y="270594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670355" y="2773143"/>
            <a:ext cx="315595" cy="0"/>
          </a:xfrm>
          <a:custGeom>
            <a:avLst/>
            <a:gdLst/>
            <a:ahLst/>
            <a:cxnLst/>
            <a:rect l="l" t="t" r="r" b="b"/>
            <a:pathLst>
              <a:path w="315595">
                <a:moveTo>
                  <a:pt x="0" y="0"/>
                </a:moveTo>
                <a:lnTo>
                  <a:pt x="315002" y="0"/>
                </a:lnTo>
              </a:path>
            </a:pathLst>
          </a:custGeom>
          <a:ln w="402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777755" y="276054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7703955" y="2834344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811355" y="157073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7737555" y="1644533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7844356" y="193013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7770555" y="2003936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877956" y="198893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804156" y="2062737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911556" y="269274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945156" y="279474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871356" y="2868544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978757" y="233633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904957" y="2410140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8012357" y="2686142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938557" y="2759943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8045957" y="2139538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7972157" y="2213338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8079557" y="197573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8005757" y="2049537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112558" y="24653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8038758" y="2539141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8146158" y="2094537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8072358" y="2168338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8179758" y="2190538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8105958" y="2264339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8213359" y="23753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8139558" y="2449140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8246959" y="272034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8173159" y="2794143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8280559" y="276654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8206759" y="2840344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8314159" y="24149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8240359" y="2488741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8347760" y="161573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8273960" y="1689534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8380760" y="3316748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8306960" y="3390548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8414360" y="24107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8340560" y="2495641"/>
            <a:ext cx="282575" cy="0"/>
          </a:xfrm>
          <a:custGeom>
            <a:avLst/>
            <a:gdLst/>
            <a:ahLst/>
            <a:cxnLst/>
            <a:rect l="l" t="t" r="r" b="b"/>
            <a:pathLst>
              <a:path w="282575">
                <a:moveTo>
                  <a:pt x="0" y="0"/>
                </a:moveTo>
                <a:lnTo>
                  <a:pt x="282002" y="0"/>
                </a:lnTo>
              </a:path>
            </a:pathLst>
          </a:custGeom>
          <a:ln w="492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8447961" y="306894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8374160" y="3142746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8481561" y="2957345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8407761" y="3031145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8515162" y="2600342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8441361" y="2674142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8548762" y="24329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8582362" y="192173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8508562" y="1995536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8615963" y="2630342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8542162" y="2688842"/>
            <a:ext cx="281940" cy="0"/>
          </a:xfrm>
          <a:custGeom>
            <a:avLst/>
            <a:gdLst/>
            <a:ahLst/>
            <a:cxnLst/>
            <a:rect l="l" t="t" r="r" b="b"/>
            <a:pathLst>
              <a:path w="281940">
                <a:moveTo>
                  <a:pt x="0" y="0"/>
                </a:moveTo>
                <a:lnTo>
                  <a:pt x="281402" y="0"/>
                </a:lnTo>
              </a:path>
            </a:pathLst>
          </a:custGeom>
          <a:ln w="57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8649563" y="1746534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8575762" y="1820335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8682563" y="23735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8608762" y="2447340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8716164" y="24473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8642363" y="2521141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8749764" y="2599742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783364" y="2506141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8709563" y="2579941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8816964" y="24527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8743164" y="2526541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8850565" y="2141938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8776764" y="2215738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8884165" y="232853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8810364" y="2402340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8917765" y="24173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8843964" y="2491141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8950766" y="233393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8876965" y="2407740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8984366" y="2566741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8910565" y="2640542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9017966" y="274374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8944165" y="2817544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9051566" y="2121538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8977765" y="2195338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9085167" y="23741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9011366" y="2444640"/>
            <a:ext cx="315595" cy="0"/>
          </a:xfrm>
          <a:custGeom>
            <a:avLst/>
            <a:gdLst/>
            <a:ahLst/>
            <a:cxnLst/>
            <a:rect l="l" t="t" r="r" b="b"/>
            <a:pathLst>
              <a:path w="315595">
                <a:moveTo>
                  <a:pt x="0" y="0"/>
                </a:moveTo>
                <a:lnTo>
                  <a:pt x="315002" y="0"/>
                </a:lnTo>
              </a:path>
            </a:pathLst>
          </a:custGeom>
          <a:ln w="33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9118767" y="2232538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9044966" y="2306339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9152367" y="24581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9078566" y="2531941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9185967" y="2095137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9112167" y="2168938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9218968" y="304974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9145167" y="3123546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9252568" y="23675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9286168" y="2097537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9212367" y="2171338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9319769" y="2554141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9245968" y="2627942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9353369" y="2629142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9279568" y="2702942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9386969" y="190133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9313168" y="1975136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9420569" y="1423732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9346769" y="1497532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9454170" y="2005737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9380369" y="2087637"/>
            <a:ext cx="281940" cy="0"/>
          </a:xfrm>
          <a:custGeom>
            <a:avLst/>
            <a:gdLst/>
            <a:ahLst/>
            <a:cxnLst/>
            <a:rect l="l" t="t" r="r" b="b"/>
            <a:pathLst>
              <a:path w="281940">
                <a:moveTo>
                  <a:pt x="0" y="0"/>
                </a:moveTo>
                <a:lnTo>
                  <a:pt x="281402" y="0"/>
                </a:lnTo>
              </a:path>
            </a:pathLst>
          </a:custGeom>
          <a:ln w="432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9487770" y="196673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9413969" y="2040537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9520770" y="197333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9446969" y="2047137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9554371" y="2007537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9480570" y="2081337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9587971" y="2021937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9621571" y="309234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9547770" y="3166147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9655171" y="2591942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9581370" y="2665742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9688772" y="3104946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9614971" y="3178747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9722372" y="23837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9648571" y="2457540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9755972" y="2132938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9682171" y="2200438"/>
            <a:ext cx="315595" cy="0"/>
          </a:xfrm>
          <a:custGeom>
            <a:avLst/>
            <a:gdLst/>
            <a:ahLst/>
            <a:cxnLst/>
            <a:rect l="l" t="t" r="r" b="b"/>
            <a:pathLst>
              <a:path w="315595">
                <a:moveTo>
                  <a:pt x="0" y="0"/>
                </a:moveTo>
                <a:lnTo>
                  <a:pt x="315002" y="0"/>
                </a:lnTo>
              </a:path>
            </a:pathLst>
          </a:custGeom>
          <a:ln w="39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9788973" y="2557141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9715172" y="2630942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9822573" y="2201938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9748772" y="2275739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9856173" y="1776535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9782372" y="1850335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9889773" y="229613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9815972" y="2369940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9923374" y="2120338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9956974" y="1479532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9883173" y="1553333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9990574" y="23651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9916773" y="2438940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10024174" y="3323948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9950374" y="3397749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10057175" y="1820935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9983374" y="1894736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10090775" y="246054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10016974" y="2534341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10124375" y="2549941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10050574" y="2623742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10157976" y="2285939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10084175" y="2359740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10191576" y="2092737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10117775" y="2166538"/>
            <a:ext cx="147955" cy="0"/>
          </a:xfrm>
          <a:custGeom>
            <a:avLst/>
            <a:gdLst/>
            <a:ahLst/>
            <a:cxnLst/>
            <a:rect l="l" t="t" r="r" b="b"/>
            <a:pathLst>
              <a:path w="147954">
                <a:moveTo>
                  <a:pt x="0" y="0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9779372" y="1289330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5">
                <a:moveTo>
                  <a:pt x="0" y="147601"/>
                </a:moveTo>
                <a:lnTo>
                  <a:pt x="0" y="0"/>
                </a:lnTo>
              </a:path>
            </a:pathLst>
          </a:custGeom>
          <a:ln w="27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 txBox="1"/>
          <p:nvPr/>
        </p:nvSpPr>
        <p:spPr>
          <a:xfrm>
            <a:off x="9005818" y="1282248"/>
            <a:ext cx="467995" cy="337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2240" marR="5080" indent="-130175">
              <a:lnSpc>
                <a:spcPts val="1230"/>
              </a:lnSpc>
            </a:pPr>
            <a:r>
              <a:rPr sz="1200" spc="10" dirty="0">
                <a:solidFill>
                  <a:srgbClr val="FF0000"/>
                </a:solidFill>
                <a:latin typeface="Helvetica"/>
                <a:cs typeface="Helvetica"/>
              </a:rPr>
              <a:t>before </a:t>
            </a:r>
            <a:r>
              <a:rPr sz="1200" spc="5" dirty="0">
                <a:solidFill>
                  <a:srgbClr val="007F00"/>
                </a:solidFill>
                <a:latin typeface="Helvetica"/>
                <a:cs typeface="Helvetica"/>
              </a:rPr>
              <a:t>after</a:t>
            </a:r>
            <a:endParaRPr sz="1200">
              <a:latin typeface="Helvetica"/>
              <a:cs typeface="Helvetica"/>
            </a:endParaRPr>
          </a:p>
        </p:txBody>
      </p:sp>
      <p:sp>
        <p:nvSpPr>
          <p:cNvPr id="243" name="object 243"/>
          <p:cNvSpPr/>
          <p:nvPr/>
        </p:nvSpPr>
        <p:spPr>
          <a:xfrm>
            <a:off x="9554371" y="1519132"/>
            <a:ext cx="450215" cy="0"/>
          </a:xfrm>
          <a:custGeom>
            <a:avLst/>
            <a:gdLst/>
            <a:ahLst/>
            <a:cxnLst/>
            <a:rect l="l" t="t" r="r" b="b"/>
            <a:pathLst>
              <a:path w="450215">
                <a:moveTo>
                  <a:pt x="0" y="0"/>
                </a:moveTo>
                <a:lnTo>
                  <a:pt x="450003" y="0"/>
                </a:lnTo>
              </a:path>
            </a:pathLst>
          </a:custGeom>
          <a:ln w="27000">
            <a:solidFill>
              <a:srgbClr val="007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6838747" y="1966136"/>
            <a:ext cx="3353435" cy="845185"/>
          </a:xfrm>
          <a:custGeom>
            <a:avLst/>
            <a:gdLst/>
            <a:ahLst/>
            <a:cxnLst/>
            <a:rect l="l" t="t" r="r" b="b"/>
            <a:pathLst>
              <a:path w="3353434" h="845185">
                <a:moveTo>
                  <a:pt x="0" y="324602"/>
                </a:moveTo>
                <a:lnTo>
                  <a:pt x="33600" y="445803"/>
                </a:lnTo>
                <a:lnTo>
                  <a:pt x="67200" y="419403"/>
                </a:lnTo>
                <a:lnTo>
                  <a:pt x="100800" y="527404"/>
                </a:lnTo>
                <a:lnTo>
                  <a:pt x="134401" y="363003"/>
                </a:lnTo>
                <a:lnTo>
                  <a:pt x="167401" y="121801"/>
                </a:lnTo>
                <a:lnTo>
                  <a:pt x="201001" y="283802"/>
                </a:lnTo>
                <a:lnTo>
                  <a:pt x="234602" y="306602"/>
                </a:lnTo>
                <a:lnTo>
                  <a:pt x="268202" y="444603"/>
                </a:lnTo>
                <a:lnTo>
                  <a:pt x="301802" y="736206"/>
                </a:lnTo>
                <a:lnTo>
                  <a:pt x="335402" y="648005"/>
                </a:lnTo>
                <a:lnTo>
                  <a:pt x="369003" y="486604"/>
                </a:lnTo>
                <a:lnTo>
                  <a:pt x="402603" y="603005"/>
                </a:lnTo>
                <a:lnTo>
                  <a:pt x="435603" y="844807"/>
                </a:lnTo>
                <a:lnTo>
                  <a:pt x="469204" y="691205"/>
                </a:lnTo>
                <a:lnTo>
                  <a:pt x="502804" y="533404"/>
                </a:lnTo>
                <a:lnTo>
                  <a:pt x="536404" y="582005"/>
                </a:lnTo>
                <a:lnTo>
                  <a:pt x="570004" y="669605"/>
                </a:lnTo>
                <a:lnTo>
                  <a:pt x="603605" y="573004"/>
                </a:lnTo>
                <a:lnTo>
                  <a:pt x="637205" y="420603"/>
                </a:lnTo>
                <a:lnTo>
                  <a:pt x="670805" y="446403"/>
                </a:lnTo>
                <a:lnTo>
                  <a:pt x="703806" y="533404"/>
                </a:lnTo>
                <a:lnTo>
                  <a:pt x="737406" y="512404"/>
                </a:lnTo>
                <a:lnTo>
                  <a:pt x="771006" y="460203"/>
                </a:lnTo>
                <a:lnTo>
                  <a:pt x="804606" y="384603"/>
                </a:lnTo>
                <a:lnTo>
                  <a:pt x="838207" y="385803"/>
                </a:lnTo>
                <a:lnTo>
                  <a:pt x="871807" y="290402"/>
                </a:lnTo>
                <a:lnTo>
                  <a:pt x="905407" y="202201"/>
                </a:lnTo>
                <a:lnTo>
                  <a:pt x="939008" y="157801"/>
                </a:lnTo>
                <a:lnTo>
                  <a:pt x="972608" y="19800"/>
                </a:lnTo>
                <a:lnTo>
                  <a:pt x="1005608" y="131401"/>
                </a:lnTo>
                <a:lnTo>
                  <a:pt x="1039208" y="192001"/>
                </a:lnTo>
                <a:lnTo>
                  <a:pt x="1072809" y="329402"/>
                </a:lnTo>
                <a:lnTo>
                  <a:pt x="1106409" y="399603"/>
                </a:lnTo>
                <a:lnTo>
                  <a:pt x="1140009" y="503404"/>
                </a:lnTo>
                <a:lnTo>
                  <a:pt x="1173610" y="823207"/>
                </a:lnTo>
                <a:lnTo>
                  <a:pt x="1207210" y="621005"/>
                </a:lnTo>
                <a:lnTo>
                  <a:pt x="1240810" y="449403"/>
                </a:lnTo>
                <a:lnTo>
                  <a:pt x="1273810" y="442803"/>
                </a:lnTo>
                <a:lnTo>
                  <a:pt x="1307411" y="466804"/>
                </a:lnTo>
                <a:lnTo>
                  <a:pt x="1341011" y="362403"/>
                </a:lnTo>
                <a:lnTo>
                  <a:pt x="1374611" y="222001"/>
                </a:lnTo>
                <a:lnTo>
                  <a:pt x="1408212" y="421203"/>
                </a:lnTo>
                <a:lnTo>
                  <a:pt x="1441812" y="612605"/>
                </a:lnTo>
                <a:lnTo>
                  <a:pt x="1475412" y="527404"/>
                </a:lnTo>
                <a:lnTo>
                  <a:pt x="1509012" y="449403"/>
                </a:lnTo>
                <a:lnTo>
                  <a:pt x="1542013" y="549604"/>
                </a:lnTo>
                <a:lnTo>
                  <a:pt x="1575613" y="607205"/>
                </a:lnTo>
                <a:lnTo>
                  <a:pt x="1609213" y="652805"/>
                </a:lnTo>
                <a:lnTo>
                  <a:pt x="1642814" y="750006"/>
                </a:lnTo>
                <a:lnTo>
                  <a:pt x="1676414" y="730206"/>
                </a:lnTo>
                <a:lnTo>
                  <a:pt x="1710014" y="814206"/>
                </a:lnTo>
                <a:lnTo>
                  <a:pt x="1743614" y="677405"/>
                </a:lnTo>
                <a:lnTo>
                  <a:pt x="1777215" y="511204"/>
                </a:lnTo>
                <a:lnTo>
                  <a:pt x="1810815" y="446403"/>
                </a:lnTo>
                <a:lnTo>
                  <a:pt x="1843815" y="296402"/>
                </a:lnTo>
                <a:lnTo>
                  <a:pt x="1877416" y="360003"/>
                </a:lnTo>
                <a:lnTo>
                  <a:pt x="1911016" y="458403"/>
                </a:lnTo>
                <a:lnTo>
                  <a:pt x="1944616" y="517804"/>
                </a:lnTo>
                <a:lnTo>
                  <a:pt x="1978216" y="565204"/>
                </a:lnTo>
                <a:lnTo>
                  <a:pt x="2011817" y="574804"/>
                </a:lnTo>
                <a:lnTo>
                  <a:pt x="2045417" y="673805"/>
                </a:lnTo>
                <a:lnTo>
                  <a:pt x="2079017" y="619205"/>
                </a:lnTo>
                <a:lnTo>
                  <a:pt x="2112018" y="510004"/>
                </a:lnTo>
                <a:lnTo>
                  <a:pt x="2145618" y="534604"/>
                </a:lnTo>
                <a:lnTo>
                  <a:pt x="2179218" y="526804"/>
                </a:lnTo>
                <a:lnTo>
                  <a:pt x="2212819" y="488404"/>
                </a:lnTo>
                <a:lnTo>
                  <a:pt x="2246419" y="456003"/>
                </a:lnTo>
                <a:lnTo>
                  <a:pt x="2280019" y="512404"/>
                </a:lnTo>
                <a:lnTo>
                  <a:pt x="2313619" y="585005"/>
                </a:lnTo>
                <a:lnTo>
                  <a:pt x="2347220" y="495004"/>
                </a:lnTo>
                <a:lnTo>
                  <a:pt x="2380220" y="438603"/>
                </a:lnTo>
                <a:lnTo>
                  <a:pt x="2413820" y="421203"/>
                </a:lnTo>
                <a:lnTo>
                  <a:pt x="2447421" y="381603"/>
                </a:lnTo>
                <a:lnTo>
                  <a:pt x="2481021" y="373203"/>
                </a:lnTo>
                <a:lnTo>
                  <a:pt x="2514621" y="445203"/>
                </a:lnTo>
                <a:lnTo>
                  <a:pt x="2548221" y="291002"/>
                </a:lnTo>
                <a:lnTo>
                  <a:pt x="2581822" y="169201"/>
                </a:lnTo>
                <a:lnTo>
                  <a:pt x="2615422" y="158401"/>
                </a:lnTo>
                <a:lnTo>
                  <a:pt x="2649022" y="0"/>
                </a:lnTo>
                <a:lnTo>
                  <a:pt x="2682023" y="115800"/>
                </a:lnTo>
                <a:lnTo>
                  <a:pt x="2715623" y="289202"/>
                </a:lnTo>
                <a:lnTo>
                  <a:pt x="2749223" y="409803"/>
                </a:lnTo>
                <a:lnTo>
                  <a:pt x="2782823" y="545404"/>
                </a:lnTo>
                <a:lnTo>
                  <a:pt x="2816424" y="583205"/>
                </a:lnTo>
                <a:lnTo>
                  <a:pt x="2850024" y="759006"/>
                </a:lnTo>
                <a:lnTo>
                  <a:pt x="2883624" y="600605"/>
                </a:lnTo>
                <a:lnTo>
                  <a:pt x="2917225" y="404403"/>
                </a:lnTo>
                <a:lnTo>
                  <a:pt x="2950225" y="405003"/>
                </a:lnTo>
                <a:lnTo>
                  <a:pt x="2983825" y="375603"/>
                </a:lnTo>
                <a:lnTo>
                  <a:pt x="3017425" y="291602"/>
                </a:lnTo>
                <a:lnTo>
                  <a:pt x="3051026" y="115200"/>
                </a:lnTo>
                <a:lnTo>
                  <a:pt x="3084626" y="250202"/>
                </a:lnTo>
                <a:lnTo>
                  <a:pt x="3118226" y="408003"/>
                </a:lnTo>
                <a:lnTo>
                  <a:pt x="3151827" y="450603"/>
                </a:lnTo>
                <a:lnTo>
                  <a:pt x="3185427" y="484204"/>
                </a:lnTo>
                <a:lnTo>
                  <a:pt x="3218427" y="492604"/>
                </a:lnTo>
                <a:lnTo>
                  <a:pt x="3252027" y="528604"/>
                </a:lnTo>
                <a:lnTo>
                  <a:pt x="3285628" y="517204"/>
                </a:lnTo>
                <a:lnTo>
                  <a:pt x="3319228" y="480604"/>
                </a:lnTo>
                <a:lnTo>
                  <a:pt x="3352828" y="475804"/>
                </a:lnTo>
              </a:path>
            </a:pathLst>
          </a:custGeom>
          <a:ln w="27000">
            <a:solidFill>
              <a:srgbClr val="007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6764946" y="22169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6764946" y="22169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6798547" y="23381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6798547" y="23381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6832147" y="23117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6832147" y="23117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6865747" y="2419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6865747" y="2419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6899347" y="22553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6899347" y="22553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6932348" y="20141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6932348" y="20141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6965948" y="21761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6965948" y="21761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6999548" y="21989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6999548" y="21989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7033148" y="2336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7033148" y="2336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7066749" y="262854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7066749" y="262854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7100349" y="25403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7100349" y="25403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7133949" y="2378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7133949" y="2378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7167550" y="24953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167550" y="24953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7200550" y="2737143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7200550" y="2737143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7234150" y="258354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7234150" y="258354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7267750" y="2425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7267750" y="2425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7301351" y="24743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7301351" y="24743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7334951" y="25619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7334951" y="25619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7368552" y="24653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7368552" y="24653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7402152" y="2312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7402152" y="2312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7435753" y="23387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7435753" y="23387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7468753" y="2425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7468753" y="2425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7502353" y="2404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7502353" y="2404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7535953" y="23525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7535953" y="23525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7569554" y="2276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7569554" y="2276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7603154" y="22781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7603154" y="22781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7636754" y="21827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7636754" y="21827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7670355" y="20945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7670355" y="20945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7703955" y="20501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7703955" y="20501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7737555" y="1912136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7737555" y="1912136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7770555" y="20237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7770555" y="20237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7804156" y="20843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7804156" y="20843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7837756" y="22217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7837756" y="22217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7871356" y="2291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7871356" y="2291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7904957" y="2395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7904957" y="2395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7938557" y="2715543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7938557" y="2715543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7972157" y="25133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7972157" y="25133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8005757" y="2341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8005757" y="2341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8038758" y="23351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8038758" y="23351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8072358" y="23591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8072358" y="23591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8105958" y="22547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8105958" y="22547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8139558" y="21143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8139558" y="21143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8173159" y="23135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8173159" y="23135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8206759" y="25049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8206759" y="25049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8240359" y="2419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8240359" y="2419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8273960" y="2341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8273960" y="2341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8306960" y="2441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8306960" y="2441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8340560" y="24995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8340560" y="24995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8374160" y="25451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8374160" y="25451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8407761" y="264234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8407761" y="264234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8441361" y="262254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8441361" y="262254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8474961" y="2706543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8474961" y="2706543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8508562" y="25697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8508562" y="25697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8542162" y="24035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8542162" y="24035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8575762" y="23387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8575762" y="23387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8608762" y="21887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8608762" y="21887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8642363" y="22523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8642363" y="22523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8675963" y="2350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8675963" y="2350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8709563" y="24101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8709563" y="24101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8743164" y="24575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8743164" y="24575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8776764" y="24671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8776764" y="24671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8810364" y="25661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8810364" y="25661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8843964" y="25115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8843964" y="25115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8876965" y="24023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8876965" y="24023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8910565" y="2426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8910565" y="2426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8944165" y="24191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8944165" y="24191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8977765" y="2380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8977765" y="2380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9011366" y="23483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9011366" y="23483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9044966" y="2404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9044966" y="2404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9078566" y="24773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9078566" y="24773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9112167" y="23873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9112167" y="23873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9145167" y="2330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9145167" y="2330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9178767" y="23135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9178767" y="23135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9212367" y="2273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9212367" y="2273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9245968" y="22655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9245968" y="22655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9279568" y="23375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9279568" y="23375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9313168" y="21833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9313168" y="21833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9346769" y="20615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9346769" y="20615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9380369" y="20507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9380369" y="20507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9413969" y="1892336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9413969" y="1892336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9446969" y="20081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9446969" y="20081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9480570" y="21815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9480570" y="21815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9514170" y="23021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9514170" y="23021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9547770" y="2437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9547770" y="24377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9581370" y="24755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9581370" y="24755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9614971" y="265134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9614971" y="265134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9648571" y="24929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9648571" y="2492941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9682171" y="22967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9682171" y="22967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9715172" y="22973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9715172" y="22973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9748772" y="2267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9748772" y="2267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9782372" y="21839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9782372" y="21839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9815972" y="20075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9815972" y="2007537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9849573" y="21425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9849573" y="2142538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9883173" y="23003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9883173" y="23003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9916773" y="2342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9916773" y="2342939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9950374" y="23765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9950374" y="23765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9983374" y="2384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9983374" y="2384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10016974" y="2420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10016974" y="2420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10050574" y="24095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10050574" y="24095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10084175" y="2372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10084175" y="23729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10117775" y="23681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10117775" y="2368140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9705571" y="144533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0"/>
                </a:moveTo>
                <a:lnTo>
                  <a:pt x="147601" y="147601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9705571" y="1445332"/>
            <a:ext cx="147955" cy="147955"/>
          </a:xfrm>
          <a:custGeom>
            <a:avLst/>
            <a:gdLst/>
            <a:ahLst/>
            <a:cxnLst/>
            <a:rect l="l" t="t" r="r" b="b"/>
            <a:pathLst>
              <a:path w="147954" h="147955">
                <a:moveTo>
                  <a:pt x="0" y="147601"/>
                </a:moveTo>
                <a:lnTo>
                  <a:pt x="147601" y="0"/>
                </a:lnTo>
              </a:path>
            </a:pathLst>
          </a:custGeom>
          <a:ln w="27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 txBox="1"/>
          <p:nvPr/>
        </p:nvSpPr>
        <p:spPr>
          <a:xfrm>
            <a:off x="165100" y="3857625"/>
            <a:ext cx="6491147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Optimise trajectories for different energies together</a:t>
            </a:r>
            <a:r>
              <a:rPr sz="2000" dirty="0" smtClean="0">
                <a:cs typeface="Times New Roman"/>
              </a:rPr>
              <a:t>:</a:t>
            </a:r>
            <a:endParaRPr sz="2000" dirty="0">
              <a:cs typeface="Times New Roman"/>
            </a:endParaRPr>
          </a:p>
        </p:txBody>
      </p:sp>
      <p:sp>
        <p:nvSpPr>
          <p:cNvPr id="468" name="object 468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101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467" name="object 467"/>
          <p:cNvSpPr txBox="1"/>
          <p:nvPr/>
        </p:nvSpPr>
        <p:spPr>
          <a:xfrm>
            <a:off x="241300" y="6067425"/>
            <a:ext cx="8900159" cy="76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Last term is omitted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Idea is to mimic energy differences that exist in the bunch with different beams</a:t>
            </a:r>
          </a:p>
        </p:txBody>
      </p:sp>
      <p:pic>
        <p:nvPicPr>
          <p:cNvPr id="469" name="Picture 468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00" y="4314825"/>
            <a:ext cx="8775700" cy="1347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102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88870">
              <a:lnSpc>
                <a:spcPct val="100000"/>
              </a:lnSpc>
            </a:pPr>
            <a:r>
              <a:rPr sz="3200" spc="110" dirty="0">
                <a:latin typeface="+mj-lt"/>
              </a:rPr>
              <a:t>Emittance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Gr</a:t>
            </a:r>
            <a:r>
              <a:rPr sz="3200" spc="55" dirty="0">
                <a:latin typeface="+mj-lt"/>
              </a:rPr>
              <a:t>o</a:t>
            </a:r>
            <a:r>
              <a:rPr sz="3200" spc="45" dirty="0">
                <a:latin typeface="+mj-lt"/>
              </a:rPr>
              <a:t>wth</a:t>
            </a:r>
            <a:r>
              <a:rPr sz="3200" spc="70" dirty="0">
                <a:latin typeface="+mj-lt"/>
              </a:rPr>
              <a:t> </a:t>
            </a:r>
            <a:r>
              <a:rPr sz="3200" spc="-25" dirty="0">
                <a:latin typeface="+mj-lt"/>
              </a:rPr>
              <a:t>(ILC)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46100" y="5076825"/>
            <a:ext cx="9817100" cy="1445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results of the reference DFS method is quoted, results of a different implementation in brackets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Note  in  the  simulations  the  correction  the  quadrupoles  had  been  shifted,  other  wise some residual effect of the quadrupole misalignment would exist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283306"/>
              </p:ext>
            </p:extLst>
          </p:nvPr>
        </p:nvGraphicFramePr>
        <p:xfrm>
          <a:off x="698500" y="1571625"/>
          <a:ext cx="9357447" cy="243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91132"/>
                <a:gridCol w="1724761"/>
                <a:gridCol w="1323489"/>
                <a:gridCol w="1215437"/>
                <a:gridCol w="1507395"/>
                <a:gridCol w="1495233"/>
              </a:tblGrid>
              <a:tr h="2834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Error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with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respect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to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</a:pPr>
                      <a:r>
                        <a:rPr sz="2000" spc="-45" dirty="0">
                          <a:latin typeface="+mn-lt"/>
                          <a:cs typeface="Times New Roman"/>
                        </a:rPr>
                        <a:t>v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alue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 smtClean="0">
                          <a:latin typeface="+mn-lt"/>
                          <a:cs typeface="Times New Roman"/>
                        </a:rPr>
                        <a:t>∆</a:t>
                      </a:r>
                      <a:r>
                        <a:rPr lang="fr-CH" sz="2000" i="1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sz="2000" i="1" baseline="-11574" dirty="0" smtClean="0">
                          <a:latin typeface="+mn-lt"/>
                          <a:cs typeface="Times New Roman"/>
                        </a:rPr>
                        <a:t>y </a:t>
                      </a:r>
                      <a:r>
                        <a:rPr sz="2000" i="1" spc="-44" baseline="-11574" dirty="0" smtClean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[nm]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 smtClean="0">
                          <a:latin typeface="+mn-lt"/>
                          <a:cs typeface="Times New Roman"/>
                        </a:rPr>
                        <a:t>∆</a:t>
                      </a:r>
                      <a:r>
                        <a:rPr lang="fr-CH" sz="2000" i="1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sz="2000" i="1" spc="60" baseline="-11574" dirty="0" smtClean="0">
                          <a:latin typeface="+mn-lt"/>
                          <a:cs typeface="Times New Roman"/>
                        </a:rPr>
                        <a:t>y</a:t>
                      </a:r>
                      <a:r>
                        <a:rPr sz="2000" i="1" baseline="-11574" dirty="0">
                          <a:latin typeface="+mn-lt"/>
                          <a:cs typeface="Times New Roman"/>
                        </a:rPr>
                        <a:t>,</a:t>
                      </a:r>
                      <a:r>
                        <a:rPr sz="2000" baseline="-11574" dirty="0">
                          <a:latin typeface="+mn-lt"/>
                          <a:cs typeface="Times New Roman"/>
                        </a:rPr>
                        <a:t>121 </a:t>
                      </a:r>
                      <a:r>
                        <a:rPr sz="2000" spc="-112" baseline="-11574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[nm]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 smtClean="0">
                          <a:latin typeface="+mn-lt"/>
                          <a:cs typeface="Times New Roman"/>
                        </a:rPr>
                        <a:t>∆</a:t>
                      </a:r>
                      <a:r>
                        <a:rPr lang="fr-CH" sz="2000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sz="2000" i="1" spc="60" baseline="-11574" dirty="0" smtClean="0">
                          <a:latin typeface="+mn-lt"/>
                          <a:cs typeface="Times New Roman"/>
                        </a:rPr>
                        <a:t>y</a:t>
                      </a:r>
                      <a:r>
                        <a:rPr sz="2000" i="1" baseline="-11574" dirty="0">
                          <a:latin typeface="+mn-lt"/>
                          <a:cs typeface="Times New Roman"/>
                        </a:rPr>
                        <a:t>,</a:t>
                      </a:r>
                      <a:r>
                        <a:rPr sz="2000" i="1" spc="-300" baseline="-11574" dirty="0">
                          <a:latin typeface="+mn-lt"/>
                          <a:cs typeface="Times New Roman"/>
                        </a:rPr>
                        <a:t>d</a:t>
                      </a:r>
                      <a:r>
                        <a:rPr sz="2000" i="1" baseline="-11574" dirty="0">
                          <a:latin typeface="+mn-lt"/>
                          <a:cs typeface="Times New Roman"/>
                        </a:rPr>
                        <a:t>f</a:t>
                      </a:r>
                      <a:r>
                        <a:rPr sz="2000" i="1" spc="-262" baseline="-11574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baseline="-11574" dirty="0">
                          <a:latin typeface="+mn-lt"/>
                          <a:cs typeface="Times New Roman"/>
                        </a:rPr>
                        <a:t>s </a:t>
                      </a:r>
                      <a:r>
                        <a:rPr sz="2000" i="1" spc="-112" baseline="-11574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[nm]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9767">
                <a:tc>
                  <a:txBody>
                    <a:bodyPr/>
                    <a:lstStyle/>
                    <a:p>
                      <a:pPr marL="34417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C</a:t>
                      </a:r>
                      <a:r>
                        <a:rPr sz="2000" spc="-35" dirty="0">
                          <a:latin typeface="+mn-lt"/>
                          <a:cs typeface="Times New Roman"/>
                        </a:rPr>
                        <a:t>a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vity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offset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191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module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667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300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3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5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2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3655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2(0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2)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78352">
                <a:tc>
                  <a:txBody>
                    <a:bodyPr/>
                    <a:lstStyle/>
                    <a:p>
                      <a:pPr marL="502284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C</a:t>
                      </a:r>
                      <a:r>
                        <a:rPr sz="2000" spc="-35" dirty="0">
                          <a:latin typeface="+mn-lt"/>
                          <a:cs typeface="Times New Roman"/>
                        </a:rPr>
                        <a:t>a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vity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tilt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191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module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300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radian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4671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2600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35609">
                        <a:lnSpc>
                          <a:spcPct val="100000"/>
                        </a:lnSpc>
                      </a:pPr>
                      <a:r>
                        <a:rPr sz="2000" i="1" dirty="0">
                          <a:latin typeface="+mn-lt"/>
                          <a:cs typeface="Times New Roman"/>
                        </a:rPr>
                        <a:t>&lt;</a:t>
                      </a:r>
                      <a:r>
                        <a:rPr sz="2000" i="1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1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16559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8(8)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2">
                <a:tc>
                  <a:txBody>
                    <a:bodyPr/>
                    <a:lstStyle/>
                    <a:p>
                      <a:pPr marL="40894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BPM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offset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191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module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67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300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360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4(2)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Quad</a:t>
                      </a:r>
                      <a:r>
                        <a:rPr sz="2000" spc="2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upole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offset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191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module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67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300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700000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0(0)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19494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Quad</a:t>
                      </a:r>
                      <a:r>
                        <a:rPr sz="2000" spc="2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upole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roll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191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module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300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radian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2.2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2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3655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2(2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2)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28765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Module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offset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46379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per</a:t>
                      </a:r>
                      <a:r>
                        <a:rPr sz="2000" spc="-55" dirty="0">
                          <a:latin typeface="+mn-lt"/>
                          <a:cs typeface="Times New Roman"/>
                        </a:rPr>
                        <a:t>f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ect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line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67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200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250000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155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16559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2(1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2)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82004">
                <a:tc>
                  <a:txBody>
                    <a:bodyPr/>
                    <a:lstStyle/>
                    <a:p>
                      <a:pPr marL="44577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Module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tilt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6379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per</a:t>
                      </a:r>
                      <a:r>
                        <a:rPr sz="2000" spc="-55" dirty="0">
                          <a:latin typeface="+mn-lt"/>
                          <a:cs typeface="Times New Roman"/>
                        </a:rPr>
                        <a:t>f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ect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line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20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radian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880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7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—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0900" y="200025"/>
            <a:ext cx="8382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85545">
              <a:lnSpc>
                <a:spcPct val="100000"/>
              </a:lnSpc>
            </a:pPr>
            <a:r>
              <a:rPr sz="3200" spc="175" dirty="0">
                <a:latin typeface="+mj-lt"/>
              </a:rPr>
              <a:t>Beam-Based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20" dirty="0">
                <a:latin typeface="+mj-lt"/>
              </a:rPr>
              <a:t>ucture</a:t>
            </a:r>
            <a:r>
              <a:rPr sz="3200" spc="70" dirty="0">
                <a:latin typeface="+mj-lt"/>
              </a:rPr>
              <a:t> </a:t>
            </a:r>
            <a:r>
              <a:rPr sz="3200" spc="55" dirty="0">
                <a:latin typeface="+mj-lt"/>
              </a:rPr>
              <a:t>Alignment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(CLIC)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93700" y="944222"/>
            <a:ext cx="5502808" cy="64948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4005" marR="5080" indent="-172085">
              <a:lnSpc>
                <a:spcPct val="107400"/>
              </a:lnSpc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Each  structure  is  equipped  with  a  </a:t>
            </a:r>
            <a:r>
              <a:rPr sz="2000" dirty="0" smtClean="0">
                <a:cs typeface="Times New Roman"/>
              </a:rPr>
              <a:t>wakefield </a:t>
            </a:r>
            <a:r>
              <a:rPr sz="2000" dirty="0">
                <a:cs typeface="Times New Roman"/>
              </a:rPr>
              <a:t>monitor (RMS position error 5 </a:t>
            </a:r>
            <a:r>
              <a:rPr sz="2000" i="1" dirty="0">
                <a:cs typeface="Times New Roman"/>
              </a:rPr>
              <a:t>µ</a:t>
            </a:r>
            <a:r>
              <a:rPr sz="2000" dirty="0">
                <a:cs typeface="Times New Roman"/>
              </a:rPr>
              <a:t>m)</a:t>
            </a:r>
          </a:p>
          <a:p>
            <a:pPr marL="29400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Up  to  eight  structures  on  one  movable girders</a:t>
            </a: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Align structures to the beam</a:t>
            </a:r>
          </a:p>
          <a:p>
            <a:pPr marL="29400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Assume identical wake fields</a:t>
            </a:r>
          </a:p>
          <a:p>
            <a:pPr marL="572770" marR="5080" lvl="1" indent="-135890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cs typeface="Times New Roman"/>
              </a:rPr>
              <a:t>the mean structure to wakefield </a:t>
            </a:r>
            <a:r>
              <a:rPr sz="2000" dirty="0" smtClean="0">
                <a:cs typeface="Times New Roman"/>
              </a:rPr>
              <a:t>monitor </a:t>
            </a:r>
            <a:r>
              <a:rPr sz="2000" dirty="0">
                <a:cs typeface="Times New Roman"/>
              </a:rPr>
              <a:t>offset is most important</a:t>
            </a:r>
          </a:p>
          <a:p>
            <a:pPr marL="572770" marR="5080" lvl="1" indent="-135890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cs typeface="Times New Roman"/>
              </a:rPr>
              <a:t>in  upper  figure  monitors  are  perfect, mean offset structure to beam is zero after alignment</a:t>
            </a:r>
          </a:p>
          <a:p>
            <a:pPr marL="572770" marR="5080" lvl="1" indent="-135890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cs typeface="Times New Roman"/>
              </a:rPr>
              <a:t>scatter around mean does not matter a lot</a:t>
            </a:r>
          </a:p>
          <a:p>
            <a:pPr marL="29400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With scattered monitors</a:t>
            </a:r>
          </a:p>
          <a:p>
            <a:pPr marL="572770" lvl="1" indent="-135890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cs typeface="Times New Roman"/>
              </a:rPr>
              <a:t>final mean offset is </a:t>
            </a:r>
          </a:p>
          <a:p>
            <a:pPr marL="29400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In the current simulation each structure is moved independently</a:t>
            </a:r>
          </a:p>
          <a:p>
            <a:pPr marL="29400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A study has been performed to move the articulation points</a:t>
            </a:r>
          </a:p>
        </p:txBody>
      </p:sp>
      <p:sp>
        <p:nvSpPr>
          <p:cNvPr id="5" name="object 5"/>
          <p:cNvSpPr/>
          <p:nvPr/>
        </p:nvSpPr>
        <p:spPr>
          <a:xfrm>
            <a:off x="6575828" y="1613759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0"/>
                </a:moveTo>
                <a:lnTo>
                  <a:pt x="244122" y="488240"/>
                </a:lnTo>
                <a:lnTo>
                  <a:pt x="244122" y="0"/>
                </a:lnTo>
                <a:lnTo>
                  <a:pt x="0" y="0"/>
                </a:lnTo>
                <a:lnTo>
                  <a:pt x="0" y="48824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575828" y="1613759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0"/>
                </a:moveTo>
                <a:lnTo>
                  <a:pt x="244122" y="488240"/>
                </a:lnTo>
                <a:lnTo>
                  <a:pt x="244122" y="0"/>
                </a:lnTo>
                <a:lnTo>
                  <a:pt x="0" y="0"/>
                </a:lnTo>
                <a:lnTo>
                  <a:pt x="0" y="488240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697887" y="185787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661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697887" y="185787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186133" y="1809062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0"/>
                </a:moveTo>
                <a:lnTo>
                  <a:pt x="244117" y="488240"/>
                </a:lnTo>
                <a:lnTo>
                  <a:pt x="244117" y="0"/>
                </a:lnTo>
                <a:lnTo>
                  <a:pt x="0" y="0"/>
                </a:lnTo>
                <a:lnTo>
                  <a:pt x="0" y="48824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186133" y="1809062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0"/>
                </a:moveTo>
                <a:lnTo>
                  <a:pt x="244117" y="488240"/>
                </a:lnTo>
                <a:lnTo>
                  <a:pt x="244117" y="0"/>
                </a:lnTo>
                <a:lnTo>
                  <a:pt x="0" y="0"/>
                </a:lnTo>
                <a:lnTo>
                  <a:pt x="0" y="488240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08192" y="1857878"/>
            <a:ext cx="0" cy="122555"/>
          </a:xfrm>
          <a:custGeom>
            <a:avLst/>
            <a:gdLst/>
            <a:ahLst/>
            <a:cxnLst/>
            <a:rect l="l" t="t" r="r" b="b"/>
            <a:pathLst>
              <a:path h="122555">
                <a:moveTo>
                  <a:pt x="0" y="0"/>
                </a:moveTo>
                <a:lnTo>
                  <a:pt x="0" y="122060"/>
                </a:lnTo>
              </a:path>
            </a:pathLst>
          </a:custGeom>
          <a:ln w="3661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253251" y="1931107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5">
                <a:moveTo>
                  <a:pt x="0" y="0"/>
                </a:moveTo>
                <a:lnTo>
                  <a:pt x="54941" y="122073"/>
                </a:lnTo>
                <a:lnTo>
                  <a:pt x="102556" y="16277"/>
                </a:lnTo>
                <a:lnTo>
                  <a:pt x="36630" y="16277"/>
                </a:lnTo>
                <a:lnTo>
                  <a:pt x="0" y="0"/>
                </a:lnTo>
                <a:close/>
              </a:path>
              <a:path w="110490" h="122555">
                <a:moveTo>
                  <a:pt x="109882" y="0"/>
                </a:moveTo>
                <a:lnTo>
                  <a:pt x="73251" y="16277"/>
                </a:lnTo>
                <a:lnTo>
                  <a:pt x="102556" y="16277"/>
                </a:lnTo>
                <a:lnTo>
                  <a:pt x="10988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96431" y="1906708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96431" y="1906708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918491" y="1857878"/>
            <a:ext cx="0" cy="219710"/>
          </a:xfrm>
          <a:custGeom>
            <a:avLst/>
            <a:gdLst/>
            <a:ahLst/>
            <a:cxnLst/>
            <a:rect l="l" t="t" r="r" b="b"/>
            <a:pathLst>
              <a:path h="219710">
                <a:moveTo>
                  <a:pt x="0" y="0"/>
                </a:moveTo>
                <a:lnTo>
                  <a:pt x="0" y="219712"/>
                </a:lnTo>
              </a:path>
            </a:pathLst>
          </a:custGeom>
          <a:ln w="3661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863561" y="2028758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5">
                <a:moveTo>
                  <a:pt x="0" y="0"/>
                </a:moveTo>
                <a:lnTo>
                  <a:pt x="54931" y="122073"/>
                </a:lnTo>
                <a:lnTo>
                  <a:pt x="102548" y="16277"/>
                </a:lnTo>
                <a:lnTo>
                  <a:pt x="36620" y="16277"/>
                </a:lnTo>
                <a:lnTo>
                  <a:pt x="0" y="0"/>
                </a:lnTo>
                <a:close/>
              </a:path>
              <a:path w="110490" h="122555">
                <a:moveTo>
                  <a:pt x="109875" y="0"/>
                </a:moveTo>
                <a:lnTo>
                  <a:pt x="73241" y="16277"/>
                </a:lnTo>
                <a:lnTo>
                  <a:pt x="102548" y="16277"/>
                </a:lnTo>
                <a:lnTo>
                  <a:pt x="10987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406735" y="1491693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406735" y="1491693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510499" y="1833469"/>
            <a:ext cx="36830" cy="0"/>
          </a:xfrm>
          <a:custGeom>
            <a:avLst/>
            <a:gdLst/>
            <a:ahLst/>
            <a:cxnLst/>
            <a:rect l="l" t="t" r="r" b="b"/>
            <a:pathLst>
              <a:path w="36829">
                <a:moveTo>
                  <a:pt x="0" y="0"/>
                </a:moveTo>
                <a:lnTo>
                  <a:pt x="36618" y="0"/>
                </a:lnTo>
              </a:path>
            </a:pathLst>
          </a:custGeom>
          <a:ln w="48819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473864" y="1735817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5">
                <a:moveTo>
                  <a:pt x="54943" y="0"/>
                </a:moveTo>
                <a:lnTo>
                  <a:pt x="0" y="122073"/>
                </a:lnTo>
                <a:lnTo>
                  <a:pt x="36633" y="105808"/>
                </a:lnTo>
                <a:lnTo>
                  <a:pt x="102556" y="105808"/>
                </a:lnTo>
                <a:lnTo>
                  <a:pt x="54943" y="0"/>
                </a:lnTo>
                <a:close/>
              </a:path>
              <a:path w="110490" h="122555">
                <a:moveTo>
                  <a:pt x="102556" y="105808"/>
                </a:moveTo>
                <a:lnTo>
                  <a:pt x="73241" y="105808"/>
                </a:lnTo>
                <a:lnTo>
                  <a:pt x="109875" y="122073"/>
                </a:lnTo>
                <a:lnTo>
                  <a:pt x="102556" y="10580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017039" y="1796850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0"/>
                </a:moveTo>
                <a:lnTo>
                  <a:pt x="244122" y="488240"/>
                </a:lnTo>
                <a:lnTo>
                  <a:pt x="244122" y="0"/>
                </a:lnTo>
                <a:lnTo>
                  <a:pt x="0" y="0"/>
                </a:lnTo>
                <a:lnTo>
                  <a:pt x="0" y="48824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017039" y="1796850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0"/>
                </a:moveTo>
                <a:lnTo>
                  <a:pt x="244122" y="488240"/>
                </a:lnTo>
                <a:lnTo>
                  <a:pt x="244122" y="0"/>
                </a:lnTo>
                <a:lnTo>
                  <a:pt x="0" y="0"/>
                </a:lnTo>
                <a:lnTo>
                  <a:pt x="0" y="488240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139100" y="1857878"/>
            <a:ext cx="0" cy="109855"/>
          </a:xfrm>
          <a:custGeom>
            <a:avLst/>
            <a:gdLst/>
            <a:ahLst/>
            <a:cxnLst/>
            <a:rect l="l" t="t" r="r" b="b"/>
            <a:pathLst>
              <a:path h="109855">
                <a:moveTo>
                  <a:pt x="0" y="0"/>
                </a:moveTo>
                <a:lnTo>
                  <a:pt x="0" y="109862"/>
                </a:lnTo>
              </a:path>
            </a:pathLst>
          </a:custGeom>
          <a:ln w="3661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084169" y="1918909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5">
                <a:moveTo>
                  <a:pt x="0" y="0"/>
                </a:moveTo>
                <a:lnTo>
                  <a:pt x="54931" y="122073"/>
                </a:lnTo>
                <a:lnTo>
                  <a:pt x="102554" y="16264"/>
                </a:lnTo>
                <a:lnTo>
                  <a:pt x="36633" y="16264"/>
                </a:lnTo>
                <a:lnTo>
                  <a:pt x="0" y="0"/>
                </a:lnTo>
                <a:close/>
              </a:path>
              <a:path w="110490" h="122555">
                <a:moveTo>
                  <a:pt x="109875" y="0"/>
                </a:moveTo>
                <a:lnTo>
                  <a:pt x="73241" y="16264"/>
                </a:lnTo>
                <a:lnTo>
                  <a:pt x="102554" y="16264"/>
                </a:lnTo>
                <a:lnTo>
                  <a:pt x="10987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627344" y="1491693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627344" y="1491693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731095" y="1833469"/>
            <a:ext cx="36830" cy="0"/>
          </a:xfrm>
          <a:custGeom>
            <a:avLst/>
            <a:gdLst/>
            <a:ahLst/>
            <a:cxnLst/>
            <a:rect l="l" t="t" r="r" b="b"/>
            <a:pathLst>
              <a:path w="36829">
                <a:moveTo>
                  <a:pt x="0" y="0"/>
                </a:moveTo>
                <a:lnTo>
                  <a:pt x="36618" y="0"/>
                </a:lnTo>
              </a:path>
            </a:pathLst>
          </a:custGeom>
          <a:ln w="48819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694473" y="1735817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5">
                <a:moveTo>
                  <a:pt x="54931" y="0"/>
                </a:moveTo>
                <a:lnTo>
                  <a:pt x="0" y="122073"/>
                </a:lnTo>
                <a:lnTo>
                  <a:pt x="36633" y="105808"/>
                </a:lnTo>
                <a:lnTo>
                  <a:pt x="102554" y="105808"/>
                </a:lnTo>
                <a:lnTo>
                  <a:pt x="54931" y="0"/>
                </a:lnTo>
                <a:close/>
              </a:path>
              <a:path w="110490" h="122555">
                <a:moveTo>
                  <a:pt x="102554" y="105808"/>
                </a:moveTo>
                <a:lnTo>
                  <a:pt x="73241" y="105808"/>
                </a:lnTo>
                <a:lnTo>
                  <a:pt x="109875" y="122073"/>
                </a:lnTo>
                <a:lnTo>
                  <a:pt x="102554" y="10580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612447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563620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514796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465972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417148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368324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319499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270675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221852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173027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222750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173925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125101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076278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027453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978629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929805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880981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832154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783330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833052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784232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710991" y="2590256"/>
            <a:ext cx="48895" cy="6350"/>
          </a:xfrm>
          <a:custGeom>
            <a:avLst/>
            <a:gdLst/>
            <a:ahLst/>
            <a:cxnLst/>
            <a:rect l="l" t="t" r="r" b="b"/>
            <a:pathLst>
              <a:path w="48895" h="6350">
                <a:moveTo>
                  <a:pt x="48831" y="0"/>
                </a:moveTo>
                <a:lnTo>
                  <a:pt x="0" y="5845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662171" y="2596101"/>
            <a:ext cx="48895" cy="12065"/>
          </a:xfrm>
          <a:custGeom>
            <a:avLst/>
            <a:gdLst/>
            <a:ahLst/>
            <a:cxnLst/>
            <a:rect l="l" t="t" r="r" b="b"/>
            <a:pathLst>
              <a:path w="48895" h="12064">
                <a:moveTo>
                  <a:pt x="48819" y="0"/>
                </a:moveTo>
                <a:lnTo>
                  <a:pt x="0" y="1172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613339" y="2607829"/>
            <a:ext cx="48895" cy="17780"/>
          </a:xfrm>
          <a:custGeom>
            <a:avLst/>
            <a:gdLst/>
            <a:ahLst/>
            <a:cxnLst/>
            <a:rect l="l" t="t" r="r" b="b"/>
            <a:pathLst>
              <a:path w="48895" h="17780">
                <a:moveTo>
                  <a:pt x="48831" y="0"/>
                </a:moveTo>
                <a:lnTo>
                  <a:pt x="0" y="17573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564520" y="2625403"/>
            <a:ext cx="48895" cy="23495"/>
          </a:xfrm>
          <a:custGeom>
            <a:avLst/>
            <a:gdLst/>
            <a:ahLst/>
            <a:cxnLst/>
            <a:rect l="l" t="t" r="r" b="b"/>
            <a:pathLst>
              <a:path w="48895" h="23494">
                <a:moveTo>
                  <a:pt x="48819" y="0"/>
                </a:moveTo>
                <a:lnTo>
                  <a:pt x="0" y="2343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515688" y="2648834"/>
            <a:ext cx="48895" cy="29845"/>
          </a:xfrm>
          <a:custGeom>
            <a:avLst/>
            <a:gdLst/>
            <a:ahLst/>
            <a:cxnLst/>
            <a:rect l="l" t="t" r="r" b="b"/>
            <a:pathLst>
              <a:path w="48895" h="29844">
                <a:moveTo>
                  <a:pt x="48831" y="0"/>
                </a:moveTo>
                <a:lnTo>
                  <a:pt x="0" y="2930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466869" y="2678136"/>
            <a:ext cx="48895" cy="35560"/>
          </a:xfrm>
          <a:custGeom>
            <a:avLst/>
            <a:gdLst/>
            <a:ahLst/>
            <a:cxnLst/>
            <a:rect l="l" t="t" r="r" b="b"/>
            <a:pathLst>
              <a:path w="48895" h="35560">
                <a:moveTo>
                  <a:pt x="48819" y="0"/>
                </a:moveTo>
                <a:lnTo>
                  <a:pt x="0" y="35146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418050" y="2713283"/>
            <a:ext cx="48895" cy="41275"/>
          </a:xfrm>
          <a:custGeom>
            <a:avLst/>
            <a:gdLst/>
            <a:ahLst/>
            <a:cxnLst/>
            <a:rect l="l" t="t" r="r" b="b"/>
            <a:pathLst>
              <a:path w="48895" h="41275">
                <a:moveTo>
                  <a:pt x="48819" y="0"/>
                </a:moveTo>
                <a:lnTo>
                  <a:pt x="0" y="41017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369224" y="2754300"/>
            <a:ext cx="48895" cy="46990"/>
          </a:xfrm>
          <a:custGeom>
            <a:avLst/>
            <a:gdLst/>
            <a:ahLst/>
            <a:cxnLst/>
            <a:rect l="l" t="t" r="r" b="b"/>
            <a:pathLst>
              <a:path w="48895" h="46989">
                <a:moveTo>
                  <a:pt x="48825" y="0"/>
                </a:moveTo>
                <a:lnTo>
                  <a:pt x="0" y="46875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443355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394537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321295" y="2590256"/>
            <a:ext cx="48895" cy="15240"/>
          </a:xfrm>
          <a:custGeom>
            <a:avLst/>
            <a:gdLst/>
            <a:ahLst/>
            <a:cxnLst/>
            <a:rect l="l" t="t" r="r" b="b"/>
            <a:pathLst>
              <a:path w="48895" h="15239">
                <a:moveTo>
                  <a:pt x="48831" y="0"/>
                </a:moveTo>
                <a:lnTo>
                  <a:pt x="0" y="1463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272476" y="2604894"/>
            <a:ext cx="48895" cy="29845"/>
          </a:xfrm>
          <a:custGeom>
            <a:avLst/>
            <a:gdLst/>
            <a:ahLst/>
            <a:cxnLst/>
            <a:rect l="l" t="t" r="r" b="b"/>
            <a:pathLst>
              <a:path w="48895" h="29844">
                <a:moveTo>
                  <a:pt x="48819" y="0"/>
                </a:moveTo>
                <a:lnTo>
                  <a:pt x="0" y="2930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223644" y="2634196"/>
            <a:ext cx="48895" cy="44450"/>
          </a:xfrm>
          <a:custGeom>
            <a:avLst/>
            <a:gdLst/>
            <a:ahLst/>
            <a:cxnLst/>
            <a:rect l="l" t="t" r="r" b="b"/>
            <a:pathLst>
              <a:path w="48895" h="44450">
                <a:moveTo>
                  <a:pt x="48831" y="0"/>
                </a:moveTo>
                <a:lnTo>
                  <a:pt x="0" y="43939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174825" y="2678136"/>
            <a:ext cx="48895" cy="59055"/>
          </a:xfrm>
          <a:custGeom>
            <a:avLst/>
            <a:gdLst/>
            <a:ahLst/>
            <a:cxnLst/>
            <a:rect l="l" t="t" r="r" b="b"/>
            <a:pathLst>
              <a:path w="48895" h="59055">
                <a:moveTo>
                  <a:pt x="48819" y="0"/>
                </a:moveTo>
                <a:lnTo>
                  <a:pt x="0" y="5857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126005" y="2736714"/>
            <a:ext cx="48895" cy="73660"/>
          </a:xfrm>
          <a:custGeom>
            <a:avLst/>
            <a:gdLst/>
            <a:ahLst/>
            <a:cxnLst/>
            <a:rect l="l" t="t" r="r" b="b"/>
            <a:pathLst>
              <a:path w="48895" h="73660">
                <a:moveTo>
                  <a:pt x="48819" y="0"/>
                </a:moveTo>
                <a:lnTo>
                  <a:pt x="0" y="7324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077173" y="2809956"/>
            <a:ext cx="48895" cy="88265"/>
          </a:xfrm>
          <a:custGeom>
            <a:avLst/>
            <a:gdLst/>
            <a:ahLst/>
            <a:cxnLst/>
            <a:rect l="l" t="t" r="r" b="b"/>
            <a:pathLst>
              <a:path w="48895" h="88264">
                <a:moveTo>
                  <a:pt x="48831" y="0"/>
                </a:moveTo>
                <a:lnTo>
                  <a:pt x="0" y="87892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028354" y="2897848"/>
            <a:ext cx="48895" cy="102870"/>
          </a:xfrm>
          <a:custGeom>
            <a:avLst/>
            <a:gdLst/>
            <a:ahLst/>
            <a:cxnLst/>
            <a:rect l="l" t="t" r="r" b="b"/>
            <a:pathLst>
              <a:path w="48895" h="102869">
                <a:moveTo>
                  <a:pt x="48819" y="0"/>
                </a:moveTo>
                <a:lnTo>
                  <a:pt x="0" y="10253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979522" y="3000379"/>
            <a:ext cx="48895" cy="117475"/>
          </a:xfrm>
          <a:custGeom>
            <a:avLst/>
            <a:gdLst/>
            <a:ahLst/>
            <a:cxnLst/>
            <a:rect l="l" t="t" r="r" b="b"/>
            <a:pathLst>
              <a:path w="48895" h="117475">
                <a:moveTo>
                  <a:pt x="48831" y="0"/>
                </a:moveTo>
                <a:lnTo>
                  <a:pt x="0" y="11716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053666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9004841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931599" y="2590256"/>
            <a:ext cx="48895" cy="11430"/>
          </a:xfrm>
          <a:custGeom>
            <a:avLst/>
            <a:gdLst/>
            <a:ahLst/>
            <a:cxnLst/>
            <a:rect l="l" t="t" r="r" b="b"/>
            <a:pathLst>
              <a:path w="48895" h="11430">
                <a:moveTo>
                  <a:pt x="48831" y="0"/>
                </a:moveTo>
                <a:lnTo>
                  <a:pt x="0" y="1097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882780" y="2601235"/>
            <a:ext cx="48895" cy="22225"/>
          </a:xfrm>
          <a:custGeom>
            <a:avLst/>
            <a:gdLst/>
            <a:ahLst/>
            <a:cxnLst/>
            <a:rect l="l" t="t" r="r" b="b"/>
            <a:pathLst>
              <a:path w="48895" h="22225">
                <a:moveTo>
                  <a:pt x="48819" y="0"/>
                </a:moveTo>
                <a:lnTo>
                  <a:pt x="0" y="21969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833948" y="2623205"/>
            <a:ext cx="48895" cy="33020"/>
          </a:xfrm>
          <a:custGeom>
            <a:avLst/>
            <a:gdLst/>
            <a:ahLst/>
            <a:cxnLst/>
            <a:rect l="l" t="t" r="r" b="b"/>
            <a:pathLst>
              <a:path w="48895" h="33019">
                <a:moveTo>
                  <a:pt x="48831" y="0"/>
                </a:moveTo>
                <a:lnTo>
                  <a:pt x="0" y="3296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785128" y="2656166"/>
            <a:ext cx="48895" cy="44450"/>
          </a:xfrm>
          <a:custGeom>
            <a:avLst/>
            <a:gdLst/>
            <a:ahLst/>
            <a:cxnLst/>
            <a:rect l="l" t="t" r="r" b="b"/>
            <a:pathLst>
              <a:path w="48895" h="44450">
                <a:moveTo>
                  <a:pt x="48819" y="0"/>
                </a:moveTo>
                <a:lnTo>
                  <a:pt x="0" y="43939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736310" y="2700106"/>
            <a:ext cx="48895" cy="55244"/>
          </a:xfrm>
          <a:custGeom>
            <a:avLst/>
            <a:gdLst/>
            <a:ahLst/>
            <a:cxnLst/>
            <a:rect l="l" t="t" r="r" b="b"/>
            <a:pathLst>
              <a:path w="48895" h="55244">
                <a:moveTo>
                  <a:pt x="48819" y="0"/>
                </a:moveTo>
                <a:lnTo>
                  <a:pt x="0" y="5491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687478" y="2755024"/>
            <a:ext cx="48895" cy="66040"/>
          </a:xfrm>
          <a:custGeom>
            <a:avLst/>
            <a:gdLst/>
            <a:ahLst/>
            <a:cxnLst/>
            <a:rect l="l" t="t" r="r" b="b"/>
            <a:pathLst>
              <a:path w="48895" h="66039">
                <a:moveTo>
                  <a:pt x="48831" y="0"/>
                </a:moveTo>
                <a:lnTo>
                  <a:pt x="0" y="65922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638658" y="2820947"/>
            <a:ext cx="48895" cy="77470"/>
          </a:xfrm>
          <a:custGeom>
            <a:avLst/>
            <a:gdLst/>
            <a:ahLst/>
            <a:cxnLst/>
            <a:rect l="l" t="t" r="r" b="b"/>
            <a:pathLst>
              <a:path w="48895" h="77469">
                <a:moveTo>
                  <a:pt x="48819" y="0"/>
                </a:moveTo>
                <a:lnTo>
                  <a:pt x="0" y="7690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589826" y="2897848"/>
            <a:ext cx="48895" cy="88265"/>
          </a:xfrm>
          <a:custGeom>
            <a:avLst/>
            <a:gdLst/>
            <a:ahLst/>
            <a:cxnLst/>
            <a:rect l="l" t="t" r="r" b="b"/>
            <a:pathLst>
              <a:path w="48895" h="88264">
                <a:moveTo>
                  <a:pt x="48831" y="0"/>
                </a:moveTo>
                <a:lnTo>
                  <a:pt x="0" y="87879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663971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615139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541903" y="2590256"/>
            <a:ext cx="48895" cy="16510"/>
          </a:xfrm>
          <a:custGeom>
            <a:avLst/>
            <a:gdLst/>
            <a:ahLst/>
            <a:cxnLst/>
            <a:rect l="l" t="t" r="r" b="b"/>
            <a:pathLst>
              <a:path w="48895" h="16510">
                <a:moveTo>
                  <a:pt x="48819" y="0"/>
                </a:moveTo>
                <a:lnTo>
                  <a:pt x="0" y="16467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9493084" y="2606724"/>
            <a:ext cx="48895" cy="33020"/>
          </a:xfrm>
          <a:custGeom>
            <a:avLst/>
            <a:gdLst/>
            <a:ahLst/>
            <a:cxnLst/>
            <a:rect l="l" t="t" r="r" b="b"/>
            <a:pathLst>
              <a:path w="48895" h="33019">
                <a:moveTo>
                  <a:pt x="48819" y="0"/>
                </a:moveTo>
                <a:lnTo>
                  <a:pt x="0" y="3296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9444252" y="2639685"/>
            <a:ext cx="48895" cy="49530"/>
          </a:xfrm>
          <a:custGeom>
            <a:avLst/>
            <a:gdLst/>
            <a:ahLst/>
            <a:cxnLst/>
            <a:rect l="l" t="t" r="r" b="b"/>
            <a:pathLst>
              <a:path w="48895" h="49530">
                <a:moveTo>
                  <a:pt x="48831" y="0"/>
                </a:moveTo>
                <a:lnTo>
                  <a:pt x="0" y="49429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9395433" y="2689114"/>
            <a:ext cx="48895" cy="66040"/>
          </a:xfrm>
          <a:custGeom>
            <a:avLst/>
            <a:gdLst/>
            <a:ahLst/>
            <a:cxnLst/>
            <a:rect l="l" t="t" r="r" b="b"/>
            <a:pathLst>
              <a:path w="48895" h="66039">
                <a:moveTo>
                  <a:pt x="48819" y="0"/>
                </a:moveTo>
                <a:lnTo>
                  <a:pt x="0" y="65909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9346613" y="2755024"/>
            <a:ext cx="48895" cy="82550"/>
          </a:xfrm>
          <a:custGeom>
            <a:avLst/>
            <a:gdLst/>
            <a:ahLst/>
            <a:cxnLst/>
            <a:rect l="l" t="t" r="r" b="b"/>
            <a:pathLst>
              <a:path w="48895" h="82550">
                <a:moveTo>
                  <a:pt x="48819" y="0"/>
                </a:moveTo>
                <a:lnTo>
                  <a:pt x="0" y="8239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9297782" y="2837415"/>
            <a:ext cx="48895" cy="99060"/>
          </a:xfrm>
          <a:custGeom>
            <a:avLst/>
            <a:gdLst/>
            <a:ahLst/>
            <a:cxnLst/>
            <a:rect l="l" t="t" r="r" b="b"/>
            <a:pathLst>
              <a:path w="48895" h="99060">
                <a:moveTo>
                  <a:pt x="48831" y="0"/>
                </a:moveTo>
                <a:lnTo>
                  <a:pt x="0" y="9887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9248963" y="2936286"/>
            <a:ext cx="48895" cy="115570"/>
          </a:xfrm>
          <a:custGeom>
            <a:avLst/>
            <a:gdLst/>
            <a:ahLst/>
            <a:cxnLst/>
            <a:rect l="l" t="t" r="r" b="b"/>
            <a:pathLst>
              <a:path w="48895" h="115569">
                <a:moveTo>
                  <a:pt x="48819" y="0"/>
                </a:moveTo>
                <a:lnTo>
                  <a:pt x="0" y="11535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9200130" y="3051637"/>
            <a:ext cx="48895" cy="132080"/>
          </a:xfrm>
          <a:custGeom>
            <a:avLst/>
            <a:gdLst/>
            <a:ahLst/>
            <a:cxnLst/>
            <a:rect l="l" t="t" r="r" b="b"/>
            <a:pathLst>
              <a:path w="48895" h="132080">
                <a:moveTo>
                  <a:pt x="48831" y="0"/>
                </a:moveTo>
                <a:lnTo>
                  <a:pt x="0" y="131832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0274268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0225449" y="2559741"/>
            <a:ext cx="0" cy="61594"/>
          </a:xfrm>
          <a:custGeom>
            <a:avLst/>
            <a:gdLst/>
            <a:ahLst/>
            <a:cxnLst/>
            <a:rect l="l" t="t" r="r" b="b"/>
            <a:pathLst>
              <a:path h="61594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10152208" y="2590256"/>
            <a:ext cx="48895" cy="13335"/>
          </a:xfrm>
          <a:custGeom>
            <a:avLst/>
            <a:gdLst/>
            <a:ahLst/>
            <a:cxnLst/>
            <a:rect l="l" t="t" r="r" b="b"/>
            <a:pathLst>
              <a:path w="48895" h="13335">
                <a:moveTo>
                  <a:pt x="48831" y="0"/>
                </a:moveTo>
                <a:lnTo>
                  <a:pt x="0" y="1280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0103388" y="2603064"/>
            <a:ext cx="48895" cy="26034"/>
          </a:xfrm>
          <a:custGeom>
            <a:avLst/>
            <a:gdLst/>
            <a:ahLst/>
            <a:cxnLst/>
            <a:rect l="l" t="t" r="r" b="b"/>
            <a:pathLst>
              <a:path w="48895" h="26035">
                <a:moveTo>
                  <a:pt x="48819" y="0"/>
                </a:moveTo>
                <a:lnTo>
                  <a:pt x="0" y="25629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10054570" y="2628694"/>
            <a:ext cx="48895" cy="38735"/>
          </a:xfrm>
          <a:custGeom>
            <a:avLst/>
            <a:gdLst/>
            <a:ahLst/>
            <a:cxnLst/>
            <a:rect l="l" t="t" r="r" b="b"/>
            <a:pathLst>
              <a:path w="48895" h="38735">
                <a:moveTo>
                  <a:pt x="48819" y="0"/>
                </a:moveTo>
                <a:lnTo>
                  <a:pt x="0" y="3845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0005738" y="2667145"/>
            <a:ext cx="48895" cy="51435"/>
          </a:xfrm>
          <a:custGeom>
            <a:avLst/>
            <a:gdLst/>
            <a:ahLst/>
            <a:cxnLst/>
            <a:rect l="l" t="t" r="r" b="b"/>
            <a:pathLst>
              <a:path w="48895" h="51435">
                <a:moveTo>
                  <a:pt x="48831" y="0"/>
                </a:moveTo>
                <a:lnTo>
                  <a:pt x="0" y="5127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9956918" y="2718416"/>
            <a:ext cx="48895" cy="64135"/>
          </a:xfrm>
          <a:custGeom>
            <a:avLst/>
            <a:gdLst/>
            <a:ahLst/>
            <a:cxnLst/>
            <a:rect l="l" t="t" r="r" b="b"/>
            <a:pathLst>
              <a:path w="48895" h="64135">
                <a:moveTo>
                  <a:pt x="48819" y="0"/>
                </a:moveTo>
                <a:lnTo>
                  <a:pt x="0" y="6408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9908086" y="2782496"/>
            <a:ext cx="48895" cy="77470"/>
          </a:xfrm>
          <a:custGeom>
            <a:avLst/>
            <a:gdLst/>
            <a:ahLst/>
            <a:cxnLst/>
            <a:rect l="l" t="t" r="r" b="b"/>
            <a:pathLst>
              <a:path w="48895" h="77469">
                <a:moveTo>
                  <a:pt x="48831" y="0"/>
                </a:moveTo>
                <a:lnTo>
                  <a:pt x="0" y="7690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9859267" y="2859397"/>
            <a:ext cx="48895" cy="90170"/>
          </a:xfrm>
          <a:custGeom>
            <a:avLst/>
            <a:gdLst/>
            <a:ahLst/>
            <a:cxnLst/>
            <a:rect l="l" t="t" r="r" b="b"/>
            <a:pathLst>
              <a:path w="48895" h="90169">
                <a:moveTo>
                  <a:pt x="48819" y="0"/>
                </a:moveTo>
                <a:lnTo>
                  <a:pt x="0" y="89709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9810435" y="2949107"/>
            <a:ext cx="48895" cy="102870"/>
          </a:xfrm>
          <a:custGeom>
            <a:avLst/>
            <a:gdLst/>
            <a:ahLst/>
            <a:cxnLst/>
            <a:rect l="l" t="t" r="r" b="b"/>
            <a:pathLst>
              <a:path w="48895" h="102869">
                <a:moveTo>
                  <a:pt x="48831" y="0"/>
                </a:moveTo>
                <a:lnTo>
                  <a:pt x="0" y="10253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270673" y="1857878"/>
            <a:ext cx="3710940" cy="0"/>
          </a:xfrm>
          <a:custGeom>
            <a:avLst/>
            <a:gdLst/>
            <a:ahLst/>
            <a:cxnLst/>
            <a:rect l="l" t="t" r="r" b="b"/>
            <a:pathLst>
              <a:path w="3710940">
                <a:moveTo>
                  <a:pt x="0" y="0"/>
                </a:moveTo>
                <a:lnTo>
                  <a:pt x="3710642" y="0"/>
                </a:lnTo>
              </a:path>
            </a:pathLst>
          </a:custGeom>
          <a:ln w="366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9932496" y="1802947"/>
            <a:ext cx="122555" cy="110489"/>
          </a:xfrm>
          <a:custGeom>
            <a:avLst/>
            <a:gdLst/>
            <a:ahLst/>
            <a:cxnLst/>
            <a:rect l="l" t="t" r="r" b="b"/>
            <a:pathLst>
              <a:path w="122554" h="110489">
                <a:moveTo>
                  <a:pt x="0" y="0"/>
                </a:moveTo>
                <a:lnTo>
                  <a:pt x="16264" y="36633"/>
                </a:lnTo>
                <a:lnTo>
                  <a:pt x="16264" y="73241"/>
                </a:lnTo>
                <a:lnTo>
                  <a:pt x="0" y="109875"/>
                </a:lnTo>
                <a:lnTo>
                  <a:pt x="122073" y="5493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575828" y="3981742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575828" y="3981742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697887" y="429910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661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642951" y="4225866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4">
                <a:moveTo>
                  <a:pt x="54936" y="0"/>
                </a:moveTo>
                <a:lnTo>
                  <a:pt x="0" y="122073"/>
                </a:lnTo>
                <a:lnTo>
                  <a:pt x="36625" y="105796"/>
                </a:lnTo>
                <a:lnTo>
                  <a:pt x="102552" y="105796"/>
                </a:lnTo>
                <a:lnTo>
                  <a:pt x="54936" y="0"/>
                </a:lnTo>
                <a:close/>
              </a:path>
              <a:path w="110490" h="122554">
                <a:moveTo>
                  <a:pt x="102552" y="105796"/>
                </a:moveTo>
                <a:lnTo>
                  <a:pt x="73246" y="105796"/>
                </a:lnTo>
                <a:lnTo>
                  <a:pt x="109878" y="122073"/>
                </a:lnTo>
                <a:lnTo>
                  <a:pt x="102552" y="105796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7186133" y="4177038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17" y="488245"/>
                </a:lnTo>
                <a:lnTo>
                  <a:pt x="244117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7186133" y="4177038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17" y="488245"/>
                </a:lnTo>
                <a:lnTo>
                  <a:pt x="244117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289883" y="4323518"/>
            <a:ext cx="36830" cy="0"/>
          </a:xfrm>
          <a:custGeom>
            <a:avLst/>
            <a:gdLst/>
            <a:ahLst/>
            <a:cxnLst/>
            <a:rect l="l" t="t" r="r" b="b"/>
            <a:pathLst>
              <a:path w="36829">
                <a:moveTo>
                  <a:pt x="0" y="0"/>
                </a:moveTo>
                <a:lnTo>
                  <a:pt x="36618" y="0"/>
                </a:lnTo>
              </a:path>
            </a:pathLst>
          </a:custGeom>
          <a:ln w="48819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253251" y="4299083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4">
                <a:moveTo>
                  <a:pt x="0" y="0"/>
                </a:moveTo>
                <a:lnTo>
                  <a:pt x="54941" y="122078"/>
                </a:lnTo>
                <a:lnTo>
                  <a:pt x="102557" y="16277"/>
                </a:lnTo>
                <a:lnTo>
                  <a:pt x="36630" y="16277"/>
                </a:lnTo>
                <a:lnTo>
                  <a:pt x="0" y="0"/>
                </a:lnTo>
                <a:close/>
              </a:path>
              <a:path w="110490" h="122554">
                <a:moveTo>
                  <a:pt x="109882" y="0"/>
                </a:moveTo>
                <a:lnTo>
                  <a:pt x="73251" y="16277"/>
                </a:lnTo>
                <a:lnTo>
                  <a:pt x="102557" y="16277"/>
                </a:lnTo>
                <a:lnTo>
                  <a:pt x="109882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796431" y="4274686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796431" y="4274686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918491" y="4299108"/>
            <a:ext cx="0" cy="146685"/>
          </a:xfrm>
          <a:custGeom>
            <a:avLst/>
            <a:gdLst/>
            <a:ahLst/>
            <a:cxnLst/>
            <a:rect l="l" t="t" r="r" b="b"/>
            <a:pathLst>
              <a:path h="146685">
                <a:moveTo>
                  <a:pt x="0" y="0"/>
                </a:moveTo>
                <a:lnTo>
                  <a:pt x="0" y="146464"/>
                </a:lnTo>
              </a:path>
            </a:pathLst>
          </a:custGeom>
          <a:ln w="3661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863561" y="4396734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4">
                <a:moveTo>
                  <a:pt x="0" y="0"/>
                </a:moveTo>
                <a:lnTo>
                  <a:pt x="54931" y="122074"/>
                </a:lnTo>
                <a:lnTo>
                  <a:pt x="102546" y="16282"/>
                </a:lnTo>
                <a:lnTo>
                  <a:pt x="36620" y="16282"/>
                </a:lnTo>
                <a:lnTo>
                  <a:pt x="0" y="0"/>
                </a:lnTo>
                <a:close/>
              </a:path>
              <a:path w="110490" h="122554">
                <a:moveTo>
                  <a:pt x="109875" y="0"/>
                </a:moveTo>
                <a:lnTo>
                  <a:pt x="73241" y="16282"/>
                </a:lnTo>
                <a:lnTo>
                  <a:pt x="102546" y="16282"/>
                </a:lnTo>
                <a:lnTo>
                  <a:pt x="10987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8406735" y="3859686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0"/>
                </a:moveTo>
                <a:lnTo>
                  <a:pt x="244122" y="488240"/>
                </a:lnTo>
                <a:lnTo>
                  <a:pt x="244122" y="0"/>
                </a:lnTo>
                <a:lnTo>
                  <a:pt x="0" y="0"/>
                </a:lnTo>
                <a:lnTo>
                  <a:pt x="0" y="48824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8406735" y="3859686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0"/>
                </a:moveTo>
                <a:lnTo>
                  <a:pt x="244122" y="488240"/>
                </a:lnTo>
                <a:lnTo>
                  <a:pt x="244122" y="0"/>
                </a:lnTo>
                <a:lnTo>
                  <a:pt x="0" y="0"/>
                </a:lnTo>
                <a:lnTo>
                  <a:pt x="0" y="488240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8528808" y="4177047"/>
            <a:ext cx="0" cy="122555"/>
          </a:xfrm>
          <a:custGeom>
            <a:avLst/>
            <a:gdLst/>
            <a:ahLst/>
            <a:cxnLst/>
            <a:rect l="l" t="t" r="r" b="b"/>
            <a:pathLst>
              <a:path h="122554">
                <a:moveTo>
                  <a:pt x="0" y="122060"/>
                </a:moveTo>
                <a:lnTo>
                  <a:pt x="0" y="0"/>
                </a:lnTo>
              </a:path>
            </a:pathLst>
          </a:custGeom>
          <a:ln w="3661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8473864" y="4103806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4">
                <a:moveTo>
                  <a:pt x="54943" y="0"/>
                </a:moveTo>
                <a:lnTo>
                  <a:pt x="0" y="122073"/>
                </a:lnTo>
                <a:lnTo>
                  <a:pt x="36633" y="105796"/>
                </a:lnTo>
                <a:lnTo>
                  <a:pt x="102550" y="105796"/>
                </a:lnTo>
                <a:lnTo>
                  <a:pt x="54943" y="0"/>
                </a:lnTo>
                <a:close/>
              </a:path>
              <a:path w="110490" h="122554">
                <a:moveTo>
                  <a:pt x="102550" y="105796"/>
                </a:moveTo>
                <a:lnTo>
                  <a:pt x="73241" y="105796"/>
                </a:lnTo>
                <a:lnTo>
                  <a:pt x="109875" y="122073"/>
                </a:lnTo>
                <a:lnTo>
                  <a:pt x="102550" y="105796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9017039" y="4164832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9017039" y="4164832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5"/>
                </a:moveTo>
                <a:lnTo>
                  <a:pt x="244122" y="488245"/>
                </a:lnTo>
                <a:lnTo>
                  <a:pt x="244122" y="0"/>
                </a:lnTo>
                <a:lnTo>
                  <a:pt x="0" y="0"/>
                </a:lnTo>
                <a:lnTo>
                  <a:pt x="0" y="488245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9120791" y="4317412"/>
            <a:ext cx="36830" cy="0"/>
          </a:xfrm>
          <a:custGeom>
            <a:avLst/>
            <a:gdLst/>
            <a:ahLst/>
            <a:cxnLst/>
            <a:rect l="l" t="t" r="r" b="b"/>
            <a:pathLst>
              <a:path w="36829">
                <a:moveTo>
                  <a:pt x="0" y="0"/>
                </a:moveTo>
                <a:lnTo>
                  <a:pt x="36618" y="0"/>
                </a:lnTo>
              </a:path>
            </a:pathLst>
          </a:custGeom>
          <a:ln w="3660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9084169" y="4286884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4">
                <a:moveTo>
                  <a:pt x="0" y="0"/>
                </a:moveTo>
                <a:lnTo>
                  <a:pt x="54931" y="122071"/>
                </a:lnTo>
                <a:lnTo>
                  <a:pt x="102548" y="16277"/>
                </a:lnTo>
                <a:lnTo>
                  <a:pt x="36633" y="16277"/>
                </a:lnTo>
                <a:lnTo>
                  <a:pt x="0" y="0"/>
                </a:lnTo>
                <a:close/>
              </a:path>
              <a:path w="110490" h="122554">
                <a:moveTo>
                  <a:pt x="109875" y="0"/>
                </a:moveTo>
                <a:lnTo>
                  <a:pt x="73241" y="16277"/>
                </a:lnTo>
                <a:lnTo>
                  <a:pt x="102548" y="16277"/>
                </a:lnTo>
                <a:lnTo>
                  <a:pt x="109875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9627344" y="3859686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0"/>
                </a:moveTo>
                <a:lnTo>
                  <a:pt x="244122" y="488240"/>
                </a:lnTo>
                <a:lnTo>
                  <a:pt x="244122" y="0"/>
                </a:lnTo>
                <a:lnTo>
                  <a:pt x="0" y="0"/>
                </a:lnTo>
                <a:lnTo>
                  <a:pt x="0" y="48824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9627344" y="3859686"/>
            <a:ext cx="244475" cy="488315"/>
          </a:xfrm>
          <a:custGeom>
            <a:avLst/>
            <a:gdLst/>
            <a:ahLst/>
            <a:cxnLst/>
            <a:rect l="l" t="t" r="r" b="b"/>
            <a:pathLst>
              <a:path w="244475" h="488314">
                <a:moveTo>
                  <a:pt x="0" y="488240"/>
                </a:moveTo>
                <a:lnTo>
                  <a:pt x="244122" y="488240"/>
                </a:lnTo>
                <a:lnTo>
                  <a:pt x="244122" y="0"/>
                </a:lnTo>
                <a:lnTo>
                  <a:pt x="0" y="0"/>
                </a:lnTo>
                <a:lnTo>
                  <a:pt x="0" y="488240"/>
                </a:lnTo>
                <a:close/>
              </a:path>
            </a:pathLst>
          </a:custGeom>
          <a:ln w="1220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9749404" y="4177047"/>
            <a:ext cx="0" cy="122555"/>
          </a:xfrm>
          <a:custGeom>
            <a:avLst/>
            <a:gdLst/>
            <a:ahLst/>
            <a:cxnLst/>
            <a:rect l="l" t="t" r="r" b="b"/>
            <a:pathLst>
              <a:path h="122554">
                <a:moveTo>
                  <a:pt x="0" y="122060"/>
                </a:moveTo>
                <a:lnTo>
                  <a:pt x="0" y="0"/>
                </a:lnTo>
              </a:path>
            </a:pathLst>
          </a:custGeom>
          <a:ln w="3661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9694473" y="4103806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4">
                <a:moveTo>
                  <a:pt x="54931" y="0"/>
                </a:moveTo>
                <a:lnTo>
                  <a:pt x="0" y="122073"/>
                </a:lnTo>
                <a:lnTo>
                  <a:pt x="36633" y="105796"/>
                </a:lnTo>
                <a:lnTo>
                  <a:pt x="102548" y="105796"/>
                </a:lnTo>
                <a:lnTo>
                  <a:pt x="54931" y="0"/>
                </a:lnTo>
                <a:close/>
              </a:path>
              <a:path w="110490" h="122554">
                <a:moveTo>
                  <a:pt x="102548" y="105796"/>
                </a:moveTo>
                <a:lnTo>
                  <a:pt x="73241" y="105796"/>
                </a:lnTo>
                <a:lnTo>
                  <a:pt x="109875" y="122073"/>
                </a:lnTo>
                <a:lnTo>
                  <a:pt x="102548" y="105796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6270673" y="4299108"/>
            <a:ext cx="3710940" cy="0"/>
          </a:xfrm>
          <a:custGeom>
            <a:avLst/>
            <a:gdLst/>
            <a:ahLst/>
            <a:cxnLst/>
            <a:rect l="l" t="t" r="r" b="b"/>
            <a:pathLst>
              <a:path w="3710940">
                <a:moveTo>
                  <a:pt x="0" y="0"/>
                </a:moveTo>
                <a:lnTo>
                  <a:pt x="3710642" y="0"/>
                </a:lnTo>
              </a:path>
            </a:pathLst>
          </a:custGeom>
          <a:ln w="366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9932496" y="4244164"/>
            <a:ext cx="122555" cy="110489"/>
          </a:xfrm>
          <a:custGeom>
            <a:avLst/>
            <a:gdLst/>
            <a:ahLst/>
            <a:cxnLst/>
            <a:rect l="l" t="t" r="r" b="b"/>
            <a:pathLst>
              <a:path w="122554" h="110489">
                <a:moveTo>
                  <a:pt x="0" y="0"/>
                </a:moveTo>
                <a:lnTo>
                  <a:pt x="16264" y="36633"/>
                </a:lnTo>
                <a:lnTo>
                  <a:pt x="16264" y="73241"/>
                </a:lnTo>
                <a:lnTo>
                  <a:pt x="0" y="109875"/>
                </a:lnTo>
                <a:lnTo>
                  <a:pt x="122073" y="5494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6270673" y="4225866"/>
            <a:ext cx="0" cy="73660"/>
          </a:xfrm>
          <a:custGeom>
            <a:avLst/>
            <a:gdLst/>
            <a:ahLst/>
            <a:cxnLst/>
            <a:rect l="l" t="t" r="r" b="b"/>
            <a:pathLst>
              <a:path h="73660">
                <a:moveTo>
                  <a:pt x="0" y="73241"/>
                </a:moveTo>
                <a:lnTo>
                  <a:pt x="0" y="0"/>
                </a:lnTo>
              </a:path>
            </a:pathLst>
          </a:custGeom>
          <a:ln w="36618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6215736" y="4152625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89" h="122554">
                <a:moveTo>
                  <a:pt x="54936" y="0"/>
                </a:moveTo>
                <a:lnTo>
                  <a:pt x="0" y="122073"/>
                </a:lnTo>
                <a:lnTo>
                  <a:pt x="36631" y="105796"/>
                </a:lnTo>
                <a:lnTo>
                  <a:pt x="102552" y="105796"/>
                </a:lnTo>
                <a:lnTo>
                  <a:pt x="54936" y="0"/>
                </a:lnTo>
                <a:close/>
              </a:path>
              <a:path w="110489" h="122554">
                <a:moveTo>
                  <a:pt x="102552" y="105796"/>
                </a:moveTo>
                <a:lnTo>
                  <a:pt x="73246" y="105796"/>
                </a:lnTo>
                <a:lnTo>
                  <a:pt x="109878" y="122073"/>
                </a:lnTo>
                <a:lnTo>
                  <a:pt x="102552" y="105796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0054570" y="4225866"/>
            <a:ext cx="0" cy="73660"/>
          </a:xfrm>
          <a:custGeom>
            <a:avLst/>
            <a:gdLst/>
            <a:ahLst/>
            <a:cxnLst/>
            <a:rect l="l" t="t" r="r" b="b"/>
            <a:pathLst>
              <a:path h="73660">
                <a:moveTo>
                  <a:pt x="0" y="73241"/>
                </a:moveTo>
                <a:lnTo>
                  <a:pt x="0" y="0"/>
                </a:lnTo>
              </a:path>
            </a:pathLst>
          </a:custGeom>
          <a:ln w="36618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9999626" y="4152625"/>
            <a:ext cx="110489" cy="122555"/>
          </a:xfrm>
          <a:custGeom>
            <a:avLst/>
            <a:gdLst/>
            <a:ahLst/>
            <a:cxnLst/>
            <a:rect l="l" t="t" r="r" b="b"/>
            <a:pathLst>
              <a:path w="110490" h="122554">
                <a:moveTo>
                  <a:pt x="54943" y="0"/>
                </a:moveTo>
                <a:lnTo>
                  <a:pt x="0" y="122073"/>
                </a:lnTo>
                <a:lnTo>
                  <a:pt x="36633" y="105796"/>
                </a:lnTo>
                <a:lnTo>
                  <a:pt x="102550" y="105796"/>
                </a:lnTo>
                <a:lnTo>
                  <a:pt x="54943" y="0"/>
                </a:lnTo>
                <a:close/>
              </a:path>
              <a:path w="110490" h="122554">
                <a:moveTo>
                  <a:pt x="102550" y="105796"/>
                </a:moveTo>
                <a:lnTo>
                  <a:pt x="73241" y="105796"/>
                </a:lnTo>
                <a:lnTo>
                  <a:pt x="109875" y="122073"/>
                </a:lnTo>
                <a:lnTo>
                  <a:pt x="102550" y="105796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6612447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563620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514796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6465972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417148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368324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319499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270675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6221852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6173027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222750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173925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2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100690" y="5029267"/>
            <a:ext cx="48895" cy="2540"/>
          </a:xfrm>
          <a:custGeom>
            <a:avLst/>
            <a:gdLst/>
            <a:ahLst/>
            <a:cxnLst/>
            <a:rect l="l" t="t" r="r" b="b"/>
            <a:pathLst>
              <a:path w="48895" h="2539">
                <a:moveTo>
                  <a:pt x="48821" y="2199"/>
                </a:moveTo>
                <a:lnTo>
                  <a:pt x="0" y="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051864" y="5024875"/>
            <a:ext cx="48895" cy="4445"/>
          </a:xfrm>
          <a:custGeom>
            <a:avLst/>
            <a:gdLst/>
            <a:ahLst/>
            <a:cxnLst/>
            <a:rect l="l" t="t" r="r" b="b"/>
            <a:pathLst>
              <a:path w="48895" h="4445">
                <a:moveTo>
                  <a:pt x="48825" y="4392"/>
                </a:moveTo>
                <a:lnTo>
                  <a:pt x="0" y="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003043" y="5018283"/>
            <a:ext cx="48895" cy="6985"/>
          </a:xfrm>
          <a:custGeom>
            <a:avLst/>
            <a:gdLst/>
            <a:ahLst/>
            <a:cxnLst/>
            <a:rect l="l" t="t" r="r" b="b"/>
            <a:pathLst>
              <a:path w="48895" h="6985">
                <a:moveTo>
                  <a:pt x="48821" y="6590"/>
                </a:moveTo>
                <a:lnTo>
                  <a:pt x="0" y="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6954216" y="5009493"/>
            <a:ext cx="48895" cy="8890"/>
          </a:xfrm>
          <a:custGeom>
            <a:avLst/>
            <a:gdLst/>
            <a:ahLst/>
            <a:cxnLst/>
            <a:rect l="l" t="t" r="r" b="b"/>
            <a:pathLst>
              <a:path w="48895" h="8889">
                <a:moveTo>
                  <a:pt x="48826" y="8790"/>
                </a:moveTo>
                <a:lnTo>
                  <a:pt x="0" y="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6905394" y="4998508"/>
            <a:ext cx="48895" cy="11430"/>
          </a:xfrm>
          <a:custGeom>
            <a:avLst/>
            <a:gdLst/>
            <a:ahLst/>
            <a:cxnLst/>
            <a:rect l="l" t="t" r="r" b="b"/>
            <a:pathLst>
              <a:path w="48895" h="11429">
                <a:moveTo>
                  <a:pt x="48821" y="10984"/>
                </a:moveTo>
                <a:lnTo>
                  <a:pt x="0" y="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6856567" y="4985325"/>
            <a:ext cx="48895" cy="13335"/>
          </a:xfrm>
          <a:custGeom>
            <a:avLst/>
            <a:gdLst/>
            <a:ahLst/>
            <a:cxnLst/>
            <a:rect l="l" t="t" r="r" b="b"/>
            <a:pathLst>
              <a:path w="48895" h="13335">
                <a:moveTo>
                  <a:pt x="48826" y="13183"/>
                </a:moveTo>
                <a:lnTo>
                  <a:pt x="0" y="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6807741" y="4969947"/>
            <a:ext cx="48895" cy="15875"/>
          </a:xfrm>
          <a:custGeom>
            <a:avLst/>
            <a:gdLst/>
            <a:ahLst/>
            <a:cxnLst/>
            <a:rect l="l" t="t" r="r" b="b"/>
            <a:pathLst>
              <a:path w="48895" h="15875">
                <a:moveTo>
                  <a:pt x="48826" y="15377"/>
                </a:moveTo>
                <a:lnTo>
                  <a:pt x="0" y="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6758920" y="4952371"/>
            <a:ext cx="48895" cy="17780"/>
          </a:xfrm>
          <a:custGeom>
            <a:avLst/>
            <a:gdLst/>
            <a:ahLst/>
            <a:cxnLst/>
            <a:rect l="l" t="t" r="r" b="b"/>
            <a:pathLst>
              <a:path w="48895" h="17779">
                <a:moveTo>
                  <a:pt x="48820" y="17575"/>
                </a:moveTo>
                <a:lnTo>
                  <a:pt x="0" y="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833052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784232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710991" y="5031467"/>
            <a:ext cx="48895" cy="1905"/>
          </a:xfrm>
          <a:custGeom>
            <a:avLst/>
            <a:gdLst/>
            <a:ahLst/>
            <a:cxnLst/>
            <a:rect l="l" t="t" r="r" b="b"/>
            <a:pathLst>
              <a:path w="48895" h="1904">
                <a:moveTo>
                  <a:pt x="48831" y="0"/>
                </a:moveTo>
                <a:lnTo>
                  <a:pt x="0" y="1463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662171" y="5032931"/>
            <a:ext cx="48895" cy="3175"/>
          </a:xfrm>
          <a:custGeom>
            <a:avLst/>
            <a:gdLst/>
            <a:ahLst/>
            <a:cxnLst/>
            <a:rect l="l" t="t" r="r" b="b"/>
            <a:pathLst>
              <a:path w="48895" h="3175">
                <a:moveTo>
                  <a:pt x="48819" y="0"/>
                </a:moveTo>
                <a:lnTo>
                  <a:pt x="0" y="292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613339" y="5035860"/>
            <a:ext cx="48895" cy="4445"/>
          </a:xfrm>
          <a:custGeom>
            <a:avLst/>
            <a:gdLst/>
            <a:ahLst/>
            <a:cxnLst/>
            <a:rect l="l" t="t" r="r" b="b"/>
            <a:pathLst>
              <a:path w="48895" h="4445">
                <a:moveTo>
                  <a:pt x="48831" y="0"/>
                </a:moveTo>
                <a:lnTo>
                  <a:pt x="0" y="4392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564520" y="5040252"/>
            <a:ext cx="48895" cy="6350"/>
          </a:xfrm>
          <a:custGeom>
            <a:avLst/>
            <a:gdLst/>
            <a:ahLst/>
            <a:cxnLst/>
            <a:rect l="l" t="t" r="r" b="b"/>
            <a:pathLst>
              <a:path w="48895" h="6350">
                <a:moveTo>
                  <a:pt x="48819" y="0"/>
                </a:moveTo>
                <a:lnTo>
                  <a:pt x="0" y="586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515688" y="5046114"/>
            <a:ext cx="48895" cy="7620"/>
          </a:xfrm>
          <a:custGeom>
            <a:avLst/>
            <a:gdLst/>
            <a:ahLst/>
            <a:cxnLst/>
            <a:rect l="l" t="t" r="r" b="b"/>
            <a:pathLst>
              <a:path w="48895" h="7620">
                <a:moveTo>
                  <a:pt x="48831" y="0"/>
                </a:moveTo>
                <a:lnTo>
                  <a:pt x="0" y="7321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466869" y="5053436"/>
            <a:ext cx="48895" cy="8890"/>
          </a:xfrm>
          <a:custGeom>
            <a:avLst/>
            <a:gdLst/>
            <a:ahLst/>
            <a:cxnLst/>
            <a:rect l="l" t="t" r="r" b="b"/>
            <a:pathLst>
              <a:path w="48895" h="8889">
                <a:moveTo>
                  <a:pt x="48819" y="0"/>
                </a:moveTo>
                <a:lnTo>
                  <a:pt x="0" y="8790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7418050" y="5062226"/>
            <a:ext cx="48895" cy="10795"/>
          </a:xfrm>
          <a:custGeom>
            <a:avLst/>
            <a:gdLst/>
            <a:ahLst/>
            <a:cxnLst/>
            <a:rect l="l" t="t" r="r" b="b"/>
            <a:pathLst>
              <a:path w="48895" h="10795">
                <a:moveTo>
                  <a:pt x="48819" y="0"/>
                </a:moveTo>
                <a:lnTo>
                  <a:pt x="0" y="10254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7369224" y="5072480"/>
            <a:ext cx="48895" cy="12065"/>
          </a:xfrm>
          <a:custGeom>
            <a:avLst/>
            <a:gdLst/>
            <a:ahLst/>
            <a:cxnLst/>
            <a:rect l="l" t="t" r="r" b="b"/>
            <a:pathLst>
              <a:path w="48895" h="12064">
                <a:moveTo>
                  <a:pt x="48825" y="0"/>
                </a:moveTo>
                <a:lnTo>
                  <a:pt x="0" y="11714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8443355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8394537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8321295" y="5031467"/>
            <a:ext cx="48895" cy="8255"/>
          </a:xfrm>
          <a:custGeom>
            <a:avLst/>
            <a:gdLst/>
            <a:ahLst/>
            <a:cxnLst/>
            <a:rect l="l" t="t" r="r" b="b"/>
            <a:pathLst>
              <a:path w="48895" h="8254">
                <a:moveTo>
                  <a:pt x="48831" y="0"/>
                </a:moveTo>
                <a:lnTo>
                  <a:pt x="0" y="8054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8272476" y="5039522"/>
            <a:ext cx="48895" cy="16510"/>
          </a:xfrm>
          <a:custGeom>
            <a:avLst/>
            <a:gdLst/>
            <a:ahLst/>
            <a:cxnLst/>
            <a:rect l="l" t="t" r="r" b="b"/>
            <a:pathLst>
              <a:path w="48895" h="16510">
                <a:moveTo>
                  <a:pt x="48819" y="0"/>
                </a:moveTo>
                <a:lnTo>
                  <a:pt x="0" y="16112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8223644" y="5055634"/>
            <a:ext cx="48895" cy="24765"/>
          </a:xfrm>
          <a:custGeom>
            <a:avLst/>
            <a:gdLst/>
            <a:ahLst/>
            <a:cxnLst/>
            <a:rect l="l" t="t" r="r" b="b"/>
            <a:pathLst>
              <a:path w="48895" h="24764">
                <a:moveTo>
                  <a:pt x="48831" y="0"/>
                </a:moveTo>
                <a:lnTo>
                  <a:pt x="0" y="2416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8174825" y="5079802"/>
            <a:ext cx="48895" cy="32384"/>
          </a:xfrm>
          <a:custGeom>
            <a:avLst/>
            <a:gdLst/>
            <a:ahLst/>
            <a:cxnLst/>
            <a:rect l="l" t="t" r="r" b="b"/>
            <a:pathLst>
              <a:path w="48895" h="32385">
                <a:moveTo>
                  <a:pt x="48819" y="0"/>
                </a:moveTo>
                <a:lnTo>
                  <a:pt x="0" y="32222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8126005" y="5112025"/>
            <a:ext cx="48895" cy="40640"/>
          </a:xfrm>
          <a:custGeom>
            <a:avLst/>
            <a:gdLst/>
            <a:ahLst/>
            <a:cxnLst/>
            <a:rect l="l" t="t" r="r" b="b"/>
            <a:pathLst>
              <a:path w="48895" h="40639">
                <a:moveTo>
                  <a:pt x="48819" y="0"/>
                </a:moveTo>
                <a:lnTo>
                  <a:pt x="0" y="40279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8077173" y="5152304"/>
            <a:ext cx="48895" cy="48895"/>
          </a:xfrm>
          <a:custGeom>
            <a:avLst/>
            <a:gdLst/>
            <a:ahLst/>
            <a:cxnLst/>
            <a:rect l="l" t="t" r="r" b="b"/>
            <a:pathLst>
              <a:path w="48895" h="48895">
                <a:moveTo>
                  <a:pt x="48831" y="0"/>
                </a:moveTo>
                <a:lnTo>
                  <a:pt x="0" y="48335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8028354" y="5200639"/>
            <a:ext cx="48895" cy="56515"/>
          </a:xfrm>
          <a:custGeom>
            <a:avLst/>
            <a:gdLst/>
            <a:ahLst/>
            <a:cxnLst/>
            <a:rect l="l" t="t" r="r" b="b"/>
            <a:pathLst>
              <a:path w="48895" h="56514">
                <a:moveTo>
                  <a:pt x="48819" y="0"/>
                </a:moveTo>
                <a:lnTo>
                  <a:pt x="0" y="56396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979522" y="5257036"/>
            <a:ext cx="48895" cy="64769"/>
          </a:xfrm>
          <a:custGeom>
            <a:avLst/>
            <a:gdLst/>
            <a:ahLst/>
            <a:cxnLst/>
            <a:rect l="l" t="t" r="r" b="b"/>
            <a:pathLst>
              <a:path w="48895" h="64770">
                <a:moveTo>
                  <a:pt x="48831" y="0"/>
                </a:moveTo>
                <a:lnTo>
                  <a:pt x="0" y="64447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9053666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9004841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8931599" y="5031467"/>
            <a:ext cx="48895" cy="2540"/>
          </a:xfrm>
          <a:custGeom>
            <a:avLst/>
            <a:gdLst/>
            <a:ahLst/>
            <a:cxnLst/>
            <a:rect l="l" t="t" r="r" b="b"/>
            <a:pathLst>
              <a:path w="48895" h="2539">
                <a:moveTo>
                  <a:pt x="48831" y="0"/>
                </a:moveTo>
                <a:lnTo>
                  <a:pt x="0" y="219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8882780" y="5033665"/>
            <a:ext cx="48895" cy="4445"/>
          </a:xfrm>
          <a:custGeom>
            <a:avLst/>
            <a:gdLst/>
            <a:ahLst/>
            <a:cxnLst/>
            <a:rect l="l" t="t" r="r" b="b"/>
            <a:pathLst>
              <a:path w="48895" h="4445">
                <a:moveTo>
                  <a:pt x="48819" y="0"/>
                </a:moveTo>
                <a:lnTo>
                  <a:pt x="0" y="4392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8833948" y="5038058"/>
            <a:ext cx="48895" cy="6985"/>
          </a:xfrm>
          <a:custGeom>
            <a:avLst/>
            <a:gdLst/>
            <a:ahLst/>
            <a:cxnLst/>
            <a:rect l="l" t="t" r="r" b="b"/>
            <a:pathLst>
              <a:path w="48895" h="6985">
                <a:moveTo>
                  <a:pt x="48831" y="0"/>
                </a:moveTo>
                <a:lnTo>
                  <a:pt x="0" y="6592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8785128" y="5044650"/>
            <a:ext cx="48895" cy="8890"/>
          </a:xfrm>
          <a:custGeom>
            <a:avLst/>
            <a:gdLst/>
            <a:ahLst/>
            <a:cxnLst/>
            <a:rect l="l" t="t" r="r" b="b"/>
            <a:pathLst>
              <a:path w="48895" h="8889">
                <a:moveTo>
                  <a:pt x="48819" y="0"/>
                </a:moveTo>
                <a:lnTo>
                  <a:pt x="0" y="8785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8736310" y="5053436"/>
            <a:ext cx="48895" cy="11430"/>
          </a:xfrm>
          <a:custGeom>
            <a:avLst/>
            <a:gdLst/>
            <a:ahLst/>
            <a:cxnLst/>
            <a:rect l="l" t="t" r="r" b="b"/>
            <a:pathLst>
              <a:path w="48895" h="11429">
                <a:moveTo>
                  <a:pt x="48819" y="0"/>
                </a:moveTo>
                <a:lnTo>
                  <a:pt x="0" y="1098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8687478" y="5064424"/>
            <a:ext cx="48895" cy="13335"/>
          </a:xfrm>
          <a:custGeom>
            <a:avLst/>
            <a:gdLst/>
            <a:ahLst/>
            <a:cxnLst/>
            <a:rect l="l" t="t" r="r" b="b"/>
            <a:pathLst>
              <a:path w="48895" h="13335">
                <a:moveTo>
                  <a:pt x="48831" y="0"/>
                </a:moveTo>
                <a:lnTo>
                  <a:pt x="0" y="1317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8638658" y="5077602"/>
            <a:ext cx="48895" cy="15875"/>
          </a:xfrm>
          <a:custGeom>
            <a:avLst/>
            <a:gdLst/>
            <a:ahLst/>
            <a:cxnLst/>
            <a:rect l="l" t="t" r="r" b="b"/>
            <a:pathLst>
              <a:path w="48895" h="15875">
                <a:moveTo>
                  <a:pt x="48819" y="0"/>
                </a:moveTo>
                <a:lnTo>
                  <a:pt x="0" y="15382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8589826" y="5092985"/>
            <a:ext cx="48895" cy="17780"/>
          </a:xfrm>
          <a:custGeom>
            <a:avLst/>
            <a:gdLst/>
            <a:ahLst/>
            <a:cxnLst/>
            <a:rect l="l" t="t" r="r" b="b"/>
            <a:pathLst>
              <a:path w="48895" h="17779">
                <a:moveTo>
                  <a:pt x="48831" y="0"/>
                </a:moveTo>
                <a:lnTo>
                  <a:pt x="0" y="17575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9663971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9615139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9541903" y="5031467"/>
            <a:ext cx="48895" cy="5715"/>
          </a:xfrm>
          <a:custGeom>
            <a:avLst/>
            <a:gdLst/>
            <a:ahLst/>
            <a:cxnLst/>
            <a:rect l="l" t="t" r="r" b="b"/>
            <a:pathLst>
              <a:path w="48895" h="5714">
                <a:moveTo>
                  <a:pt x="48819" y="0"/>
                </a:moveTo>
                <a:lnTo>
                  <a:pt x="0" y="5489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9493084" y="5036956"/>
            <a:ext cx="48895" cy="11430"/>
          </a:xfrm>
          <a:custGeom>
            <a:avLst/>
            <a:gdLst/>
            <a:ahLst/>
            <a:cxnLst/>
            <a:rect l="l" t="t" r="r" b="b"/>
            <a:pathLst>
              <a:path w="48895" h="11429">
                <a:moveTo>
                  <a:pt x="48819" y="0"/>
                </a:moveTo>
                <a:lnTo>
                  <a:pt x="0" y="1098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9444252" y="5047945"/>
            <a:ext cx="48895" cy="16510"/>
          </a:xfrm>
          <a:custGeom>
            <a:avLst/>
            <a:gdLst/>
            <a:ahLst/>
            <a:cxnLst/>
            <a:rect l="l" t="t" r="r" b="b"/>
            <a:pathLst>
              <a:path w="48895" h="16510">
                <a:moveTo>
                  <a:pt x="48831" y="0"/>
                </a:moveTo>
                <a:lnTo>
                  <a:pt x="0" y="16479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9395433" y="5064424"/>
            <a:ext cx="48895" cy="22225"/>
          </a:xfrm>
          <a:custGeom>
            <a:avLst/>
            <a:gdLst/>
            <a:ahLst/>
            <a:cxnLst/>
            <a:rect l="l" t="t" r="r" b="b"/>
            <a:pathLst>
              <a:path w="48895" h="22225">
                <a:moveTo>
                  <a:pt x="48819" y="0"/>
                </a:moveTo>
                <a:lnTo>
                  <a:pt x="0" y="2196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9346613" y="5086393"/>
            <a:ext cx="48895" cy="27940"/>
          </a:xfrm>
          <a:custGeom>
            <a:avLst/>
            <a:gdLst/>
            <a:ahLst/>
            <a:cxnLst/>
            <a:rect l="l" t="t" r="r" b="b"/>
            <a:pathLst>
              <a:path w="48895" h="27939">
                <a:moveTo>
                  <a:pt x="48819" y="0"/>
                </a:moveTo>
                <a:lnTo>
                  <a:pt x="0" y="27463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9297782" y="5113856"/>
            <a:ext cx="48895" cy="33020"/>
          </a:xfrm>
          <a:custGeom>
            <a:avLst/>
            <a:gdLst/>
            <a:ahLst/>
            <a:cxnLst/>
            <a:rect l="l" t="t" r="r" b="b"/>
            <a:pathLst>
              <a:path w="48895" h="33020">
                <a:moveTo>
                  <a:pt x="48831" y="0"/>
                </a:moveTo>
                <a:lnTo>
                  <a:pt x="0" y="3295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9248963" y="5146815"/>
            <a:ext cx="48895" cy="38735"/>
          </a:xfrm>
          <a:custGeom>
            <a:avLst/>
            <a:gdLst/>
            <a:ahLst/>
            <a:cxnLst/>
            <a:rect l="l" t="t" r="r" b="b"/>
            <a:pathLst>
              <a:path w="48895" h="38735">
                <a:moveTo>
                  <a:pt x="48819" y="0"/>
                </a:moveTo>
                <a:lnTo>
                  <a:pt x="0" y="38448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9200130" y="5185263"/>
            <a:ext cx="48895" cy="44450"/>
          </a:xfrm>
          <a:custGeom>
            <a:avLst/>
            <a:gdLst/>
            <a:ahLst/>
            <a:cxnLst/>
            <a:rect l="l" t="t" r="r" b="b"/>
            <a:pathLst>
              <a:path w="48895" h="44450">
                <a:moveTo>
                  <a:pt x="48831" y="0"/>
                </a:moveTo>
                <a:lnTo>
                  <a:pt x="0" y="43942"/>
                </a:lnTo>
              </a:path>
            </a:pathLst>
          </a:custGeom>
          <a:ln w="610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10274268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10225449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10176624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10127798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10078979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10030153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9981327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9932502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9883676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9834851" y="5000952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030"/>
                </a:lnTo>
              </a:path>
            </a:pathLst>
          </a:custGeom>
          <a:ln w="488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6261100" y="6143625"/>
            <a:ext cx="4108133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For  our  tolerance  </a:t>
            </a:r>
            <a:r>
              <a:rPr sz="2000" i="1" dirty="0" smtClean="0">
                <a:latin typeface="Times New Roman"/>
                <a:cs typeface="Times New Roman"/>
              </a:rPr>
              <a:t>σ</a:t>
            </a:r>
            <a:r>
              <a:rPr sz="2000" i="1" baseline="-11574" dirty="0" smtClean="0">
                <a:latin typeface="Times New Roman"/>
                <a:cs typeface="Times New Roman"/>
              </a:rPr>
              <a:t>wm</a:t>
            </a:r>
            <a:r>
              <a:rPr lang="fr-CH" sz="2000" i="1" dirty="0" smtClean="0">
                <a:latin typeface="Times New Roman"/>
                <a:cs typeface="Times New Roman"/>
              </a:rPr>
              <a:t>=5</a:t>
            </a:r>
            <a:r>
              <a:rPr lang="fr-CH" sz="2000" i="1" dirty="0" smtClean="0">
                <a:latin typeface="Symbol" charset="2"/>
                <a:cs typeface="Symbol" charset="2"/>
              </a:rPr>
              <a:t>m</a:t>
            </a:r>
            <a:r>
              <a:rPr lang="fr-CH" sz="2000" dirty="0" smtClean="0">
                <a:cs typeface="Symbol" charset="2"/>
              </a:rPr>
              <a:t>m we find </a:t>
            </a:r>
            <a:r>
              <a:rPr lang="fr-CH" sz="2000" dirty="0" smtClean="0">
                <a:latin typeface="Symbol" charset="2"/>
                <a:cs typeface="Symbol" charset="2"/>
              </a:rPr>
              <a:t>De</a:t>
            </a:r>
            <a:r>
              <a:rPr lang="fr-CH" sz="2000" baseline="-25000" dirty="0" smtClean="0">
                <a:cs typeface="Symbol" charset="2"/>
              </a:rPr>
              <a:t>y</a:t>
            </a:r>
            <a:r>
              <a:rPr sz="2000" i="1" baseline="-11574" dirty="0" smtClean="0">
                <a:latin typeface="Times New Roman"/>
                <a:cs typeface="Times New Roman"/>
              </a:rPr>
              <a:t>  </a:t>
            </a:r>
            <a:r>
              <a:rPr sz="2000" i="1" dirty="0">
                <a:latin typeface="メイリオ"/>
                <a:cs typeface="メイリオ"/>
              </a:rPr>
              <a:t>≈ </a:t>
            </a:r>
            <a:r>
              <a:rPr sz="2000" dirty="0">
                <a:latin typeface="Times New Roman"/>
                <a:cs typeface="Times New Roman"/>
              </a:rPr>
              <a:t>0</a:t>
            </a:r>
            <a:r>
              <a:rPr sz="2000" i="1" dirty="0">
                <a:latin typeface="Times New Roman"/>
                <a:cs typeface="Times New Roman"/>
              </a:rPr>
              <a:t>.</a:t>
            </a:r>
            <a:r>
              <a:rPr sz="2000" dirty="0">
                <a:latin typeface="Times New Roman"/>
                <a:cs typeface="Times New Roman"/>
              </a:rPr>
              <a:t>5 </a:t>
            </a:r>
            <a:r>
              <a:rPr sz="2000" dirty="0" smtClean="0">
                <a:latin typeface="Times New Roman"/>
                <a:cs typeface="Times New Roman"/>
              </a:rPr>
              <a:t>nm</a:t>
            </a:r>
            <a:endParaRPr lang="fr-CH" sz="2000" dirty="0" smtClean="0">
              <a:latin typeface="Times New Roman"/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lang="fr-CH" sz="2000" dirty="0" smtClean="0">
                <a:cs typeface="Times New Roman"/>
              </a:rPr>
              <a:t>Some dependence on alignment method</a:t>
            </a:r>
            <a:endParaRPr sz="2000" dirty="0">
              <a:cs typeface="Times New Roman"/>
            </a:endParaRPr>
          </a:p>
        </p:txBody>
      </p:sp>
      <p:pic>
        <p:nvPicPr>
          <p:cNvPr id="204" name="Picture 203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700" y="5381625"/>
            <a:ext cx="1371600" cy="546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91080">
              <a:lnSpc>
                <a:spcPct val="100000"/>
              </a:lnSpc>
            </a:pPr>
            <a:r>
              <a:rPr sz="3200" spc="110" dirty="0">
                <a:latin typeface="+mj-lt"/>
              </a:rPr>
              <a:t>Emittance</a:t>
            </a:r>
            <a:r>
              <a:rPr sz="3200" spc="70" dirty="0">
                <a:latin typeface="+mj-lt"/>
              </a:rPr>
              <a:t> </a:t>
            </a:r>
            <a:r>
              <a:rPr sz="3200" spc="-285" dirty="0">
                <a:latin typeface="+mj-lt"/>
              </a:rPr>
              <a:t>T</a:t>
            </a:r>
            <a:r>
              <a:rPr sz="3200" spc="85" dirty="0">
                <a:latin typeface="+mj-lt"/>
              </a:rPr>
              <a:t>uning</a:t>
            </a:r>
            <a:r>
              <a:rPr sz="3200" spc="70" dirty="0">
                <a:latin typeface="+mj-lt"/>
              </a:rPr>
              <a:t> </a:t>
            </a:r>
            <a:r>
              <a:rPr sz="3200" spc="150" dirty="0">
                <a:latin typeface="+mj-lt"/>
              </a:rPr>
              <a:t>Bumps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17500" y="1114425"/>
            <a:ext cx="3834764" cy="59133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Emittance   (or   luminosity) tuning  bumps  can  further improve performance</a:t>
            </a: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globally   correct   wake- field   by   moving   some structures</a:t>
            </a:r>
          </a:p>
          <a:p>
            <a:pPr marL="463550" marR="5080" lvl="1" indent="-136525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similar    procedure    for dispersion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Need to monitor beam size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Optimisation procedure</a:t>
            </a: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measure  beam  size  for different bump settings</a:t>
            </a:r>
          </a:p>
          <a:p>
            <a:pPr marL="463550" marR="5080" lvl="1" indent="-136525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make a fit to determine optimum setting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apply optimum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iterate on next bump</a:t>
            </a:r>
          </a:p>
        </p:txBody>
      </p:sp>
      <p:sp>
        <p:nvSpPr>
          <p:cNvPr id="4" name="object 4"/>
          <p:cNvSpPr/>
          <p:nvPr/>
        </p:nvSpPr>
        <p:spPr>
          <a:xfrm>
            <a:off x="5149335" y="1337662"/>
            <a:ext cx="357505" cy="330200"/>
          </a:xfrm>
          <a:custGeom>
            <a:avLst/>
            <a:gdLst/>
            <a:ahLst/>
            <a:cxnLst/>
            <a:rect l="l" t="t" r="r" b="b"/>
            <a:pathLst>
              <a:path w="357504" h="330200">
                <a:moveTo>
                  <a:pt x="0" y="330198"/>
                </a:moveTo>
                <a:lnTo>
                  <a:pt x="356977" y="330198"/>
                </a:lnTo>
                <a:lnTo>
                  <a:pt x="356977" y="0"/>
                </a:lnTo>
                <a:lnTo>
                  <a:pt x="0" y="0"/>
                </a:lnTo>
                <a:lnTo>
                  <a:pt x="0" y="330198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149335" y="1721406"/>
            <a:ext cx="357505" cy="330200"/>
          </a:xfrm>
          <a:custGeom>
            <a:avLst/>
            <a:gdLst/>
            <a:ahLst/>
            <a:cxnLst/>
            <a:rect l="l" t="t" r="r" b="b"/>
            <a:pathLst>
              <a:path w="357504" h="330200">
                <a:moveTo>
                  <a:pt x="0" y="330202"/>
                </a:moveTo>
                <a:lnTo>
                  <a:pt x="356977" y="330202"/>
                </a:lnTo>
                <a:lnTo>
                  <a:pt x="356977" y="0"/>
                </a:lnTo>
                <a:lnTo>
                  <a:pt x="0" y="0"/>
                </a:lnTo>
                <a:lnTo>
                  <a:pt x="0" y="33020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49335" y="1337662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47"/>
                </a:moveTo>
                <a:lnTo>
                  <a:pt x="356977" y="713947"/>
                </a:lnTo>
                <a:lnTo>
                  <a:pt x="356977" y="0"/>
                </a:lnTo>
                <a:lnTo>
                  <a:pt x="0" y="0"/>
                </a:lnTo>
                <a:lnTo>
                  <a:pt x="0" y="713947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327829" y="169463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27829" y="169463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41776" y="1623249"/>
            <a:ext cx="357505" cy="45085"/>
          </a:xfrm>
          <a:custGeom>
            <a:avLst/>
            <a:gdLst/>
            <a:ahLst/>
            <a:cxnLst/>
            <a:rect l="l" t="t" r="r" b="b"/>
            <a:pathLst>
              <a:path w="357504" h="45085">
                <a:moveTo>
                  <a:pt x="0" y="44610"/>
                </a:moveTo>
                <a:lnTo>
                  <a:pt x="356977" y="44610"/>
                </a:lnTo>
                <a:lnTo>
                  <a:pt x="356977" y="0"/>
                </a:lnTo>
                <a:lnTo>
                  <a:pt x="0" y="0"/>
                </a:lnTo>
                <a:lnTo>
                  <a:pt x="0" y="4461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041776" y="1721406"/>
            <a:ext cx="357505" cy="615950"/>
          </a:xfrm>
          <a:custGeom>
            <a:avLst/>
            <a:gdLst/>
            <a:ahLst/>
            <a:cxnLst/>
            <a:rect l="l" t="t" r="r" b="b"/>
            <a:pathLst>
              <a:path w="357504" h="615950">
                <a:moveTo>
                  <a:pt x="0" y="615790"/>
                </a:moveTo>
                <a:lnTo>
                  <a:pt x="356977" y="615790"/>
                </a:lnTo>
                <a:lnTo>
                  <a:pt x="356977" y="0"/>
                </a:lnTo>
                <a:lnTo>
                  <a:pt x="0" y="0"/>
                </a:lnTo>
                <a:lnTo>
                  <a:pt x="0" y="61579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041776" y="1623249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47"/>
                </a:moveTo>
                <a:lnTo>
                  <a:pt x="356977" y="713947"/>
                </a:lnTo>
                <a:lnTo>
                  <a:pt x="356977" y="0"/>
                </a:lnTo>
                <a:lnTo>
                  <a:pt x="0" y="0"/>
                </a:lnTo>
                <a:lnTo>
                  <a:pt x="0" y="713947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220267" y="1721406"/>
            <a:ext cx="0" cy="151765"/>
          </a:xfrm>
          <a:custGeom>
            <a:avLst/>
            <a:gdLst/>
            <a:ahLst/>
            <a:cxnLst/>
            <a:rect l="l" t="t" r="r" b="b"/>
            <a:pathLst>
              <a:path h="151764">
                <a:moveTo>
                  <a:pt x="0" y="0"/>
                </a:moveTo>
                <a:lnTo>
                  <a:pt x="0" y="151714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139927" y="1801715"/>
            <a:ext cx="161290" cy="179070"/>
          </a:xfrm>
          <a:custGeom>
            <a:avLst/>
            <a:gdLst/>
            <a:ahLst/>
            <a:cxnLst/>
            <a:rect l="l" t="t" r="r" b="b"/>
            <a:pathLst>
              <a:path w="161289" h="179069">
                <a:moveTo>
                  <a:pt x="0" y="0"/>
                </a:moveTo>
                <a:lnTo>
                  <a:pt x="80339" y="178506"/>
                </a:lnTo>
                <a:lnTo>
                  <a:pt x="149962" y="23802"/>
                </a:lnTo>
                <a:lnTo>
                  <a:pt x="53564" y="23802"/>
                </a:lnTo>
                <a:lnTo>
                  <a:pt x="0" y="0"/>
                </a:lnTo>
                <a:close/>
              </a:path>
              <a:path w="161289" h="179069">
                <a:moveTo>
                  <a:pt x="160674" y="0"/>
                </a:moveTo>
                <a:lnTo>
                  <a:pt x="107109" y="23802"/>
                </a:lnTo>
                <a:lnTo>
                  <a:pt x="149962" y="23802"/>
                </a:lnTo>
                <a:lnTo>
                  <a:pt x="16067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934209" y="1766036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54"/>
                </a:moveTo>
                <a:lnTo>
                  <a:pt x="356977" y="713954"/>
                </a:lnTo>
                <a:lnTo>
                  <a:pt x="356977" y="0"/>
                </a:lnTo>
                <a:lnTo>
                  <a:pt x="0" y="0"/>
                </a:lnTo>
                <a:lnTo>
                  <a:pt x="0" y="71395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934209" y="1766036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54"/>
                </a:moveTo>
                <a:lnTo>
                  <a:pt x="356977" y="713954"/>
                </a:lnTo>
                <a:lnTo>
                  <a:pt x="356977" y="0"/>
                </a:lnTo>
                <a:lnTo>
                  <a:pt x="0" y="0"/>
                </a:lnTo>
                <a:lnTo>
                  <a:pt x="0" y="713954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112697" y="1721406"/>
            <a:ext cx="0" cy="294640"/>
          </a:xfrm>
          <a:custGeom>
            <a:avLst/>
            <a:gdLst/>
            <a:ahLst/>
            <a:cxnLst/>
            <a:rect l="l" t="t" r="r" b="b"/>
            <a:pathLst>
              <a:path h="294639">
                <a:moveTo>
                  <a:pt x="0" y="0"/>
                </a:moveTo>
                <a:lnTo>
                  <a:pt x="0" y="294508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032372" y="1944509"/>
            <a:ext cx="161290" cy="179070"/>
          </a:xfrm>
          <a:custGeom>
            <a:avLst/>
            <a:gdLst/>
            <a:ahLst/>
            <a:cxnLst/>
            <a:rect l="l" t="t" r="r" b="b"/>
            <a:pathLst>
              <a:path w="161290" h="179069">
                <a:moveTo>
                  <a:pt x="0" y="0"/>
                </a:moveTo>
                <a:lnTo>
                  <a:pt x="80325" y="178506"/>
                </a:lnTo>
                <a:lnTo>
                  <a:pt x="149955" y="23802"/>
                </a:lnTo>
                <a:lnTo>
                  <a:pt x="53568" y="23802"/>
                </a:lnTo>
                <a:lnTo>
                  <a:pt x="0" y="0"/>
                </a:lnTo>
                <a:close/>
              </a:path>
              <a:path w="161290" h="179069">
                <a:moveTo>
                  <a:pt x="160668" y="0"/>
                </a:moveTo>
                <a:lnTo>
                  <a:pt x="107100" y="23802"/>
                </a:lnTo>
                <a:lnTo>
                  <a:pt x="149955" y="23802"/>
                </a:lnTo>
                <a:lnTo>
                  <a:pt x="160668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826648" y="1159166"/>
            <a:ext cx="357505" cy="509270"/>
          </a:xfrm>
          <a:custGeom>
            <a:avLst/>
            <a:gdLst/>
            <a:ahLst/>
            <a:cxnLst/>
            <a:rect l="l" t="t" r="r" b="b"/>
            <a:pathLst>
              <a:path w="357504" h="509269">
                <a:moveTo>
                  <a:pt x="0" y="508693"/>
                </a:moveTo>
                <a:lnTo>
                  <a:pt x="356977" y="508693"/>
                </a:lnTo>
                <a:lnTo>
                  <a:pt x="356977" y="0"/>
                </a:lnTo>
                <a:lnTo>
                  <a:pt x="0" y="0"/>
                </a:lnTo>
                <a:lnTo>
                  <a:pt x="0" y="50869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826648" y="1721406"/>
            <a:ext cx="357505" cy="151765"/>
          </a:xfrm>
          <a:custGeom>
            <a:avLst/>
            <a:gdLst/>
            <a:ahLst/>
            <a:cxnLst/>
            <a:rect l="l" t="t" r="r" b="b"/>
            <a:pathLst>
              <a:path w="357504" h="151764">
                <a:moveTo>
                  <a:pt x="0" y="151714"/>
                </a:moveTo>
                <a:lnTo>
                  <a:pt x="356977" y="151714"/>
                </a:lnTo>
                <a:lnTo>
                  <a:pt x="356977" y="0"/>
                </a:lnTo>
                <a:lnTo>
                  <a:pt x="0" y="0"/>
                </a:lnTo>
                <a:lnTo>
                  <a:pt x="0" y="15171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26648" y="1159166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54"/>
                </a:moveTo>
                <a:lnTo>
                  <a:pt x="356977" y="713954"/>
                </a:lnTo>
                <a:lnTo>
                  <a:pt x="356977" y="0"/>
                </a:lnTo>
                <a:lnTo>
                  <a:pt x="0" y="0"/>
                </a:lnTo>
                <a:lnTo>
                  <a:pt x="0" y="713954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978362" y="1645553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546" y="0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924810" y="1516146"/>
            <a:ext cx="161290" cy="179070"/>
          </a:xfrm>
          <a:custGeom>
            <a:avLst/>
            <a:gdLst/>
            <a:ahLst/>
            <a:cxnLst/>
            <a:rect l="l" t="t" r="r" b="b"/>
            <a:pathLst>
              <a:path w="161290" h="179069">
                <a:moveTo>
                  <a:pt x="80325" y="0"/>
                </a:moveTo>
                <a:lnTo>
                  <a:pt x="0" y="178506"/>
                </a:lnTo>
                <a:lnTo>
                  <a:pt x="53568" y="154722"/>
                </a:lnTo>
                <a:lnTo>
                  <a:pt x="149964" y="154722"/>
                </a:lnTo>
                <a:lnTo>
                  <a:pt x="80325" y="0"/>
                </a:lnTo>
                <a:close/>
              </a:path>
              <a:path w="161290" h="179069">
                <a:moveTo>
                  <a:pt x="149964" y="154722"/>
                </a:moveTo>
                <a:lnTo>
                  <a:pt x="107100" y="154722"/>
                </a:lnTo>
                <a:lnTo>
                  <a:pt x="160668" y="178506"/>
                </a:lnTo>
                <a:lnTo>
                  <a:pt x="149964" y="154722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719105" y="1605393"/>
            <a:ext cx="357505" cy="62865"/>
          </a:xfrm>
          <a:custGeom>
            <a:avLst/>
            <a:gdLst/>
            <a:ahLst/>
            <a:cxnLst/>
            <a:rect l="l" t="t" r="r" b="b"/>
            <a:pathLst>
              <a:path w="357504" h="62864">
                <a:moveTo>
                  <a:pt x="0" y="62466"/>
                </a:moveTo>
                <a:lnTo>
                  <a:pt x="356969" y="62466"/>
                </a:lnTo>
                <a:lnTo>
                  <a:pt x="356969" y="0"/>
                </a:lnTo>
                <a:lnTo>
                  <a:pt x="0" y="0"/>
                </a:lnTo>
                <a:lnTo>
                  <a:pt x="0" y="6246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719105" y="1721406"/>
            <a:ext cx="357505" cy="598170"/>
          </a:xfrm>
          <a:custGeom>
            <a:avLst/>
            <a:gdLst/>
            <a:ahLst/>
            <a:cxnLst/>
            <a:rect l="l" t="t" r="r" b="b"/>
            <a:pathLst>
              <a:path w="357504" h="598169">
                <a:moveTo>
                  <a:pt x="0" y="597933"/>
                </a:moveTo>
                <a:lnTo>
                  <a:pt x="356969" y="597933"/>
                </a:lnTo>
                <a:lnTo>
                  <a:pt x="356969" y="0"/>
                </a:lnTo>
                <a:lnTo>
                  <a:pt x="0" y="0"/>
                </a:lnTo>
                <a:lnTo>
                  <a:pt x="0" y="59793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719105" y="1605393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47"/>
                </a:moveTo>
                <a:lnTo>
                  <a:pt x="356969" y="713947"/>
                </a:lnTo>
                <a:lnTo>
                  <a:pt x="356969" y="0"/>
                </a:lnTo>
                <a:lnTo>
                  <a:pt x="0" y="0"/>
                </a:lnTo>
                <a:lnTo>
                  <a:pt x="0" y="713947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897574" y="1721406"/>
            <a:ext cx="0" cy="133985"/>
          </a:xfrm>
          <a:custGeom>
            <a:avLst/>
            <a:gdLst/>
            <a:ahLst/>
            <a:cxnLst/>
            <a:rect l="l" t="t" r="r" b="b"/>
            <a:pathLst>
              <a:path h="133985">
                <a:moveTo>
                  <a:pt x="0" y="0"/>
                </a:moveTo>
                <a:lnTo>
                  <a:pt x="0" y="133876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817249" y="1783877"/>
            <a:ext cx="161290" cy="179070"/>
          </a:xfrm>
          <a:custGeom>
            <a:avLst/>
            <a:gdLst/>
            <a:ahLst/>
            <a:cxnLst/>
            <a:rect l="l" t="t" r="r" b="b"/>
            <a:pathLst>
              <a:path w="161290" h="179069">
                <a:moveTo>
                  <a:pt x="0" y="0"/>
                </a:moveTo>
                <a:lnTo>
                  <a:pt x="80325" y="178506"/>
                </a:lnTo>
                <a:lnTo>
                  <a:pt x="149964" y="23783"/>
                </a:lnTo>
                <a:lnTo>
                  <a:pt x="53550" y="23783"/>
                </a:lnTo>
                <a:lnTo>
                  <a:pt x="0" y="0"/>
                </a:lnTo>
                <a:close/>
              </a:path>
              <a:path w="161290" h="179069">
                <a:moveTo>
                  <a:pt x="160668" y="0"/>
                </a:moveTo>
                <a:lnTo>
                  <a:pt x="107100" y="23783"/>
                </a:lnTo>
                <a:lnTo>
                  <a:pt x="149964" y="23783"/>
                </a:lnTo>
                <a:lnTo>
                  <a:pt x="160668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611544" y="1159166"/>
            <a:ext cx="357505" cy="509270"/>
          </a:xfrm>
          <a:custGeom>
            <a:avLst/>
            <a:gdLst/>
            <a:ahLst/>
            <a:cxnLst/>
            <a:rect l="l" t="t" r="r" b="b"/>
            <a:pathLst>
              <a:path w="357504" h="509269">
                <a:moveTo>
                  <a:pt x="0" y="508693"/>
                </a:moveTo>
                <a:lnTo>
                  <a:pt x="356969" y="508693"/>
                </a:lnTo>
                <a:lnTo>
                  <a:pt x="356969" y="0"/>
                </a:lnTo>
                <a:lnTo>
                  <a:pt x="0" y="0"/>
                </a:lnTo>
                <a:lnTo>
                  <a:pt x="0" y="50869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611544" y="1721406"/>
            <a:ext cx="357505" cy="151765"/>
          </a:xfrm>
          <a:custGeom>
            <a:avLst/>
            <a:gdLst/>
            <a:ahLst/>
            <a:cxnLst/>
            <a:rect l="l" t="t" r="r" b="b"/>
            <a:pathLst>
              <a:path w="357504" h="151764">
                <a:moveTo>
                  <a:pt x="0" y="151714"/>
                </a:moveTo>
                <a:lnTo>
                  <a:pt x="356969" y="151714"/>
                </a:lnTo>
                <a:lnTo>
                  <a:pt x="356969" y="0"/>
                </a:lnTo>
                <a:lnTo>
                  <a:pt x="0" y="0"/>
                </a:lnTo>
                <a:lnTo>
                  <a:pt x="0" y="15171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611544" y="1159166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54"/>
                </a:moveTo>
                <a:lnTo>
                  <a:pt x="356969" y="713954"/>
                </a:lnTo>
                <a:lnTo>
                  <a:pt x="356969" y="0"/>
                </a:lnTo>
                <a:lnTo>
                  <a:pt x="0" y="0"/>
                </a:lnTo>
                <a:lnTo>
                  <a:pt x="0" y="713954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763240" y="1645553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546" y="0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9709688" y="1516146"/>
            <a:ext cx="161290" cy="179070"/>
          </a:xfrm>
          <a:custGeom>
            <a:avLst/>
            <a:gdLst/>
            <a:ahLst/>
            <a:cxnLst/>
            <a:rect l="l" t="t" r="r" b="b"/>
            <a:pathLst>
              <a:path w="161290" h="179069">
                <a:moveTo>
                  <a:pt x="80325" y="0"/>
                </a:moveTo>
                <a:lnTo>
                  <a:pt x="0" y="178506"/>
                </a:lnTo>
                <a:lnTo>
                  <a:pt x="53550" y="154722"/>
                </a:lnTo>
                <a:lnTo>
                  <a:pt x="149964" y="154722"/>
                </a:lnTo>
                <a:lnTo>
                  <a:pt x="80325" y="0"/>
                </a:lnTo>
                <a:close/>
              </a:path>
              <a:path w="161290" h="179069">
                <a:moveTo>
                  <a:pt x="149964" y="154722"/>
                </a:moveTo>
                <a:lnTo>
                  <a:pt x="107100" y="154722"/>
                </a:lnTo>
                <a:lnTo>
                  <a:pt x="160668" y="178506"/>
                </a:lnTo>
                <a:lnTo>
                  <a:pt x="149964" y="154722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613407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98" y="89244"/>
                </a:lnTo>
                <a:lnTo>
                  <a:pt x="71398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542009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98" y="89244"/>
                </a:lnTo>
                <a:lnTo>
                  <a:pt x="71398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470617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91" y="89244"/>
                </a:lnTo>
                <a:lnTo>
                  <a:pt x="71391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399218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98" y="89244"/>
                </a:lnTo>
                <a:lnTo>
                  <a:pt x="71398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327829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89" y="89244"/>
                </a:lnTo>
                <a:lnTo>
                  <a:pt x="71389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256430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98" y="89244"/>
                </a:lnTo>
                <a:lnTo>
                  <a:pt x="71398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185038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91" y="89244"/>
                </a:lnTo>
                <a:lnTo>
                  <a:pt x="71391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113640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98" y="89244"/>
                </a:lnTo>
                <a:lnTo>
                  <a:pt x="71398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042248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91" y="89244"/>
                </a:lnTo>
                <a:lnTo>
                  <a:pt x="71391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970849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98" y="89244"/>
                </a:lnTo>
                <a:lnTo>
                  <a:pt x="71398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505848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85" y="89244"/>
                </a:lnTo>
                <a:lnTo>
                  <a:pt x="71385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434449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98" y="89244"/>
                </a:lnTo>
                <a:lnTo>
                  <a:pt x="71398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363058" y="2765578"/>
            <a:ext cx="71755" cy="8890"/>
          </a:xfrm>
          <a:custGeom>
            <a:avLst/>
            <a:gdLst/>
            <a:ahLst/>
            <a:cxnLst/>
            <a:rect l="l" t="t" r="r" b="b"/>
            <a:pathLst>
              <a:path w="71754" h="8889">
                <a:moveTo>
                  <a:pt x="71391" y="0"/>
                </a:moveTo>
                <a:lnTo>
                  <a:pt x="0" y="854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291659" y="2774126"/>
            <a:ext cx="71755" cy="17145"/>
          </a:xfrm>
          <a:custGeom>
            <a:avLst/>
            <a:gdLst/>
            <a:ahLst/>
            <a:cxnLst/>
            <a:rect l="l" t="t" r="r" b="b"/>
            <a:pathLst>
              <a:path w="71754" h="17144">
                <a:moveTo>
                  <a:pt x="71398" y="0"/>
                </a:moveTo>
                <a:lnTo>
                  <a:pt x="0" y="1715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220267" y="2791276"/>
            <a:ext cx="71755" cy="26034"/>
          </a:xfrm>
          <a:custGeom>
            <a:avLst/>
            <a:gdLst/>
            <a:ahLst/>
            <a:cxnLst/>
            <a:rect l="l" t="t" r="r" b="b"/>
            <a:pathLst>
              <a:path w="71754" h="26035">
                <a:moveTo>
                  <a:pt x="71391" y="0"/>
                </a:moveTo>
                <a:lnTo>
                  <a:pt x="0" y="2569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148870" y="2816973"/>
            <a:ext cx="71755" cy="34290"/>
          </a:xfrm>
          <a:custGeom>
            <a:avLst/>
            <a:gdLst/>
            <a:ahLst/>
            <a:cxnLst/>
            <a:rect l="l" t="t" r="r" b="b"/>
            <a:pathLst>
              <a:path w="71754" h="34289">
                <a:moveTo>
                  <a:pt x="71396" y="0"/>
                </a:moveTo>
                <a:lnTo>
                  <a:pt x="0" y="34263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077479" y="2851236"/>
            <a:ext cx="71755" cy="43180"/>
          </a:xfrm>
          <a:custGeom>
            <a:avLst/>
            <a:gdLst/>
            <a:ahLst/>
            <a:cxnLst/>
            <a:rect l="l" t="t" r="r" b="b"/>
            <a:pathLst>
              <a:path w="71754" h="43180">
                <a:moveTo>
                  <a:pt x="71391" y="0"/>
                </a:moveTo>
                <a:lnTo>
                  <a:pt x="0" y="4284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006080" y="2894084"/>
            <a:ext cx="71755" cy="51435"/>
          </a:xfrm>
          <a:custGeom>
            <a:avLst/>
            <a:gdLst/>
            <a:ahLst/>
            <a:cxnLst/>
            <a:rect l="l" t="t" r="r" b="b"/>
            <a:pathLst>
              <a:path w="71754" h="51435">
                <a:moveTo>
                  <a:pt x="71398" y="0"/>
                </a:moveTo>
                <a:lnTo>
                  <a:pt x="0" y="51394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934681" y="2945478"/>
            <a:ext cx="71755" cy="60325"/>
          </a:xfrm>
          <a:custGeom>
            <a:avLst/>
            <a:gdLst/>
            <a:ahLst/>
            <a:cxnLst/>
            <a:rect l="l" t="t" r="r" b="b"/>
            <a:pathLst>
              <a:path w="71754" h="60325">
                <a:moveTo>
                  <a:pt x="71398" y="0"/>
                </a:moveTo>
                <a:lnTo>
                  <a:pt x="0" y="59979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863290" y="3005457"/>
            <a:ext cx="71755" cy="68580"/>
          </a:xfrm>
          <a:custGeom>
            <a:avLst/>
            <a:gdLst/>
            <a:ahLst/>
            <a:cxnLst/>
            <a:rect l="l" t="t" r="r" b="b"/>
            <a:pathLst>
              <a:path w="71754" h="68580">
                <a:moveTo>
                  <a:pt x="71391" y="0"/>
                </a:moveTo>
                <a:lnTo>
                  <a:pt x="0" y="68544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398285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87" y="89244"/>
                </a:lnTo>
                <a:lnTo>
                  <a:pt x="71387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326897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87" y="89244"/>
                </a:lnTo>
                <a:lnTo>
                  <a:pt x="71387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255491" y="2765578"/>
            <a:ext cx="71755" cy="21590"/>
          </a:xfrm>
          <a:custGeom>
            <a:avLst/>
            <a:gdLst/>
            <a:ahLst/>
            <a:cxnLst/>
            <a:rect l="l" t="t" r="r" b="b"/>
            <a:pathLst>
              <a:path w="71754" h="21589">
                <a:moveTo>
                  <a:pt x="71406" y="0"/>
                </a:moveTo>
                <a:lnTo>
                  <a:pt x="0" y="21405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184103" y="2786984"/>
            <a:ext cx="71755" cy="43180"/>
          </a:xfrm>
          <a:custGeom>
            <a:avLst/>
            <a:gdLst/>
            <a:ahLst/>
            <a:cxnLst/>
            <a:rect l="l" t="t" r="r" b="b"/>
            <a:pathLst>
              <a:path w="71754" h="43180">
                <a:moveTo>
                  <a:pt x="71387" y="0"/>
                </a:moveTo>
                <a:lnTo>
                  <a:pt x="0" y="4284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112697" y="2829831"/>
            <a:ext cx="71755" cy="64769"/>
          </a:xfrm>
          <a:custGeom>
            <a:avLst/>
            <a:gdLst/>
            <a:ahLst/>
            <a:cxnLst/>
            <a:rect l="l" t="t" r="r" b="b"/>
            <a:pathLst>
              <a:path w="71754" h="64769">
                <a:moveTo>
                  <a:pt x="71406" y="0"/>
                </a:moveTo>
                <a:lnTo>
                  <a:pt x="0" y="64252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041309" y="2894084"/>
            <a:ext cx="71755" cy="85725"/>
          </a:xfrm>
          <a:custGeom>
            <a:avLst/>
            <a:gdLst/>
            <a:ahLst/>
            <a:cxnLst/>
            <a:rect l="l" t="t" r="r" b="b"/>
            <a:pathLst>
              <a:path w="71754" h="85725">
                <a:moveTo>
                  <a:pt x="71387" y="0"/>
                </a:moveTo>
                <a:lnTo>
                  <a:pt x="0" y="8565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969903" y="2979741"/>
            <a:ext cx="71755" cy="107314"/>
          </a:xfrm>
          <a:custGeom>
            <a:avLst/>
            <a:gdLst/>
            <a:ahLst/>
            <a:cxnLst/>
            <a:rect l="l" t="t" r="r" b="b"/>
            <a:pathLst>
              <a:path w="71754" h="107314">
                <a:moveTo>
                  <a:pt x="71406" y="0"/>
                </a:moveTo>
                <a:lnTo>
                  <a:pt x="0" y="10710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898515" y="3086842"/>
            <a:ext cx="71755" cy="128905"/>
          </a:xfrm>
          <a:custGeom>
            <a:avLst/>
            <a:gdLst/>
            <a:ahLst/>
            <a:cxnLst/>
            <a:rect l="l" t="t" r="r" b="b"/>
            <a:pathLst>
              <a:path w="71754" h="128905">
                <a:moveTo>
                  <a:pt x="71387" y="0"/>
                </a:moveTo>
                <a:lnTo>
                  <a:pt x="0" y="128523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827128" y="3215365"/>
            <a:ext cx="71755" cy="150495"/>
          </a:xfrm>
          <a:custGeom>
            <a:avLst/>
            <a:gdLst/>
            <a:ahLst/>
            <a:cxnLst/>
            <a:rect l="l" t="t" r="r" b="b"/>
            <a:pathLst>
              <a:path w="71754" h="150495">
                <a:moveTo>
                  <a:pt x="71387" y="0"/>
                </a:moveTo>
                <a:lnTo>
                  <a:pt x="0" y="149928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755721" y="3365294"/>
            <a:ext cx="71755" cy="171450"/>
          </a:xfrm>
          <a:custGeom>
            <a:avLst/>
            <a:gdLst/>
            <a:ahLst/>
            <a:cxnLst/>
            <a:rect l="l" t="t" r="r" b="b"/>
            <a:pathLst>
              <a:path w="71754" h="171450">
                <a:moveTo>
                  <a:pt x="71406" y="0"/>
                </a:moveTo>
                <a:lnTo>
                  <a:pt x="0" y="171334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290724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87" y="89244"/>
                </a:lnTo>
                <a:lnTo>
                  <a:pt x="71387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219336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87" y="89244"/>
                </a:lnTo>
                <a:lnTo>
                  <a:pt x="71387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147929" y="2765578"/>
            <a:ext cx="71755" cy="16510"/>
          </a:xfrm>
          <a:custGeom>
            <a:avLst/>
            <a:gdLst/>
            <a:ahLst/>
            <a:cxnLst/>
            <a:rect l="l" t="t" r="r" b="b"/>
            <a:pathLst>
              <a:path w="71754" h="16510">
                <a:moveTo>
                  <a:pt x="71406" y="0"/>
                </a:moveTo>
                <a:lnTo>
                  <a:pt x="0" y="16053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076542" y="2781632"/>
            <a:ext cx="71755" cy="32384"/>
          </a:xfrm>
          <a:custGeom>
            <a:avLst/>
            <a:gdLst/>
            <a:ahLst/>
            <a:cxnLst/>
            <a:rect l="l" t="t" r="r" b="b"/>
            <a:pathLst>
              <a:path w="71754" h="32385">
                <a:moveTo>
                  <a:pt x="71387" y="0"/>
                </a:moveTo>
                <a:lnTo>
                  <a:pt x="0" y="32126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005136" y="2813759"/>
            <a:ext cx="71755" cy="48260"/>
          </a:xfrm>
          <a:custGeom>
            <a:avLst/>
            <a:gdLst/>
            <a:ahLst/>
            <a:cxnLst/>
            <a:rect l="l" t="t" r="r" b="b"/>
            <a:pathLst>
              <a:path w="71754" h="48260">
                <a:moveTo>
                  <a:pt x="71406" y="0"/>
                </a:moveTo>
                <a:lnTo>
                  <a:pt x="0" y="48198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933748" y="2861957"/>
            <a:ext cx="71755" cy="64769"/>
          </a:xfrm>
          <a:custGeom>
            <a:avLst/>
            <a:gdLst/>
            <a:ahLst/>
            <a:cxnLst/>
            <a:rect l="l" t="t" r="r" b="b"/>
            <a:pathLst>
              <a:path w="71754" h="64769">
                <a:moveTo>
                  <a:pt x="71387" y="0"/>
                </a:moveTo>
                <a:lnTo>
                  <a:pt x="0" y="64252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862360" y="2926210"/>
            <a:ext cx="71755" cy="80645"/>
          </a:xfrm>
          <a:custGeom>
            <a:avLst/>
            <a:gdLst/>
            <a:ahLst/>
            <a:cxnLst/>
            <a:rect l="l" t="t" r="r" b="b"/>
            <a:pathLst>
              <a:path w="71754" h="80644">
                <a:moveTo>
                  <a:pt x="71387" y="0"/>
                </a:moveTo>
                <a:lnTo>
                  <a:pt x="0" y="80306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790954" y="3006517"/>
            <a:ext cx="71755" cy="96520"/>
          </a:xfrm>
          <a:custGeom>
            <a:avLst/>
            <a:gdLst/>
            <a:ahLst/>
            <a:cxnLst/>
            <a:rect l="l" t="t" r="r" b="b"/>
            <a:pathLst>
              <a:path w="71754" h="96519">
                <a:moveTo>
                  <a:pt x="71406" y="0"/>
                </a:moveTo>
                <a:lnTo>
                  <a:pt x="0" y="9639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719566" y="3102914"/>
            <a:ext cx="71755" cy="113030"/>
          </a:xfrm>
          <a:custGeom>
            <a:avLst/>
            <a:gdLst/>
            <a:ahLst/>
            <a:cxnLst/>
            <a:rect l="l" t="t" r="r" b="b"/>
            <a:pathLst>
              <a:path w="71754" h="113030">
                <a:moveTo>
                  <a:pt x="71387" y="0"/>
                </a:moveTo>
                <a:lnTo>
                  <a:pt x="0" y="112451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648178" y="3215365"/>
            <a:ext cx="71755" cy="128905"/>
          </a:xfrm>
          <a:custGeom>
            <a:avLst/>
            <a:gdLst/>
            <a:ahLst/>
            <a:cxnLst/>
            <a:rect l="l" t="t" r="r" b="b"/>
            <a:pathLst>
              <a:path w="71754" h="128904">
                <a:moveTo>
                  <a:pt x="71387" y="0"/>
                </a:moveTo>
                <a:lnTo>
                  <a:pt x="0" y="128505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9183162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87" y="89244"/>
                </a:lnTo>
                <a:lnTo>
                  <a:pt x="71387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9111774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87" y="89244"/>
                </a:lnTo>
                <a:lnTo>
                  <a:pt x="71387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9040368" y="2765578"/>
            <a:ext cx="71755" cy="24130"/>
          </a:xfrm>
          <a:custGeom>
            <a:avLst/>
            <a:gdLst/>
            <a:ahLst/>
            <a:cxnLst/>
            <a:rect l="l" t="t" r="r" b="b"/>
            <a:pathLst>
              <a:path w="71754" h="24130">
                <a:moveTo>
                  <a:pt x="71406" y="0"/>
                </a:moveTo>
                <a:lnTo>
                  <a:pt x="0" y="2408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968981" y="2789659"/>
            <a:ext cx="71755" cy="48260"/>
          </a:xfrm>
          <a:custGeom>
            <a:avLst/>
            <a:gdLst/>
            <a:ahLst/>
            <a:cxnLst/>
            <a:rect l="l" t="t" r="r" b="b"/>
            <a:pathLst>
              <a:path w="71754" h="48260">
                <a:moveTo>
                  <a:pt x="71387" y="0"/>
                </a:moveTo>
                <a:lnTo>
                  <a:pt x="0" y="48198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897574" y="2837858"/>
            <a:ext cx="71755" cy="72390"/>
          </a:xfrm>
          <a:custGeom>
            <a:avLst/>
            <a:gdLst/>
            <a:ahLst/>
            <a:cxnLst/>
            <a:rect l="l" t="t" r="r" b="b"/>
            <a:pathLst>
              <a:path w="71754" h="72389">
                <a:moveTo>
                  <a:pt x="71406" y="0"/>
                </a:moveTo>
                <a:lnTo>
                  <a:pt x="0" y="72279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826186" y="2910138"/>
            <a:ext cx="71755" cy="96520"/>
          </a:xfrm>
          <a:custGeom>
            <a:avLst/>
            <a:gdLst/>
            <a:ahLst/>
            <a:cxnLst/>
            <a:rect l="l" t="t" r="r" b="b"/>
            <a:pathLst>
              <a:path w="71754" h="96519">
                <a:moveTo>
                  <a:pt x="71387" y="0"/>
                </a:moveTo>
                <a:lnTo>
                  <a:pt x="0" y="96378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754799" y="3006517"/>
            <a:ext cx="71755" cy="120650"/>
          </a:xfrm>
          <a:custGeom>
            <a:avLst/>
            <a:gdLst/>
            <a:ahLst/>
            <a:cxnLst/>
            <a:rect l="l" t="t" r="r" b="b"/>
            <a:pathLst>
              <a:path w="71754" h="120650">
                <a:moveTo>
                  <a:pt x="71387" y="0"/>
                </a:moveTo>
                <a:lnTo>
                  <a:pt x="0" y="120478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683393" y="3126995"/>
            <a:ext cx="71755" cy="144780"/>
          </a:xfrm>
          <a:custGeom>
            <a:avLst/>
            <a:gdLst/>
            <a:ahLst/>
            <a:cxnLst/>
            <a:rect l="l" t="t" r="r" b="b"/>
            <a:pathLst>
              <a:path w="71754" h="144779">
                <a:moveTo>
                  <a:pt x="71406" y="0"/>
                </a:moveTo>
                <a:lnTo>
                  <a:pt x="0" y="14457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612005" y="3271572"/>
            <a:ext cx="71755" cy="168910"/>
          </a:xfrm>
          <a:custGeom>
            <a:avLst/>
            <a:gdLst/>
            <a:ahLst/>
            <a:cxnLst/>
            <a:rect l="l" t="t" r="r" b="b"/>
            <a:pathLst>
              <a:path w="71754" h="168910">
                <a:moveTo>
                  <a:pt x="71387" y="0"/>
                </a:moveTo>
                <a:lnTo>
                  <a:pt x="0" y="16867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540599" y="3440250"/>
            <a:ext cx="71755" cy="193040"/>
          </a:xfrm>
          <a:custGeom>
            <a:avLst/>
            <a:gdLst/>
            <a:ahLst/>
            <a:cxnLst/>
            <a:rect l="l" t="t" r="r" b="b"/>
            <a:pathLst>
              <a:path w="71754" h="193039">
                <a:moveTo>
                  <a:pt x="71406" y="0"/>
                </a:moveTo>
                <a:lnTo>
                  <a:pt x="0" y="192776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0075601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405" y="89244"/>
                </a:lnTo>
                <a:lnTo>
                  <a:pt x="71405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10004214" y="2720956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4"/>
                </a:moveTo>
                <a:lnTo>
                  <a:pt x="71387" y="89244"/>
                </a:lnTo>
                <a:lnTo>
                  <a:pt x="71387" y="0"/>
                </a:lnTo>
                <a:lnTo>
                  <a:pt x="0" y="0"/>
                </a:lnTo>
                <a:lnTo>
                  <a:pt x="0" y="892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9932807" y="2765578"/>
            <a:ext cx="71755" cy="19050"/>
          </a:xfrm>
          <a:custGeom>
            <a:avLst/>
            <a:gdLst/>
            <a:ahLst/>
            <a:cxnLst/>
            <a:rect l="l" t="t" r="r" b="b"/>
            <a:pathLst>
              <a:path w="71754" h="19050">
                <a:moveTo>
                  <a:pt x="71406" y="0"/>
                </a:moveTo>
                <a:lnTo>
                  <a:pt x="0" y="18729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9861419" y="2784308"/>
            <a:ext cx="71755" cy="37465"/>
          </a:xfrm>
          <a:custGeom>
            <a:avLst/>
            <a:gdLst/>
            <a:ahLst/>
            <a:cxnLst/>
            <a:rect l="l" t="t" r="r" b="b"/>
            <a:pathLst>
              <a:path w="71754" h="37464">
                <a:moveTo>
                  <a:pt x="71387" y="0"/>
                </a:moveTo>
                <a:lnTo>
                  <a:pt x="0" y="3747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9790013" y="2821786"/>
            <a:ext cx="71755" cy="56515"/>
          </a:xfrm>
          <a:custGeom>
            <a:avLst/>
            <a:gdLst/>
            <a:ahLst/>
            <a:cxnLst/>
            <a:rect l="l" t="t" r="r" b="b"/>
            <a:pathLst>
              <a:path w="71754" h="56514">
                <a:moveTo>
                  <a:pt x="71406" y="0"/>
                </a:moveTo>
                <a:lnTo>
                  <a:pt x="0" y="56225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9718626" y="2878011"/>
            <a:ext cx="71755" cy="75565"/>
          </a:xfrm>
          <a:custGeom>
            <a:avLst/>
            <a:gdLst/>
            <a:ahLst/>
            <a:cxnLst/>
            <a:rect l="l" t="t" r="r" b="b"/>
            <a:pathLst>
              <a:path w="71754" h="75564">
                <a:moveTo>
                  <a:pt x="71387" y="0"/>
                </a:moveTo>
                <a:lnTo>
                  <a:pt x="0" y="74973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9647238" y="2952985"/>
            <a:ext cx="71755" cy="93980"/>
          </a:xfrm>
          <a:custGeom>
            <a:avLst/>
            <a:gdLst/>
            <a:ahLst/>
            <a:cxnLst/>
            <a:rect l="l" t="t" r="r" b="b"/>
            <a:pathLst>
              <a:path w="71754" h="93980">
                <a:moveTo>
                  <a:pt x="71387" y="0"/>
                </a:moveTo>
                <a:lnTo>
                  <a:pt x="0" y="93703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9575831" y="3046688"/>
            <a:ext cx="71755" cy="113030"/>
          </a:xfrm>
          <a:custGeom>
            <a:avLst/>
            <a:gdLst/>
            <a:ahLst/>
            <a:cxnLst/>
            <a:rect l="l" t="t" r="r" b="b"/>
            <a:pathLst>
              <a:path w="71754" h="113030">
                <a:moveTo>
                  <a:pt x="71406" y="0"/>
                </a:moveTo>
                <a:lnTo>
                  <a:pt x="0" y="112451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9504444" y="3159140"/>
            <a:ext cx="71755" cy="131445"/>
          </a:xfrm>
          <a:custGeom>
            <a:avLst/>
            <a:gdLst/>
            <a:ahLst/>
            <a:cxnLst/>
            <a:rect l="l" t="t" r="r" b="b"/>
            <a:pathLst>
              <a:path w="71754" h="131445">
                <a:moveTo>
                  <a:pt x="71387" y="0"/>
                </a:moveTo>
                <a:lnTo>
                  <a:pt x="0" y="13118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9433038" y="3290320"/>
            <a:ext cx="71755" cy="150495"/>
          </a:xfrm>
          <a:custGeom>
            <a:avLst/>
            <a:gdLst/>
            <a:ahLst/>
            <a:cxnLst/>
            <a:rect l="l" t="t" r="r" b="b"/>
            <a:pathLst>
              <a:path w="71754" h="150495">
                <a:moveTo>
                  <a:pt x="71406" y="0"/>
                </a:moveTo>
                <a:lnTo>
                  <a:pt x="0" y="149928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4881604" y="1694633"/>
            <a:ext cx="5247640" cy="0"/>
          </a:xfrm>
          <a:custGeom>
            <a:avLst/>
            <a:gdLst/>
            <a:ahLst/>
            <a:cxnLst/>
            <a:rect l="l" t="t" r="r" b="b"/>
            <a:pathLst>
              <a:path w="5247640">
                <a:moveTo>
                  <a:pt x="0" y="0"/>
                </a:moveTo>
                <a:lnTo>
                  <a:pt x="5247546" y="0"/>
                </a:lnTo>
              </a:path>
            </a:pathLst>
          </a:custGeom>
          <a:ln w="535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0057726" y="1614308"/>
            <a:ext cx="179070" cy="161290"/>
          </a:xfrm>
          <a:custGeom>
            <a:avLst/>
            <a:gdLst/>
            <a:ahLst/>
            <a:cxnLst/>
            <a:rect l="l" t="t" r="r" b="b"/>
            <a:pathLst>
              <a:path w="179070" h="161289">
                <a:moveTo>
                  <a:pt x="0" y="0"/>
                </a:moveTo>
                <a:lnTo>
                  <a:pt x="23820" y="53568"/>
                </a:lnTo>
                <a:lnTo>
                  <a:pt x="23820" y="107100"/>
                </a:lnTo>
                <a:lnTo>
                  <a:pt x="0" y="160668"/>
                </a:lnTo>
                <a:lnTo>
                  <a:pt x="178506" y="803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149335" y="4907420"/>
            <a:ext cx="357505" cy="330835"/>
          </a:xfrm>
          <a:custGeom>
            <a:avLst/>
            <a:gdLst/>
            <a:ahLst/>
            <a:cxnLst/>
            <a:rect l="l" t="t" r="r" b="b"/>
            <a:pathLst>
              <a:path w="357504" h="330835">
                <a:moveTo>
                  <a:pt x="0" y="330213"/>
                </a:moveTo>
                <a:lnTo>
                  <a:pt x="356977" y="330213"/>
                </a:lnTo>
                <a:lnTo>
                  <a:pt x="356977" y="0"/>
                </a:lnTo>
                <a:lnTo>
                  <a:pt x="0" y="0"/>
                </a:lnTo>
                <a:lnTo>
                  <a:pt x="0" y="33021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5149335" y="5291180"/>
            <a:ext cx="357505" cy="330200"/>
          </a:xfrm>
          <a:custGeom>
            <a:avLst/>
            <a:gdLst/>
            <a:ahLst/>
            <a:cxnLst/>
            <a:rect l="l" t="t" r="r" b="b"/>
            <a:pathLst>
              <a:path w="357504" h="330200">
                <a:moveTo>
                  <a:pt x="0" y="330187"/>
                </a:moveTo>
                <a:lnTo>
                  <a:pt x="356977" y="330187"/>
                </a:lnTo>
                <a:lnTo>
                  <a:pt x="356977" y="0"/>
                </a:lnTo>
                <a:lnTo>
                  <a:pt x="0" y="0"/>
                </a:lnTo>
                <a:lnTo>
                  <a:pt x="0" y="33018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149335" y="4907420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47"/>
                </a:moveTo>
                <a:lnTo>
                  <a:pt x="356977" y="713947"/>
                </a:lnTo>
                <a:lnTo>
                  <a:pt x="356977" y="0"/>
                </a:lnTo>
                <a:lnTo>
                  <a:pt x="0" y="0"/>
                </a:lnTo>
                <a:lnTo>
                  <a:pt x="0" y="713947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327829" y="526440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327829" y="526440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041776" y="5193001"/>
            <a:ext cx="357505" cy="45085"/>
          </a:xfrm>
          <a:custGeom>
            <a:avLst/>
            <a:gdLst/>
            <a:ahLst/>
            <a:cxnLst/>
            <a:rect l="l" t="t" r="r" b="b"/>
            <a:pathLst>
              <a:path w="357504" h="45085">
                <a:moveTo>
                  <a:pt x="0" y="44633"/>
                </a:moveTo>
                <a:lnTo>
                  <a:pt x="356977" y="44633"/>
                </a:lnTo>
                <a:lnTo>
                  <a:pt x="356977" y="0"/>
                </a:lnTo>
                <a:lnTo>
                  <a:pt x="0" y="0"/>
                </a:lnTo>
                <a:lnTo>
                  <a:pt x="0" y="4463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041776" y="5291180"/>
            <a:ext cx="357505" cy="615950"/>
          </a:xfrm>
          <a:custGeom>
            <a:avLst/>
            <a:gdLst/>
            <a:ahLst/>
            <a:cxnLst/>
            <a:rect l="l" t="t" r="r" b="b"/>
            <a:pathLst>
              <a:path w="357504" h="615950">
                <a:moveTo>
                  <a:pt x="0" y="615775"/>
                </a:moveTo>
                <a:lnTo>
                  <a:pt x="356977" y="615775"/>
                </a:lnTo>
                <a:lnTo>
                  <a:pt x="356977" y="0"/>
                </a:lnTo>
                <a:lnTo>
                  <a:pt x="0" y="0"/>
                </a:lnTo>
                <a:lnTo>
                  <a:pt x="0" y="61577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041776" y="5193001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54"/>
                </a:moveTo>
                <a:lnTo>
                  <a:pt x="356977" y="713954"/>
                </a:lnTo>
                <a:lnTo>
                  <a:pt x="356977" y="0"/>
                </a:lnTo>
                <a:lnTo>
                  <a:pt x="0" y="0"/>
                </a:lnTo>
                <a:lnTo>
                  <a:pt x="0" y="713954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220267" y="5291180"/>
            <a:ext cx="0" cy="151765"/>
          </a:xfrm>
          <a:custGeom>
            <a:avLst/>
            <a:gdLst/>
            <a:ahLst/>
            <a:cxnLst/>
            <a:rect l="l" t="t" r="r" b="b"/>
            <a:pathLst>
              <a:path h="151764">
                <a:moveTo>
                  <a:pt x="0" y="0"/>
                </a:moveTo>
                <a:lnTo>
                  <a:pt x="0" y="151703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139927" y="5371470"/>
            <a:ext cx="161290" cy="179070"/>
          </a:xfrm>
          <a:custGeom>
            <a:avLst/>
            <a:gdLst/>
            <a:ahLst/>
            <a:cxnLst/>
            <a:rect l="l" t="t" r="r" b="b"/>
            <a:pathLst>
              <a:path w="161289" h="179070">
                <a:moveTo>
                  <a:pt x="0" y="0"/>
                </a:moveTo>
                <a:lnTo>
                  <a:pt x="80339" y="178506"/>
                </a:lnTo>
                <a:lnTo>
                  <a:pt x="149962" y="23802"/>
                </a:lnTo>
                <a:lnTo>
                  <a:pt x="53564" y="23802"/>
                </a:lnTo>
                <a:lnTo>
                  <a:pt x="0" y="0"/>
                </a:lnTo>
                <a:close/>
              </a:path>
              <a:path w="161289" h="179070">
                <a:moveTo>
                  <a:pt x="160674" y="0"/>
                </a:moveTo>
                <a:lnTo>
                  <a:pt x="107109" y="23802"/>
                </a:lnTo>
                <a:lnTo>
                  <a:pt x="149962" y="23802"/>
                </a:lnTo>
                <a:lnTo>
                  <a:pt x="16067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6934209" y="5335789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54"/>
                </a:moveTo>
                <a:lnTo>
                  <a:pt x="356977" y="713954"/>
                </a:lnTo>
                <a:lnTo>
                  <a:pt x="356977" y="0"/>
                </a:lnTo>
                <a:lnTo>
                  <a:pt x="0" y="0"/>
                </a:lnTo>
                <a:lnTo>
                  <a:pt x="0" y="71395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934209" y="5335789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54"/>
                </a:moveTo>
                <a:lnTo>
                  <a:pt x="356977" y="713954"/>
                </a:lnTo>
                <a:lnTo>
                  <a:pt x="356977" y="0"/>
                </a:lnTo>
                <a:lnTo>
                  <a:pt x="0" y="0"/>
                </a:lnTo>
                <a:lnTo>
                  <a:pt x="0" y="713954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112697" y="5291180"/>
            <a:ext cx="0" cy="294640"/>
          </a:xfrm>
          <a:custGeom>
            <a:avLst/>
            <a:gdLst/>
            <a:ahLst/>
            <a:cxnLst/>
            <a:rect l="l" t="t" r="r" b="b"/>
            <a:pathLst>
              <a:path h="294639">
                <a:moveTo>
                  <a:pt x="0" y="0"/>
                </a:moveTo>
                <a:lnTo>
                  <a:pt x="0" y="294491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032372" y="5514260"/>
            <a:ext cx="161290" cy="179070"/>
          </a:xfrm>
          <a:custGeom>
            <a:avLst/>
            <a:gdLst/>
            <a:ahLst/>
            <a:cxnLst/>
            <a:rect l="l" t="t" r="r" b="b"/>
            <a:pathLst>
              <a:path w="161290" h="179070">
                <a:moveTo>
                  <a:pt x="0" y="0"/>
                </a:moveTo>
                <a:lnTo>
                  <a:pt x="80325" y="178506"/>
                </a:lnTo>
                <a:lnTo>
                  <a:pt x="149957" y="23798"/>
                </a:lnTo>
                <a:lnTo>
                  <a:pt x="53568" y="23798"/>
                </a:lnTo>
                <a:lnTo>
                  <a:pt x="0" y="0"/>
                </a:lnTo>
                <a:close/>
              </a:path>
              <a:path w="161290" h="179070">
                <a:moveTo>
                  <a:pt x="160668" y="0"/>
                </a:moveTo>
                <a:lnTo>
                  <a:pt x="107100" y="23798"/>
                </a:lnTo>
                <a:lnTo>
                  <a:pt x="149957" y="23798"/>
                </a:lnTo>
                <a:lnTo>
                  <a:pt x="160668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826648" y="4104222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47"/>
                </a:moveTo>
                <a:lnTo>
                  <a:pt x="356977" y="713947"/>
                </a:lnTo>
                <a:lnTo>
                  <a:pt x="356977" y="0"/>
                </a:lnTo>
                <a:lnTo>
                  <a:pt x="0" y="0"/>
                </a:lnTo>
                <a:lnTo>
                  <a:pt x="0" y="71394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826648" y="4104222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47"/>
                </a:moveTo>
                <a:lnTo>
                  <a:pt x="356977" y="713947"/>
                </a:lnTo>
                <a:lnTo>
                  <a:pt x="356977" y="0"/>
                </a:lnTo>
                <a:lnTo>
                  <a:pt x="0" y="0"/>
                </a:lnTo>
                <a:lnTo>
                  <a:pt x="0" y="713947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8005136" y="4568294"/>
            <a:ext cx="0" cy="669925"/>
          </a:xfrm>
          <a:custGeom>
            <a:avLst/>
            <a:gdLst/>
            <a:ahLst/>
            <a:cxnLst/>
            <a:rect l="l" t="t" r="r" b="b"/>
            <a:pathLst>
              <a:path h="669925">
                <a:moveTo>
                  <a:pt x="0" y="0"/>
                </a:moveTo>
                <a:lnTo>
                  <a:pt x="0" y="669340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924810" y="4461212"/>
            <a:ext cx="161290" cy="179070"/>
          </a:xfrm>
          <a:custGeom>
            <a:avLst/>
            <a:gdLst/>
            <a:ahLst/>
            <a:cxnLst/>
            <a:rect l="l" t="t" r="r" b="b"/>
            <a:pathLst>
              <a:path w="161290" h="179070">
                <a:moveTo>
                  <a:pt x="80325" y="0"/>
                </a:moveTo>
                <a:lnTo>
                  <a:pt x="0" y="178487"/>
                </a:lnTo>
                <a:lnTo>
                  <a:pt x="53568" y="154685"/>
                </a:lnTo>
                <a:lnTo>
                  <a:pt x="149954" y="154685"/>
                </a:lnTo>
                <a:lnTo>
                  <a:pt x="80325" y="0"/>
                </a:lnTo>
                <a:close/>
              </a:path>
              <a:path w="161290" h="179070">
                <a:moveTo>
                  <a:pt x="149954" y="154685"/>
                </a:moveTo>
                <a:lnTo>
                  <a:pt x="107100" y="154685"/>
                </a:lnTo>
                <a:lnTo>
                  <a:pt x="160668" y="178487"/>
                </a:lnTo>
                <a:lnTo>
                  <a:pt x="149954" y="15468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8719105" y="5175152"/>
            <a:ext cx="357505" cy="62865"/>
          </a:xfrm>
          <a:custGeom>
            <a:avLst/>
            <a:gdLst/>
            <a:ahLst/>
            <a:cxnLst/>
            <a:rect l="l" t="t" r="r" b="b"/>
            <a:pathLst>
              <a:path w="357504" h="62864">
                <a:moveTo>
                  <a:pt x="0" y="62481"/>
                </a:moveTo>
                <a:lnTo>
                  <a:pt x="356969" y="62481"/>
                </a:lnTo>
                <a:lnTo>
                  <a:pt x="356969" y="0"/>
                </a:lnTo>
                <a:lnTo>
                  <a:pt x="0" y="0"/>
                </a:lnTo>
                <a:lnTo>
                  <a:pt x="0" y="6248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8719105" y="5291180"/>
            <a:ext cx="357505" cy="598170"/>
          </a:xfrm>
          <a:custGeom>
            <a:avLst/>
            <a:gdLst/>
            <a:ahLst/>
            <a:cxnLst/>
            <a:rect l="l" t="t" r="r" b="b"/>
            <a:pathLst>
              <a:path w="357504" h="598170">
                <a:moveTo>
                  <a:pt x="0" y="597919"/>
                </a:moveTo>
                <a:lnTo>
                  <a:pt x="356969" y="597919"/>
                </a:lnTo>
                <a:lnTo>
                  <a:pt x="356969" y="0"/>
                </a:lnTo>
                <a:lnTo>
                  <a:pt x="0" y="0"/>
                </a:lnTo>
                <a:lnTo>
                  <a:pt x="0" y="59791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8719105" y="5175152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47"/>
                </a:moveTo>
                <a:lnTo>
                  <a:pt x="356969" y="713947"/>
                </a:lnTo>
                <a:lnTo>
                  <a:pt x="356969" y="0"/>
                </a:lnTo>
                <a:lnTo>
                  <a:pt x="0" y="0"/>
                </a:lnTo>
                <a:lnTo>
                  <a:pt x="0" y="713947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8897574" y="5291180"/>
            <a:ext cx="0" cy="133985"/>
          </a:xfrm>
          <a:custGeom>
            <a:avLst/>
            <a:gdLst/>
            <a:ahLst/>
            <a:cxnLst/>
            <a:rect l="l" t="t" r="r" b="b"/>
            <a:pathLst>
              <a:path h="133985">
                <a:moveTo>
                  <a:pt x="0" y="0"/>
                </a:moveTo>
                <a:lnTo>
                  <a:pt x="0" y="133847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8817249" y="5353614"/>
            <a:ext cx="161290" cy="179070"/>
          </a:xfrm>
          <a:custGeom>
            <a:avLst/>
            <a:gdLst/>
            <a:ahLst/>
            <a:cxnLst/>
            <a:rect l="l" t="t" r="r" b="b"/>
            <a:pathLst>
              <a:path w="161290" h="179070">
                <a:moveTo>
                  <a:pt x="0" y="0"/>
                </a:moveTo>
                <a:lnTo>
                  <a:pt x="80325" y="178515"/>
                </a:lnTo>
                <a:lnTo>
                  <a:pt x="149956" y="23802"/>
                </a:lnTo>
                <a:lnTo>
                  <a:pt x="53550" y="23802"/>
                </a:lnTo>
                <a:lnTo>
                  <a:pt x="0" y="0"/>
                </a:lnTo>
                <a:close/>
              </a:path>
              <a:path w="161290" h="179070">
                <a:moveTo>
                  <a:pt x="160668" y="0"/>
                </a:moveTo>
                <a:lnTo>
                  <a:pt x="107100" y="23802"/>
                </a:lnTo>
                <a:lnTo>
                  <a:pt x="149956" y="23802"/>
                </a:lnTo>
                <a:lnTo>
                  <a:pt x="160668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9611544" y="4728936"/>
            <a:ext cx="357505" cy="509270"/>
          </a:xfrm>
          <a:custGeom>
            <a:avLst/>
            <a:gdLst/>
            <a:ahLst/>
            <a:cxnLst/>
            <a:rect l="l" t="t" r="r" b="b"/>
            <a:pathLst>
              <a:path w="357504" h="509270">
                <a:moveTo>
                  <a:pt x="0" y="508697"/>
                </a:moveTo>
                <a:lnTo>
                  <a:pt x="356969" y="508697"/>
                </a:lnTo>
                <a:lnTo>
                  <a:pt x="356969" y="0"/>
                </a:lnTo>
                <a:lnTo>
                  <a:pt x="0" y="0"/>
                </a:lnTo>
                <a:lnTo>
                  <a:pt x="0" y="50869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9611544" y="5291180"/>
            <a:ext cx="357505" cy="151765"/>
          </a:xfrm>
          <a:custGeom>
            <a:avLst/>
            <a:gdLst/>
            <a:ahLst/>
            <a:cxnLst/>
            <a:rect l="l" t="t" r="r" b="b"/>
            <a:pathLst>
              <a:path w="357504" h="151764">
                <a:moveTo>
                  <a:pt x="0" y="151703"/>
                </a:moveTo>
                <a:lnTo>
                  <a:pt x="356969" y="151703"/>
                </a:lnTo>
                <a:lnTo>
                  <a:pt x="356969" y="0"/>
                </a:lnTo>
                <a:lnTo>
                  <a:pt x="0" y="0"/>
                </a:lnTo>
                <a:lnTo>
                  <a:pt x="0" y="15170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9611544" y="4728936"/>
            <a:ext cx="357505" cy="714375"/>
          </a:xfrm>
          <a:custGeom>
            <a:avLst/>
            <a:gdLst/>
            <a:ahLst/>
            <a:cxnLst/>
            <a:rect l="l" t="t" r="r" b="b"/>
            <a:pathLst>
              <a:path w="357504" h="714375">
                <a:moveTo>
                  <a:pt x="0" y="713947"/>
                </a:moveTo>
                <a:lnTo>
                  <a:pt x="356969" y="713947"/>
                </a:lnTo>
                <a:lnTo>
                  <a:pt x="356969" y="0"/>
                </a:lnTo>
                <a:lnTo>
                  <a:pt x="0" y="0"/>
                </a:lnTo>
                <a:lnTo>
                  <a:pt x="0" y="713947"/>
                </a:lnTo>
                <a:close/>
              </a:path>
            </a:pathLst>
          </a:custGeom>
          <a:ln w="178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9763240" y="5215317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>
                <a:moveTo>
                  <a:pt x="0" y="0"/>
                </a:moveTo>
                <a:lnTo>
                  <a:pt x="53546" y="0"/>
                </a:lnTo>
              </a:path>
            </a:pathLst>
          </a:custGeom>
          <a:ln w="53546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9709688" y="5085901"/>
            <a:ext cx="161290" cy="179070"/>
          </a:xfrm>
          <a:custGeom>
            <a:avLst/>
            <a:gdLst/>
            <a:ahLst/>
            <a:cxnLst/>
            <a:rect l="l" t="t" r="r" b="b"/>
            <a:pathLst>
              <a:path w="161290" h="179070">
                <a:moveTo>
                  <a:pt x="80325" y="0"/>
                </a:moveTo>
                <a:lnTo>
                  <a:pt x="0" y="178506"/>
                </a:lnTo>
                <a:lnTo>
                  <a:pt x="53550" y="154704"/>
                </a:lnTo>
                <a:lnTo>
                  <a:pt x="149955" y="154704"/>
                </a:lnTo>
                <a:lnTo>
                  <a:pt x="80325" y="0"/>
                </a:lnTo>
                <a:close/>
              </a:path>
              <a:path w="161290" h="179070">
                <a:moveTo>
                  <a:pt x="149955" y="154704"/>
                </a:moveTo>
                <a:lnTo>
                  <a:pt x="107100" y="154704"/>
                </a:lnTo>
                <a:lnTo>
                  <a:pt x="160668" y="178506"/>
                </a:lnTo>
                <a:lnTo>
                  <a:pt x="149955" y="154704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4881604" y="5264407"/>
            <a:ext cx="5247640" cy="0"/>
          </a:xfrm>
          <a:custGeom>
            <a:avLst/>
            <a:gdLst/>
            <a:ahLst/>
            <a:cxnLst/>
            <a:rect l="l" t="t" r="r" b="b"/>
            <a:pathLst>
              <a:path w="5247640">
                <a:moveTo>
                  <a:pt x="0" y="0"/>
                </a:moveTo>
                <a:lnTo>
                  <a:pt x="5247546" y="0"/>
                </a:lnTo>
              </a:path>
            </a:pathLst>
          </a:custGeom>
          <a:ln w="5354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10057726" y="5184063"/>
            <a:ext cx="179070" cy="161290"/>
          </a:xfrm>
          <a:custGeom>
            <a:avLst/>
            <a:gdLst/>
            <a:ahLst/>
            <a:cxnLst/>
            <a:rect l="l" t="t" r="r" b="b"/>
            <a:pathLst>
              <a:path w="179070" h="161289">
                <a:moveTo>
                  <a:pt x="0" y="0"/>
                </a:moveTo>
                <a:lnTo>
                  <a:pt x="23820" y="53568"/>
                </a:lnTo>
                <a:lnTo>
                  <a:pt x="23820" y="107100"/>
                </a:lnTo>
                <a:lnTo>
                  <a:pt x="0" y="160668"/>
                </a:lnTo>
                <a:lnTo>
                  <a:pt x="178506" y="8034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613407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98" y="89243"/>
                </a:lnTo>
                <a:lnTo>
                  <a:pt x="71398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542009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98" y="89243"/>
                </a:lnTo>
                <a:lnTo>
                  <a:pt x="71398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470617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91" y="89243"/>
                </a:lnTo>
                <a:lnTo>
                  <a:pt x="71391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5399218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98" y="89243"/>
                </a:lnTo>
                <a:lnTo>
                  <a:pt x="71398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5327829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9" y="89243"/>
                </a:lnTo>
                <a:lnTo>
                  <a:pt x="71389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5256430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98" y="89243"/>
                </a:lnTo>
                <a:lnTo>
                  <a:pt x="71398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5185038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91" y="89243"/>
                </a:lnTo>
                <a:lnTo>
                  <a:pt x="71391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5113640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98" y="89243"/>
                </a:lnTo>
                <a:lnTo>
                  <a:pt x="71398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042248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91" y="89243"/>
                </a:lnTo>
                <a:lnTo>
                  <a:pt x="71391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4970849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98" y="89243"/>
                </a:lnTo>
                <a:lnTo>
                  <a:pt x="71398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505848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5" y="89243"/>
                </a:lnTo>
                <a:lnTo>
                  <a:pt x="71385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434449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98" y="89243"/>
                </a:lnTo>
                <a:lnTo>
                  <a:pt x="71398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363058" y="6335324"/>
            <a:ext cx="71755" cy="8890"/>
          </a:xfrm>
          <a:custGeom>
            <a:avLst/>
            <a:gdLst/>
            <a:ahLst/>
            <a:cxnLst/>
            <a:rect l="l" t="t" r="r" b="b"/>
            <a:pathLst>
              <a:path w="71754" h="8889">
                <a:moveTo>
                  <a:pt x="71391" y="0"/>
                </a:moveTo>
                <a:lnTo>
                  <a:pt x="0" y="8563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291659" y="6343888"/>
            <a:ext cx="71755" cy="17145"/>
          </a:xfrm>
          <a:custGeom>
            <a:avLst/>
            <a:gdLst/>
            <a:ahLst/>
            <a:cxnLst/>
            <a:rect l="l" t="t" r="r" b="b"/>
            <a:pathLst>
              <a:path w="71754" h="17145">
                <a:moveTo>
                  <a:pt x="71398" y="0"/>
                </a:moveTo>
                <a:lnTo>
                  <a:pt x="0" y="1713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6220267" y="6361025"/>
            <a:ext cx="71755" cy="26034"/>
          </a:xfrm>
          <a:custGeom>
            <a:avLst/>
            <a:gdLst/>
            <a:ahLst/>
            <a:cxnLst/>
            <a:rect l="l" t="t" r="r" b="b"/>
            <a:pathLst>
              <a:path w="71754" h="26035">
                <a:moveTo>
                  <a:pt x="71391" y="0"/>
                </a:moveTo>
                <a:lnTo>
                  <a:pt x="0" y="25701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6148870" y="6386726"/>
            <a:ext cx="71755" cy="34290"/>
          </a:xfrm>
          <a:custGeom>
            <a:avLst/>
            <a:gdLst/>
            <a:ahLst/>
            <a:cxnLst/>
            <a:rect l="l" t="t" r="r" b="b"/>
            <a:pathLst>
              <a:path w="71754" h="34289">
                <a:moveTo>
                  <a:pt x="71396" y="0"/>
                </a:moveTo>
                <a:lnTo>
                  <a:pt x="0" y="34272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6077479" y="6420999"/>
            <a:ext cx="71755" cy="43180"/>
          </a:xfrm>
          <a:custGeom>
            <a:avLst/>
            <a:gdLst/>
            <a:ahLst/>
            <a:cxnLst/>
            <a:rect l="l" t="t" r="r" b="b"/>
            <a:pathLst>
              <a:path w="71754" h="43179">
                <a:moveTo>
                  <a:pt x="71391" y="0"/>
                </a:moveTo>
                <a:lnTo>
                  <a:pt x="0" y="42838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6006080" y="6463837"/>
            <a:ext cx="71755" cy="51435"/>
          </a:xfrm>
          <a:custGeom>
            <a:avLst/>
            <a:gdLst/>
            <a:ahLst/>
            <a:cxnLst/>
            <a:rect l="l" t="t" r="r" b="b"/>
            <a:pathLst>
              <a:path w="71754" h="51434">
                <a:moveTo>
                  <a:pt x="71398" y="0"/>
                </a:moveTo>
                <a:lnTo>
                  <a:pt x="0" y="51402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5934681" y="6515239"/>
            <a:ext cx="71755" cy="60325"/>
          </a:xfrm>
          <a:custGeom>
            <a:avLst/>
            <a:gdLst/>
            <a:ahLst/>
            <a:cxnLst/>
            <a:rect l="l" t="t" r="r" b="b"/>
            <a:pathLst>
              <a:path w="71754" h="60325">
                <a:moveTo>
                  <a:pt x="71398" y="0"/>
                </a:moveTo>
                <a:lnTo>
                  <a:pt x="0" y="59973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5863290" y="6575212"/>
            <a:ext cx="71755" cy="68580"/>
          </a:xfrm>
          <a:custGeom>
            <a:avLst/>
            <a:gdLst/>
            <a:ahLst/>
            <a:cxnLst/>
            <a:rect l="l" t="t" r="r" b="b"/>
            <a:pathLst>
              <a:path w="71754" h="68579">
                <a:moveTo>
                  <a:pt x="71391" y="0"/>
                </a:moveTo>
                <a:lnTo>
                  <a:pt x="0" y="68539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398285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7" y="89243"/>
                </a:lnTo>
                <a:lnTo>
                  <a:pt x="71387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326897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7" y="89243"/>
                </a:lnTo>
                <a:lnTo>
                  <a:pt x="71387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255491" y="6335324"/>
            <a:ext cx="71755" cy="21590"/>
          </a:xfrm>
          <a:custGeom>
            <a:avLst/>
            <a:gdLst/>
            <a:ahLst/>
            <a:cxnLst/>
            <a:rect l="l" t="t" r="r" b="b"/>
            <a:pathLst>
              <a:path w="71754" h="21589">
                <a:moveTo>
                  <a:pt x="71406" y="0"/>
                </a:moveTo>
                <a:lnTo>
                  <a:pt x="0" y="21418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184103" y="6356742"/>
            <a:ext cx="71755" cy="43180"/>
          </a:xfrm>
          <a:custGeom>
            <a:avLst/>
            <a:gdLst/>
            <a:ahLst/>
            <a:cxnLst/>
            <a:rect l="l" t="t" r="r" b="b"/>
            <a:pathLst>
              <a:path w="71754" h="43179">
                <a:moveTo>
                  <a:pt x="71387" y="0"/>
                </a:moveTo>
                <a:lnTo>
                  <a:pt x="0" y="42838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112697" y="6399581"/>
            <a:ext cx="71755" cy="64769"/>
          </a:xfrm>
          <a:custGeom>
            <a:avLst/>
            <a:gdLst/>
            <a:ahLst/>
            <a:cxnLst/>
            <a:rect l="l" t="t" r="r" b="b"/>
            <a:pathLst>
              <a:path w="71754" h="64770">
                <a:moveTo>
                  <a:pt x="71406" y="0"/>
                </a:moveTo>
                <a:lnTo>
                  <a:pt x="0" y="64256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041309" y="6463837"/>
            <a:ext cx="71755" cy="85725"/>
          </a:xfrm>
          <a:custGeom>
            <a:avLst/>
            <a:gdLst/>
            <a:ahLst/>
            <a:cxnLst/>
            <a:rect l="l" t="t" r="r" b="b"/>
            <a:pathLst>
              <a:path w="71754" h="85725">
                <a:moveTo>
                  <a:pt x="71387" y="0"/>
                </a:moveTo>
                <a:lnTo>
                  <a:pt x="0" y="8566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6969903" y="6549504"/>
            <a:ext cx="71755" cy="107314"/>
          </a:xfrm>
          <a:custGeom>
            <a:avLst/>
            <a:gdLst/>
            <a:ahLst/>
            <a:cxnLst/>
            <a:rect l="l" t="t" r="r" b="b"/>
            <a:pathLst>
              <a:path w="71754" h="107315">
                <a:moveTo>
                  <a:pt x="71406" y="0"/>
                </a:moveTo>
                <a:lnTo>
                  <a:pt x="0" y="107094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6898515" y="6656599"/>
            <a:ext cx="71755" cy="128905"/>
          </a:xfrm>
          <a:custGeom>
            <a:avLst/>
            <a:gdLst/>
            <a:ahLst/>
            <a:cxnLst/>
            <a:rect l="l" t="t" r="r" b="b"/>
            <a:pathLst>
              <a:path w="71754" h="128904">
                <a:moveTo>
                  <a:pt x="71387" y="0"/>
                </a:moveTo>
                <a:lnTo>
                  <a:pt x="0" y="128512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6827128" y="6785111"/>
            <a:ext cx="71755" cy="150495"/>
          </a:xfrm>
          <a:custGeom>
            <a:avLst/>
            <a:gdLst/>
            <a:ahLst/>
            <a:cxnLst/>
            <a:rect l="l" t="t" r="r" b="b"/>
            <a:pathLst>
              <a:path w="71754" h="150495">
                <a:moveTo>
                  <a:pt x="71387" y="0"/>
                </a:moveTo>
                <a:lnTo>
                  <a:pt x="0" y="14993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6755721" y="6935042"/>
            <a:ext cx="71755" cy="171450"/>
          </a:xfrm>
          <a:custGeom>
            <a:avLst/>
            <a:gdLst/>
            <a:ahLst/>
            <a:cxnLst/>
            <a:rect l="l" t="t" r="r" b="b"/>
            <a:pathLst>
              <a:path w="71754" h="171450">
                <a:moveTo>
                  <a:pt x="71406" y="0"/>
                </a:moveTo>
                <a:lnTo>
                  <a:pt x="0" y="17135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8290724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7" y="89243"/>
                </a:lnTo>
                <a:lnTo>
                  <a:pt x="71387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8219336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7" y="89243"/>
                </a:lnTo>
                <a:lnTo>
                  <a:pt x="71387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8147929" y="6332645"/>
            <a:ext cx="71755" cy="3175"/>
          </a:xfrm>
          <a:custGeom>
            <a:avLst/>
            <a:gdLst/>
            <a:ahLst/>
            <a:cxnLst/>
            <a:rect l="l" t="t" r="r" b="b"/>
            <a:pathLst>
              <a:path w="71754" h="3175">
                <a:moveTo>
                  <a:pt x="71406" y="2679"/>
                </a:moveTo>
                <a:lnTo>
                  <a:pt x="0" y="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076542" y="6327288"/>
            <a:ext cx="71755" cy="5715"/>
          </a:xfrm>
          <a:custGeom>
            <a:avLst/>
            <a:gdLst/>
            <a:ahLst/>
            <a:cxnLst/>
            <a:rect l="l" t="t" r="r" b="b"/>
            <a:pathLst>
              <a:path w="71754" h="5714">
                <a:moveTo>
                  <a:pt x="71387" y="5356"/>
                </a:moveTo>
                <a:lnTo>
                  <a:pt x="0" y="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8005136" y="6319261"/>
            <a:ext cx="71755" cy="8255"/>
          </a:xfrm>
          <a:custGeom>
            <a:avLst/>
            <a:gdLst/>
            <a:ahLst/>
            <a:cxnLst/>
            <a:rect l="l" t="t" r="r" b="b"/>
            <a:pathLst>
              <a:path w="71754" h="8254">
                <a:moveTo>
                  <a:pt x="71406" y="8026"/>
                </a:moveTo>
                <a:lnTo>
                  <a:pt x="0" y="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7933748" y="6308547"/>
            <a:ext cx="71755" cy="10795"/>
          </a:xfrm>
          <a:custGeom>
            <a:avLst/>
            <a:gdLst/>
            <a:ahLst/>
            <a:cxnLst/>
            <a:rect l="l" t="t" r="r" b="b"/>
            <a:pathLst>
              <a:path w="71754" h="10795">
                <a:moveTo>
                  <a:pt x="71387" y="10713"/>
                </a:moveTo>
                <a:lnTo>
                  <a:pt x="0" y="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7862360" y="6295164"/>
            <a:ext cx="71755" cy="13970"/>
          </a:xfrm>
          <a:custGeom>
            <a:avLst/>
            <a:gdLst/>
            <a:ahLst/>
            <a:cxnLst/>
            <a:rect l="l" t="t" r="r" b="b"/>
            <a:pathLst>
              <a:path w="71754" h="13970">
                <a:moveTo>
                  <a:pt x="71387" y="13383"/>
                </a:moveTo>
                <a:lnTo>
                  <a:pt x="0" y="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7790954" y="6279102"/>
            <a:ext cx="71755" cy="16510"/>
          </a:xfrm>
          <a:custGeom>
            <a:avLst/>
            <a:gdLst/>
            <a:ahLst/>
            <a:cxnLst/>
            <a:rect l="l" t="t" r="r" b="b"/>
            <a:pathLst>
              <a:path w="71754" h="16510">
                <a:moveTo>
                  <a:pt x="71406" y="16061"/>
                </a:moveTo>
                <a:lnTo>
                  <a:pt x="0" y="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7719566" y="6260354"/>
            <a:ext cx="71755" cy="19050"/>
          </a:xfrm>
          <a:custGeom>
            <a:avLst/>
            <a:gdLst/>
            <a:ahLst/>
            <a:cxnLst/>
            <a:rect l="l" t="t" r="r" b="b"/>
            <a:pathLst>
              <a:path w="71754" h="19050">
                <a:moveTo>
                  <a:pt x="71387" y="18748"/>
                </a:moveTo>
                <a:lnTo>
                  <a:pt x="0" y="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7648178" y="6238942"/>
            <a:ext cx="71755" cy="21590"/>
          </a:xfrm>
          <a:custGeom>
            <a:avLst/>
            <a:gdLst/>
            <a:ahLst/>
            <a:cxnLst/>
            <a:rect l="l" t="t" r="r" b="b"/>
            <a:pathLst>
              <a:path w="71754" h="21589">
                <a:moveTo>
                  <a:pt x="71387" y="21412"/>
                </a:moveTo>
                <a:lnTo>
                  <a:pt x="0" y="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9183162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7" y="89243"/>
                </a:lnTo>
                <a:lnTo>
                  <a:pt x="71387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9111774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7" y="89243"/>
                </a:lnTo>
                <a:lnTo>
                  <a:pt x="71387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9040368" y="6335324"/>
            <a:ext cx="71755" cy="3175"/>
          </a:xfrm>
          <a:custGeom>
            <a:avLst/>
            <a:gdLst/>
            <a:ahLst/>
            <a:cxnLst/>
            <a:rect l="l" t="t" r="r" b="b"/>
            <a:pathLst>
              <a:path w="71754" h="3175">
                <a:moveTo>
                  <a:pt x="71406" y="0"/>
                </a:moveTo>
                <a:lnTo>
                  <a:pt x="0" y="2677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8968981" y="6338002"/>
            <a:ext cx="71755" cy="5715"/>
          </a:xfrm>
          <a:custGeom>
            <a:avLst/>
            <a:gdLst/>
            <a:ahLst/>
            <a:cxnLst/>
            <a:rect l="l" t="t" r="r" b="b"/>
            <a:pathLst>
              <a:path w="71754" h="5714">
                <a:moveTo>
                  <a:pt x="71387" y="0"/>
                </a:moveTo>
                <a:lnTo>
                  <a:pt x="0" y="5349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8897574" y="6343351"/>
            <a:ext cx="71755" cy="8255"/>
          </a:xfrm>
          <a:custGeom>
            <a:avLst/>
            <a:gdLst/>
            <a:ahLst/>
            <a:cxnLst/>
            <a:rect l="l" t="t" r="r" b="b"/>
            <a:pathLst>
              <a:path w="71754" h="8254">
                <a:moveTo>
                  <a:pt x="71406" y="0"/>
                </a:moveTo>
                <a:lnTo>
                  <a:pt x="0" y="8034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8826186" y="6351385"/>
            <a:ext cx="71755" cy="10795"/>
          </a:xfrm>
          <a:custGeom>
            <a:avLst/>
            <a:gdLst/>
            <a:ahLst/>
            <a:cxnLst/>
            <a:rect l="l" t="t" r="r" b="b"/>
            <a:pathLst>
              <a:path w="71754" h="10795">
                <a:moveTo>
                  <a:pt x="71387" y="0"/>
                </a:moveTo>
                <a:lnTo>
                  <a:pt x="0" y="10713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8754799" y="6362099"/>
            <a:ext cx="71755" cy="13970"/>
          </a:xfrm>
          <a:custGeom>
            <a:avLst/>
            <a:gdLst/>
            <a:ahLst/>
            <a:cxnLst/>
            <a:rect l="l" t="t" r="r" b="b"/>
            <a:pathLst>
              <a:path w="71754" h="13970">
                <a:moveTo>
                  <a:pt x="71387" y="0"/>
                </a:moveTo>
                <a:lnTo>
                  <a:pt x="0" y="13383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8683393" y="6375483"/>
            <a:ext cx="71755" cy="16510"/>
          </a:xfrm>
          <a:custGeom>
            <a:avLst/>
            <a:gdLst/>
            <a:ahLst/>
            <a:cxnLst/>
            <a:rect l="l" t="t" r="r" b="b"/>
            <a:pathLst>
              <a:path w="71754" h="16510">
                <a:moveTo>
                  <a:pt x="71406" y="0"/>
                </a:moveTo>
                <a:lnTo>
                  <a:pt x="0" y="16061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8612005" y="6391544"/>
            <a:ext cx="71755" cy="19050"/>
          </a:xfrm>
          <a:custGeom>
            <a:avLst/>
            <a:gdLst/>
            <a:ahLst/>
            <a:cxnLst/>
            <a:rect l="l" t="t" r="r" b="b"/>
            <a:pathLst>
              <a:path w="71754" h="19050">
                <a:moveTo>
                  <a:pt x="71387" y="0"/>
                </a:moveTo>
                <a:lnTo>
                  <a:pt x="0" y="1874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8540599" y="6410285"/>
            <a:ext cx="71755" cy="21590"/>
          </a:xfrm>
          <a:custGeom>
            <a:avLst/>
            <a:gdLst/>
            <a:ahLst/>
            <a:cxnLst/>
            <a:rect l="l" t="t" r="r" b="b"/>
            <a:pathLst>
              <a:path w="71754" h="21589">
                <a:moveTo>
                  <a:pt x="71406" y="0"/>
                </a:moveTo>
                <a:lnTo>
                  <a:pt x="0" y="21420"/>
                </a:lnTo>
              </a:path>
            </a:pathLst>
          </a:custGeom>
          <a:ln w="89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0075601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405" y="89243"/>
                </a:lnTo>
                <a:lnTo>
                  <a:pt x="71405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0004214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7" y="89243"/>
                </a:lnTo>
                <a:lnTo>
                  <a:pt x="71387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9932807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406" y="89243"/>
                </a:lnTo>
                <a:lnTo>
                  <a:pt x="71406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9861419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7" y="89243"/>
                </a:lnTo>
                <a:lnTo>
                  <a:pt x="71387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9790014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406" y="89243"/>
                </a:lnTo>
                <a:lnTo>
                  <a:pt x="71406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9718626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7" y="89243"/>
                </a:lnTo>
                <a:lnTo>
                  <a:pt x="71387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9647238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7" y="89243"/>
                </a:lnTo>
                <a:lnTo>
                  <a:pt x="71387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9575832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406" y="89243"/>
                </a:lnTo>
                <a:lnTo>
                  <a:pt x="71406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9504444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387" y="89243"/>
                </a:lnTo>
                <a:lnTo>
                  <a:pt x="71387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9433038" y="6290702"/>
            <a:ext cx="71755" cy="89535"/>
          </a:xfrm>
          <a:custGeom>
            <a:avLst/>
            <a:gdLst/>
            <a:ahLst/>
            <a:cxnLst/>
            <a:rect l="l" t="t" r="r" b="b"/>
            <a:pathLst>
              <a:path w="71754" h="89535">
                <a:moveTo>
                  <a:pt x="0" y="89243"/>
                </a:moveTo>
                <a:lnTo>
                  <a:pt x="71406" y="89243"/>
                </a:lnTo>
                <a:lnTo>
                  <a:pt x="71406" y="0"/>
                </a:lnTo>
                <a:lnTo>
                  <a:pt x="0" y="0"/>
                </a:lnTo>
                <a:lnTo>
                  <a:pt x="0" y="892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90395">
              <a:lnSpc>
                <a:spcPct val="100000"/>
              </a:lnSpc>
            </a:pPr>
            <a:r>
              <a:rPr sz="3200" spc="60" dirty="0">
                <a:latin typeface="+mj-lt"/>
              </a:rPr>
              <a:t>Final</a:t>
            </a:r>
            <a:r>
              <a:rPr sz="3200" spc="70" dirty="0">
                <a:latin typeface="+mj-lt"/>
              </a:rPr>
              <a:t> </a:t>
            </a:r>
            <a:r>
              <a:rPr sz="3200" spc="110" dirty="0">
                <a:latin typeface="+mj-lt"/>
              </a:rPr>
              <a:t>Emittance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Gr</a:t>
            </a:r>
            <a:r>
              <a:rPr sz="3200" spc="55" dirty="0">
                <a:latin typeface="+mj-lt"/>
              </a:rPr>
              <a:t>o</a:t>
            </a:r>
            <a:r>
              <a:rPr sz="3200" spc="45" dirty="0">
                <a:latin typeface="+mj-lt"/>
              </a:rPr>
              <a:t>wth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(CLIC)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46100" y="4619625"/>
            <a:ext cx="3962400" cy="2257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Multi-bunch wakefield </a:t>
            </a:r>
            <a:r>
              <a:rPr sz="2000" dirty="0" smtClean="0">
                <a:cs typeface="Times New Roman"/>
              </a:rPr>
              <a:t>misalignments </a:t>
            </a:r>
            <a:r>
              <a:rPr sz="2000" dirty="0">
                <a:cs typeface="Times New Roman"/>
              </a:rPr>
              <a:t>of 10 </a:t>
            </a:r>
            <a:r>
              <a:rPr sz="2000" i="1" dirty="0">
                <a:cs typeface="Times New Roman"/>
              </a:rPr>
              <a:t>µ</a:t>
            </a:r>
            <a:r>
              <a:rPr sz="2000" dirty="0">
                <a:cs typeface="Times New Roman"/>
              </a:rPr>
              <a:t>m lead to</a:t>
            </a:r>
          </a:p>
          <a:p>
            <a:pPr marL="184785">
              <a:lnSpc>
                <a:spcPct val="100000"/>
              </a:lnSpc>
              <a:spcBef>
                <a:spcPts val="150"/>
              </a:spcBef>
            </a:pPr>
            <a:r>
              <a:rPr sz="2000" dirty="0" smtClean="0">
                <a:cs typeface="Times New Roman"/>
              </a:rPr>
              <a:t>∆</a:t>
            </a:r>
            <a:r>
              <a:rPr lang="fr-CH" sz="2000" dirty="0">
                <a:latin typeface="Symbol" charset="2"/>
                <a:cs typeface="Symbol" charset="2"/>
              </a:rPr>
              <a:t>e</a:t>
            </a:r>
            <a:r>
              <a:rPr sz="2000" i="1" baseline="-11574" dirty="0" smtClean="0">
                <a:cs typeface="Times New Roman"/>
              </a:rPr>
              <a:t>y  </a:t>
            </a:r>
            <a:r>
              <a:rPr sz="2000" i="1" dirty="0">
                <a:cs typeface="メイリオ"/>
              </a:rPr>
              <a:t>≈ </a:t>
            </a:r>
            <a:r>
              <a:rPr sz="2000" dirty="0">
                <a:cs typeface="Times New Roman"/>
              </a:rPr>
              <a:t>0</a:t>
            </a:r>
            <a:r>
              <a:rPr sz="2000" i="1" dirty="0">
                <a:cs typeface="Times New Roman"/>
              </a:rPr>
              <a:t>.</a:t>
            </a:r>
            <a:r>
              <a:rPr sz="2000" dirty="0">
                <a:cs typeface="Times New Roman"/>
              </a:rPr>
              <a:t>13 </a:t>
            </a:r>
            <a:r>
              <a:rPr sz="2000" dirty="0" smtClean="0">
                <a:cs typeface="Times New Roman"/>
              </a:rPr>
              <a:t>nm</a:t>
            </a:r>
            <a:endParaRPr lang="fr-CH" sz="2000" dirty="0" smtClean="0">
              <a:cs typeface="Times New Roman"/>
            </a:endParaRPr>
          </a:p>
          <a:p>
            <a:pPr marL="527685" indent="-342900">
              <a:lnSpc>
                <a:spcPct val="100000"/>
              </a:lnSpc>
              <a:spcBef>
                <a:spcPts val="150"/>
              </a:spcBef>
              <a:buFont typeface="Symbol" charset="0"/>
              <a:buChar char=""/>
            </a:pPr>
            <a:r>
              <a:rPr lang="fr-CH" sz="2000" dirty="0" smtClean="0">
                <a:solidFill>
                  <a:srgbClr val="FF0000"/>
                </a:solidFill>
                <a:cs typeface="Times New Roman"/>
              </a:rPr>
              <a:t>Can reach emittance preservation goal</a:t>
            </a:r>
          </a:p>
          <a:p>
            <a:pPr marL="527685" indent="-342900">
              <a:lnSpc>
                <a:spcPct val="100000"/>
              </a:lnSpc>
              <a:spcBef>
                <a:spcPts val="150"/>
              </a:spcBef>
              <a:buFont typeface="Symbol" charset="0"/>
              <a:buChar char=""/>
            </a:pPr>
            <a:r>
              <a:rPr lang="fr-CH" sz="2000" dirty="0" smtClean="0">
                <a:solidFill>
                  <a:srgbClr val="FF0000"/>
                </a:solidFill>
                <a:cs typeface="Times New Roman"/>
              </a:rPr>
              <a:t>Would be worse with higher charge</a:t>
            </a:r>
            <a:endParaRPr sz="2000" dirty="0">
              <a:solidFill>
                <a:srgbClr val="FF0000"/>
              </a:solidFill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757553" y="69000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052813" y="69000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504412" y="6796548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757553" y="626799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052813" y="626799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388767" y="6164539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757553" y="563678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052813" y="563678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388767" y="5533327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40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757553" y="500477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110859" y="5533327"/>
            <a:ext cx="1727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59385" algn="l"/>
              </a:tabLst>
            </a:pPr>
            <a:r>
              <a:rPr sz="1600" u="sng" spc="5" dirty="0">
                <a:latin typeface="Helvetica"/>
                <a:cs typeface="Helvetica"/>
              </a:rPr>
              <a:t> 	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0052813" y="500477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5388767" y="4901319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60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757553" y="43735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6371662" y="4901319"/>
            <a:ext cx="1727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59385" algn="l"/>
              </a:tabLst>
            </a:pPr>
            <a:r>
              <a:rPr sz="1600" u="sng" spc="5" dirty="0">
                <a:latin typeface="Helvetica"/>
                <a:cs typeface="Helvetica"/>
              </a:rPr>
              <a:t> 	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0052813" y="43735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388767" y="4270110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80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757553" y="374156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052813" y="374156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273121" y="3638101"/>
            <a:ext cx="37274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757553" y="68496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757553" y="37415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658126" y="7004551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626366" y="68496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626366" y="37415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6526945" y="7004551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7495978" y="68496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495978" y="37415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7396557" y="7004551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8364790" y="68496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364790" y="37415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8265369" y="7004551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16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9234402" y="68496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9234402" y="37415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9134981" y="7004551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18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0103214" y="68496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103214" y="37415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10003793" y="7004551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757553" y="3741561"/>
            <a:ext cx="4345940" cy="3158490"/>
          </a:xfrm>
          <a:custGeom>
            <a:avLst/>
            <a:gdLst/>
            <a:ahLst/>
            <a:cxnLst/>
            <a:rect l="l" t="t" r="r" b="b"/>
            <a:pathLst>
              <a:path w="4345940" h="3158490">
                <a:moveTo>
                  <a:pt x="0" y="3158443"/>
                </a:moveTo>
                <a:lnTo>
                  <a:pt x="4345660" y="3158443"/>
                </a:lnTo>
                <a:lnTo>
                  <a:pt x="4345660" y="0"/>
                </a:lnTo>
                <a:lnTo>
                  <a:pt x="0" y="0"/>
                </a:lnTo>
                <a:lnTo>
                  <a:pt x="0" y="3158443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4737744" y="4697128"/>
            <a:ext cx="329565" cy="124777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p(</a:t>
            </a:r>
            <a:r>
              <a:rPr sz="1600" dirty="0">
                <a:latin typeface="Symbol"/>
                <a:cs typeface="Symbol"/>
              </a:rPr>
              <a:t>ε</a:t>
            </a:r>
            <a:r>
              <a:rPr sz="1950" baseline="-21367" dirty="0">
                <a:latin typeface="Helvetica"/>
                <a:cs typeface="Helvetica"/>
              </a:rPr>
              <a:t>y</a:t>
            </a:r>
            <a:r>
              <a:rPr sz="1600" dirty="0">
                <a:latin typeface="Helvetica"/>
                <a:cs typeface="Helvetica"/>
              </a:rPr>
              <a:t>&gt;</a:t>
            </a:r>
            <a:r>
              <a:rPr sz="1600" dirty="0">
                <a:latin typeface="Symbol"/>
                <a:cs typeface="Symbol"/>
              </a:rPr>
              <a:t>ε</a:t>
            </a:r>
            <a:r>
              <a:rPr sz="1950" baseline="-21367" dirty="0">
                <a:latin typeface="Helvetica"/>
                <a:cs typeface="Helvetica"/>
              </a:rPr>
              <a:t>y,0</a:t>
            </a:r>
            <a:r>
              <a:rPr sz="1600" dirty="0">
                <a:latin typeface="Helvetica"/>
                <a:cs typeface="Helvetica"/>
              </a:rPr>
              <a:t>)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[%]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529855" y="7253013"/>
            <a:ext cx="801370" cy="329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Symbol"/>
                <a:cs typeface="Symbol"/>
              </a:rPr>
              <a:t>ε</a:t>
            </a:r>
            <a:r>
              <a:rPr sz="1950" spc="15" baseline="-21367" dirty="0">
                <a:latin typeface="Helvetica"/>
                <a:cs typeface="Helvetica"/>
              </a:rPr>
              <a:t>y,0</a:t>
            </a:r>
            <a:r>
              <a:rPr sz="1950" spc="135" baseline="-21367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[nm]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9304003" y="3895963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757553" y="3741561"/>
            <a:ext cx="2955290" cy="3158490"/>
          </a:xfrm>
          <a:custGeom>
            <a:avLst/>
            <a:gdLst/>
            <a:ahLst/>
            <a:cxnLst/>
            <a:rect l="l" t="t" r="r" b="b"/>
            <a:pathLst>
              <a:path w="2955290" h="3158490">
                <a:moveTo>
                  <a:pt x="0" y="3158443"/>
                </a:moveTo>
                <a:lnTo>
                  <a:pt x="0" y="0"/>
                </a:lnTo>
                <a:lnTo>
                  <a:pt x="304004" y="0"/>
                </a:lnTo>
                <a:lnTo>
                  <a:pt x="304004" y="63200"/>
                </a:lnTo>
                <a:lnTo>
                  <a:pt x="348004" y="63200"/>
                </a:lnTo>
                <a:lnTo>
                  <a:pt x="348004" y="157602"/>
                </a:lnTo>
                <a:lnTo>
                  <a:pt x="391205" y="157602"/>
                </a:lnTo>
                <a:lnTo>
                  <a:pt x="391205" y="220803"/>
                </a:lnTo>
                <a:lnTo>
                  <a:pt x="434406" y="220803"/>
                </a:lnTo>
                <a:lnTo>
                  <a:pt x="434406" y="284003"/>
                </a:lnTo>
                <a:lnTo>
                  <a:pt x="478406" y="284003"/>
                </a:lnTo>
                <a:lnTo>
                  <a:pt x="478406" y="568807"/>
                </a:lnTo>
                <a:lnTo>
                  <a:pt x="521607" y="568807"/>
                </a:lnTo>
                <a:lnTo>
                  <a:pt x="521607" y="820811"/>
                </a:lnTo>
                <a:lnTo>
                  <a:pt x="564807" y="820811"/>
                </a:lnTo>
                <a:lnTo>
                  <a:pt x="564807" y="947213"/>
                </a:lnTo>
                <a:lnTo>
                  <a:pt x="608008" y="947213"/>
                </a:lnTo>
                <a:lnTo>
                  <a:pt x="608008" y="1073614"/>
                </a:lnTo>
                <a:lnTo>
                  <a:pt x="652009" y="1073614"/>
                </a:lnTo>
                <a:lnTo>
                  <a:pt x="652009" y="1389619"/>
                </a:lnTo>
                <a:lnTo>
                  <a:pt x="695209" y="1389619"/>
                </a:lnTo>
                <a:lnTo>
                  <a:pt x="695209" y="1484820"/>
                </a:lnTo>
                <a:lnTo>
                  <a:pt x="738410" y="1484820"/>
                </a:lnTo>
                <a:lnTo>
                  <a:pt x="738410" y="1579221"/>
                </a:lnTo>
                <a:lnTo>
                  <a:pt x="782410" y="1579221"/>
                </a:lnTo>
                <a:lnTo>
                  <a:pt x="782410" y="1832025"/>
                </a:lnTo>
                <a:lnTo>
                  <a:pt x="825611" y="1832025"/>
                </a:lnTo>
                <a:lnTo>
                  <a:pt x="825611" y="2021627"/>
                </a:lnTo>
                <a:lnTo>
                  <a:pt x="868812" y="2021627"/>
                </a:lnTo>
                <a:lnTo>
                  <a:pt x="868812" y="2179230"/>
                </a:lnTo>
                <a:lnTo>
                  <a:pt x="912812" y="2179230"/>
                </a:lnTo>
                <a:lnTo>
                  <a:pt x="912812" y="2211230"/>
                </a:lnTo>
                <a:lnTo>
                  <a:pt x="956013" y="2211230"/>
                </a:lnTo>
                <a:lnTo>
                  <a:pt x="956013" y="2274431"/>
                </a:lnTo>
                <a:lnTo>
                  <a:pt x="999213" y="2274431"/>
                </a:lnTo>
                <a:lnTo>
                  <a:pt x="999213" y="2368832"/>
                </a:lnTo>
                <a:lnTo>
                  <a:pt x="1043214" y="2368832"/>
                </a:lnTo>
                <a:lnTo>
                  <a:pt x="1043214" y="2432033"/>
                </a:lnTo>
                <a:lnTo>
                  <a:pt x="1086415" y="2432033"/>
                </a:lnTo>
                <a:lnTo>
                  <a:pt x="1086415" y="2526434"/>
                </a:lnTo>
                <a:lnTo>
                  <a:pt x="1173616" y="2526434"/>
                </a:lnTo>
                <a:lnTo>
                  <a:pt x="1173616" y="2558435"/>
                </a:lnTo>
                <a:lnTo>
                  <a:pt x="1216816" y="2558435"/>
                </a:lnTo>
                <a:lnTo>
                  <a:pt x="1216816" y="2684837"/>
                </a:lnTo>
                <a:lnTo>
                  <a:pt x="1260017" y="2684837"/>
                </a:lnTo>
                <a:lnTo>
                  <a:pt x="1260017" y="2716037"/>
                </a:lnTo>
                <a:lnTo>
                  <a:pt x="1304018" y="2716037"/>
                </a:lnTo>
                <a:lnTo>
                  <a:pt x="1304018" y="2748038"/>
                </a:lnTo>
                <a:lnTo>
                  <a:pt x="1347218" y="2748038"/>
                </a:lnTo>
                <a:lnTo>
                  <a:pt x="1347218" y="2811238"/>
                </a:lnTo>
                <a:lnTo>
                  <a:pt x="1434419" y="2811238"/>
                </a:lnTo>
                <a:lnTo>
                  <a:pt x="1434419" y="2842439"/>
                </a:lnTo>
                <a:lnTo>
                  <a:pt x="1564821" y="2842439"/>
                </a:lnTo>
                <a:lnTo>
                  <a:pt x="1564821" y="2874439"/>
                </a:lnTo>
                <a:lnTo>
                  <a:pt x="1694423" y="2874439"/>
                </a:lnTo>
                <a:lnTo>
                  <a:pt x="1694423" y="2905640"/>
                </a:lnTo>
                <a:lnTo>
                  <a:pt x="1738424" y="2905640"/>
                </a:lnTo>
                <a:lnTo>
                  <a:pt x="1738424" y="2968841"/>
                </a:lnTo>
                <a:lnTo>
                  <a:pt x="1781624" y="2968841"/>
                </a:lnTo>
                <a:lnTo>
                  <a:pt x="1781624" y="3000841"/>
                </a:lnTo>
                <a:lnTo>
                  <a:pt x="1868825" y="3000841"/>
                </a:lnTo>
                <a:lnTo>
                  <a:pt x="1868825" y="3032041"/>
                </a:lnTo>
                <a:lnTo>
                  <a:pt x="1955227" y="3032041"/>
                </a:lnTo>
                <a:lnTo>
                  <a:pt x="1955227" y="3064042"/>
                </a:lnTo>
                <a:lnTo>
                  <a:pt x="1999227" y="3064042"/>
                </a:lnTo>
                <a:lnTo>
                  <a:pt x="1999227" y="3095242"/>
                </a:lnTo>
                <a:lnTo>
                  <a:pt x="2129629" y="3095242"/>
                </a:lnTo>
                <a:lnTo>
                  <a:pt x="2129629" y="3158443"/>
                </a:lnTo>
                <a:lnTo>
                  <a:pt x="2955240" y="3158443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861987" y="6900005"/>
            <a:ext cx="2266950" cy="0"/>
          </a:xfrm>
          <a:custGeom>
            <a:avLst/>
            <a:gdLst/>
            <a:ahLst/>
            <a:cxnLst/>
            <a:rect l="l" t="t" r="r" b="b"/>
            <a:pathLst>
              <a:path w="2266950">
                <a:moveTo>
                  <a:pt x="0" y="0"/>
                </a:moveTo>
                <a:lnTo>
                  <a:pt x="2266427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75755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732353" y="69000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757553" y="37163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732354" y="3741561"/>
            <a:ext cx="354965" cy="0"/>
          </a:xfrm>
          <a:custGeom>
            <a:avLst/>
            <a:gdLst/>
            <a:ahLst/>
            <a:cxnLst/>
            <a:rect l="l" t="t" r="r" b="b"/>
            <a:pathLst>
              <a:path w="354964">
                <a:moveTo>
                  <a:pt x="0" y="0"/>
                </a:moveTo>
                <a:lnTo>
                  <a:pt x="354404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800754" y="37163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844755" y="37163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887956" y="37163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931156" y="37163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975156" y="37163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018357" y="37163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061558" y="3716360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036357" y="3804761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105558" y="37795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105558" y="38739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080358" y="3899163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148759" y="3873962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123559" y="3962364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191960" y="3937163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166759" y="4025565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235960" y="40003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235960" y="428516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210760" y="4310369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279161" y="428516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279161" y="453717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253960" y="4562372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322361" y="453717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322361" y="46635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297161" y="4688774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365562" y="46635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65562" y="478997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340362" y="4815175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409563" y="478997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409563" y="51059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452763" y="51059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452763" y="520118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427563" y="5226381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495964" y="520118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495964" y="529558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470763" y="5320782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539965" y="529558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539965" y="554838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514764" y="5573586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583165" y="554838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583165" y="573798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557964" y="5763188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626366" y="573798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626366" y="58955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601166" y="5920791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670366" y="5895590"/>
            <a:ext cx="0" cy="82550"/>
          </a:xfrm>
          <a:custGeom>
            <a:avLst/>
            <a:gdLst/>
            <a:ahLst/>
            <a:cxnLst/>
            <a:rect l="l" t="t" r="r" b="b"/>
            <a:pathLst>
              <a:path h="82550">
                <a:moveTo>
                  <a:pt x="0" y="0"/>
                </a:moveTo>
                <a:lnTo>
                  <a:pt x="0" y="824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6645166" y="5952791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713567" y="5927591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688366" y="6015992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6756768" y="599079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756768" y="60851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731567" y="6110393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6800768" y="6085193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6775568" y="6173594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6843969" y="614839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6843969" y="624279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6818769" y="6267996"/>
            <a:ext cx="137795" cy="0"/>
          </a:xfrm>
          <a:custGeom>
            <a:avLst/>
            <a:gdLst/>
            <a:ahLst/>
            <a:cxnLst/>
            <a:rect l="l" t="t" r="r" b="b"/>
            <a:pathLst>
              <a:path w="137795">
                <a:moveTo>
                  <a:pt x="0" y="0"/>
                </a:moveTo>
                <a:lnTo>
                  <a:pt x="137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6887169" y="624279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6931170" y="6242795"/>
            <a:ext cx="0" cy="82550"/>
          </a:xfrm>
          <a:custGeom>
            <a:avLst/>
            <a:gdLst/>
            <a:ahLst/>
            <a:cxnLst/>
            <a:rect l="l" t="t" r="r" b="b"/>
            <a:pathLst>
              <a:path h="82550">
                <a:moveTo>
                  <a:pt x="0" y="0"/>
                </a:moveTo>
                <a:lnTo>
                  <a:pt x="0" y="824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6905969" y="6299996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6974371" y="627479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6974371" y="640119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6949170" y="6426398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017571" y="6401198"/>
            <a:ext cx="0" cy="81915"/>
          </a:xfrm>
          <a:custGeom>
            <a:avLst/>
            <a:gdLst/>
            <a:ahLst/>
            <a:cxnLst/>
            <a:rect l="l" t="t" r="r" b="b"/>
            <a:pathLst>
              <a:path h="81914">
                <a:moveTo>
                  <a:pt x="0" y="0"/>
                </a:moveTo>
                <a:lnTo>
                  <a:pt x="0" y="81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6992370" y="6457598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061572" y="6432398"/>
            <a:ext cx="0" cy="82550"/>
          </a:xfrm>
          <a:custGeom>
            <a:avLst/>
            <a:gdLst/>
            <a:ahLst/>
            <a:cxnLst/>
            <a:rect l="l" t="t" r="r" b="b"/>
            <a:pathLst>
              <a:path h="82550">
                <a:moveTo>
                  <a:pt x="0" y="0"/>
                </a:moveTo>
                <a:lnTo>
                  <a:pt x="0" y="824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036372" y="6489599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7104772" y="6464398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5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079572" y="6552800"/>
            <a:ext cx="137795" cy="0"/>
          </a:xfrm>
          <a:custGeom>
            <a:avLst/>
            <a:gdLst/>
            <a:ahLst/>
            <a:cxnLst/>
            <a:rect l="l" t="t" r="r" b="b"/>
            <a:pathLst>
              <a:path w="137795">
                <a:moveTo>
                  <a:pt x="0" y="0"/>
                </a:moveTo>
                <a:lnTo>
                  <a:pt x="137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147972" y="652760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191974" y="6527600"/>
            <a:ext cx="0" cy="81915"/>
          </a:xfrm>
          <a:custGeom>
            <a:avLst/>
            <a:gdLst/>
            <a:ahLst/>
            <a:cxnLst/>
            <a:rect l="l" t="t" r="r" b="b"/>
            <a:pathLst>
              <a:path h="81915">
                <a:moveTo>
                  <a:pt x="0" y="0"/>
                </a:moveTo>
                <a:lnTo>
                  <a:pt x="0" y="81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166774" y="6584000"/>
            <a:ext cx="180975" cy="0"/>
          </a:xfrm>
          <a:custGeom>
            <a:avLst/>
            <a:gdLst/>
            <a:ahLst/>
            <a:cxnLst/>
            <a:rect l="l" t="t" r="r" b="b"/>
            <a:pathLst>
              <a:path w="180975">
                <a:moveTo>
                  <a:pt x="0" y="0"/>
                </a:moveTo>
                <a:lnTo>
                  <a:pt x="1808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235174" y="655880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278375" y="655880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322375" y="6558800"/>
            <a:ext cx="0" cy="82550"/>
          </a:xfrm>
          <a:custGeom>
            <a:avLst/>
            <a:gdLst/>
            <a:ahLst/>
            <a:cxnLst/>
            <a:rect l="l" t="t" r="r" b="b"/>
            <a:pathLst>
              <a:path h="82550">
                <a:moveTo>
                  <a:pt x="0" y="0"/>
                </a:moveTo>
                <a:lnTo>
                  <a:pt x="0" y="824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297175" y="6616000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800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365575" y="659080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408777" y="659080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7451977" y="6590800"/>
            <a:ext cx="0" cy="81915"/>
          </a:xfrm>
          <a:custGeom>
            <a:avLst/>
            <a:gdLst/>
            <a:ahLst/>
            <a:cxnLst/>
            <a:rect l="l" t="t" r="r" b="b"/>
            <a:pathLst>
              <a:path h="81915">
                <a:moveTo>
                  <a:pt x="0" y="0"/>
                </a:moveTo>
                <a:lnTo>
                  <a:pt x="0" y="81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426776" y="6647201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495978" y="6622001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5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470778" y="6710402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539178" y="6685202"/>
            <a:ext cx="0" cy="82550"/>
          </a:xfrm>
          <a:custGeom>
            <a:avLst/>
            <a:gdLst/>
            <a:ahLst/>
            <a:cxnLst/>
            <a:rect l="l" t="t" r="r" b="b"/>
            <a:pathLst>
              <a:path h="82550">
                <a:moveTo>
                  <a:pt x="0" y="0"/>
                </a:moveTo>
                <a:lnTo>
                  <a:pt x="0" y="824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513978" y="6742402"/>
            <a:ext cx="137795" cy="0"/>
          </a:xfrm>
          <a:custGeom>
            <a:avLst/>
            <a:gdLst/>
            <a:ahLst/>
            <a:cxnLst/>
            <a:rect l="l" t="t" r="r" b="b"/>
            <a:pathLst>
              <a:path w="137795">
                <a:moveTo>
                  <a:pt x="0" y="0"/>
                </a:moveTo>
                <a:lnTo>
                  <a:pt x="137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582379" y="671720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626380" y="6717202"/>
            <a:ext cx="0" cy="81915"/>
          </a:xfrm>
          <a:custGeom>
            <a:avLst/>
            <a:gdLst/>
            <a:ahLst/>
            <a:cxnLst/>
            <a:rect l="l" t="t" r="r" b="b"/>
            <a:pathLst>
              <a:path h="81915">
                <a:moveTo>
                  <a:pt x="0" y="0"/>
                </a:moveTo>
                <a:lnTo>
                  <a:pt x="0" y="81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601179" y="6773602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6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669580" y="674840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712781" y="6748402"/>
            <a:ext cx="0" cy="82550"/>
          </a:xfrm>
          <a:custGeom>
            <a:avLst/>
            <a:gdLst/>
            <a:ahLst/>
            <a:cxnLst/>
            <a:rect l="l" t="t" r="r" b="b"/>
            <a:pathLst>
              <a:path h="82550">
                <a:moveTo>
                  <a:pt x="0" y="0"/>
                </a:moveTo>
                <a:lnTo>
                  <a:pt x="0" y="824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687581" y="6805603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756781" y="6780403"/>
            <a:ext cx="0" cy="81915"/>
          </a:xfrm>
          <a:custGeom>
            <a:avLst/>
            <a:gdLst/>
            <a:ahLst/>
            <a:cxnLst/>
            <a:rect l="l" t="t" r="r" b="b"/>
            <a:pathLst>
              <a:path h="81915">
                <a:moveTo>
                  <a:pt x="0" y="0"/>
                </a:moveTo>
                <a:lnTo>
                  <a:pt x="0" y="81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731581" y="6836803"/>
            <a:ext cx="180975" cy="0"/>
          </a:xfrm>
          <a:custGeom>
            <a:avLst/>
            <a:gdLst/>
            <a:ahLst/>
            <a:cxnLst/>
            <a:rect l="l" t="t" r="r" b="b"/>
            <a:pathLst>
              <a:path w="180975">
                <a:moveTo>
                  <a:pt x="0" y="0"/>
                </a:moveTo>
                <a:lnTo>
                  <a:pt x="1808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799982" y="681160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843183" y="681160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887183" y="6811603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5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93038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97358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801758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8060786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103986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814798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819118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823438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8278389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8321589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836479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840879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845199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849519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853839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858239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862559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866879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871279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875599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8799196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8843196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888639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892959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897359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9016799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9059999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910400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914720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919040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923440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927760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932080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936480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940800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945120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949520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9538406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958160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962480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966880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971200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9755209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979921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984241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988561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992961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997281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1001601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006001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1010321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9578406" y="38707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9304003" y="4103966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4000">
            <a:solidFill>
              <a:srgbClr val="00F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5757553" y="3741561"/>
            <a:ext cx="3172460" cy="3158490"/>
          </a:xfrm>
          <a:custGeom>
            <a:avLst/>
            <a:gdLst/>
            <a:ahLst/>
            <a:cxnLst/>
            <a:rect l="l" t="t" r="r" b="b"/>
            <a:pathLst>
              <a:path w="3172459" h="3158490">
                <a:moveTo>
                  <a:pt x="0" y="3158443"/>
                </a:moveTo>
                <a:lnTo>
                  <a:pt x="0" y="0"/>
                </a:lnTo>
                <a:lnTo>
                  <a:pt x="260803" y="0"/>
                </a:lnTo>
                <a:lnTo>
                  <a:pt x="260803" y="126401"/>
                </a:lnTo>
                <a:lnTo>
                  <a:pt x="304004" y="126401"/>
                </a:lnTo>
                <a:lnTo>
                  <a:pt x="304004" y="347204"/>
                </a:lnTo>
                <a:lnTo>
                  <a:pt x="348004" y="347204"/>
                </a:lnTo>
                <a:lnTo>
                  <a:pt x="348004" y="410405"/>
                </a:lnTo>
                <a:lnTo>
                  <a:pt x="391205" y="410405"/>
                </a:lnTo>
                <a:lnTo>
                  <a:pt x="391205" y="632008"/>
                </a:lnTo>
                <a:lnTo>
                  <a:pt x="434406" y="632008"/>
                </a:lnTo>
                <a:lnTo>
                  <a:pt x="434406" y="884012"/>
                </a:lnTo>
                <a:lnTo>
                  <a:pt x="478406" y="884012"/>
                </a:lnTo>
                <a:lnTo>
                  <a:pt x="478406" y="1073614"/>
                </a:lnTo>
                <a:lnTo>
                  <a:pt x="521607" y="1073614"/>
                </a:lnTo>
                <a:lnTo>
                  <a:pt x="521607" y="1232017"/>
                </a:lnTo>
                <a:lnTo>
                  <a:pt x="564807" y="1232017"/>
                </a:lnTo>
                <a:lnTo>
                  <a:pt x="564807" y="1421619"/>
                </a:lnTo>
                <a:lnTo>
                  <a:pt x="608008" y="1421619"/>
                </a:lnTo>
                <a:lnTo>
                  <a:pt x="608008" y="1705623"/>
                </a:lnTo>
                <a:lnTo>
                  <a:pt x="652009" y="1705623"/>
                </a:lnTo>
                <a:lnTo>
                  <a:pt x="652009" y="1895226"/>
                </a:lnTo>
                <a:lnTo>
                  <a:pt x="695209" y="1895226"/>
                </a:lnTo>
                <a:lnTo>
                  <a:pt x="695209" y="2021627"/>
                </a:lnTo>
                <a:lnTo>
                  <a:pt x="738410" y="2021627"/>
                </a:lnTo>
                <a:lnTo>
                  <a:pt x="738410" y="2211230"/>
                </a:lnTo>
                <a:lnTo>
                  <a:pt x="782410" y="2211230"/>
                </a:lnTo>
                <a:lnTo>
                  <a:pt x="782410" y="2337632"/>
                </a:lnTo>
                <a:lnTo>
                  <a:pt x="825611" y="2337632"/>
                </a:lnTo>
                <a:lnTo>
                  <a:pt x="825611" y="2400033"/>
                </a:lnTo>
                <a:lnTo>
                  <a:pt x="868812" y="2400033"/>
                </a:lnTo>
                <a:lnTo>
                  <a:pt x="868812" y="2526434"/>
                </a:lnTo>
                <a:lnTo>
                  <a:pt x="912812" y="2526434"/>
                </a:lnTo>
                <a:lnTo>
                  <a:pt x="912812" y="2589635"/>
                </a:lnTo>
                <a:lnTo>
                  <a:pt x="956013" y="2589635"/>
                </a:lnTo>
                <a:lnTo>
                  <a:pt x="956013" y="2684837"/>
                </a:lnTo>
                <a:lnTo>
                  <a:pt x="999213" y="2684837"/>
                </a:lnTo>
                <a:lnTo>
                  <a:pt x="999213" y="2748038"/>
                </a:lnTo>
                <a:lnTo>
                  <a:pt x="1043214" y="2748038"/>
                </a:lnTo>
                <a:lnTo>
                  <a:pt x="1043214" y="2811238"/>
                </a:lnTo>
                <a:lnTo>
                  <a:pt x="1086415" y="2811238"/>
                </a:lnTo>
                <a:lnTo>
                  <a:pt x="1086415" y="2842439"/>
                </a:lnTo>
                <a:lnTo>
                  <a:pt x="1173616" y="2842439"/>
                </a:lnTo>
                <a:lnTo>
                  <a:pt x="1173616" y="2874439"/>
                </a:lnTo>
                <a:lnTo>
                  <a:pt x="1260017" y="2874439"/>
                </a:lnTo>
                <a:lnTo>
                  <a:pt x="1260017" y="2937640"/>
                </a:lnTo>
                <a:lnTo>
                  <a:pt x="1347218" y="2937640"/>
                </a:lnTo>
                <a:lnTo>
                  <a:pt x="1347218" y="2968841"/>
                </a:lnTo>
                <a:lnTo>
                  <a:pt x="1434419" y="2968841"/>
                </a:lnTo>
                <a:lnTo>
                  <a:pt x="1434419" y="3000841"/>
                </a:lnTo>
                <a:lnTo>
                  <a:pt x="1520821" y="3000841"/>
                </a:lnTo>
                <a:lnTo>
                  <a:pt x="1520821" y="3032041"/>
                </a:lnTo>
                <a:lnTo>
                  <a:pt x="1564821" y="3032041"/>
                </a:lnTo>
                <a:lnTo>
                  <a:pt x="1564821" y="3095242"/>
                </a:lnTo>
                <a:lnTo>
                  <a:pt x="1781624" y="3095242"/>
                </a:lnTo>
                <a:lnTo>
                  <a:pt x="1781624" y="3127243"/>
                </a:lnTo>
                <a:lnTo>
                  <a:pt x="1824825" y="3127243"/>
                </a:lnTo>
                <a:lnTo>
                  <a:pt x="1824825" y="3158443"/>
                </a:lnTo>
                <a:lnTo>
                  <a:pt x="3172043" y="3158443"/>
                </a:lnTo>
              </a:path>
            </a:pathLst>
          </a:custGeom>
          <a:ln w="4000">
            <a:solidFill>
              <a:srgbClr val="00F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8929597" y="6900004"/>
            <a:ext cx="1174115" cy="0"/>
          </a:xfrm>
          <a:custGeom>
            <a:avLst/>
            <a:gdLst/>
            <a:ahLst/>
            <a:cxnLst/>
            <a:rect l="l" t="t" r="r" b="b"/>
            <a:pathLst>
              <a:path w="1174115">
                <a:moveTo>
                  <a:pt x="0" y="0"/>
                </a:moveTo>
                <a:lnTo>
                  <a:pt x="1173616" y="0"/>
                </a:lnTo>
              </a:path>
            </a:pathLst>
          </a:custGeom>
          <a:ln w="4000">
            <a:solidFill>
              <a:srgbClr val="00F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573235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573235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5732353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5732353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5775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5775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5775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5775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5819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5819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5819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5819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5862755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5862755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5862755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5862755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5905956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5905956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5905956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5905956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5949956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5949956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5949956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5949956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5993157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5993157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5993157" y="384276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5993157" y="384276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6036357" y="384276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6036357" y="384276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6036357" y="406356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6036357" y="406356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6080358" y="406356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6080358" y="406356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6080358" y="412676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6080358" y="412676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6123559" y="412676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6123559" y="412676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6123559" y="434836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6123559" y="434836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6166759" y="434836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6166759" y="434836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6166759" y="460037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6166759" y="460037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6210760" y="460037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6210760" y="460037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6210760" y="478997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6210760" y="478997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6253960" y="478997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6253960" y="478997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6253960" y="4948377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6253960" y="4948377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6297161" y="4948377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6297161" y="4948377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6297161" y="513798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6297161" y="513798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6340362" y="513798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6340362" y="513798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6340362" y="542198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6340362" y="542198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6384362" y="542198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6384362" y="542198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6384362" y="561158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6384362" y="561158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6427563" y="561158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6427563" y="561158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6427563" y="573798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6427563" y="573798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6470763" y="573798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6470763" y="573798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6470763" y="592759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6470763" y="592759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6514764" y="592759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6514764" y="592759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6514764" y="605399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6514764" y="605399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6557964" y="605399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6557964" y="605399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6557964" y="611639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6557964" y="611639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6601166" y="611639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6601166" y="611639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6601166" y="624279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6601166" y="624279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6645166" y="624279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6645166" y="624279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6645166" y="6305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6645166" y="6305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6688366" y="6305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6688366" y="6305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6688366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6688366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6731567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6731567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6731567" y="64643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6731567" y="64643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6775567" y="64643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6775567" y="64643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6775567" y="65276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6775567" y="65276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6818769" y="65276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6818769" y="65276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6818769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6818769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6861969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6861969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6861969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6861969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6905969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6905969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6905969" y="6590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6905969" y="6590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6949170" y="6590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6949170" y="6590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6949170" y="6590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6949170" y="6590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6992370" y="6590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6992370" y="6590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6992370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6992370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7036372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7036372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7036372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7036372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7079572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7079572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7079572" y="6685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7079572" y="6685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7122772" y="6685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7122772" y="6685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7122772" y="6685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7122772" y="6685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7166773" y="6685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7166773" y="6685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7166773" y="6717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7166773" y="6717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7209973" y="6717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7209973" y="6717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7209973" y="6717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7209973" y="6717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7253175" y="6717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7253175" y="67172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7253175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7253175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7297175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7297175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7297175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7297175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7340375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7340375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7340375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7340375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7383576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7383576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7383576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7383576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7426776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7426776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7426776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7426776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7470778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7470778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7470778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7470778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7513978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7513978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7513978" y="6843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7513978" y="6843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7557179" y="6843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7557179" y="6843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7557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7557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7601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7601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7601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7601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76443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76443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76443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76443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7687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7687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7687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7687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7731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7731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7731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7731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77747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77747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77747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77747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7817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7817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7817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7817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7861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7861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7861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7861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79051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79051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79051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79051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79483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79483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79483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79483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79923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79923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79923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79923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80355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80355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80355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80355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80787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80787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80787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80787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81227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81227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81227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81227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81659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81659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81659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81659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8209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8209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8209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8209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8253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8253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8253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8253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82963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82963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82963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82963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833958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833958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833958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833958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838359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838359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838359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838359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84267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84267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84267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84267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84699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84699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84699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84699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85131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85131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85131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85131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85571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85571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85571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85571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86003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86003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86003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86003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8643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8643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8643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8643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8687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8687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8687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8687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87307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87307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87307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87307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877399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877399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877399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877399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881799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881799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881799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881799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88611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88611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88611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88611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8904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8904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8904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8904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8948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8948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8948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8948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899159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899159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899159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899159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903479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903479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903479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903479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90788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90788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90788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90788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91220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91220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91220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91220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9165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9165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9165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9165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9209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9209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9209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9209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925240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925240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925240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925240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9295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9295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9295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9295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9339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9339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9339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9339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93828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93828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93828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93828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94260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94260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94260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94260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947000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947000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947000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947000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95132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95132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95132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95132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95564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95564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95564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95564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9599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9599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9599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9599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9643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9643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9643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9643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968680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968680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968680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968680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9730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9730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9730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9730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9774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9774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9774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9774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98172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98172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98172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98172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98604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98604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98604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98604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990441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990441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990441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990441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99476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99476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99476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99476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99908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99908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99908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99908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100348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100348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100348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100348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100780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100780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100780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100780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9553206" y="407876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9553206" y="407876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9304003" y="4311968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4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5757553" y="3741561"/>
            <a:ext cx="3563620" cy="3158490"/>
          </a:xfrm>
          <a:custGeom>
            <a:avLst/>
            <a:gdLst/>
            <a:ahLst/>
            <a:cxnLst/>
            <a:rect l="l" t="t" r="r" b="b"/>
            <a:pathLst>
              <a:path w="3563620" h="3158490">
                <a:moveTo>
                  <a:pt x="0" y="3158443"/>
                </a:moveTo>
                <a:lnTo>
                  <a:pt x="0" y="0"/>
                </a:lnTo>
                <a:lnTo>
                  <a:pt x="130401" y="0"/>
                </a:lnTo>
                <a:lnTo>
                  <a:pt x="130401" y="63200"/>
                </a:lnTo>
                <a:lnTo>
                  <a:pt x="173602" y="63200"/>
                </a:lnTo>
                <a:lnTo>
                  <a:pt x="173602" y="252803"/>
                </a:lnTo>
                <a:lnTo>
                  <a:pt x="217603" y="252803"/>
                </a:lnTo>
                <a:lnTo>
                  <a:pt x="217603" y="600008"/>
                </a:lnTo>
                <a:lnTo>
                  <a:pt x="260803" y="600008"/>
                </a:lnTo>
                <a:lnTo>
                  <a:pt x="260803" y="916012"/>
                </a:lnTo>
                <a:lnTo>
                  <a:pt x="304004" y="916012"/>
                </a:lnTo>
                <a:lnTo>
                  <a:pt x="304004" y="1484820"/>
                </a:lnTo>
                <a:lnTo>
                  <a:pt x="348004" y="1484820"/>
                </a:lnTo>
                <a:lnTo>
                  <a:pt x="348004" y="1736824"/>
                </a:lnTo>
                <a:lnTo>
                  <a:pt x="391205" y="1736824"/>
                </a:lnTo>
                <a:lnTo>
                  <a:pt x="391205" y="1989627"/>
                </a:lnTo>
                <a:lnTo>
                  <a:pt x="434406" y="1989627"/>
                </a:lnTo>
                <a:lnTo>
                  <a:pt x="434406" y="2179230"/>
                </a:lnTo>
                <a:lnTo>
                  <a:pt x="478406" y="2179230"/>
                </a:lnTo>
                <a:lnTo>
                  <a:pt x="478406" y="2337632"/>
                </a:lnTo>
                <a:lnTo>
                  <a:pt x="521607" y="2337632"/>
                </a:lnTo>
                <a:lnTo>
                  <a:pt x="521607" y="2589635"/>
                </a:lnTo>
                <a:lnTo>
                  <a:pt x="564807" y="2589635"/>
                </a:lnTo>
                <a:lnTo>
                  <a:pt x="564807" y="2621636"/>
                </a:lnTo>
                <a:lnTo>
                  <a:pt x="608008" y="2621636"/>
                </a:lnTo>
                <a:lnTo>
                  <a:pt x="608008" y="2684837"/>
                </a:lnTo>
                <a:lnTo>
                  <a:pt x="652009" y="2684837"/>
                </a:lnTo>
                <a:lnTo>
                  <a:pt x="652009" y="2748038"/>
                </a:lnTo>
                <a:lnTo>
                  <a:pt x="695209" y="2748038"/>
                </a:lnTo>
                <a:lnTo>
                  <a:pt x="695209" y="2842439"/>
                </a:lnTo>
                <a:lnTo>
                  <a:pt x="738410" y="2842439"/>
                </a:lnTo>
                <a:lnTo>
                  <a:pt x="738410" y="2937640"/>
                </a:lnTo>
                <a:lnTo>
                  <a:pt x="825611" y="2937640"/>
                </a:lnTo>
                <a:lnTo>
                  <a:pt x="825611" y="3032041"/>
                </a:lnTo>
                <a:lnTo>
                  <a:pt x="956013" y="3032041"/>
                </a:lnTo>
                <a:lnTo>
                  <a:pt x="956013" y="3064042"/>
                </a:lnTo>
                <a:lnTo>
                  <a:pt x="1043214" y="3064042"/>
                </a:lnTo>
                <a:lnTo>
                  <a:pt x="1043214" y="3095242"/>
                </a:lnTo>
                <a:lnTo>
                  <a:pt x="1216816" y="3095242"/>
                </a:lnTo>
                <a:lnTo>
                  <a:pt x="1216816" y="3158443"/>
                </a:lnTo>
                <a:lnTo>
                  <a:pt x="3563249" y="3158443"/>
                </a:lnTo>
              </a:path>
            </a:pathLst>
          </a:custGeom>
          <a:ln w="4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6949177" y="6900005"/>
            <a:ext cx="3179445" cy="0"/>
          </a:xfrm>
          <a:custGeom>
            <a:avLst/>
            <a:gdLst/>
            <a:ahLst/>
            <a:cxnLst/>
            <a:rect l="l" t="t" r="r" b="b"/>
            <a:pathLst>
              <a:path w="3179445">
                <a:moveTo>
                  <a:pt x="0" y="0"/>
                </a:moveTo>
                <a:lnTo>
                  <a:pt x="3179236" y="0"/>
                </a:lnTo>
              </a:path>
            </a:pathLst>
          </a:custGeom>
          <a:ln w="4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575755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5732353" y="69000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573235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573235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5757553" y="37163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5732353" y="3741561"/>
            <a:ext cx="180975" cy="0"/>
          </a:xfrm>
          <a:custGeom>
            <a:avLst/>
            <a:gdLst/>
            <a:ahLst/>
            <a:cxnLst/>
            <a:rect l="l" t="t" r="r" b="b"/>
            <a:pathLst>
              <a:path w="180975">
                <a:moveTo>
                  <a:pt x="0" y="0"/>
                </a:moveTo>
                <a:lnTo>
                  <a:pt x="180802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5732353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5732353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5800754" y="37163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5775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5775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5775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5775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5844755" y="37163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5819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5819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5819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5819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5887956" y="3716360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5862755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5862755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5862755" y="3804761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5862755" y="377956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5862755" y="377956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5931156" y="37795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5905956" y="377956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5905956" y="377956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5931156" y="39691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5905956" y="3994364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5905956" y="396916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5905956" y="396916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5975156" y="39691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5949956" y="396916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5949956" y="396916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5975156" y="43163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5949956" y="4341569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5949956" y="431636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5949956" y="431636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6018357" y="43163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5993157" y="431636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5993157" y="431636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6018357" y="46323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5993157" y="4657573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5993157" y="463237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5993157" y="463237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6061558" y="46323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6036357" y="463237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6036357" y="463237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6061558" y="520118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6036357" y="5226381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6036357" y="520118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6036357" y="520118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6105558" y="520118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6080358" y="520118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6080358" y="520118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6105558" y="545318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6080358" y="5478384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6080358" y="545318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6080358" y="545318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6148759" y="545318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6123559" y="545318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6123559" y="545318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6148759" y="570598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6123559" y="570598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6123559" y="570598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6191960" y="570598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6166759" y="570598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6166759" y="570598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6191960" y="58955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6166759" y="5920791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6166759" y="589559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6166759" y="589559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6235960" y="589559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6210760" y="589559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6210760" y="589559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6235960" y="60539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6210760" y="6079193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6210760" y="605399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6210760" y="605399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6279161" y="60539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6253960" y="605399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6253960" y="605399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6279161" y="630599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6253960" y="6331196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6253960" y="6305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6253960" y="6305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6322361" y="6305996"/>
            <a:ext cx="0" cy="82550"/>
          </a:xfrm>
          <a:custGeom>
            <a:avLst/>
            <a:gdLst/>
            <a:ahLst/>
            <a:cxnLst/>
            <a:rect l="l" t="t" r="r" b="b"/>
            <a:pathLst>
              <a:path h="82550">
                <a:moveTo>
                  <a:pt x="0" y="0"/>
                </a:moveTo>
                <a:lnTo>
                  <a:pt x="0" y="82401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6297161" y="6305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6297161" y="6305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6297161" y="6363197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6297161" y="6337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6297161" y="6337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6365562" y="6337996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6340362" y="6337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6340362" y="63379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6340362" y="6426398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6340362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6340362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6409563" y="6401198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5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6384362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6384362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6384362" y="6489599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6384362" y="64643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6384362" y="64643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6452763" y="646439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6427563" y="64643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6427563" y="64643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6452763" y="655880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6427563" y="6584000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6427563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6427563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6495964" y="655880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6470763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6470763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6495964" y="665400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6470763" y="6679201"/>
            <a:ext cx="137795" cy="0"/>
          </a:xfrm>
          <a:custGeom>
            <a:avLst/>
            <a:gdLst/>
            <a:ahLst/>
            <a:cxnLst/>
            <a:rect l="l" t="t" r="r" b="b"/>
            <a:pathLst>
              <a:path w="137795">
                <a:moveTo>
                  <a:pt x="0" y="0"/>
                </a:moveTo>
                <a:lnTo>
                  <a:pt x="137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6470763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6470763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6539965" y="665400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6514764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6514764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6514764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6514764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6583165" y="665400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6557964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6557964" y="665400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6583165" y="674840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6557965" y="6773602"/>
            <a:ext cx="180975" cy="0"/>
          </a:xfrm>
          <a:custGeom>
            <a:avLst/>
            <a:gdLst/>
            <a:ahLst/>
            <a:cxnLst/>
            <a:rect l="l" t="t" r="r" b="b"/>
            <a:pathLst>
              <a:path w="180975">
                <a:moveTo>
                  <a:pt x="0" y="0"/>
                </a:moveTo>
                <a:lnTo>
                  <a:pt x="180802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6557964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6557964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6626366" y="674840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6601166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6601166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6601166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6601166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6670366" y="674840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6645166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6645166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6645166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6645166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6713567" y="6748402"/>
            <a:ext cx="0" cy="82550"/>
          </a:xfrm>
          <a:custGeom>
            <a:avLst/>
            <a:gdLst/>
            <a:ahLst/>
            <a:cxnLst/>
            <a:rect l="l" t="t" r="r" b="b"/>
            <a:pathLst>
              <a:path h="82550">
                <a:moveTo>
                  <a:pt x="0" y="0"/>
                </a:moveTo>
                <a:lnTo>
                  <a:pt x="0" y="82401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6688366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6688366" y="674840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6688366" y="6805603"/>
            <a:ext cx="137795" cy="0"/>
          </a:xfrm>
          <a:custGeom>
            <a:avLst/>
            <a:gdLst/>
            <a:ahLst/>
            <a:cxnLst/>
            <a:rect l="l" t="t" r="r" b="b"/>
            <a:pathLst>
              <a:path w="137795">
                <a:moveTo>
                  <a:pt x="0" y="0"/>
                </a:moveTo>
                <a:lnTo>
                  <a:pt x="137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6688366" y="67804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6688366" y="67804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6756768" y="678040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6731567" y="67804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6731567" y="67804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6731567" y="67804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6731567" y="67804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6800768" y="6780403"/>
            <a:ext cx="0" cy="81915"/>
          </a:xfrm>
          <a:custGeom>
            <a:avLst/>
            <a:gdLst/>
            <a:ahLst/>
            <a:cxnLst/>
            <a:rect l="l" t="t" r="r" b="b"/>
            <a:pathLst>
              <a:path h="81915">
                <a:moveTo>
                  <a:pt x="0" y="0"/>
                </a:moveTo>
                <a:lnTo>
                  <a:pt x="0" y="81601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6775567" y="67804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6775567" y="67804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6775568" y="6836803"/>
            <a:ext cx="224154" cy="0"/>
          </a:xfrm>
          <a:custGeom>
            <a:avLst/>
            <a:gdLst/>
            <a:ahLst/>
            <a:cxnLst/>
            <a:rect l="l" t="t" r="r" b="b"/>
            <a:pathLst>
              <a:path w="224154">
                <a:moveTo>
                  <a:pt x="0" y="0"/>
                </a:moveTo>
                <a:lnTo>
                  <a:pt x="224002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6775567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6775567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6843969" y="681160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68187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68187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68187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68187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6887169" y="681160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68619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68619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68619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68619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6931170" y="681160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69059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69059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69059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6905969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6974371" y="6811603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5">
                <a:moveTo>
                  <a:pt x="0" y="0"/>
                </a:moveTo>
                <a:lnTo>
                  <a:pt x="0" y="113601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6949170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6949170" y="6811603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694917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694917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701757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699237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699237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699237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699237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706157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70363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70363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70363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70363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710477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70795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70795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70795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70795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714797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71227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71227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71227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712277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719197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716677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716677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716677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716677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723517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720997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720997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720997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720997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727837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72531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72531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72531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72531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732237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72971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72971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72971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72971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736557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73403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73403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73403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734037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740877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738357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738357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738357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738357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745197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742677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742677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742677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742677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749597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747077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747077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747077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747077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753917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751397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751397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751397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751397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7582379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7557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7557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7557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7557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762638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7601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7601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7601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76011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766958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76443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76443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76443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764437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771278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7687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7687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7687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7687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775678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7731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7731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7731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773158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779998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77747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77747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77747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77747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784318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7817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7817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7817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7817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788718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7861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7861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7861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786198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793038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79051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79051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79051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79051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797358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79483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79483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79483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794838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801758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79923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79923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79923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79923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8060786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80355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80355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80355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80355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8103986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80787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80787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80787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807878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814798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81227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81227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81227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81227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819118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81659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81659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81659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816598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823438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8209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8209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8209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8209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8278389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8253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8253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8253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82531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8321589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82963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82963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82963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829638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836479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833958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833958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833958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833958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840879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838359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838359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838359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838359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845199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84267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84267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84267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84267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849519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84699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84699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84699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84699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853839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85131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85131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85131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851319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858239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85571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85571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85571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85571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862559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86003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86003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86003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860039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866879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8643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8643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8643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8643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871279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8687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8687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8687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86875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875599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87307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87307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87307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873079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8799196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877399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877399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877399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877399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8843196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881799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881799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881799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881799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888639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88611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88611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88611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88611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892959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8904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8904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8904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8904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897359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8948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8948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8948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894839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9016799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899159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899159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899159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899159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9059999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903479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903479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903479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903479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910400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90788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90788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90788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90788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914720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91220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91220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91220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912200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919040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9165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9165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9165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9165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923440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9209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9209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9209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920920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927760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925240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925240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925240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925240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932080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9295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9295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9295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9295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936480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9339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9339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9339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933960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940800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93828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93828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93828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93828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945120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94260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94260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94260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9426004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9495205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947000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947000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947000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9470005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9538406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95132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95132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95132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95132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958160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95564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95564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95564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9556406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9624807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9599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9599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9599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9599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966880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9643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9643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9643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9643607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9712008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968680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968680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968680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9686808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9755209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9730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9730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9730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9730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979921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9774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9774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9774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9774009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9842410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98172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98172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98172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98172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988561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98604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98604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98604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9860410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9929611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990441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990441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990441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9904411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997281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99476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99476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99476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99476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10016012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99908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99908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99908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9990812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10060013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100348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100348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100348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100348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10103214" y="68748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100780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100780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100780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1007801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9578406" y="428676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9553206" y="428676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9553206" y="428676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9304003" y="4519971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4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5757553" y="3741561"/>
            <a:ext cx="3520440" cy="3158490"/>
          </a:xfrm>
          <a:custGeom>
            <a:avLst/>
            <a:gdLst/>
            <a:ahLst/>
            <a:cxnLst/>
            <a:rect l="l" t="t" r="r" b="b"/>
            <a:pathLst>
              <a:path w="3520440" h="3158490">
                <a:moveTo>
                  <a:pt x="0" y="3158443"/>
                </a:moveTo>
                <a:lnTo>
                  <a:pt x="0" y="0"/>
                </a:lnTo>
                <a:lnTo>
                  <a:pt x="130401" y="0"/>
                </a:lnTo>
                <a:lnTo>
                  <a:pt x="130401" y="126401"/>
                </a:lnTo>
                <a:lnTo>
                  <a:pt x="173602" y="126401"/>
                </a:lnTo>
                <a:lnTo>
                  <a:pt x="173602" y="600008"/>
                </a:lnTo>
                <a:lnTo>
                  <a:pt x="217603" y="600008"/>
                </a:lnTo>
                <a:lnTo>
                  <a:pt x="217603" y="852811"/>
                </a:lnTo>
                <a:lnTo>
                  <a:pt x="260803" y="852811"/>
                </a:lnTo>
                <a:lnTo>
                  <a:pt x="260803" y="1263217"/>
                </a:lnTo>
                <a:lnTo>
                  <a:pt x="304004" y="1263217"/>
                </a:lnTo>
                <a:lnTo>
                  <a:pt x="304004" y="1736824"/>
                </a:lnTo>
                <a:lnTo>
                  <a:pt x="348004" y="1736824"/>
                </a:lnTo>
                <a:lnTo>
                  <a:pt x="348004" y="1989627"/>
                </a:lnTo>
                <a:lnTo>
                  <a:pt x="391205" y="1989627"/>
                </a:lnTo>
                <a:lnTo>
                  <a:pt x="391205" y="2179230"/>
                </a:lnTo>
                <a:lnTo>
                  <a:pt x="434406" y="2179230"/>
                </a:lnTo>
                <a:lnTo>
                  <a:pt x="434406" y="2400033"/>
                </a:lnTo>
                <a:lnTo>
                  <a:pt x="478406" y="2400033"/>
                </a:lnTo>
                <a:lnTo>
                  <a:pt x="478406" y="2558435"/>
                </a:lnTo>
                <a:lnTo>
                  <a:pt x="521607" y="2558435"/>
                </a:lnTo>
                <a:lnTo>
                  <a:pt x="521607" y="2684837"/>
                </a:lnTo>
                <a:lnTo>
                  <a:pt x="608008" y="2684837"/>
                </a:lnTo>
                <a:lnTo>
                  <a:pt x="608008" y="2779238"/>
                </a:lnTo>
                <a:lnTo>
                  <a:pt x="652009" y="2779238"/>
                </a:lnTo>
                <a:lnTo>
                  <a:pt x="652009" y="2842439"/>
                </a:lnTo>
                <a:lnTo>
                  <a:pt x="695209" y="2842439"/>
                </a:lnTo>
                <a:lnTo>
                  <a:pt x="695209" y="2937640"/>
                </a:lnTo>
                <a:lnTo>
                  <a:pt x="738410" y="2937640"/>
                </a:lnTo>
                <a:lnTo>
                  <a:pt x="738410" y="2968841"/>
                </a:lnTo>
                <a:lnTo>
                  <a:pt x="782410" y="2968841"/>
                </a:lnTo>
                <a:lnTo>
                  <a:pt x="782410" y="3000841"/>
                </a:lnTo>
                <a:lnTo>
                  <a:pt x="825611" y="3000841"/>
                </a:lnTo>
                <a:lnTo>
                  <a:pt x="825611" y="3032041"/>
                </a:lnTo>
                <a:lnTo>
                  <a:pt x="912812" y="3032041"/>
                </a:lnTo>
                <a:lnTo>
                  <a:pt x="912812" y="3064042"/>
                </a:lnTo>
                <a:lnTo>
                  <a:pt x="956013" y="3064042"/>
                </a:lnTo>
                <a:lnTo>
                  <a:pt x="956013" y="3095242"/>
                </a:lnTo>
                <a:lnTo>
                  <a:pt x="1173616" y="3095242"/>
                </a:lnTo>
                <a:lnTo>
                  <a:pt x="1173616" y="3127243"/>
                </a:lnTo>
                <a:lnTo>
                  <a:pt x="1216816" y="3127243"/>
                </a:lnTo>
                <a:lnTo>
                  <a:pt x="1216816" y="3158443"/>
                </a:lnTo>
                <a:lnTo>
                  <a:pt x="3520048" y="3158443"/>
                </a:lnTo>
              </a:path>
            </a:pathLst>
          </a:custGeom>
          <a:ln w="4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6425563" y="6652001"/>
            <a:ext cx="3704851" cy="2752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573235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5757553" y="690000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5732353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5757553" y="374156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5775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5800754" y="374156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5775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5800754" y="374156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5819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5844755" y="374156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5819554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5844755" y="374156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5862755" y="371636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5887955" y="374156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5862755" y="384276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5887955" y="386796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5905956" y="384276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5931156" y="386796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5905956" y="431636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5931156" y="434156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5949956" y="431636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5975156" y="434156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5949956" y="456917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5975156" y="459437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5993157" y="4569172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6018357" y="459437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5993157" y="497957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6018357" y="500477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6036357" y="497957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6061558" y="500477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6036357" y="545318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6061558" y="547838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6080358" y="545318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6105558" y="547838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6080358" y="570598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6105558" y="57311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6123559" y="570598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6148759" y="57311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9" name="object 1199"/>
          <p:cNvSpPr/>
          <p:nvPr/>
        </p:nvSpPr>
        <p:spPr>
          <a:xfrm>
            <a:off x="6123559" y="589559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0" name="object 1200"/>
          <p:cNvSpPr/>
          <p:nvPr/>
        </p:nvSpPr>
        <p:spPr>
          <a:xfrm>
            <a:off x="6148759" y="592079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1" name="object 1201"/>
          <p:cNvSpPr/>
          <p:nvPr/>
        </p:nvSpPr>
        <p:spPr>
          <a:xfrm>
            <a:off x="6166759" y="589559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2" name="object 1202"/>
          <p:cNvSpPr/>
          <p:nvPr/>
        </p:nvSpPr>
        <p:spPr>
          <a:xfrm>
            <a:off x="6191960" y="592079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3" name="object 1203"/>
          <p:cNvSpPr/>
          <p:nvPr/>
        </p:nvSpPr>
        <p:spPr>
          <a:xfrm>
            <a:off x="6166759" y="611639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4" name="object 1204"/>
          <p:cNvSpPr/>
          <p:nvPr/>
        </p:nvSpPr>
        <p:spPr>
          <a:xfrm>
            <a:off x="6191960" y="614159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6210760" y="611639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6" name="object 1206"/>
          <p:cNvSpPr/>
          <p:nvPr/>
        </p:nvSpPr>
        <p:spPr>
          <a:xfrm>
            <a:off x="6235960" y="614159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7" name="object 1207"/>
          <p:cNvSpPr/>
          <p:nvPr/>
        </p:nvSpPr>
        <p:spPr>
          <a:xfrm>
            <a:off x="6210760" y="62747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8" name="object 1208"/>
          <p:cNvSpPr/>
          <p:nvPr/>
        </p:nvSpPr>
        <p:spPr>
          <a:xfrm>
            <a:off x="6235960" y="629999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9" name="object 1209"/>
          <p:cNvSpPr/>
          <p:nvPr/>
        </p:nvSpPr>
        <p:spPr>
          <a:xfrm>
            <a:off x="6253960" y="6274796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0" name="object 1210"/>
          <p:cNvSpPr/>
          <p:nvPr/>
        </p:nvSpPr>
        <p:spPr>
          <a:xfrm>
            <a:off x="6279161" y="629999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1" name="object 1211"/>
          <p:cNvSpPr/>
          <p:nvPr/>
        </p:nvSpPr>
        <p:spPr>
          <a:xfrm>
            <a:off x="6253960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6279161" y="642639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3" name="object 1213"/>
          <p:cNvSpPr/>
          <p:nvPr/>
        </p:nvSpPr>
        <p:spPr>
          <a:xfrm>
            <a:off x="6297161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4" name="object 1214"/>
          <p:cNvSpPr/>
          <p:nvPr/>
        </p:nvSpPr>
        <p:spPr>
          <a:xfrm>
            <a:off x="6322361" y="642639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5" name="object 1215"/>
          <p:cNvSpPr/>
          <p:nvPr/>
        </p:nvSpPr>
        <p:spPr>
          <a:xfrm>
            <a:off x="6297161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6" name="object 1216"/>
          <p:cNvSpPr/>
          <p:nvPr/>
        </p:nvSpPr>
        <p:spPr>
          <a:xfrm>
            <a:off x="6322361" y="642639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7" name="object 1217"/>
          <p:cNvSpPr/>
          <p:nvPr/>
        </p:nvSpPr>
        <p:spPr>
          <a:xfrm>
            <a:off x="6340362" y="6401198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6365562" y="642639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9" name="object 1219"/>
          <p:cNvSpPr/>
          <p:nvPr/>
        </p:nvSpPr>
        <p:spPr>
          <a:xfrm>
            <a:off x="6340362" y="649559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0" name="object 1220"/>
          <p:cNvSpPr/>
          <p:nvPr/>
        </p:nvSpPr>
        <p:spPr>
          <a:xfrm>
            <a:off x="6365562" y="652079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6384362" y="6495599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2" name="object 1222"/>
          <p:cNvSpPr/>
          <p:nvPr/>
        </p:nvSpPr>
        <p:spPr>
          <a:xfrm>
            <a:off x="6409563" y="652079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3" name="object 1223"/>
          <p:cNvSpPr/>
          <p:nvPr/>
        </p:nvSpPr>
        <p:spPr>
          <a:xfrm>
            <a:off x="6384362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4" name="object 1224"/>
          <p:cNvSpPr/>
          <p:nvPr/>
        </p:nvSpPr>
        <p:spPr>
          <a:xfrm>
            <a:off x="6409563" y="65840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5" name="object 1225"/>
          <p:cNvSpPr/>
          <p:nvPr/>
        </p:nvSpPr>
        <p:spPr>
          <a:xfrm>
            <a:off x="6427563" y="65588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6" name="object 1226"/>
          <p:cNvSpPr/>
          <p:nvPr/>
        </p:nvSpPr>
        <p:spPr>
          <a:xfrm>
            <a:off x="6452763" y="658400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7" name="object 1227"/>
          <p:cNvSpPr/>
          <p:nvPr/>
        </p:nvSpPr>
        <p:spPr>
          <a:xfrm>
            <a:off x="9553206" y="449477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50400"/>
                </a:lnTo>
                <a:lnTo>
                  <a:pt x="50400" y="0"/>
                </a:lnTo>
                <a:lnTo>
                  <a:pt x="0" y="0"/>
                </a:lnTo>
                <a:lnTo>
                  <a:pt x="0" y="50400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9578406" y="451997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9" name="object 1229"/>
          <p:cNvSpPr txBox="1"/>
          <p:nvPr/>
        </p:nvSpPr>
        <p:spPr>
          <a:xfrm>
            <a:off x="8253183" y="3792506"/>
            <a:ext cx="939165" cy="1065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775" marR="5080" indent="-219710">
              <a:lnSpc>
                <a:spcPts val="1639"/>
              </a:lnSpc>
            </a:pPr>
            <a:r>
              <a:rPr sz="1600" spc="15" dirty="0">
                <a:latin typeface="Helvetica"/>
                <a:cs typeface="Helvetica"/>
              </a:rPr>
              <a:t>no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bumps</a:t>
            </a:r>
            <a:r>
              <a:rPr sz="1600" spc="10" dirty="0">
                <a:latin typeface="Helvetica"/>
                <a:cs typeface="Helvetica"/>
              </a:rPr>
              <a:t> 1 </a:t>
            </a:r>
            <a:r>
              <a:rPr sz="1600" spc="20" dirty="0">
                <a:latin typeface="Helvetica"/>
                <a:cs typeface="Helvetica"/>
              </a:rPr>
              <a:t>bump</a:t>
            </a:r>
            <a:endParaRPr sz="1600">
              <a:latin typeface="Helvetica"/>
              <a:cs typeface="Helvetica"/>
            </a:endParaRPr>
          </a:p>
          <a:p>
            <a:pPr marL="128270">
              <a:lnSpc>
                <a:spcPts val="1490"/>
              </a:lnSpc>
            </a:pPr>
            <a:r>
              <a:rPr sz="1600" spc="15" dirty="0">
                <a:latin typeface="Helvetica"/>
                <a:cs typeface="Helvetica"/>
              </a:rPr>
              <a:t>3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bumps</a:t>
            </a:r>
            <a:endParaRPr sz="1600">
              <a:latin typeface="Helvetica"/>
              <a:cs typeface="Helvetica"/>
            </a:endParaRPr>
          </a:p>
          <a:p>
            <a:pPr marL="128270">
              <a:lnSpc>
                <a:spcPts val="1639"/>
              </a:lnSpc>
            </a:pPr>
            <a:r>
              <a:rPr sz="1600" spc="15" dirty="0">
                <a:latin typeface="Helvetica"/>
                <a:cs typeface="Helvetica"/>
              </a:rPr>
              <a:t>5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bumps</a:t>
            </a:r>
            <a:endParaRPr sz="1600">
              <a:latin typeface="Helvetica"/>
              <a:cs typeface="Helvetica"/>
            </a:endParaRPr>
          </a:p>
          <a:p>
            <a:pPr marL="128270">
              <a:lnSpc>
                <a:spcPts val="1780"/>
              </a:lnSpc>
            </a:pPr>
            <a:r>
              <a:rPr sz="1600" spc="15" dirty="0">
                <a:latin typeface="Helvetica"/>
                <a:cs typeface="Helvetica"/>
              </a:rPr>
              <a:t>7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bumps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230" name="object 1230"/>
          <p:cNvSpPr/>
          <p:nvPr/>
        </p:nvSpPr>
        <p:spPr>
          <a:xfrm>
            <a:off x="9304003" y="4727974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5757553" y="3741561"/>
            <a:ext cx="3607435" cy="3158490"/>
          </a:xfrm>
          <a:custGeom>
            <a:avLst/>
            <a:gdLst/>
            <a:ahLst/>
            <a:cxnLst/>
            <a:rect l="l" t="t" r="r" b="b"/>
            <a:pathLst>
              <a:path w="3607434" h="3158490">
                <a:moveTo>
                  <a:pt x="0" y="3158443"/>
                </a:moveTo>
                <a:lnTo>
                  <a:pt x="0" y="0"/>
                </a:lnTo>
                <a:lnTo>
                  <a:pt x="87201" y="0"/>
                </a:lnTo>
                <a:lnTo>
                  <a:pt x="87201" y="31200"/>
                </a:lnTo>
                <a:lnTo>
                  <a:pt x="130401" y="31200"/>
                </a:lnTo>
                <a:lnTo>
                  <a:pt x="130401" y="157602"/>
                </a:lnTo>
                <a:lnTo>
                  <a:pt x="173602" y="157602"/>
                </a:lnTo>
                <a:lnTo>
                  <a:pt x="173602" y="536807"/>
                </a:lnTo>
                <a:lnTo>
                  <a:pt x="217603" y="536807"/>
                </a:lnTo>
                <a:lnTo>
                  <a:pt x="217603" y="947213"/>
                </a:lnTo>
                <a:lnTo>
                  <a:pt x="260803" y="947213"/>
                </a:lnTo>
                <a:lnTo>
                  <a:pt x="260803" y="1452820"/>
                </a:lnTo>
                <a:lnTo>
                  <a:pt x="304004" y="1452820"/>
                </a:lnTo>
                <a:lnTo>
                  <a:pt x="304004" y="1863225"/>
                </a:lnTo>
                <a:lnTo>
                  <a:pt x="348004" y="1863225"/>
                </a:lnTo>
                <a:lnTo>
                  <a:pt x="348004" y="2021627"/>
                </a:lnTo>
                <a:lnTo>
                  <a:pt x="391205" y="2021627"/>
                </a:lnTo>
                <a:lnTo>
                  <a:pt x="391205" y="2148029"/>
                </a:lnTo>
                <a:lnTo>
                  <a:pt x="434406" y="2148029"/>
                </a:lnTo>
                <a:lnTo>
                  <a:pt x="434406" y="2463234"/>
                </a:lnTo>
                <a:lnTo>
                  <a:pt x="478406" y="2463234"/>
                </a:lnTo>
                <a:lnTo>
                  <a:pt x="478406" y="2589635"/>
                </a:lnTo>
                <a:lnTo>
                  <a:pt x="521607" y="2589635"/>
                </a:lnTo>
                <a:lnTo>
                  <a:pt x="521607" y="2684837"/>
                </a:lnTo>
                <a:lnTo>
                  <a:pt x="608008" y="2684837"/>
                </a:lnTo>
                <a:lnTo>
                  <a:pt x="608008" y="2779238"/>
                </a:lnTo>
                <a:lnTo>
                  <a:pt x="652009" y="2779238"/>
                </a:lnTo>
                <a:lnTo>
                  <a:pt x="652009" y="2842439"/>
                </a:lnTo>
                <a:lnTo>
                  <a:pt x="695209" y="2842439"/>
                </a:lnTo>
                <a:lnTo>
                  <a:pt x="695209" y="2968841"/>
                </a:lnTo>
                <a:lnTo>
                  <a:pt x="738410" y="2968841"/>
                </a:lnTo>
                <a:lnTo>
                  <a:pt x="738410" y="3000841"/>
                </a:lnTo>
                <a:lnTo>
                  <a:pt x="825611" y="3000841"/>
                </a:lnTo>
                <a:lnTo>
                  <a:pt x="825611" y="3032041"/>
                </a:lnTo>
                <a:lnTo>
                  <a:pt x="912812" y="3032041"/>
                </a:lnTo>
                <a:lnTo>
                  <a:pt x="912812" y="3095242"/>
                </a:lnTo>
                <a:lnTo>
                  <a:pt x="1173616" y="3095242"/>
                </a:lnTo>
                <a:lnTo>
                  <a:pt x="1173616" y="3158443"/>
                </a:lnTo>
                <a:lnTo>
                  <a:pt x="3607249" y="3158443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9364804" y="6900004"/>
            <a:ext cx="738505" cy="0"/>
          </a:xfrm>
          <a:custGeom>
            <a:avLst/>
            <a:gdLst/>
            <a:ahLst/>
            <a:cxnLst/>
            <a:rect l="l" t="t" r="r" b="b"/>
            <a:pathLst>
              <a:path w="738504">
                <a:moveTo>
                  <a:pt x="0" y="0"/>
                </a:moveTo>
                <a:lnTo>
                  <a:pt x="738410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3" name="object 1233"/>
          <p:cNvSpPr/>
          <p:nvPr/>
        </p:nvSpPr>
        <p:spPr>
          <a:xfrm>
            <a:off x="5732353" y="687480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25200"/>
                </a:moveTo>
                <a:lnTo>
                  <a:pt x="50400" y="2520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4" name="object 1234"/>
          <p:cNvSpPr/>
          <p:nvPr/>
        </p:nvSpPr>
        <p:spPr>
          <a:xfrm>
            <a:off x="5732353" y="3757161"/>
            <a:ext cx="180975" cy="0"/>
          </a:xfrm>
          <a:custGeom>
            <a:avLst/>
            <a:gdLst/>
            <a:ahLst/>
            <a:cxnLst/>
            <a:rect l="l" t="t" r="r" b="b"/>
            <a:pathLst>
              <a:path w="180975">
                <a:moveTo>
                  <a:pt x="0" y="0"/>
                </a:moveTo>
                <a:lnTo>
                  <a:pt x="180802" y="0"/>
                </a:lnTo>
              </a:path>
            </a:pathLst>
          </a:custGeom>
          <a:ln w="82871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5" name="object 1235"/>
          <p:cNvSpPr/>
          <p:nvPr/>
        </p:nvSpPr>
        <p:spPr>
          <a:xfrm>
            <a:off x="5819554" y="3747561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25200"/>
                </a:moveTo>
                <a:lnTo>
                  <a:pt x="50400" y="2520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6" name="object 1236"/>
          <p:cNvSpPr/>
          <p:nvPr/>
        </p:nvSpPr>
        <p:spPr>
          <a:xfrm>
            <a:off x="5862755" y="3899163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7" name="object 1237"/>
          <p:cNvSpPr/>
          <p:nvPr/>
        </p:nvSpPr>
        <p:spPr>
          <a:xfrm>
            <a:off x="5905956" y="4278368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8" name="object 1238"/>
          <p:cNvSpPr/>
          <p:nvPr/>
        </p:nvSpPr>
        <p:spPr>
          <a:xfrm>
            <a:off x="5949956" y="4688774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9" name="object 1239"/>
          <p:cNvSpPr/>
          <p:nvPr/>
        </p:nvSpPr>
        <p:spPr>
          <a:xfrm>
            <a:off x="5993157" y="5194381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0" name="object 1240"/>
          <p:cNvSpPr/>
          <p:nvPr/>
        </p:nvSpPr>
        <p:spPr>
          <a:xfrm>
            <a:off x="6036357" y="5604786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1" name="object 1241"/>
          <p:cNvSpPr/>
          <p:nvPr/>
        </p:nvSpPr>
        <p:spPr>
          <a:xfrm>
            <a:off x="6080358" y="5763188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2" name="object 1242"/>
          <p:cNvSpPr/>
          <p:nvPr/>
        </p:nvSpPr>
        <p:spPr>
          <a:xfrm>
            <a:off x="6123559" y="5889590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3" name="object 1243"/>
          <p:cNvSpPr/>
          <p:nvPr/>
        </p:nvSpPr>
        <p:spPr>
          <a:xfrm>
            <a:off x="6166759" y="6204795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4" name="object 1244"/>
          <p:cNvSpPr/>
          <p:nvPr/>
        </p:nvSpPr>
        <p:spPr>
          <a:xfrm>
            <a:off x="6210760" y="6331196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5" name="object 1245"/>
          <p:cNvSpPr/>
          <p:nvPr/>
        </p:nvSpPr>
        <p:spPr>
          <a:xfrm>
            <a:off x="6253960" y="6426398"/>
            <a:ext cx="137160" cy="0"/>
          </a:xfrm>
          <a:custGeom>
            <a:avLst/>
            <a:gdLst/>
            <a:ahLst/>
            <a:cxnLst/>
            <a:rect l="l" t="t" r="r" b="b"/>
            <a:pathLst>
              <a:path w="137160">
                <a:moveTo>
                  <a:pt x="0" y="0"/>
                </a:moveTo>
                <a:lnTo>
                  <a:pt x="1368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6" name="object 1246"/>
          <p:cNvSpPr/>
          <p:nvPr/>
        </p:nvSpPr>
        <p:spPr>
          <a:xfrm>
            <a:off x="6340362" y="6520799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4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7" name="object 1247"/>
          <p:cNvSpPr/>
          <p:nvPr/>
        </p:nvSpPr>
        <p:spPr>
          <a:xfrm>
            <a:off x="6384362" y="6584000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8" name="object 1248"/>
          <p:cNvSpPr/>
          <p:nvPr/>
        </p:nvSpPr>
        <p:spPr>
          <a:xfrm>
            <a:off x="6427563" y="6710402"/>
            <a:ext cx="93980" cy="0"/>
          </a:xfrm>
          <a:custGeom>
            <a:avLst/>
            <a:gdLst/>
            <a:ahLst/>
            <a:cxnLst/>
            <a:rect l="l" t="t" r="r" b="b"/>
            <a:pathLst>
              <a:path w="93979">
                <a:moveTo>
                  <a:pt x="0" y="0"/>
                </a:moveTo>
                <a:lnTo>
                  <a:pt x="936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9" name="object 1249"/>
          <p:cNvSpPr/>
          <p:nvPr/>
        </p:nvSpPr>
        <p:spPr>
          <a:xfrm>
            <a:off x="6470763" y="6758003"/>
            <a:ext cx="180975" cy="0"/>
          </a:xfrm>
          <a:custGeom>
            <a:avLst/>
            <a:gdLst/>
            <a:ahLst/>
            <a:cxnLst/>
            <a:rect l="l" t="t" r="r" b="b"/>
            <a:pathLst>
              <a:path w="180975">
                <a:moveTo>
                  <a:pt x="0" y="0"/>
                </a:moveTo>
                <a:lnTo>
                  <a:pt x="180802" y="0"/>
                </a:lnTo>
              </a:path>
            </a:pathLst>
          </a:custGeom>
          <a:ln w="82871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0" name="object 1250"/>
          <p:cNvSpPr/>
          <p:nvPr/>
        </p:nvSpPr>
        <p:spPr>
          <a:xfrm>
            <a:off x="6557964" y="6773602"/>
            <a:ext cx="137795" cy="0"/>
          </a:xfrm>
          <a:custGeom>
            <a:avLst/>
            <a:gdLst/>
            <a:ahLst/>
            <a:cxnLst/>
            <a:rect l="l" t="t" r="r" b="b"/>
            <a:pathLst>
              <a:path w="137795">
                <a:moveTo>
                  <a:pt x="0" y="0"/>
                </a:moveTo>
                <a:lnTo>
                  <a:pt x="137601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1" name="object 1251"/>
          <p:cNvSpPr/>
          <p:nvPr/>
        </p:nvSpPr>
        <p:spPr>
          <a:xfrm>
            <a:off x="6645166" y="6836803"/>
            <a:ext cx="311785" cy="0"/>
          </a:xfrm>
          <a:custGeom>
            <a:avLst/>
            <a:gdLst/>
            <a:ahLst/>
            <a:cxnLst/>
            <a:rect l="l" t="t" r="r" b="b"/>
            <a:pathLst>
              <a:path w="311784">
                <a:moveTo>
                  <a:pt x="0" y="0"/>
                </a:moveTo>
                <a:lnTo>
                  <a:pt x="311204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2" name="object 1252"/>
          <p:cNvSpPr/>
          <p:nvPr/>
        </p:nvSpPr>
        <p:spPr>
          <a:xfrm>
            <a:off x="6905969" y="6900004"/>
            <a:ext cx="3222625" cy="0"/>
          </a:xfrm>
          <a:custGeom>
            <a:avLst/>
            <a:gdLst/>
            <a:ahLst/>
            <a:cxnLst/>
            <a:rect l="l" t="t" r="r" b="b"/>
            <a:pathLst>
              <a:path w="3222625">
                <a:moveTo>
                  <a:pt x="0" y="0"/>
                </a:moveTo>
                <a:lnTo>
                  <a:pt x="3222444" y="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3" name="object 1253"/>
          <p:cNvSpPr/>
          <p:nvPr/>
        </p:nvSpPr>
        <p:spPr>
          <a:xfrm>
            <a:off x="9553206" y="470277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25200"/>
                </a:moveTo>
                <a:lnTo>
                  <a:pt x="50400" y="2520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4" name="object 1254"/>
          <p:cNvSpPr/>
          <p:nvPr/>
        </p:nvSpPr>
        <p:spPr>
          <a:xfrm>
            <a:off x="5757553" y="3741561"/>
            <a:ext cx="4345940" cy="3158490"/>
          </a:xfrm>
          <a:custGeom>
            <a:avLst/>
            <a:gdLst/>
            <a:ahLst/>
            <a:cxnLst/>
            <a:rect l="l" t="t" r="r" b="b"/>
            <a:pathLst>
              <a:path w="4345940" h="3158490">
                <a:moveTo>
                  <a:pt x="0" y="3158443"/>
                </a:moveTo>
                <a:lnTo>
                  <a:pt x="4345660" y="3158443"/>
                </a:lnTo>
                <a:lnTo>
                  <a:pt x="4345660" y="0"/>
                </a:lnTo>
                <a:lnTo>
                  <a:pt x="0" y="0"/>
                </a:lnTo>
                <a:lnTo>
                  <a:pt x="0" y="3158443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239538"/>
              </p:ext>
            </p:extLst>
          </p:nvPr>
        </p:nvGraphicFramePr>
        <p:xfrm>
          <a:off x="469900" y="809625"/>
          <a:ext cx="9316881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70867"/>
                <a:gridCol w="2019441"/>
                <a:gridCol w="972874"/>
                <a:gridCol w="1426270"/>
                <a:gridCol w="1627429"/>
              </a:tblGrid>
              <a:tr h="283413">
                <a:tc>
                  <a:txBody>
                    <a:bodyPr/>
                    <a:lstStyle/>
                    <a:p>
                      <a:pPr marL="82423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imper</a:t>
                      </a:r>
                      <a:r>
                        <a:rPr sz="2000" spc="-55" dirty="0">
                          <a:latin typeface="+mn-lt"/>
                          <a:cs typeface="Times New Roman"/>
                        </a:rPr>
                        <a:t>f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ection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891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with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respect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to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symbol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7505">
                        <a:lnSpc>
                          <a:spcPct val="100000"/>
                        </a:lnSpc>
                      </a:pPr>
                      <a:r>
                        <a:rPr sz="2000" spc="-45" dirty="0">
                          <a:latin typeface="+mn-lt"/>
                          <a:cs typeface="Times New Roman"/>
                        </a:rPr>
                        <a:t>v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alue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emitt.</a:t>
                      </a:r>
                      <a:r>
                        <a:rPr sz="2000" spc="165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spc="-20" dirty="0">
                          <a:latin typeface="+mn-lt"/>
                          <a:cs typeface="Times New Roman"/>
                        </a:rPr>
                        <a:t>g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spc="-30" dirty="0">
                          <a:latin typeface="+mn-lt"/>
                          <a:cs typeface="Times New Roman"/>
                        </a:rPr>
                        <a:t>o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wth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7785">
                <a:tc>
                  <a:txBody>
                    <a:bodyPr/>
                    <a:lstStyle/>
                    <a:p>
                      <a:pPr marL="88138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BPM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offset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wire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re</a:t>
                      </a:r>
                      <a:r>
                        <a:rPr sz="2000" spc="-55" dirty="0">
                          <a:latin typeface="+mn-lt"/>
                          <a:cs typeface="Times New Roman"/>
                        </a:rPr>
                        <a:t>f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erence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</a:pPr>
                      <a:r>
                        <a:rPr lang="el-GR" sz="2000" i="1" dirty="0" smtClean="0">
                          <a:latin typeface="+mn-lt"/>
                          <a:cs typeface="Times New Roman"/>
                        </a:rPr>
                        <a:t>σ</a:t>
                      </a:r>
                      <a:r>
                        <a:rPr sz="2000" i="1" spc="60" baseline="-25000" dirty="0" smtClean="0">
                          <a:latin typeface="+mn-lt"/>
                          <a:cs typeface="Times New Roman"/>
                        </a:rPr>
                        <a:t>B</a:t>
                      </a:r>
                      <a:r>
                        <a:rPr sz="2000" i="1" spc="160" baseline="-25000" dirty="0" smtClean="0">
                          <a:latin typeface="+mn-lt"/>
                          <a:cs typeface="Times New Roman"/>
                        </a:rPr>
                        <a:t>P</a:t>
                      </a:r>
                      <a:r>
                        <a:rPr sz="2000" i="1" baseline="-25000" dirty="0" smtClean="0">
                          <a:latin typeface="+mn-lt"/>
                          <a:cs typeface="Times New Roman"/>
                        </a:rPr>
                        <a:t>M</a:t>
                      </a:r>
                      <a:endParaRPr sz="2000" baseline="-25000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14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367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nm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67500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BPM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resolution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0190">
                        <a:lnSpc>
                          <a:spcPct val="100000"/>
                        </a:lnSpc>
                      </a:pPr>
                      <a:r>
                        <a:rPr lang="el-GR" sz="2000" i="1" dirty="0" smtClean="0">
                          <a:latin typeface="+mn-lt"/>
                          <a:cs typeface="Times New Roman"/>
                        </a:rPr>
                        <a:t>σ</a:t>
                      </a:r>
                      <a:r>
                        <a:rPr sz="2000" i="1" spc="30" baseline="-25000" dirty="0" smtClean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i="1" baseline="-25000" dirty="0" smtClean="0">
                          <a:latin typeface="+mn-lt"/>
                          <a:cs typeface="Times New Roman"/>
                        </a:rPr>
                        <a:t>es</a:t>
                      </a:r>
                      <a:endParaRPr sz="2000" baseline="-25000" dirty="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9718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0.1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04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nm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409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accele</a:t>
                      </a:r>
                      <a:r>
                        <a:rPr sz="2000" spc="-20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ating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st</a:t>
                      </a:r>
                      <a:r>
                        <a:rPr sz="2000" spc="2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ucture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offset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893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girder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axis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i="1" dirty="0">
                          <a:latin typeface="+mn-lt"/>
                          <a:cs typeface="Times New Roman"/>
                        </a:rPr>
                        <a:t>σ</a:t>
                      </a:r>
                      <a:r>
                        <a:rPr sz="2000" baseline="-11574" dirty="0">
                          <a:latin typeface="+mn-lt"/>
                          <a:cs typeface="Times New Roman"/>
                        </a:rPr>
                        <a:t>4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10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03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nm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01"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accele</a:t>
                      </a:r>
                      <a:r>
                        <a:rPr sz="2000" spc="-20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ating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st</a:t>
                      </a:r>
                      <a:r>
                        <a:rPr sz="2000" spc="2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ucture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tilt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893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girder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axis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i="1" dirty="0">
                          <a:latin typeface="+mn-lt"/>
                          <a:cs typeface="Times New Roman"/>
                        </a:rPr>
                        <a:t>σ</a:t>
                      </a:r>
                      <a:r>
                        <a:rPr sz="2000" i="1" baseline="-11574" dirty="0">
                          <a:latin typeface="+mn-lt"/>
                          <a:cs typeface="Times New Roman"/>
                        </a:rPr>
                        <a:t>t</a:t>
                      </a:r>
                      <a:endParaRPr sz="2000" baseline="-11574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200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radian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38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nm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415">
                <a:tc>
                  <a:txBody>
                    <a:bodyPr/>
                    <a:lstStyle/>
                    <a:p>
                      <a:pPr marL="31813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a</a:t>
                      </a:r>
                      <a:r>
                        <a:rPr sz="2000" spc="6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ticulation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point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offset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wire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re</a:t>
                      </a:r>
                      <a:r>
                        <a:rPr sz="2000" spc="-55" dirty="0">
                          <a:latin typeface="+mn-lt"/>
                          <a:cs typeface="Times New Roman"/>
                        </a:rPr>
                        <a:t>f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erence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i="1" dirty="0">
                          <a:latin typeface="+mn-lt"/>
                          <a:cs typeface="Times New Roman"/>
                        </a:rPr>
                        <a:t>σ</a:t>
                      </a:r>
                      <a:r>
                        <a:rPr sz="2000" baseline="-11574" dirty="0">
                          <a:latin typeface="+mn-lt"/>
                          <a:cs typeface="Times New Roman"/>
                        </a:rPr>
                        <a:t>5</a:t>
                      </a:r>
                      <a:endParaRPr sz="2000" baseline="-11574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12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1465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1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nm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2">
                <a:tc>
                  <a:txBody>
                    <a:bodyPr/>
                    <a:lstStyle/>
                    <a:p>
                      <a:pPr marL="6565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girder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end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point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a</a:t>
                      </a:r>
                      <a:r>
                        <a:rPr sz="2000" spc="6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ticulation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point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i="1" dirty="0">
                          <a:latin typeface="+mn-lt"/>
                          <a:cs typeface="Times New Roman"/>
                        </a:rPr>
                        <a:t>σ</a:t>
                      </a:r>
                      <a:r>
                        <a:rPr sz="2000" baseline="-11574" dirty="0">
                          <a:latin typeface="+mn-lt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8798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02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nm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770255">
                        <a:lnSpc>
                          <a:spcPct val="100000"/>
                        </a:lnSpc>
                      </a:pPr>
                      <a:r>
                        <a:rPr sz="2000" spc="-30" dirty="0">
                          <a:latin typeface="+mn-lt"/>
                          <a:cs typeface="Times New Roman"/>
                        </a:rPr>
                        <a:t>w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a</a:t>
                      </a:r>
                      <a:r>
                        <a:rPr sz="2000" spc="-35" dirty="0">
                          <a:latin typeface="+mn-lt"/>
                          <a:cs typeface="Times New Roman"/>
                        </a:rPr>
                        <a:t>k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monitor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1239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st</a:t>
                      </a:r>
                      <a:r>
                        <a:rPr sz="2000" spc="2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ucture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centre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i="1" dirty="0">
                          <a:latin typeface="+mn-lt"/>
                          <a:cs typeface="Times New Roman"/>
                        </a:rPr>
                        <a:t>σ</a:t>
                      </a:r>
                      <a:r>
                        <a:rPr sz="2000" baseline="-11574" dirty="0">
                          <a:latin typeface="+mn-lt"/>
                          <a:cs typeface="Times New Roman"/>
                        </a:rPr>
                        <a:t>7</a:t>
                      </a:r>
                      <a:endParaRPr sz="2000" baseline="-11574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8798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5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54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nm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3929">
                <a:tc>
                  <a:txBody>
                    <a:bodyPr/>
                    <a:lstStyle/>
                    <a:p>
                      <a:pPr marL="6915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quad</a:t>
                      </a:r>
                      <a:r>
                        <a:rPr sz="2000" spc="2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upole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roll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longitudinal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axis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2000" i="1" dirty="0">
                          <a:latin typeface="+mn-lt"/>
                          <a:cs typeface="Times New Roman"/>
                        </a:rPr>
                        <a:t>σ</a:t>
                      </a:r>
                      <a:r>
                        <a:rPr sz="2000" i="1" baseline="-11574" dirty="0">
                          <a:latin typeface="+mn-lt"/>
                          <a:cs typeface="Times New Roman"/>
                        </a:rPr>
                        <a:t>r</a:t>
                      </a:r>
                      <a:endParaRPr sz="2000" baseline="-11574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100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radian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9554">
                        <a:lnSpc>
                          <a:spcPct val="100000"/>
                        </a:lnSpc>
                      </a:pPr>
                      <a:r>
                        <a:rPr sz="2000" i="1" dirty="0">
                          <a:latin typeface="+mn-lt"/>
                          <a:cs typeface="メイリオ"/>
                        </a:rPr>
                        <a:t>≈</a:t>
                      </a:r>
                      <a:r>
                        <a:rPr sz="2000" i="1" spc="-100" dirty="0">
                          <a:latin typeface="+mn-lt"/>
                          <a:cs typeface="メイリオ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0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.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12</a:t>
                      </a:r>
                      <a:r>
                        <a:rPr sz="2000" spc="-14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nm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12770">
              <a:lnSpc>
                <a:spcPct val="100000"/>
              </a:lnSpc>
            </a:pPr>
            <a:r>
              <a:rPr sz="3200" spc="140" dirty="0">
                <a:latin typeface="+mj-lt"/>
              </a:rPr>
              <a:t>Results</a:t>
            </a:r>
            <a:r>
              <a:rPr sz="3200" spc="70" dirty="0">
                <a:latin typeface="+mj-lt"/>
              </a:rPr>
              <a:t> </a:t>
            </a:r>
            <a:r>
              <a:rPr sz="3200" spc="-25" dirty="0">
                <a:latin typeface="+mj-lt"/>
              </a:rPr>
              <a:t>(ILC)</a:t>
            </a:r>
          </a:p>
        </p:txBody>
      </p:sp>
      <p:sp>
        <p:nvSpPr>
          <p:cNvPr id="10" name="object 10"/>
          <p:cNvSpPr/>
          <p:nvPr/>
        </p:nvSpPr>
        <p:spPr>
          <a:xfrm>
            <a:off x="4279900" y="1066715"/>
            <a:ext cx="6170387" cy="42387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106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12" name="object 3"/>
          <p:cNvSpPr txBox="1"/>
          <p:nvPr/>
        </p:nvSpPr>
        <p:spPr>
          <a:xfrm>
            <a:off x="393701" y="1190625"/>
            <a:ext cx="3505200" cy="4142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DFS brings us close to the required performance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  <a:tab pos="973455" algn="l"/>
                <a:tab pos="1302385" algn="l"/>
                <a:tab pos="1752600" algn="l"/>
              </a:tabLst>
            </a:pPr>
            <a:r>
              <a:rPr sz="2000" dirty="0">
                <a:cs typeface="Times New Roman"/>
              </a:rPr>
              <a:t>Tuning	of	the	dispersion helps a </a:t>
            </a:r>
            <a:r>
              <a:rPr sz="2000" dirty="0" smtClean="0">
                <a:cs typeface="Times New Roman"/>
              </a:rPr>
              <a:t>lot</a:t>
            </a:r>
            <a:endParaRPr lang="fr-CH" sz="2000" dirty="0" smtClean="0">
              <a:cs typeface="Times New Roman"/>
            </a:endParaRP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  <a:tab pos="973455" algn="l"/>
                <a:tab pos="1302385" algn="l"/>
                <a:tab pos="1752600" algn="l"/>
              </a:tabLst>
            </a:pPr>
            <a:r>
              <a:rPr lang="fr-CH" sz="2000" dirty="0" smtClean="0">
                <a:cs typeface="Times New Roman"/>
              </a:rPr>
              <a:t>Even wakefield tuning helps us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  <a:tab pos="973455" algn="l"/>
                <a:tab pos="1302385" algn="l"/>
                <a:tab pos="1752600" algn="l"/>
              </a:tabLst>
            </a:pPr>
            <a:r>
              <a:rPr lang="fr-CH" sz="2000" dirty="0" smtClean="0">
                <a:cs typeface="Times New Roman"/>
              </a:rPr>
              <a:t>The remaining emittance growth is to a significanst extent due to quadrupole roll</a:t>
            </a:r>
          </a:p>
          <a:p>
            <a:pPr marL="812800" marR="5080" lvl="1" indent="-342900">
              <a:lnSpc>
                <a:spcPct val="107400"/>
              </a:lnSpc>
              <a:spcBef>
                <a:spcPts val="994"/>
              </a:spcBef>
              <a:buFont typeface="Symbol" charset="0"/>
              <a:buChar char=""/>
              <a:tabLst>
                <a:tab pos="185420" algn="l"/>
                <a:tab pos="973455" algn="l"/>
                <a:tab pos="1302385" algn="l"/>
                <a:tab pos="1752600" algn="l"/>
              </a:tabLst>
            </a:pPr>
            <a:r>
              <a:rPr lang="fr-CH" sz="2000" dirty="0" smtClean="0">
                <a:cs typeface="Times New Roman"/>
              </a:rPr>
              <a:t>Should add corresponding tuning bump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4700" y="197249"/>
            <a:ext cx="9144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6750">
              <a:lnSpc>
                <a:spcPct val="100000"/>
              </a:lnSpc>
            </a:pPr>
            <a:r>
              <a:rPr sz="3200" spc="190" dirty="0">
                <a:latin typeface="+mj-lt"/>
              </a:rPr>
              <a:t>Dependence</a:t>
            </a:r>
            <a:r>
              <a:rPr sz="3200" spc="70" dirty="0">
                <a:latin typeface="+mj-lt"/>
              </a:rPr>
              <a:t> </a:t>
            </a:r>
            <a:r>
              <a:rPr sz="3200" spc="145" dirty="0">
                <a:latin typeface="+mj-lt"/>
              </a:rPr>
              <a:t>on</a:t>
            </a:r>
            <a:r>
              <a:rPr sz="3200" spc="70" dirty="0">
                <a:latin typeface="+mj-lt"/>
              </a:rPr>
              <a:t> </a:t>
            </a:r>
            <a:r>
              <a:rPr sz="3200" spc="-55" dirty="0">
                <a:latin typeface="+mj-lt"/>
              </a:rPr>
              <a:t>W</a:t>
            </a:r>
            <a:r>
              <a:rPr sz="3200" spc="114" dirty="0">
                <a:latin typeface="+mj-lt"/>
              </a:rPr>
              <a:t>eights</a:t>
            </a:r>
            <a:r>
              <a:rPr sz="3200" spc="70" dirty="0">
                <a:latin typeface="+mj-lt"/>
              </a:rPr>
              <a:t> </a:t>
            </a:r>
            <a:r>
              <a:rPr sz="3200" spc="45" dirty="0">
                <a:latin typeface="+mj-lt"/>
              </a:rPr>
              <a:t>(Old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CLIC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P</a:t>
            </a:r>
            <a:r>
              <a:rPr sz="3200" spc="160" dirty="0">
                <a:latin typeface="+mj-lt"/>
              </a:rPr>
              <a:t>a</a:t>
            </a:r>
            <a:r>
              <a:rPr sz="3200" spc="95" dirty="0">
                <a:latin typeface="+mj-lt"/>
              </a:rPr>
              <a:t>r</a:t>
            </a:r>
            <a:r>
              <a:rPr sz="3200" spc="155" dirty="0">
                <a:latin typeface="+mj-lt"/>
              </a:rPr>
              <a:t>ameters)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9900" y="1419225"/>
            <a:ext cx="3886200" cy="4001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For TRC parameters </a:t>
            </a:r>
            <a:r>
              <a:rPr sz="2000" dirty="0" smtClean="0">
                <a:cs typeface="Times New Roman"/>
              </a:rPr>
              <a:t>set</a:t>
            </a:r>
            <a:endParaRPr lang="fr-CH" sz="2000"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lang="fr-CH" sz="2000" dirty="0" smtClean="0">
                <a:cs typeface="Times New Roman"/>
              </a:rPr>
              <a:t>One beam is used with different gradient and different incoming energy</a:t>
            </a: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endParaRPr lang="fr-CH" sz="2000" dirty="0"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Symbol" charset="0"/>
              <a:buChar char=""/>
              <a:tabLst>
                <a:tab pos="185420" algn="l"/>
              </a:tabLst>
            </a:pPr>
            <a:r>
              <a:rPr lang="fr-CH" sz="2000" dirty="0" smtClean="0">
                <a:cs typeface="Times New Roman"/>
              </a:rPr>
              <a:t>BPM position errors are less important with larger w</a:t>
            </a:r>
            <a:r>
              <a:rPr lang="fr-CH" sz="2000" baseline="-25000" dirty="0" smtClean="0">
                <a:cs typeface="Times New Roman"/>
              </a:rPr>
              <a:t>1</a:t>
            </a:r>
          </a:p>
          <a:p>
            <a:pPr marL="355600" indent="-342900">
              <a:lnSpc>
                <a:spcPct val="100000"/>
              </a:lnSpc>
              <a:buFont typeface="Symbol" charset="0"/>
              <a:buChar char=""/>
              <a:tabLst>
                <a:tab pos="185420" algn="l"/>
              </a:tabLst>
            </a:pPr>
            <a:r>
              <a:rPr lang="fr-CH" sz="2000" dirty="0" smtClean="0">
                <a:cs typeface="Times New Roman"/>
              </a:rPr>
              <a:t>BPM resolution less important for small w</a:t>
            </a:r>
            <a:r>
              <a:rPr lang="fr-CH" sz="2000" baseline="-25000" dirty="0" smtClean="0">
                <a:cs typeface="Times New Roman"/>
              </a:rPr>
              <a:t>1</a:t>
            </a:r>
          </a:p>
          <a:p>
            <a:pPr marL="355600" indent="-342900">
              <a:lnSpc>
                <a:spcPct val="100000"/>
              </a:lnSpc>
              <a:buFont typeface="Symbol" charset="0"/>
              <a:buChar char=""/>
              <a:tabLst>
                <a:tab pos="185420" algn="l"/>
              </a:tabLst>
            </a:pPr>
            <a:r>
              <a:rPr lang="fr-CH" sz="2000" dirty="0" smtClean="0">
                <a:cs typeface="Times New Roman"/>
              </a:rPr>
              <a:t>Need a compromise</a:t>
            </a:r>
          </a:p>
          <a:p>
            <a:pPr marL="355600" indent="-342900">
              <a:lnSpc>
                <a:spcPct val="100000"/>
              </a:lnSpc>
              <a:buFont typeface="Symbol" charset="0"/>
              <a:buChar char=""/>
              <a:tabLst>
                <a:tab pos="185420" algn="l"/>
              </a:tabLst>
            </a:pPr>
            <a:endParaRPr lang="fr-CH" sz="2000" dirty="0" smtClean="0"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Symbol" charset="0"/>
              <a:buChar char=""/>
              <a:tabLst>
                <a:tab pos="185420" algn="l"/>
              </a:tabLst>
            </a:pPr>
            <a:r>
              <a:rPr lang="fr-CH" sz="2000" dirty="0" smtClean="0">
                <a:solidFill>
                  <a:srgbClr val="FF0000"/>
                </a:solidFill>
                <a:cs typeface="Times New Roman"/>
              </a:rPr>
              <a:t>There is no such thing as </a:t>
            </a:r>
            <a:r>
              <a:rPr lang="fr-CH" sz="2000" b="1" dirty="0" smtClean="0">
                <a:solidFill>
                  <a:srgbClr val="FF0000"/>
                </a:solidFill>
                <a:cs typeface="Times New Roman"/>
              </a:rPr>
              <a:t>the</a:t>
            </a:r>
            <a:r>
              <a:rPr lang="fr-CH" sz="2000" dirty="0" smtClean="0">
                <a:solidFill>
                  <a:srgbClr val="FF0000"/>
                </a:solidFill>
                <a:cs typeface="Times New Roman"/>
              </a:rPr>
              <a:t> tolerance</a:t>
            </a:r>
            <a:endParaRPr sz="2000" dirty="0">
              <a:solidFill>
                <a:srgbClr val="FF0000"/>
              </a:solidFill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882355" y="410473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052813" y="410473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340104" y="4001278"/>
            <a:ext cx="43053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0.01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882355" y="377913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078413" y="377913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882355" y="3588727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078413" y="3588727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82355" y="345432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078413" y="345432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882355" y="3349524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078413" y="3349524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882355" y="32639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078413" y="32639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882355" y="3191122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0078413" y="3191122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882355" y="3128721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078413" y="3128721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882355" y="307352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0078413" y="307352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882355" y="302391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0052813" y="302391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5455749" y="2920460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882355" y="269831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078413" y="269831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882355" y="2507912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078413" y="2507912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882355" y="237351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078413" y="237351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882355" y="2268709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0078413" y="2268709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882355" y="2183108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078413" y="2183108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882355" y="2110307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078413" y="2110307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882355" y="2047906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0078413" y="2047906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882355" y="199270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48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078413" y="199270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48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882355" y="19431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0052813" y="19431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5629214" y="1839645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882355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882355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082358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082358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177559" y="405433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177559" y="175270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6020307" y="4209281"/>
            <a:ext cx="37274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6473564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473564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863969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863969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063971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063971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159173" y="405433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159173" y="175270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6944102" y="4209281"/>
            <a:ext cx="48831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1000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7454377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454377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844783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844783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045585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045585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140786" y="405433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140786" y="1752702"/>
            <a:ext cx="0" cy="30480"/>
          </a:xfrm>
          <a:custGeom>
            <a:avLst/>
            <a:gdLst/>
            <a:ahLst/>
            <a:cxnLst/>
            <a:rect l="l" t="t" r="r" b="b"/>
            <a:pathLst>
              <a:path h="30480">
                <a:moveTo>
                  <a:pt x="0" y="0"/>
                </a:moveTo>
                <a:lnTo>
                  <a:pt x="0" y="30192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435991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435991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826396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826396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026399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026399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9121600" y="405433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9121600" y="175270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9417605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9417605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9808009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9808009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0008013" y="40799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48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0008013" y="1752702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48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0103214" y="405433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10103214" y="175270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5882355" y="1752702"/>
            <a:ext cx="4221480" cy="2352040"/>
          </a:xfrm>
          <a:custGeom>
            <a:avLst/>
            <a:gdLst/>
            <a:ahLst/>
            <a:cxnLst/>
            <a:rect l="l" t="t" r="r" b="b"/>
            <a:pathLst>
              <a:path w="4221480" h="2352040">
                <a:moveTo>
                  <a:pt x="0" y="2352032"/>
                </a:moveTo>
                <a:lnTo>
                  <a:pt x="4220858" y="2352032"/>
                </a:lnTo>
                <a:lnTo>
                  <a:pt x="4220858" y="0"/>
                </a:lnTo>
                <a:lnTo>
                  <a:pt x="0" y="0"/>
                </a:lnTo>
                <a:lnTo>
                  <a:pt x="0" y="2352032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 txBox="1"/>
          <p:nvPr/>
        </p:nvSpPr>
        <p:spPr>
          <a:xfrm>
            <a:off x="7858739" y="4209281"/>
            <a:ext cx="1651635" cy="577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590">
              <a:lnSpc>
                <a:spcPct val="100000"/>
              </a:lnSpc>
              <a:tabLst>
                <a:tab pos="944244" algn="l"/>
              </a:tabLst>
            </a:pPr>
            <a:r>
              <a:rPr sz="1600" spc="15" dirty="0">
                <a:latin typeface="Helvetica"/>
                <a:cs typeface="Helvetica"/>
              </a:rPr>
              <a:t>10000	100000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sz="1600" spc="20" dirty="0">
                <a:latin typeface="Helvetica"/>
                <a:cs typeface="Helvetica"/>
              </a:rPr>
              <a:t>w</a:t>
            </a:r>
            <a:r>
              <a:rPr sz="1950" spc="30" baseline="-21367" dirty="0">
                <a:latin typeface="Helvetica"/>
                <a:cs typeface="Helvetica"/>
              </a:rPr>
              <a:t>1</a:t>
            </a:r>
            <a:endParaRPr sz="1950" baseline="-21367">
              <a:latin typeface="Helvetica"/>
              <a:cs typeface="Helvetica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9827407" y="4209281"/>
            <a:ext cx="60960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1e+06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4780485" y="2533904"/>
            <a:ext cx="286385" cy="7899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Symbol"/>
                <a:cs typeface="Symbol"/>
              </a:rPr>
              <a:t>∆ε</a:t>
            </a:r>
            <a:r>
              <a:rPr sz="1950" baseline="-21367" dirty="0">
                <a:latin typeface="Helvetica"/>
                <a:cs typeface="Helvetica"/>
              </a:rPr>
              <a:t>y</a:t>
            </a:r>
            <a:r>
              <a:rPr sz="1950" spc="135" baseline="-21367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[nm]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7852259" y="1818844"/>
            <a:ext cx="1157605" cy="286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solidFill>
                  <a:srgbClr val="FF0000"/>
                </a:solidFill>
                <a:latin typeface="Symbol"/>
                <a:cs typeface="Symbol"/>
              </a:rPr>
              <a:t>σ</a:t>
            </a:r>
            <a:r>
              <a:rPr sz="1950" spc="22" baseline="-21367" dirty="0">
                <a:solidFill>
                  <a:srgbClr val="FF0000"/>
                </a:solidFill>
                <a:latin typeface="Helvetica"/>
                <a:cs typeface="Helvetica"/>
              </a:rPr>
              <a:t>BPM</a:t>
            </a:r>
            <a:r>
              <a:rPr sz="1600" spc="15" dirty="0">
                <a:solidFill>
                  <a:srgbClr val="FF0000"/>
                </a:solidFill>
                <a:latin typeface="Helvetica"/>
                <a:cs typeface="Helvetica"/>
              </a:rPr>
              <a:t>=10</a:t>
            </a:r>
            <a:r>
              <a:rPr sz="1600" spc="-675" dirty="0">
                <a:solidFill>
                  <a:srgbClr val="FF0000"/>
                </a:solidFill>
                <a:latin typeface="Symbol"/>
                <a:cs typeface="Symbol"/>
              </a:rPr>
              <a:t>µ</a:t>
            </a:r>
            <a:r>
              <a:rPr sz="1600" spc="25" dirty="0">
                <a:solidFill>
                  <a:srgbClr val="FF0000"/>
                </a:solidFill>
                <a:latin typeface="Helvetica"/>
                <a:cs typeface="Helvetica"/>
              </a:rPr>
              <a:t>m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9121600" y="1943105"/>
            <a:ext cx="574675" cy="0"/>
          </a:xfrm>
          <a:custGeom>
            <a:avLst/>
            <a:gdLst/>
            <a:ahLst/>
            <a:cxnLst/>
            <a:rect l="l" t="t" r="r" b="b"/>
            <a:pathLst>
              <a:path w="574675">
                <a:moveTo>
                  <a:pt x="0" y="0"/>
                </a:moveTo>
                <a:lnTo>
                  <a:pt x="574407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072758" y="2309509"/>
            <a:ext cx="3840479" cy="1526540"/>
          </a:xfrm>
          <a:custGeom>
            <a:avLst/>
            <a:gdLst/>
            <a:ahLst/>
            <a:cxnLst/>
            <a:rect l="l" t="t" r="r" b="b"/>
            <a:pathLst>
              <a:path w="3840479" h="1526539">
                <a:moveTo>
                  <a:pt x="0" y="0"/>
                </a:moveTo>
                <a:lnTo>
                  <a:pt x="295204" y="239203"/>
                </a:lnTo>
                <a:lnTo>
                  <a:pt x="590408" y="559207"/>
                </a:lnTo>
                <a:lnTo>
                  <a:pt x="886412" y="908812"/>
                </a:lnTo>
                <a:lnTo>
                  <a:pt x="1181616" y="1191216"/>
                </a:lnTo>
                <a:lnTo>
                  <a:pt x="1476820" y="1351218"/>
                </a:lnTo>
                <a:lnTo>
                  <a:pt x="1772024" y="1423219"/>
                </a:lnTo>
                <a:lnTo>
                  <a:pt x="2068028" y="1459220"/>
                </a:lnTo>
                <a:lnTo>
                  <a:pt x="2363232" y="1484020"/>
                </a:lnTo>
                <a:lnTo>
                  <a:pt x="2658436" y="1501620"/>
                </a:lnTo>
                <a:lnTo>
                  <a:pt x="2953640" y="1513620"/>
                </a:lnTo>
                <a:lnTo>
                  <a:pt x="3249644" y="1520821"/>
                </a:lnTo>
                <a:lnTo>
                  <a:pt x="3544849" y="1524021"/>
                </a:lnTo>
                <a:lnTo>
                  <a:pt x="3840053" y="1526421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072758" y="2271717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85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034957" y="2309509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6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367962" y="2510920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85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330169" y="2548713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663166" y="2830925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85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625373" y="2868717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6959170" y="3180521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921378" y="3218322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254375" y="3462925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216581" y="3500726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549578" y="3622928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511786" y="3660728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844783" y="3694929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806990" y="3732729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8140786" y="3730929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8102994" y="376873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8435991" y="3755730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8398198" y="379353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8731194" y="3773330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8693402" y="381113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9026399" y="3785330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988607" y="382313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9322403" y="3792530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9284610" y="383033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9617607" y="3795730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9579815" y="383353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9912811" y="3798130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9875018" y="383593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9408804" y="1905312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85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 txBox="1"/>
          <p:nvPr/>
        </p:nvSpPr>
        <p:spPr>
          <a:xfrm>
            <a:off x="7923908" y="2026847"/>
            <a:ext cx="1085850" cy="286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solidFill>
                  <a:srgbClr val="007F00"/>
                </a:solidFill>
                <a:latin typeface="Symbol"/>
                <a:cs typeface="Symbol"/>
              </a:rPr>
              <a:t>σ</a:t>
            </a:r>
            <a:r>
              <a:rPr sz="1950" spc="22" baseline="-21367" dirty="0">
                <a:solidFill>
                  <a:srgbClr val="007F00"/>
                </a:solidFill>
                <a:latin typeface="Helvetica"/>
                <a:cs typeface="Helvetica"/>
              </a:rPr>
              <a:t>res</a:t>
            </a:r>
            <a:r>
              <a:rPr sz="1600" spc="15" dirty="0">
                <a:solidFill>
                  <a:srgbClr val="007F00"/>
                </a:solidFill>
                <a:latin typeface="Helvetica"/>
                <a:cs typeface="Helvetica"/>
              </a:rPr>
              <a:t>=0.1</a:t>
            </a:r>
            <a:r>
              <a:rPr sz="1600" spc="-675" dirty="0">
                <a:solidFill>
                  <a:srgbClr val="007F00"/>
                </a:solidFill>
                <a:latin typeface="Symbol"/>
                <a:cs typeface="Symbol"/>
              </a:rPr>
              <a:t>µ</a:t>
            </a:r>
            <a:r>
              <a:rPr sz="1600" spc="25" dirty="0">
                <a:solidFill>
                  <a:srgbClr val="007F00"/>
                </a:solidFill>
                <a:latin typeface="Helvetica"/>
                <a:cs typeface="Helvetica"/>
              </a:rPr>
              <a:t>m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9121600" y="2151107"/>
            <a:ext cx="574675" cy="0"/>
          </a:xfrm>
          <a:custGeom>
            <a:avLst/>
            <a:gdLst/>
            <a:ahLst/>
            <a:cxnLst/>
            <a:rect l="l" t="t" r="r" b="b"/>
            <a:pathLst>
              <a:path w="574675">
                <a:moveTo>
                  <a:pt x="0" y="0"/>
                </a:moveTo>
                <a:lnTo>
                  <a:pt x="574407" y="0"/>
                </a:lnTo>
              </a:path>
            </a:pathLst>
          </a:custGeom>
          <a:ln w="4000">
            <a:solidFill>
              <a:srgbClr val="007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6072758" y="2887117"/>
            <a:ext cx="3840479" cy="989965"/>
          </a:xfrm>
          <a:custGeom>
            <a:avLst/>
            <a:gdLst/>
            <a:ahLst/>
            <a:cxnLst/>
            <a:rect l="l" t="t" r="r" b="b"/>
            <a:pathLst>
              <a:path w="3840479" h="989964">
                <a:moveTo>
                  <a:pt x="0" y="989613"/>
                </a:moveTo>
                <a:lnTo>
                  <a:pt x="295204" y="799211"/>
                </a:lnTo>
                <a:lnTo>
                  <a:pt x="590408" y="618408"/>
                </a:lnTo>
                <a:lnTo>
                  <a:pt x="886412" y="480806"/>
                </a:lnTo>
                <a:lnTo>
                  <a:pt x="1181616" y="388005"/>
                </a:lnTo>
                <a:lnTo>
                  <a:pt x="1476820" y="328804"/>
                </a:lnTo>
                <a:lnTo>
                  <a:pt x="1772024" y="288003"/>
                </a:lnTo>
                <a:lnTo>
                  <a:pt x="2068028" y="255203"/>
                </a:lnTo>
                <a:lnTo>
                  <a:pt x="2363232" y="220803"/>
                </a:lnTo>
                <a:lnTo>
                  <a:pt x="2658436" y="180002"/>
                </a:lnTo>
                <a:lnTo>
                  <a:pt x="2953640" y="135201"/>
                </a:lnTo>
                <a:lnTo>
                  <a:pt x="3249644" y="91201"/>
                </a:lnTo>
                <a:lnTo>
                  <a:pt x="3544849" y="50400"/>
                </a:lnTo>
                <a:lnTo>
                  <a:pt x="3840053" y="0"/>
                </a:lnTo>
              </a:path>
            </a:pathLst>
          </a:custGeom>
          <a:ln w="4000">
            <a:solidFill>
              <a:srgbClr val="007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6034957" y="383893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601" y="75601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034957" y="383893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330169" y="364852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601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6330169" y="364852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625373" y="3467725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601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625373" y="3467725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921378" y="333012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601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921378" y="333012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216581" y="3237322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601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216581" y="3237322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511786" y="317812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601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511786" y="317812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806990" y="313732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601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806990" y="313732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8102994" y="310452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93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8102994" y="310452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93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8398198" y="307012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93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8398198" y="307012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93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8693402" y="302932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85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8693402" y="302932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85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8988607" y="298452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85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8988607" y="298452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85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9284610" y="294052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85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9284610" y="294052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85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9579815" y="289972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85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9579815" y="289972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85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9875018" y="2849325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85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9875018" y="2849325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85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9371011" y="2113315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85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9371011" y="2113315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85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 txBox="1"/>
          <p:nvPr/>
        </p:nvSpPr>
        <p:spPr>
          <a:xfrm>
            <a:off x="7953924" y="2234850"/>
            <a:ext cx="1056005" cy="286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solidFill>
                  <a:srgbClr val="0000FF"/>
                </a:solidFill>
                <a:latin typeface="Symbol"/>
                <a:cs typeface="Symbol"/>
              </a:rPr>
              <a:t>σ</a:t>
            </a:r>
            <a:r>
              <a:rPr sz="1950" spc="22" baseline="-21367" dirty="0">
                <a:solidFill>
                  <a:srgbClr val="0000FF"/>
                </a:solidFill>
                <a:latin typeface="Helvetica"/>
                <a:cs typeface="Helvetica"/>
              </a:rPr>
              <a:t>cav</a:t>
            </a:r>
            <a:r>
              <a:rPr sz="1600" spc="15" dirty="0">
                <a:solidFill>
                  <a:srgbClr val="0000FF"/>
                </a:solidFill>
                <a:latin typeface="Helvetica"/>
                <a:cs typeface="Helvetica"/>
              </a:rPr>
              <a:t>=10</a:t>
            </a:r>
            <a:r>
              <a:rPr sz="1600" spc="-675" dirty="0">
                <a:solidFill>
                  <a:srgbClr val="0000FF"/>
                </a:solidFill>
                <a:latin typeface="Symbol"/>
                <a:cs typeface="Symbol"/>
              </a:rPr>
              <a:t>µ</a:t>
            </a:r>
            <a:r>
              <a:rPr sz="1600" spc="25" dirty="0">
                <a:solidFill>
                  <a:srgbClr val="0000FF"/>
                </a:solidFill>
                <a:latin typeface="Helvetica"/>
                <a:cs typeface="Helvetica"/>
              </a:rPr>
              <a:t>m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9121600" y="2359110"/>
            <a:ext cx="574675" cy="0"/>
          </a:xfrm>
          <a:custGeom>
            <a:avLst/>
            <a:gdLst/>
            <a:ahLst/>
            <a:cxnLst/>
            <a:rect l="l" t="t" r="r" b="b"/>
            <a:pathLst>
              <a:path w="574675">
                <a:moveTo>
                  <a:pt x="0" y="0"/>
                </a:moveTo>
                <a:lnTo>
                  <a:pt x="574407" y="0"/>
                </a:lnTo>
              </a:path>
            </a:pathLst>
          </a:custGeom>
          <a:ln w="4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6072758" y="3159921"/>
            <a:ext cx="3840479" cy="60325"/>
          </a:xfrm>
          <a:custGeom>
            <a:avLst/>
            <a:gdLst/>
            <a:ahLst/>
            <a:cxnLst/>
            <a:rect l="l" t="t" r="r" b="b"/>
            <a:pathLst>
              <a:path w="3840479" h="60325">
                <a:moveTo>
                  <a:pt x="0" y="60000"/>
                </a:moveTo>
                <a:lnTo>
                  <a:pt x="295204" y="44800"/>
                </a:lnTo>
                <a:lnTo>
                  <a:pt x="590408" y="29600"/>
                </a:lnTo>
                <a:lnTo>
                  <a:pt x="886412" y="17600"/>
                </a:lnTo>
                <a:lnTo>
                  <a:pt x="1772024" y="3200"/>
                </a:lnTo>
                <a:lnTo>
                  <a:pt x="2068028" y="1600"/>
                </a:lnTo>
                <a:lnTo>
                  <a:pt x="2363232" y="800"/>
                </a:lnTo>
                <a:lnTo>
                  <a:pt x="2658436" y="800"/>
                </a:lnTo>
                <a:lnTo>
                  <a:pt x="2953640" y="0"/>
                </a:lnTo>
                <a:lnTo>
                  <a:pt x="3840053" y="0"/>
                </a:lnTo>
              </a:path>
            </a:pathLst>
          </a:custGeom>
          <a:ln w="4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6072758" y="3182122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6034957" y="3219922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6034957" y="3182122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601" y="75601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6034957" y="3182122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6367962" y="3166921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6330169" y="3204722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6330169" y="316692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601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6330169" y="316692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6663166" y="3151721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6625373" y="3189522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6625373" y="315172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601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6625373" y="315172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6959170" y="3139721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601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6921378" y="317752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6921378" y="313972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601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6921378" y="3139721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7844783" y="3125329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93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7806990" y="316312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7806990" y="31253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93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806990" y="31253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93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8140786" y="3123729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93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8102994" y="316152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8102994" y="31237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93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8102994" y="31237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93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8435991" y="3122929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93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8398198" y="316072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8398198" y="31229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93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8398198" y="31229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93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8731194" y="3122929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93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8693402" y="316072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8693402" y="31229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93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8693402" y="31229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93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9026399" y="3122129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93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8988607" y="315992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8988607" y="31221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93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8988607" y="31221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93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9322403" y="3122129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93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9284610" y="315992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9284610" y="31221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93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9284610" y="31221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93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9617607" y="3122129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93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9579815" y="315992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9579815" y="31221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93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9579815" y="31221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93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9912811" y="3122129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93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9875018" y="315992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9875018" y="31221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93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9875018" y="312212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93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9408804" y="2321318"/>
            <a:ext cx="0" cy="7620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5585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9371011" y="232131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5585" y="75585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9371011" y="232131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585"/>
                </a:moveTo>
                <a:lnTo>
                  <a:pt x="75585" y="0"/>
                </a:lnTo>
              </a:path>
            </a:pathLst>
          </a:custGeom>
          <a:ln w="40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 txBox="1"/>
          <p:nvPr/>
        </p:nvSpPr>
        <p:spPr>
          <a:xfrm>
            <a:off x="7664816" y="2442853"/>
            <a:ext cx="1344930" cy="286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solidFill>
                  <a:srgbClr val="FF00FF"/>
                </a:solidFill>
                <a:latin typeface="Symbol"/>
                <a:cs typeface="Symbol"/>
              </a:rPr>
              <a:t>σ</a:t>
            </a:r>
            <a:r>
              <a:rPr sz="1600" spc="5" dirty="0">
                <a:solidFill>
                  <a:srgbClr val="FF00FF"/>
                </a:solidFill>
                <a:latin typeface="Helvetica"/>
                <a:cs typeface="Helvetica"/>
              </a:rPr>
              <a:t>’</a:t>
            </a:r>
            <a:r>
              <a:rPr sz="1950" spc="7" baseline="-21367" dirty="0">
                <a:solidFill>
                  <a:srgbClr val="FF00FF"/>
                </a:solidFill>
                <a:latin typeface="Helvetica"/>
                <a:cs typeface="Helvetica"/>
              </a:rPr>
              <a:t>cav</a:t>
            </a:r>
            <a:r>
              <a:rPr sz="1600" spc="15" dirty="0">
                <a:solidFill>
                  <a:srgbClr val="FF00FF"/>
                </a:solidFill>
                <a:latin typeface="Helvetica"/>
                <a:cs typeface="Helvetica"/>
              </a:rPr>
              <a:t>=100</a:t>
            </a:r>
            <a:r>
              <a:rPr sz="1600" spc="-675" dirty="0">
                <a:solidFill>
                  <a:srgbClr val="FF00FF"/>
                </a:solidFill>
                <a:latin typeface="Symbol"/>
                <a:cs typeface="Symbol"/>
              </a:rPr>
              <a:t>µ</a:t>
            </a:r>
            <a:r>
              <a:rPr sz="1600" spc="15" dirty="0">
                <a:solidFill>
                  <a:srgbClr val="FF00FF"/>
                </a:solidFill>
                <a:latin typeface="Helvetica"/>
                <a:cs typeface="Helvetica"/>
              </a:rPr>
              <a:t>rad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9121600" y="2567113"/>
            <a:ext cx="574675" cy="0"/>
          </a:xfrm>
          <a:custGeom>
            <a:avLst/>
            <a:gdLst/>
            <a:ahLst/>
            <a:cxnLst/>
            <a:rect l="l" t="t" r="r" b="b"/>
            <a:pathLst>
              <a:path w="574675">
                <a:moveTo>
                  <a:pt x="0" y="0"/>
                </a:moveTo>
                <a:lnTo>
                  <a:pt x="574407" y="0"/>
                </a:lnTo>
              </a:path>
            </a:pathLst>
          </a:custGeom>
          <a:ln w="4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6072758" y="2603913"/>
            <a:ext cx="3840479" cy="208279"/>
          </a:xfrm>
          <a:custGeom>
            <a:avLst/>
            <a:gdLst/>
            <a:ahLst/>
            <a:cxnLst/>
            <a:rect l="l" t="t" r="r" b="b"/>
            <a:pathLst>
              <a:path w="3840479" h="208280">
                <a:moveTo>
                  <a:pt x="0" y="208002"/>
                </a:moveTo>
                <a:lnTo>
                  <a:pt x="295204" y="183202"/>
                </a:lnTo>
                <a:lnTo>
                  <a:pt x="590408" y="153602"/>
                </a:lnTo>
                <a:lnTo>
                  <a:pt x="886412" y="127201"/>
                </a:lnTo>
                <a:lnTo>
                  <a:pt x="1181616" y="106401"/>
                </a:lnTo>
                <a:lnTo>
                  <a:pt x="1476820" y="92001"/>
                </a:lnTo>
                <a:lnTo>
                  <a:pt x="1772024" y="82401"/>
                </a:lnTo>
                <a:lnTo>
                  <a:pt x="2068028" y="74401"/>
                </a:lnTo>
                <a:lnTo>
                  <a:pt x="2363232" y="67200"/>
                </a:lnTo>
                <a:lnTo>
                  <a:pt x="2658436" y="57600"/>
                </a:lnTo>
                <a:lnTo>
                  <a:pt x="2953640" y="46400"/>
                </a:lnTo>
                <a:lnTo>
                  <a:pt x="3249644" y="32800"/>
                </a:lnTo>
                <a:lnTo>
                  <a:pt x="3544849" y="18400"/>
                </a:lnTo>
                <a:lnTo>
                  <a:pt x="3840053" y="0"/>
                </a:lnTo>
              </a:path>
            </a:pathLst>
          </a:custGeom>
          <a:ln w="4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6034957" y="2774108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6072758" y="281191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6330169" y="274930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6367962" y="278711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6625373" y="271970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6663166" y="275751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6921378" y="269330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6959170" y="273111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7216581" y="267250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7254375" y="271031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7511786" y="265810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549578" y="269591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7806990" y="264850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7844783" y="268631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8102994" y="264050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8140786" y="2678315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8398198" y="263330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8435991" y="267111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8693402" y="262370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8731194" y="266151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8988607" y="261250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9026399" y="265031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9284610" y="2598905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9322403" y="263671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9579815" y="2584505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9617607" y="262231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9875018" y="2566105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9912811" y="260391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9371011" y="252930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9408804" y="256711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 txBox="1"/>
          <p:nvPr/>
        </p:nvSpPr>
        <p:spPr>
          <a:xfrm>
            <a:off x="7713505" y="2650856"/>
            <a:ext cx="1296670" cy="286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22" baseline="17361" dirty="0">
                <a:solidFill>
                  <a:srgbClr val="00FFFF"/>
                </a:solidFill>
                <a:latin typeface="Symbol"/>
                <a:cs typeface="Symbol"/>
              </a:rPr>
              <a:t>σ</a:t>
            </a:r>
            <a:r>
              <a:rPr sz="1300" spc="15" dirty="0">
                <a:solidFill>
                  <a:srgbClr val="00FFFF"/>
                </a:solidFill>
                <a:latin typeface="Helvetica"/>
                <a:cs typeface="Helvetica"/>
              </a:rPr>
              <a:t>realign</a:t>
            </a:r>
            <a:r>
              <a:rPr sz="2400" spc="22" baseline="17361" dirty="0">
                <a:solidFill>
                  <a:srgbClr val="00FFFF"/>
                </a:solidFill>
                <a:latin typeface="Helvetica"/>
                <a:cs typeface="Helvetica"/>
              </a:rPr>
              <a:t>=10</a:t>
            </a:r>
            <a:r>
              <a:rPr sz="2400" spc="-1012" baseline="17361" dirty="0">
                <a:solidFill>
                  <a:srgbClr val="00FFFF"/>
                </a:solidFill>
                <a:latin typeface="Symbol"/>
                <a:cs typeface="Symbol"/>
              </a:rPr>
              <a:t>µ</a:t>
            </a:r>
            <a:r>
              <a:rPr sz="2400" spc="37" baseline="17361" dirty="0">
                <a:solidFill>
                  <a:srgbClr val="00FFFF"/>
                </a:solidFill>
                <a:latin typeface="Helvetica"/>
                <a:cs typeface="Helvetica"/>
              </a:rPr>
              <a:t>m</a:t>
            </a:r>
            <a:endParaRPr sz="2400" baseline="17361">
              <a:latin typeface="Helvetica"/>
              <a:cs typeface="Helvetica"/>
            </a:endParaRPr>
          </a:p>
        </p:txBody>
      </p:sp>
      <p:sp>
        <p:nvSpPr>
          <p:cNvPr id="249" name="object 249"/>
          <p:cNvSpPr/>
          <p:nvPr/>
        </p:nvSpPr>
        <p:spPr>
          <a:xfrm>
            <a:off x="9446613" y="2775116"/>
            <a:ext cx="249554" cy="0"/>
          </a:xfrm>
          <a:custGeom>
            <a:avLst/>
            <a:gdLst/>
            <a:ahLst/>
            <a:cxnLst/>
            <a:rect l="l" t="t" r="r" b="b"/>
            <a:pathLst>
              <a:path w="249554">
                <a:moveTo>
                  <a:pt x="0" y="0"/>
                </a:moveTo>
                <a:lnTo>
                  <a:pt x="249395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9121600" y="2775116"/>
            <a:ext cx="249554" cy="0"/>
          </a:xfrm>
          <a:custGeom>
            <a:avLst/>
            <a:gdLst/>
            <a:ahLst/>
            <a:cxnLst/>
            <a:rect l="l" t="t" r="r" b="b"/>
            <a:pathLst>
              <a:path w="249554">
                <a:moveTo>
                  <a:pt x="0" y="0"/>
                </a:moveTo>
                <a:lnTo>
                  <a:pt x="249411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9655416" y="1820705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603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9360211" y="1820705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603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9064207" y="1820704"/>
            <a:ext cx="220979" cy="0"/>
          </a:xfrm>
          <a:custGeom>
            <a:avLst/>
            <a:gdLst/>
            <a:ahLst/>
            <a:cxnLst/>
            <a:rect l="l" t="t" r="r" b="b"/>
            <a:pathLst>
              <a:path w="220979">
                <a:moveTo>
                  <a:pt x="0" y="0"/>
                </a:moveTo>
                <a:lnTo>
                  <a:pt x="220403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8769003" y="1820704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603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8473799" y="1820704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602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8178595" y="1820704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602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7882591" y="1820704"/>
            <a:ext cx="220979" cy="0"/>
          </a:xfrm>
          <a:custGeom>
            <a:avLst/>
            <a:gdLst/>
            <a:ahLst/>
            <a:cxnLst/>
            <a:rect l="l" t="t" r="r" b="b"/>
            <a:pathLst>
              <a:path w="220979">
                <a:moveTo>
                  <a:pt x="0" y="0"/>
                </a:moveTo>
                <a:lnTo>
                  <a:pt x="220403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7587387" y="1820704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602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7292183" y="1820704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602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6996979" y="1820703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602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6700975" y="1820703"/>
            <a:ext cx="220979" cy="0"/>
          </a:xfrm>
          <a:custGeom>
            <a:avLst/>
            <a:gdLst/>
            <a:ahLst/>
            <a:cxnLst/>
            <a:rect l="l" t="t" r="r" b="b"/>
            <a:pathLst>
              <a:path w="220979">
                <a:moveTo>
                  <a:pt x="0" y="0"/>
                </a:moveTo>
                <a:lnTo>
                  <a:pt x="220402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6405771" y="1820703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602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6110559" y="1820703"/>
            <a:ext cx="219710" cy="0"/>
          </a:xfrm>
          <a:custGeom>
            <a:avLst/>
            <a:gdLst/>
            <a:ahLst/>
            <a:cxnLst/>
            <a:rect l="l" t="t" r="r" b="b"/>
            <a:pathLst>
              <a:path w="219710">
                <a:moveTo>
                  <a:pt x="0" y="0"/>
                </a:moveTo>
                <a:lnTo>
                  <a:pt x="219610" y="0"/>
                </a:lnTo>
              </a:path>
            </a:pathLst>
          </a:custGeom>
          <a:ln w="4000">
            <a:solidFill>
              <a:srgbClr val="00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6034957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6330169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6625373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6921378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7216581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7511786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806990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8102994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8398198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8693402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8988607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9284610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9579815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9875018" y="1782894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9371011" y="273730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75601"/>
                </a:moveTo>
                <a:lnTo>
                  <a:pt x="75601" y="75601"/>
                </a:lnTo>
                <a:lnTo>
                  <a:pt x="75601" y="0"/>
                </a:lnTo>
                <a:lnTo>
                  <a:pt x="0" y="0"/>
                </a:lnTo>
                <a:lnTo>
                  <a:pt x="0" y="75601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107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67839">
              <a:lnSpc>
                <a:spcPct val="100000"/>
              </a:lnSpc>
            </a:pPr>
            <a:r>
              <a:rPr sz="3200" spc="100" dirty="0">
                <a:latin typeface="+mj-lt"/>
              </a:rPr>
              <a:t>Gr</a:t>
            </a:r>
            <a:r>
              <a:rPr sz="3200" spc="55" dirty="0">
                <a:latin typeface="+mj-lt"/>
              </a:rPr>
              <a:t>o</a:t>
            </a:r>
            <a:r>
              <a:rPr sz="3200" spc="45" dirty="0">
                <a:latin typeface="+mj-lt"/>
              </a:rPr>
              <a:t>wth</a:t>
            </a:r>
            <a:r>
              <a:rPr sz="3200" spc="70" dirty="0">
                <a:latin typeface="+mj-lt"/>
              </a:rPr>
              <a:t> </a:t>
            </a:r>
            <a:r>
              <a:rPr sz="3200" spc="35" dirty="0">
                <a:latin typeface="+mj-lt"/>
              </a:rPr>
              <a:t>Along</a:t>
            </a:r>
            <a:r>
              <a:rPr sz="3200" spc="70" dirty="0">
                <a:latin typeface="+mj-lt"/>
              </a:rPr>
              <a:t> </a:t>
            </a:r>
            <a:r>
              <a:rPr sz="3200" spc="35" dirty="0">
                <a:latin typeface="+mj-lt"/>
              </a:rPr>
              <a:t>Main</a:t>
            </a:r>
            <a:r>
              <a:rPr sz="3200" spc="70" dirty="0">
                <a:latin typeface="+mj-lt"/>
              </a:rPr>
              <a:t> </a:t>
            </a:r>
            <a:r>
              <a:rPr sz="3200" spc="65" dirty="0">
                <a:latin typeface="+mj-lt"/>
              </a:rPr>
              <a:t>Linac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(CLIC)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sz="half" idx="2"/>
          </p:nvPr>
        </p:nvSpPr>
        <p:spPr>
          <a:xfrm>
            <a:off x="469900" y="1038225"/>
            <a:ext cx="3810000" cy="59664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 algn="l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lang="fr-CH" sz="2000" dirty="0" smtClean="0">
                <a:latin typeface="+mn-lt"/>
              </a:rPr>
              <a:t>Emittance growth along the main linac due to different imperfections</a:t>
            </a:r>
          </a:p>
          <a:p>
            <a:pPr marL="184785" marR="5080" indent="-172085" algn="l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endParaRPr lang="fr-CH" sz="2000" dirty="0" smtClean="0">
              <a:latin typeface="+mn-lt"/>
            </a:endParaRPr>
          </a:p>
          <a:p>
            <a:pPr marL="184785" marR="5080" indent="-172085" algn="l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 smtClean="0">
                <a:latin typeface="+mn-lt"/>
              </a:rPr>
              <a:t>Growth  </a:t>
            </a:r>
            <a:r>
              <a:rPr sz="2000" dirty="0">
                <a:latin typeface="+mn-lt"/>
              </a:rPr>
              <a:t>is  mainly  constant per cell</a:t>
            </a:r>
          </a:p>
          <a:p>
            <a:pPr marL="463550" marR="5080" lvl="1" indent="-136525" algn="l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follows from first </a:t>
            </a:r>
            <a:r>
              <a:rPr sz="2000" dirty="0" smtClean="0">
                <a:cs typeface="Times New Roman"/>
              </a:rPr>
              <a:t>principles  </a:t>
            </a:r>
            <a:r>
              <a:rPr sz="2000" dirty="0">
                <a:cs typeface="Times New Roman"/>
              </a:rPr>
              <a:t>applied  during  </a:t>
            </a:r>
            <a:r>
              <a:rPr sz="2000" dirty="0" smtClean="0">
                <a:cs typeface="Times New Roman"/>
              </a:rPr>
              <a:t>lattice </a:t>
            </a:r>
            <a:r>
              <a:rPr sz="2000" dirty="0">
                <a:cs typeface="Times New Roman"/>
              </a:rPr>
              <a:t>design</a:t>
            </a:r>
          </a:p>
          <a:p>
            <a:pPr marL="184785" indent="-172085" algn="l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latin typeface="+mn-lt"/>
              </a:rPr>
              <a:t>Exception is structure tilt</a:t>
            </a:r>
          </a:p>
          <a:p>
            <a:pPr marL="463550" marR="5080" lvl="1" indent="-136525" algn="l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due to uncorrelated </a:t>
            </a:r>
            <a:r>
              <a:rPr sz="2000" dirty="0" smtClean="0">
                <a:cs typeface="Times New Roman"/>
              </a:rPr>
              <a:t>energy </a:t>
            </a:r>
            <a:r>
              <a:rPr sz="2000" dirty="0">
                <a:cs typeface="Times New Roman"/>
              </a:rPr>
              <a:t>spread</a:t>
            </a:r>
          </a:p>
          <a:p>
            <a:pPr marL="463550" marR="5080" lvl="1" indent="-136525" algn="l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flexible weight to be in- vestigated</a:t>
            </a:r>
          </a:p>
          <a:p>
            <a:pPr marL="184785" indent="-172085" algn="l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latin typeface="+mn-lt"/>
              </a:rPr>
              <a:t>Some difference for BPMs</a:t>
            </a:r>
          </a:p>
          <a:p>
            <a:pPr marL="463550" marR="5080" lvl="1" indent="-136525" algn="l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due to secondary emit- tance growth</a:t>
            </a:r>
          </a:p>
        </p:txBody>
      </p:sp>
      <p:sp>
        <p:nvSpPr>
          <p:cNvPr id="7" name="object 7"/>
          <p:cNvSpPr/>
          <p:nvPr/>
        </p:nvSpPr>
        <p:spPr>
          <a:xfrm>
            <a:off x="5757553" y="491325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052813" y="491325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504412" y="4809798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57553" y="438684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052813" y="438684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330947" y="4283391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757553" y="386044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52813" y="386044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330947" y="3756980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757553" y="333403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052813" y="333403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330947" y="3230573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0.3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757553" y="280762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052813" y="280762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330947" y="2704166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757553" y="228121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052813" y="228121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5330947" y="2177758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757553" y="175481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052813" y="175481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330947" y="1651351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0.6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757553" y="48628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757553" y="175481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715946" y="5017801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838369" y="48628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838369" y="175481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6681123" y="5017801"/>
            <a:ext cx="37274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500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7919184" y="48628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919184" y="175481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000798" y="48628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000798" y="175481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081614" y="48628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0081614" y="175481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757553" y="1754811"/>
            <a:ext cx="4345940" cy="3158490"/>
          </a:xfrm>
          <a:custGeom>
            <a:avLst/>
            <a:gdLst/>
            <a:ahLst/>
            <a:cxnLst/>
            <a:rect l="l" t="t" r="r" b="b"/>
            <a:pathLst>
              <a:path w="4345940" h="3158490">
                <a:moveTo>
                  <a:pt x="0" y="3158443"/>
                </a:moveTo>
                <a:lnTo>
                  <a:pt x="4345660" y="3158443"/>
                </a:lnTo>
                <a:lnTo>
                  <a:pt x="4345660" y="0"/>
                </a:lnTo>
                <a:lnTo>
                  <a:pt x="0" y="0"/>
                </a:lnTo>
                <a:lnTo>
                  <a:pt x="0" y="3158443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7310652" y="5017801"/>
            <a:ext cx="1239520" cy="545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" algn="ctr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1000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535"/>
              </a:spcBef>
            </a:pPr>
            <a:r>
              <a:rPr sz="1600" spc="15" dirty="0">
                <a:latin typeface="Helvetica"/>
                <a:cs typeface="Helvetica"/>
              </a:rPr>
              <a:t>quadrupole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#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785728" y="5017801"/>
            <a:ext cx="48831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1500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9866543" y="5017801"/>
            <a:ext cx="48831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2000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736460" y="2939217"/>
            <a:ext cx="277495" cy="7899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72110" algn="l"/>
              </a:tabLst>
            </a:pPr>
            <a:r>
              <a:rPr sz="1600" dirty="0">
                <a:latin typeface="Symbol"/>
                <a:cs typeface="Symbol"/>
              </a:rPr>
              <a:t>∆ε	</a:t>
            </a:r>
            <a:r>
              <a:rPr sz="1600" dirty="0">
                <a:latin typeface="Helvetica"/>
                <a:cs typeface="Helvetica"/>
              </a:rPr>
              <a:t>[nm]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874910" y="3401607"/>
            <a:ext cx="192405" cy="1092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y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694118" y="2038015"/>
            <a:ext cx="4436696" cy="29262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766354" y="454884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741153" y="45740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155173" y="188401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129973" y="190921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129973" y="209201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50400" y="5040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129973" y="2092015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5040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342775" y="2962427"/>
            <a:ext cx="2292985" cy="0"/>
          </a:xfrm>
          <a:custGeom>
            <a:avLst/>
            <a:gdLst/>
            <a:ahLst/>
            <a:cxnLst/>
            <a:rect l="l" t="t" r="r" b="b"/>
            <a:pathLst>
              <a:path w="2292984">
                <a:moveTo>
                  <a:pt x="0" y="0"/>
                </a:moveTo>
                <a:lnTo>
                  <a:pt x="2292831" y="0"/>
                </a:lnTo>
              </a:path>
            </a:pathLst>
          </a:custGeom>
          <a:ln w="588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9455605" y="2954827"/>
            <a:ext cx="214629" cy="0"/>
          </a:xfrm>
          <a:custGeom>
            <a:avLst/>
            <a:gdLst/>
            <a:ahLst/>
            <a:cxnLst/>
            <a:rect l="l" t="t" r="r" b="b"/>
            <a:pathLst>
              <a:path w="214629">
                <a:moveTo>
                  <a:pt x="0" y="0"/>
                </a:moveTo>
                <a:lnTo>
                  <a:pt x="214402" y="0"/>
                </a:lnTo>
              </a:path>
            </a:pathLst>
          </a:custGeom>
          <a:ln w="612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9587607" y="2952827"/>
            <a:ext cx="80010" cy="0"/>
          </a:xfrm>
          <a:custGeom>
            <a:avLst/>
            <a:gdLst/>
            <a:ahLst/>
            <a:cxnLst/>
            <a:rect l="l" t="t" r="r" b="b"/>
            <a:pathLst>
              <a:path w="80009">
                <a:moveTo>
                  <a:pt x="0" y="0"/>
                </a:moveTo>
                <a:lnTo>
                  <a:pt x="80001" y="0"/>
                </a:lnTo>
              </a:path>
            </a:pathLst>
          </a:custGeom>
          <a:ln w="588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9622007" y="2950027"/>
            <a:ext cx="74930" cy="0"/>
          </a:xfrm>
          <a:custGeom>
            <a:avLst/>
            <a:gdLst/>
            <a:ahLst/>
            <a:cxnLst/>
            <a:rect l="l" t="t" r="r" b="b"/>
            <a:pathLst>
              <a:path w="74929">
                <a:moveTo>
                  <a:pt x="0" y="0"/>
                </a:moveTo>
                <a:lnTo>
                  <a:pt x="74401" y="0"/>
                </a:lnTo>
              </a:path>
            </a:pathLst>
          </a:custGeom>
          <a:ln w="580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9647608" y="2945627"/>
            <a:ext cx="87630" cy="0"/>
          </a:xfrm>
          <a:custGeom>
            <a:avLst/>
            <a:gdLst/>
            <a:ahLst/>
            <a:cxnLst/>
            <a:rect l="l" t="t" r="r" b="b"/>
            <a:pathLst>
              <a:path w="87629">
                <a:moveTo>
                  <a:pt x="0" y="0"/>
                </a:moveTo>
                <a:lnTo>
                  <a:pt x="87201" y="0"/>
                </a:lnTo>
              </a:path>
            </a:pathLst>
          </a:custGeom>
          <a:ln w="572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9686808" y="2940027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00" y="0"/>
                </a:lnTo>
              </a:path>
            </a:pathLst>
          </a:custGeom>
          <a:ln w="588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9706008" y="2934427"/>
            <a:ext cx="74930" cy="0"/>
          </a:xfrm>
          <a:custGeom>
            <a:avLst/>
            <a:gdLst/>
            <a:ahLst/>
            <a:cxnLst/>
            <a:rect l="l" t="t" r="r" b="b"/>
            <a:pathLst>
              <a:path w="74929">
                <a:moveTo>
                  <a:pt x="0" y="0"/>
                </a:moveTo>
                <a:lnTo>
                  <a:pt x="74401" y="0"/>
                </a:lnTo>
              </a:path>
            </a:pathLst>
          </a:custGeom>
          <a:ln w="604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9732409" y="2928427"/>
            <a:ext cx="66040" cy="0"/>
          </a:xfrm>
          <a:custGeom>
            <a:avLst/>
            <a:gdLst/>
            <a:ahLst/>
            <a:cxnLst/>
            <a:rect l="l" t="t" r="r" b="b"/>
            <a:pathLst>
              <a:path w="66040">
                <a:moveTo>
                  <a:pt x="0" y="0"/>
                </a:moveTo>
                <a:lnTo>
                  <a:pt x="65600" y="0"/>
                </a:lnTo>
              </a:path>
            </a:pathLst>
          </a:custGeom>
          <a:ln w="580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9749209" y="2923227"/>
            <a:ext cx="74930" cy="0"/>
          </a:xfrm>
          <a:custGeom>
            <a:avLst/>
            <a:gdLst/>
            <a:ahLst/>
            <a:cxnLst/>
            <a:rect l="l" t="t" r="r" b="b"/>
            <a:pathLst>
              <a:path w="74929">
                <a:moveTo>
                  <a:pt x="0" y="0"/>
                </a:moveTo>
                <a:lnTo>
                  <a:pt x="74401" y="0"/>
                </a:lnTo>
              </a:path>
            </a:pathLst>
          </a:custGeom>
          <a:ln w="588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9775609" y="2918827"/>
            <a:ext cx="85090" cy="0"/>
          </a:xfrm>
          <a:custGeom>
            <a:avLst/>
            <a:gdLst/>
            <a:ahLst/>
            <a:cxnLst/>
            <a:rect l="l" t="t" r="r" b="b"/>
            <a:pathLst>
              <a:path w="85090">
                <a:moveTo>
                  <a:pt x="0" y="0"/>
                </a:moveTo>
                <a:lnTo>
                  <a:pt x="84801" y="0"/>
                </a:lnTo>
              </a:path>
            </a:pathLst>
          </a:custGeom>
          <a:ln w="580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9812410" y="2908827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200" y="0"/>
                </a:lnTo>
              </a:path>
            </a:pathLst>
          </a:custGeom>
          <a:ln w="620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9831610" y="2904827"/>
            <a:ext cx="82550" cy="0"/>
          </a:xfrm>
          <a:custGeom>
            <a:avLst/>
            <a:gdLst/>
            <a:ahLst/>
            <a:cxnLst/>
            <a:rect l="l" t="t" r="r" b="b"/>
            <a:pathLst>
              <a:path w="82550">
                <a:moveTo>
                  <a:pt x="0" y="0"/>
                </a:moveTo>
                <a:lnTo>
                  <a:pt x="82401" y="0"/>
                </a:lnTo>
              </a:path>
            </a:pathLst>
          </a:custGeom>
          <a:ln w="604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9866010" y="2900027"/>
            <a:ext cx="83820" cy="0"/>
          </a:xfrm>
          <a:custGeom>
            <a:avLst/>
            <a:gdLst/>
            <a:ahLst/>
            <a:cxnLst/>
            <a:rect l="l" t="t" r="r" b="b"/>
            <a:pathLst>
              <a:path w="83820">
                <a:moveTo>
                  <a:pt x="0" y="0"/>
                </a:moveTo>
                <a:lnTo>
                  <a:pt x="83201" y="0"/>
                </a:lnTo>
              </a:path>
            </a:pathLst>
          </a:custGeom>
          <a:ln w="620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9900411" y="2895226"/>
            <a:ext cx="70485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400" y="0"/>
                </a:lnTo>
              </a:path>
            </a:pathLst>
          </a:custGeom>
          <a:ln w="588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9922011" y="2889626"/>
            <a:ext cx="105410" cy="0"/>
          </a:xfrm>
          <a:custGeom>
            <a:avLst/>
            <a:gdLst/>
            <a:ahLst/>
            <a:cxnLst/>
            <a:rect l="l" t="t" r="r" b="b"/>
            <a:pathLst>
              <a:path w="105409">
                <a:moveTo>
                  <a:pt x="0" y="0"/>
                </a:moveTo>
                <a:lnTo>
                  <a:pt x="104801" y="0"/>
                </a:lnTo>
              </a:path>
            </a:pathLst>
          </a:custGeom>
          <a:ln w="588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961212" y="2888026"/>
            <a:ext cx="61594" cy="0"/>
          </a:xfrm>
          <a:custGeom>
            <a:avLst/>
            <a:gdLst/>
            <a:ahLst/>
            <a:cxnLst/>
            <a:rect l="l" t="t" r="r" b="b"/>
            <a:pathLst>
              <a:path w="61595">
                <a:moveTo>
                  <a:pt x="0" y="0"/>
                </a:moveTo>
                <a:lnTo>
                  <a:pt x="61600" y="0"/>
                </a:lnTo>
              </a:path>
            </a:pathLst>
          </a:custGeom>
          <a:ln w="604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974012" y="2885626"/>
            <a:ext cx="81280" cy="0"/>
          </a:xfrm>
          <a:custGeom>
            <a:avLst/>
            <a:gdLst/>
            <a:ahLst/>
            <a:cxnLst/>
            <a:rect l="l" t="t" r="r" b="b"/>
            <a:pathLst>
              <a:path w="81279">
                <a:moveTo>
                  <a:pt x="0" y="0"/>
                </a:moveTo>
                <a:lnTo>
                  <a:pt x="80801" y="0"/>
                </a:lnTo>
              </a:path>
            </a:pathLst>
          </a:custGeom>
          <a:ln w="588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0006813" y="2886426"/>
            <a:ext cx="96520" cy="0"/>
          </a:xfrm>
          <a:custGeom>
            <a:avLst/>
            <a:gdLst/>
            <a:ahLst/>
            <a:cxnLst/>
            <a:rect l="l" t="t" r="r" b="b"/>
            <a:pathLst>
              <a:path w="96520">
                <a:moveTo>
                  <a:pt x="0" y="0"/>
                </a:moveTo>
                <a:lnTo>
                  <a:pt x="96001" y="0"/>
                </a:lnTo>
              </a:path>
            </a:pathLst>
          </a:custGeom>
          <a:ln w="55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0054013" y="2882826"/>
            <a:ext cx="74930" cy="0"/>
          </a:xfrm>
          <a:custGeom>
            <a:avLst/>
            <a:gdLst/>
            <a:ahLst/>
            <a:cxnLst/>
            <a:rect l="l" t="t" r="r" b="b"/>
            <a:pathLst>
              <a:path w="74929">
                <a:moveTo>
                  <a:pt x="0" y="0"/>
                </a:moveTo>
                <a:lnTo>
                  <a:pt x="74401" y="0"/>
                </a:lnTo>
              </a:path>
            </a:pathLst>
          </a:custGeom>
          <a:ln w="564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129973" y="2716024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25200"/>
                </a:moveTo>
                <a:lnTo>
                  <a:pt x="50400" y="25200"/>
                </a:lnTo>
              </a:path>
            </a:pathLst>
          </a:custGeom>
          <a:ln w="51670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731311" y="4358236"/>
            <a:ext cx="4399103" cy="5820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130929" y="2926615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49443" y="22612"/>
                </a:moveTo>
                <a:lnTo>
                  <a:pt x="45537" y="9127"/>
                </a:lnTo>
                <a:lnTo>
                  <a:pt x="35382" y="0"/>
                </a:lnTo>
                <a:lnTo>
                  <a:pt x="17644" y="810"/>
                </a:lnTo>
                <a:lnTo>
                  <a:pt x="5956" y="6593"/>
                </a:lnTo>
                <a:lnTo>
                  <a:pt x="0" y="15905"/>
                </a:lnTo>
                <a:lnTo>
                  <a:pt x="2314" y="32240"/>
                </a:lnTo>
                <a:lnTo>
                  <a:pt x="9906" y="42922"/>
                </a:lnTo>
                <a:lnTo>
                  <a:pt x="21097" y="47615"/>
                </a:lnTo>
                <a:lnTo>
                  <a:pt x="36044" y="44307"/>
                </a:lnTo>
                <a:lnTo>
                  <a:pt x="45901" y="35301"/>
                </a:lnTo>
              </a:path>
            </a:pathLst>
          </a:custGeom>
          <a:ln w="40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155173" y="29492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6176897" y="1805756"/>
            <a:ext cx="591820" cy="1481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775" marR="5080" indent="-58419" algn="r">
              <a:lnSpc>
                <a:spcPts val="1639"/>
              </a:lnSpc>
            </a:pPr>
            <a:r>
              <a:rPr sz="1600" spc="10" dirty="0">
                <a:latin typeface="Helvetica"/>
                <a:cs typeface="Helvetica"/>
              </a:rPr>
              <a:t>bpm res real cav tilt art.</a:t>
            </a:r>
            <a:endParaRPr sz="1600">
              <a:latin typeface="Helvetica"/>
              <a:cs typeface="Helvetica"/>
            </a:endParaRPr>
          </a:p>
          <a:p>
            <a:pPr marR="5080" algn="r">
              <a:lnSpc>
                <a:spcPts val="1630"/>
              </a:lnSpc>
            </a:pPr>
            <a:r>
              <a:rPr sz="1600" spc="10" dirty="0">
                <a:latin typeface="Helvetica"/>
                <a:cs typeface="Helvetica"/>
              </a:rPr>
              <a:t>interc.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7130929" y="3134618"/>
            <a:ext cx="49530" cy="47625"/>
          </a:xfrm>
          <a:custGeom>
            <a:avLst/>
            <a:gdLst/>
            <a:ahLst/>
            <a:cxnLst/>
            <a:rect l="l" t="t" r="r" b="b"/>
            <a:pathLst>
              <a:path w="49529" h="47625">
                <a:moveTo>
                  <a:pt x="35382" y="0"/>
                </a:moveTo>
                <a:lnTo>
                  <a:pt x="17644" y="810"/>
                </a:lnTo>
                <a:lnTo>
                  <a:pt x="5956" y="6593"/>
                </a:lnTo>
                <a:lnTo>
                  <a:pt x="0" y="15905"/>
                </a:lnTo>
                <a:lnTo>
                  <a:pt x="2314" y="32240"/>
                </a:lnTo>
                <a:lnTo>
                  <a:pt x="9906" y="42922"/>
                </a:lnTo>
                <a:lnTo>
                  <a:pt x="21097" y="47615"/>
                </a:lnTo>
                <a:lnTo>
                  <a:pt x="36044" y="44307"/>
                </a:lnTo>
                <a:lnTo>
                  <a:pt x="45901" y="35301"/>
                </a:lnTo>
                <a:lnTo>
                  <a:pt x="49443" y="22612"/>
                </a:lnTo>
                <a:lnTo>
                  <a:pt x="45537" y="9127"/>
                </a:lnTo>
                <a:lnTo>
                  <a:pt x="3538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5757553" y="1754811"/>
            <a:ext cx="4345940" cy="3158490"/>
          </a:xfrm>
          <a:custGeom>
            <a:avLst/>
            <a:gdLst/>
            <a:ahLst/>
            <a:cxnLst/>
            <a:rect l="l" t="t" r="r" b="b"/>
            <a:pathLst>
              <a:path w="4345940" h="3158490">
                <a:moveTo>
                  <a:pt x="0" y="3158443"/>
                </a:moveTo>
                <a:lnTo>
                  <a:pt x="4345660" y="3158443"/>
                </a:lnTo>
                <a:lnTo>
                  <a:pt x="4345660" y="0"/>
                </a:lnTo>
                <a:lnTo>
                  <a:pt x="0" y="0"/>
                </a:lnTo>
                <a:lnTo>
                  <a:pt x="0" y="3158443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108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197249"/>
            <a:ext cx="78981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95400">
              <a:lnSpc>
                <a:spcPct val="100000"/>
              </a:lnSpc>
            </a:pPr>
            <a:r>
              <a:rPr sz="3200" spc="55" dirty="0">
                <a:latin typeface="+mj-lt"/>
              </a:rPr>
              <a:t>Sensitivity</a:t>
            </a:r>
            <a:r>
              <a:rPr sz="3200" spc="70" dirty="0">
                <a:latin typeface="+mj-lt"/>
              </a:rPr>
              <a:t> </a:t>
            </a:r>
            <a:r>
              <a:rPr sz="3200" spc="75" dirty="0">
                <a:latin typeface="+mj-lt"/>
              </a:rPr>
              <a:t>to</a:t>
            </a:r>
            <a:r>
              <a:rPr sz="3200" spc="70" dirty="0">
                <a:latin typeface="+mj-lt"/>
              </a:rPr>
              <a:t> </a:t>
            </a:r>
            <a:r>
              <a:rPr sz="3200" spc="165" dirty="0">
                <a:latin typeface="+mj-lt"/>
              </a:rPr>
              <a:t>Su</a:t>
            </a:r>
            <a:r>
              <a:rPr sz="3200" spc="175" dirty="0">
                <a:latin typeface="+mj-lt"/>
              </a:rPr>
              <a:t>r</a:t>
            </a:r>
            <a:r>
              <a:rPr sz="3200" spc="-55" dirty="0">
                <a:latin typeface="+mj-lt"/>
              </a:rPr>
              <a:t>v</a:t>
            </a:r>
            <a:r>
              <a:rPr sz="3200" spc="229" dirty="0">
                <a:latin typeface="+mj-lt"/>
              </a:rPr>
              <a:t>e</a:t>
            </a:r>
            <a:r>
              <a:rPr sz="3200" spc="10" dirty="0">
                <a:latin typeface="+mj-lt"/>
              </a:rPr>
              <a:t>y</a:t>
            </a:r>
            <a:r>
              <a:rPr sz="3200" spc="70" dirty="0">
                <a:latin typeface="+mj-lt"/>
              </a:rPr>
              <a:t> </a:t>
            </a:r>
            <a:r>
              <a:rPr sz="3200" spc="45" dirty="0">
                <a:latin typeface="+mj-lt"/>
              </a:rPr>
              <a:t>Line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Errors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(CLIC)</a:t>
            </a:r>
          </a:p>
        </p:txBody>
      </p:sp>
      <p:sp>
        <p:nvSpPr>
          <p:cNvPr id="3" name="object 3"/>
          <p:cNvSpPr/>
          <p:nvPr/>
        </p:nvSpPr>
        <p:spPr>
          <a:xfrm>
            <a:off x="3437772" y="5748330"/>
            <a:ext cx="5461000" cy="0"/>
          </a:xfrm>
          <a:custGeom>
            <a:avLst/>
            <a:gdLst/>
            <a:ahLst/>
            <a:cxnLst/>
            <a:rect l="l" t="t" r="r" b="b"/>
            <a:pathLst>
              <a:path w="5461000">
                <a:moveTo>
                  <a:pt x="0" y="0"/>
                </a:moveTo>
                <a:lnTo>
                  <a:pt x="5460924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37772" y="5748330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06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29390" y="5748330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69306" y="0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437772" y="5313788"/>
            <a:ext cx="5461000" cy="0"/>
          </a:xfrm>
          <a:custGeom>
            <a:avLst/>
            <a:gdLst/>
            <a:ahLst/>
            <a:cxnLst/>
            <a:rect l="l" t="t" r="r" b="b"/>
            <a:pathLst>
              <a:path w="5461000">
                <a:moveTo>
                  <a:pt x="0" y="0"/>
                </a:moveTo>
                <a:lnTo>
                  <a:pt x="5460924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437772" y="5313788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06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829390" y="5313788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69306" y="0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437772" y="4879247"/>
            <a:ext cx="5461000" cy="0"/>
          </a:xfrm>
          <a:custGeom>
            <a:avLst/>
            <a:gdLst/>
            <a:ahLst/>
            <a:cxnLst/>
            <a:rect l="l" t="t" r="r" b="b"/>
            <a:pathLst>
              <a:path w="5461000">
                <a:moveTo>
                  <a:pt x="0" y="0"/>
                </a:moveTo>
                <a:lnTo>
                  <a:pt x="5460924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437772" y="4879247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06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829390" y="4879247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69306" y="0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437772" y="4445805"/>
            <a:ext cx="5461000" cy="0"/>
          </a:xfrm>
          <a:custGeom>
            <a:avLst/>
            <a:gdLst/>
            <a:ahLst/>
            <a:cxnLst/>
            <a:rect l="l" t="t" r="r" b="b"/>
            <a:pathLst>
              <a:path w="5461000">
                <a:moveTo>
                  <a:pt x="0" y="0"/>
                </a:moveTo>
                <a:lnTo>
                  <a:pt x="5460924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437772" y="4445805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06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829390" y="4445805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69306" y="0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437772" y="4011263"/>
            <a:ext cx="5461000" cy="0"/>
          </a:xfrm>
          <a:custGeom>
            <a:avLst/>
            <a:gdLst/>
            <a:ahLst/>
            <a:cxnLst/>
            <a:rect l="l" t="t" r="r" b="b"/>
            <a:pathLst>
              <a:path w="5461000">
                <a:moveTo>
                  <a:pt x="0" y="0"/>
                </a:moveTo>
                <a:lnTo>
                  <a:pt x="5460924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437772" y="4011263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06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829390" y="4011263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69306" y="0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437772" y="3576721"/>
            <a:ext cx="5461000" cy="0"/>
          </a:xfrm>
          <a:custGeom>
            <a:avLst/>
            <a:gdLst/>
            <a:ahLst/>
            <a:cxnLst/>
            <a:rect l="l" t="t" r="r" b="b"/>
            <a:pathLst>
              <a:path w="5461000">
                <a:moveTo>
                  <a:pt x="0" y="0"/>
                </a:moveTo>
                <a:lnTo>
                  <a:pt x="5460924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437772" y="3576721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06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829390" y="3576721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69306" y="0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437772" y="3142180"/>
            <a:ext cx="5461000" cy="0"/>
          </a:xfrm>
          <a:custGeom>
            <a:avLst/>
            <a:gdLst/>
            <a:ahLst/>
            <a:cxnLst/>
            <a:rect l="l" t="t" r="r" b="b"/>
            <a:pathLst>
              <a:path w="5461000">
                <a:moveTo>
                  <a:pt x="0" y="0"/>
                </a:moveTo>
                <a:lnTo>
                  <a:pt x="5460924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37772" y="3142180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06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829390" y="3142180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69306" y="0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437772" y="2707638"/>
            <a:ext cx="5461000" cy="0"/>
          </a:xfrm>
          <a:custGeom>
            <a:avLst/>
            <a:gdLst/>
            <a:ahLst/>
            <a:cxnLst/>
            <a:rect l="l" t="t" r="r" b="b"/>
            <a:pathLst>
              <a:path w="5461000">
                <a:moveTo>
                  <a:pt x="0" y="0"/>
                </a:moveTo>
                <a:lnTo>
                  <a:pt x="5460924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437772" y="2707638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06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829390" y="2707638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69306" y="0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437772" y="2274196"/>
            <a:ext cx="172085" cy="0"/>
          </a:xfrm>
          <a:custGeom>
            <a:avLst/>
            <a:gdLst/>
            <a:ahLst/>
            <a:cxnLst/>
            <a:rect l="l" t="t" r="r" b="b"/>
            <a:pathLst>
              <a:path w="172085">
                <a:moveTo>
                  <a:pt x="0" y="0"/>
                </a:moveTo>
                <a:lnTo>
                  <a:pt x="171616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751295" y="2274196"/>
            <a:ext cx="3147695" cy="0"/>
          </a:xfrm>
          <a:custGeom>
            <a:avLst/>
            <a:gdLst/>
            <a:ahLst/>
            <a:cxnLst/>
            <a:rect l="l" t="t" r="r" b="b"/>
            <a:pathLst>
              <a:path w="3147695">
                <a:moveTo>
                  <a:pt x="0" y="0"/>
                </a:moveTo>
                <a:lnTo>
                  <a:pt x="3147402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437772" y="2274196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06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829390" y="2274196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69306" y="0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437772" y="1839654"/>
            <a:ext cx="172085" cy="0"/>
          </a:xfrm>
          <a:custGeom>
            <a:avLst/>
            <a:gdLst/>
            <a:ahLst/>
            <a:cxnLst/>
            <a:rect l="l" t="t" r="r" b="b"/>
            <a:pathLst>
              <a:path w="172085">
                <a:moveTo>
                  <a:pt x="0" y="0"/>
                </a:moveTo>
                <a:lnTo>
                  <a:pt x="171616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751295" y="1839654"/>
            <a:ext cx="3147695" cy="0"/>
          </a:xfrm>
          <a:custGeom>
            <a:avLst/>
            <a:gdLst/>
            <a:ahLst/>
            <a:cxnLst/>
            <a:rect l="l" t="t" r="r" b="b"/>
            <a:pathLst>
              <a:path w="3147695">
                <a:moveTo>
                  <a:pt x="0" y="0"/>
                </a:moveTo>
                <a:lnTo>
                  <a:pt x="3147402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437772" y="1839654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06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829390" y="1839654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69306" y="0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437772" y="1405113"/>
            <a:ext cx="5461000" cy="0"/>
          </a:xfrm>
          <a:custGeom>
            <a:avLst/>
            <a:gdLst/>
            <a:ahLst/>
            <a:cxnLst/>
            <a:rect l="l" t="t" r="r" b="b"/>
            <a:pathLst>
              <a:path w="5461000">
                <a:moveTo>
                  <a:pt x="0" y="0"/>
                </a:moveTo>
                <a:lnTo>
                  <a:pt x="5460924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437772" y="1405113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0" y="0"/>
                </a:moveTo>
                <a:lnTo>
                  <a:pt x="69306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829390" y="1405113"/>
            <a:ext cx="69850" cy="0"/>
          </a:xfrm>
          <a:custGeom>
            <a:avLst/>
            <a:gdLst/>
            <a:ahLst/>
            <a:cxnLst/>
            <a:rect l="l" t="t" r="r" b="b"/>
            <a:pathLst>
              <a:path w="69850">
                <a:moveTo>
                  <a:pt x="69306" y="0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2299310" y="1266784"/>
            <a:ext cx="979805" cy="4655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0495" algn="ctr">
              <a:lnSpc>
                <a:spcPct val="100000"/>
              </a:lnSpc>
            </a:pPr>
            <a:r>
              <a:rPr sz="2250" dirty="0">
                <a:latin typeface="Helvetica"/>
                <a:cs typeface="Helvetica"/>
              </a:rPr>
              <a:t>1e+07</a:t>
            </a:r>
            <a:endParaRPr sz="2250">
              <a:latin typeface="Helvetica"/>
              <a:cs typeface="Helvetica"/>
            </a:endParaRPr>
          </a:p>
          <a:p>
            <a:pPr marL="150495" algn="ctr">
              <a:lnSpc>
                <a:spcPct val="100000"/>
              </a:lnSpc>
              <a:spcBef>
                <a:spcPts val="720"/>
              </a:spcBef>
            </a:pPr>
            <a:r>
              <a:rPr sz="2250" dirty="0">
                <a:latin typeface="Helvetica"/>
                <a:cs typeface="Helvetica"/>
              </a:rPr>
              <a:t>1e+06</a:t>
            </a:r>
            <a:endParaRPr sz="2250">
              <a:latin typeface="Helvetica"/>
              <a:cs typeface="Helvetica"/>
            </a:endParaRPr>
          </a:p>
          <a:p>
            <a:pPr marR="5080" algn="r">
              <a:lnSpc>
                <a:spcPct val="100000"/>
              </a:lnSpc>
              <a:spcBef>
                <a:spcPts val="720"/>
              </a:spcBef>
            </a:pPr>
            <a:r>
              <a:rPr sz="2250" dirty="0">
                <a:latin typeface="Helvetica"/>
                <a:cs typeface="Helvetica"/>
              </a:rPr>
              <a:t>100000</a:t>
            </a:r>
            <a:endParaRPr sz="2250">
              <a:latin typeface="Helvetica"/>
              <a:cs typeface="Helvetica"/>
            </a:endParaRPr>
          </a:p>
          <a:p>
            <a:pPr marL="158750" algn="ctr">
              <a:lnSpc>
                <a:spcPct val="100000"/>
              </a:lnSpc>
              <a:spcBef>
                <a:spcPts val="710"/>
              </a:spcBef>
            </a:pPr>
            <a:r>
              <a:rPr sz="2250" dirty="0">
                <a:latin typeface="Helvetica"/>
                <a:cs typeface="Helvetica"/>
              </a:rPr>
              <a:t>10000</a:t>
            </a:r>
            <a:endParaRPr sz="2250">
              <a:latin typeface="Helvetica"/>
              <a:cs typeface="Helvetica"/>
            </a:endParaRPr>
          </a:p>
          <a:p>
            <a:pPr marL="317500" algn="ctr">
              <a:lnSpc>
                <a:spcPct val="100000"/>
              </a:lnSpc>
              <a:spcBef>
                <a:spcPts val="720"/>
              </a:spcBef>
            </a:pPr>
            <a:r>
              <a:rPr sz="2250" dirty="0">
                <a:latin typeface="Helvetica"/>
                <a:cs typeface="Helvetica"/>
              </a:rPr>
              <a:t>1000</a:t>
            </a:r>
            <a:endParaRPr sz="2250">
              <a:latin typeface="Helvetica"/>
              <a:cs typeface="Helvetica"/>
            </a:endParaRPr>
          </a:p>
          <a:p>
            <a:pPr marL="476884" algn="ctr">
              <a:lnSpc>
                <a:spcPct val="100000"/>
              </a:lnSpc>
              <a:spcBef>
                <a:spcPts val="720"/>
              </a:spcBef>
            </a:pPr>
            <a:r>
              <a:rPr sz="2250" dirty="0">
                <a:latin typeface="Helvetica"/>
                <a:cs typeface="Helvetica"/>
              </a:rPr>
              <a:t>100</a:t>
            </a:r>
            <a:endParaRPr sz="2250">
              <a:latin typeface="Helvetica"/>
              <a:cs typeface="Helvetica"/>
            </a:endParaRPr>
          </a:p>
          <a:p>
            <a:pPr marR="5080" algn="r">
              <a:lnSpc>
                <a:spcPct val="100000"/>
              </a:lnSpc>
              <a:spcBef>
                <a:spcPts val="720"/>
              </a:spcBef>
            </a:pPr>
            <a:r>
              <a:rPr sz="2250" dirty="0">
                <a:latin typeface="Helvetica"/>
                <a:cs typeface="Helvetica"/>
              </a:rPr>
              <a:t>10</a:t>
            </a:r>
            <a:endParaRPr sz="2250">
              <a:latin typeface="Helvetica"/>
              <a:cs typeface="Helvetica"/>
            </a:endParaRPr>
          </a:p>
          <a:p>
            <a:pPr marR="5080" algn="r">
              <a:lnSpc>
                <a:spcPct val="100000"/>
              </a:lnSpc>
              <a:spcBef>
                <a:spcPts val="720"/>
              </a:spcBef>
            </a:pPr>
            <a:r>
              <a:rPr sz="2250" dirty="0">
                <a:latin typeface="Helvetica"/>
                <a:cs typeface="Helvetica"/>
              </a:rPr>
              <a:t>1</a:t>
            </a:r>
            <a:endParaRPr sz="2250">
              <a:latin typeface="Helvetica"/>
              <a:cs typeface="Helvetica"/>
            </a:endParaRPr>
          </a:p>
          <a:p>
            <a:pPr marL="556260" algn="ctr">
              <a:lnSpc>
                <a:spcPct val="100000"/>
              </a:lnSpc>
              <a:spcBef>
                <a:spcPts val="710"/>
              </a:spcBef>
            </a:pPr>
            <a:r>
              <a:rPr sz="2250" dirty="0">
                <a:latin typeface="Helvetica"/>
                <a:cs typeface="Helvetica"/>
              </a:rPr>
              <a:t>0.1</a:t>
            </a:r>
            <a:endParaRPr sz="2250">
              <a:latin typeface="Helvetica"/>
              <a:cs typeface="Helvetica"/>
            </a:endParaRPr>
          </a:p>
          <a:p>
            <a:pPr marL="397510" algn="ctr">
              <a:lnSpc>
                <a:spcPct val="100000"/>
              </a:lnSpc>
              <a:spcBef>
                <a:spcPts val="720"/>
              </a:spcBef>
            </a:pPr>
            <a:r>
              <a:rPr sz="2250" dirty="0">
                <a:latin typeface="Helvetica"/>
                <a:cs typeface="Helvetica"/>
              </a:rPr>
              <a:t>0.01</a:t>
            </a:r>
            <a:endParaRPr sz="2250">
              <a:latin typeface="Helvetica"/>
              <a:cs typeface="Helvetica"/>
            </a:endParaRPr>
          </a:p>
          <a:p>
            <a:pPr marL="238125" algn="ctr">
              <a:lnSpc>
                <a:spcPct val="100000"/>
              </a:lnSpc>
              <a:spcBef>
                <a:spcPts val="720"/>
              </a:spcBef>
            </a:pPr>
            <a:r>
              <a:rPr sz="2250" dirty="0">
                <a:latin typeface="Helvetica"/>
                <a:cs typeface="Helvetica"/>
              </a:rPr>
              <a:t>0.001</a:t>
            </a:r>
            <a:endParaRPr sz="2250">
              <a:latin typeface="Helvetica"/>
              <a:cs typeface="Helvetica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437772" y="1405113"/>
            <a:ext cx="0" cy="4343400"/>
          </a:xfrm>
          <a:custGeom>
            <a:avLst/>
            <a:gdLst/>
            <a:ahLst/>
            <a:cxnLst/>
            <a:rect l="l" t="t" r="r" b="b"/>
            <a:pathLst>
              <a:path h="4343400">
                <a:moveTo>
                  <a:pt x="0" y="434321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437772" y="5679023"/>
            <a:ext cx="0" cy="69850"/>
          </a:xfrm>
          <a:custGeom>
            <a:avLst/>
            <a:gdLst/>
            <a:ahLst/>
            <a:cxnLst/>
            <a:rect l="l" t="t" r="r" b="b"/>
            <a:pathLst>
              <a:path h="69850">
                <a:moveTo>
                  <a:pt x="0" y="69306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437772" y="1405113"/>
            <a:ext cx="0" cy="69850"/>
          </a:xfrm>
          <a:custGeom>
            <a:avLst/>
            <a:gdLst/>
            <a:ahLst/>
            <a:cxnLst/>
            <a:rect l="l" t="t" r="r" b="b"/>
            <a:pathLst>
              <a:path h="69850">
                <a:moveTo>
                  <a:pt x="0" y="0"/>
                </a:moveTo>
                <a:lnTo>
                  <a:pt x="0" y="69306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985625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985625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305756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305756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533477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533477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710595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710595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854708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854708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975720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975720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081330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081330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174839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174839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258447" y="2332502"/>
            <a:ext cx="0" cy="3416300"/>
          </a:xfrm>
          <a:custGeom>
            <a:avLst/>
            <a:gdLst/>
            <a:ahLst/>
            <a:cxnLst/>
            <a:rect l="l" t="t" r="r" b="b"/>
            <a:pathLst>
              <a:path h="3416300">
                <a:moveTo>
                  <a:pt x="0" y="3415828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258447" y="1405113"/>
            <a:ext cx="0" cy="69850"/>
          </a:xfrm>
          <a:custGeom>
            <a:avLst/>
            <a:gdLst/>
            <a:ahLst/>
            <a:cxnLst/>
            <a:rect l="l" t="t" r="r" b="b"/>
            <a:pathLst>
              <a:path h="69850">
                <a:moveTo>
                  <a:pt x="0" y="6930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258447" y="5679023"/>
            <a:ext cx="0" cy="69850"/>
          </a:xfrm>
          <a:custGeom>
            <a:avLst/>
            <a:gdLst/>
            <a:ahLst/>
            <a:cxnLst/>
            <a:rect l="l" t="t" r="r" b="b"/>
            <a:pathLst>
              <a:path h="69850">
                <a:moveTo>
                  <a:pt x="0" y="69306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258447" y="1405113"/>
            <a:ext cx="0" cy="69850"/>
          </a:xfrm>
          <a:custGeom>
            <a:avLst/>
            <a:gdLst/>
            <a:ahLst/>
            <a:cxnLst/>
            <a:rect l="l" t="t" r="r" b="b"/>
            <a:pathLst>
              <a:path h="69850">
                <a:moveTo>
                  <a:pt x="0" y="0"/>
                </a:moveTo>
                <a:lnTo>
                  <a:pt x="0" y="69306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806300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806300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126431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126431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354152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354152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530169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530169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674284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674284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796395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796395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902005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902005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995514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995514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078022" y="1405113"/>
            <a:ext cx="0" cy="4343400"/>
          </a:xfrm>
          <a:custGeom>
            <a:avLst/>
            <a:gdLst/>
            <a:ahLst/>
            <a:cxnLst/>
            <a:rect l="l" t="t" r="r" b="b"/>
            <a:pathLst>
              <a:path h="4343400">
                <a:moveTo>
                  <a:pt x="0" y="434321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078022" y="5679023"/>
            <a:ext cx="0" cy="69850"/>
          </a:xfrm>
          <a:custGeom>
            <a:avLst/>
            <a:gdLst/>
            <a:ahLst/>
            <a:cxnLst/>
            <a:rect l="l" t="t" r="r" b="b"/>
            <a:pathLst>
              <a:path h="69850">
                <a:moveTo>
                  <a:pt x="0" y="69306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078022" y="1405113"/>
            <a:ext cx="0" cy="69850"/>
          </a:xfrm>
          <a:custGeom>
            <a:avLst/>
            <a:gdLst/>
            <a:ahLst/>
            <a:cxnLst/>
            <a:rect l="l" t="t" r="r" b="b"/>
            <a:pathLst>
              <a:path h="69850">
                <a:moveTo>
                  <a:pt x="0" y="0"/>
                </a:moveTo>
                <a:lnTo>
                  <a:pt x="0" y="69306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3305812" y="5896033"/>
            <a:ext cx="4142740" cy="311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753235" algn="l"/>
                <a:tab pos="3493770" algn="l"/>
              </a:tabLst>
            </a:pPr>
            <a:r>
              <a:rPr sz="2250" dirty="0">
                <a:latin typeface="Helvetica"/>
                <a:cs typeface="Helvetica"/>
              </a:rPr>
              <a:t>10	100	1000</a:t>
            </a:r>
            <a:endParaRPr sz="2250">
              <a:latin typeface="Helvetica"/>
              <a:cs typeface="Helvetica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7625875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625875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947106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947106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174828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174828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350844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350844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494958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494958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617070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617070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722680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722680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815089" y="5714227"/>
            <a:ext cx="0" cy="34290"/>
          </a:xfrm>
          <a:custGeom>
            <a:avLst/>
            <a:gdLst/>
            <a:ahLst/>
            <a:cxnLst/>
            <a:rect l="l" t="t" r="r" b="b"/>
            <a:pathLst>
              <a:path h="34289">
                <a:moveTo>
                  <a:pt x="0" y="34103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8815089" y="1405113"/>
            <a:ext cx="0" cy="34290"/>
          </a:xfrm>
          <a:custGeom>
            <a:avLst/>
            <a:gdLst/>
            <a:ahLst/>
            <a:cxnLst/>
            <a:rect l="l" t="t" r="r" b="b"/>
            <a:pathLst>
              <a:path h="34290">
                <a:moveTo>
                  <a:pt x="0" y="0"/>
                </a:moveTo>
                <a:lnTo>
                  <a:pt x="0" y="34103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898697" y="1405113"/>
            <a:ext cx="0" cy="4343400"/>
          </a:xfrm>
          <a:custGeom>
            <a:avLst/>
            <a:gdLst/>
            <a:ahLst/>
            <a:cxnLst/>
            <a:rect l="l" t="t" r="r" b="b"/>
            <a:pathLst>
              <a:path h="4343400">
                <a:moveTo>
                  <a:pt x="0" y="4343217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8898697" y="5679023"/>
            <a:ext cx="0" cy="69850"/>
          </a:xfrm>
          <a:custGeom>
            <a:avLst/>
            <a:gdLst/>
            <a:ahLst/>
            <a:cxnLst/>
            <a:rect l="l" t="t" r="r" b="b"/>
            <a:pathLst>
              <a:path h="69850">
                <a:moveTo>
                  <a:pt x="0" y="69306"/>
                </a:moveTo>
                <a:lnTo>
                  <a:pt x="0" y="0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8898697" y="1405113"/>
            <a:ext cx="0" cy="69850"/>
          </a:xfrm>
          <a:custGeom>
            <a:avLst/>
            <a:gdLst/>
            <a:ahLst/>
            <a:cxnLst/>
            <a:rect l="l" t="t" r="r" b="b"/>
            <a:pathLst>
              <a:path h="69850">
                <a:moveTo>
                  <a:pt x="0" y="0"/>
                </a:moveTo>
                <a:lnTo>
                  <a:pt x="0" y="69306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8528199" y="5896033"/>
            <a:ext cx="821055" cy="311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50" dirty="0">
                <a:latin typeface="Helvetica"/>
                <a:cs typeface="Helvetica"/>
              </a:rPr>
              <a:t>10000</a:t>
            </a:r>
            <a:endParaRPr sz="2250">
              <a:latin typeface="Helvetica"/>
              <a:cs typeface="Helvetica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3437772" y="1405113"/>
            <a:ext cx="5461000" cy="4343400"/>
          </a:xfrm>
          <a:custGeom>
            <a:avLst/>
            <a:gdLst/>
            <a:ahLst/>
            <a:cxnLst/>
            <a:rect l="l" t="t" r="r" b="b"/>
            <a:pathLst>
              <a:path w="5461000" h="4343400">
                <a:moveTo>
                  <a:pt x="0" y="4343217"/>
                </a:moveTo>
                <a:lnTo>
                  <a:pt x="5460924" y="4343217"/>
                </a:lnTo>
                <a:lnTo>
                  <a:pt x="5460924" y="0"/>
                </a:lnTo>
                <a:lnTo>
                  <a:pt x="0" y="0"/>
                </a:lnTo>
                <a:lnTo>
                  <a:pt x="0" y="4343217"/>
                </a:lnTo>
              </a:path>
            </a:pathLst>
          </a:custGeom>
          <a:ln w="11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1765300" y="1495425"/>
            <a:ext cx="346249" cy="450850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50" dirty="0">
                <a:latin typeface="Helvetica"/>
                <a:cs typeface="Helvetica"/>
              </a:rPr>
              <a:t>tolerance for </a:t>
            </a:r>
            <a:r>
              <a:rPr sz="2250" dirty="0">
                <a:latin typeface="Symbol"/>
                <a:cs typeface="Symbol"/>
              </a:rPr>
              <a:t>∆ε</a:t>
            </a:r>
            <a:r>
              <a:rPr sz="2700" baseline="-21604" dirty="0">
                <a:latin typeface="Helvetica"/>
                <a:cs typeface="Helvetica"/>
              </a:rPr>
              <a:t>y</a:t>
            </a:r>
            <a:r>
              <a:rPr sz="2250" dirty="0">
                <a:latin typeface="Helvetica"/>
                <a:cs typeface="Helvetica"/>
              </a:rPr>
              <a:t>=1nm </a:t>
            </a:r>
            <a:r>
              <a:rPr sz="2250" dirty="0" smtClean="0">
                <a:latin typeface="Helvetica"/>
                <a:cs typeface="Helvetica"/>
              </a:rPr>
              <a:t>[</a:t>
            </a:r>
            <a:r>
              <a:rPr lang="fr-CH" sz="2250" dirty="0" smtClean="0">
                <a:latin typeface="Symbol"/>
                <a:cs typeface="Symbol"/>
              </a:rPr>
              <a:t>m</a:t>
            </a:r>
            <a:r>
              <a:rPr sz="2250" dirty="0" smtClean="0">
                <a:latin typeface="Helvetica"/>
                <a:cs typeface="Helvetica"/>
              </a:rPr>
              <a:t>m</a:t>
            </a:r>
            <a:r>
              <a:rPr sz="2250" dirty="0">
                <a:latin typeface="Helvetica"/>
                <a:cs typeface="Helvetica"/>
              </a:rPr>
              <a:t>]</a:t>
            </a:r>
          </a:p>
        </p:txBody>
      </p:sp>
      <p:sp>
        <p:nvSpPr>
          <p:cNvPr id="104" name="object 104"/>
          <p:cNvSpPr/>
          <p:nvPr/>
        </p:nvSpPr>
        <p:spPr>
          <a:xfrm>
            <a:off x="4810704" y="1617433"/>
            <a:ext cx="768985" cy="0"/>
          </a:xfrm>
          <a:custGeom>
            <a:avLst/>
            <a:gdLst/>
            <a:ahLst/>
            <a:cxnLst/>
            <a:rect l="l" t="t" r="r" b="b"/>
            <a:pathLst>
              <a:path w="768985">
                <a:moveTo>
                  <a:pt x="0" y="0"/>
                </a:moveTo>
                <a:lnTo>
                  <a:pt x="768973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437772" y="2798946"/>
            <a:ext cx="5461000" cy="2820670"/>
          </a:xfrm>
          <a:custGeom>
            <a:avLst/>
            <a:gdLst/>
            <a:ahLst/>
            <a:cxnLst/>
            <a:rect l="l" t="t" r="r" b="b"/>
            <a:pathLst>
              <a:path w="5461000" h="2820670">
                <a:moveTo>
                  <a:pt x="0" y="2722761"/>
                </a:moveTo>
                <a:lnTo>
                  <a:pt x="11001" y="2653455"/>
                </a:lnTo>
                <a:lnTo>
                  <a:pt x="27502" y="2365227"/>
                </a:lnTo>
                <a:lnTo>
                  <a:pt x="42904" y="2383929"/>
                </a:lnTo>
                <a:lnTo>
                  <a:pt x="58305" y="2324523"/>
                </a:lnTo>
                <a:lnTo>
                  <a:pt x="73707" y="2584148"/>
                </a:lnTo>
                <a:lnTo>
                  <a:pt x="89108" y="2393830"/>
                </a:lnTo>
                <a:lnTo>
                  <a:pt x="105610" y="2398230"/>
                </a:lnTo>
                <a:lnTo>
                  <a:pt x="121011" y="2356426"/>
                </a:lnTo>
                <a:lnTo>
                  <a:pt x="136413" y="2203511"/>
                </a:lnTo>
                <a:lnTo>
                  <a:pt x="151814" y="2229914"/>
                </a:lnTo>
                <a:lnTo>
                  <a:pt x="168316" y="2234314"/>
                </a:lnTo>
                <a:lnTo>
                  <a:pt x="183717" y="2336624"/>
                </a:lnTo>
                <a:lnTo>
                  <a:pt x="199119" y="2628152"/>
                </a:lnTo>
                <a:lnTo>
                  <a:pt x="214520" y="2321223"/>
                </a:lnTo>
                <a:lnTo>
                  <a:pt x="231022" y="2726062"/>
                </a:lnTo>
                <a:lnTo>
                  <a:pt x="246423" y="2422432"/>
                </a:lnTo>
                <a:lnTo>
                  <a:pt x="261825" y="2356426"/>
                </a:lnTo>
                <a:lnTo>
                  <a:pt x="277226" y="2346525"/>
                </a:lnTo>
                <a:lnTo>
                  <a:pt x="292628" y="2304721"/>
                </a:lnTo>
                <a:lnTo>
                  <a:pt x="309129" y="2464236"/>
                </a:lnTo>
                <a:lnTo>
                  <a:pt x="324531" y="2711760"/>
                </a:lnTo>
                <a:lnTo>
                  <a:pt x="339932" y="2356426"/>
                </a:lnTo>
                <a:lnTo>
                  <a:pt x="355334" y="2283819"/>
                </a:lnTo>
                <a:lnTo>
                  <a:pt x="371835" y="2345425"/>
                </a:lnTo>
                <a:lnTo>
                  <a:pt x="387237" y="2300321"/>
                </a:lnTo>
                <a:lnTo>
                  <a:pt x="402638" y="2521442"/>
                </a:lnTo>
                <a:lnTo>
                  <a:pt x="418040" y="2499440"/>
                </a:lnTo>
                <a:lnTo>
                  <a:pt x="434541" y="2383929"/>
                </a:lnTo>
                <a:lnTo>
                  <a:pt x="449943" y="2347625"/>
                </a:lnTo>
                <a:lnTo>
                  <a:pt x="465344" y="2236514"/>
                </a:lnTo>
                <a:lnTo>
                  <a:pt x="480746" y="2354226"/>
                </a:lnTo>
                <a:lnTo>
                  <a:pt x="496147" y="2337724"/>
                </a:lnTo>
                <a:lnTo>
                  <a:pt x="512649" y="2380628"/>
                </a:lnTo>
                <a:lnTo>
                  <a:pt x="528050" y="2349825"/>
                </a:lnTo>
                <a:lnTo>
                  <a:pt x="543452" y="2763465"/>
                </a:lnTo>
                <a:lnTo>
                  <a:pt x="558853" y="2715060"/>
                </a:lnTo>
                <a:lnTo>
                  <a:pt x="575355" y="2565446"/>
                </a:lnTo>
                <a:lnTo>
                  <a:pt x="590756" y="2519242"/>
                </a:lnTo>
                <a:lnTo>
                  <a:pt x="606158" y="2402630"/>
                </a:lnTo>
                <a:lnTo>
                  <a:pt x="621559" y="2357526"/>
                </a:lnTo>
                <a:lnTo>
                  <a:pt x="638061" y="2338824"/>
                </a:lnTo>
                <a:lnTo>
                  <a:pt x="653462" y="2353126"/>
                </a:lnTo>
                <a:lnTo>
                  <a:pt x="668864" y="2545644"/>
                </a:lnTo>
                <a:lnTo>
                  <a:pt x="684265" y="2523642"/>
                </a:lnTo>
                <a:lnTo>
                  <a:pt x="699667" y="2454335"/>
                </a:lnTo>
                <a:lnTo>
                  <a:pt x="716168" y="2590749"/>
                </a:lnTo>
                <a:lnTo>
                  <a:pt x="731570" y="2578647"/>
                </a:lnTo>
                <a:lnTo>
                  <a:pt x="746971" y="2489539"/>
                </a:lnTo>
                <a:lnTo>
                  <a:pt x="762373" y="2217813"/>
                </a:lnTo>
                <a:lnTo>
                  <a:pt x="778874" y="2716161"/>
                </a:lnTo>
                <a:lnTo>
                  <a:pt x="794276" y="2479638"/>
                </a:lnTo>
                <a:lnTo>
                  <a:pt x="809677" y="2302521"/>
                </a:lnTo>
                <a:lnTo>
                  <a:pt x="825079" y="2375128"/>
                </a:lnTo>
                <a:lnTo>
                  <a:pt x="841580" y="2408131"/>
                </a:lnTo>
                <a:lnTo>
                  <a:pt x="856982" y="2508241"/>
                </a:lnTo>
                <a:lnTo>
                  <a:pt x="872383" y="2773366"/>
                </a:lnTo>
                <a:lnTo>
                  <a:pt x="887785" y="2427933"/>
                </a:lnTo>
                <a:lnTo>
                  <a:pt x="903186" y="2386129"/>
                </a:lnTo>
                <a:lnTo>
                  <a:pt x="919688" y="2291520"/>
                </a:lnTo>
                <a:lnTo>
                  <a:pt x="935089" y="2349825"/>
                </a:lnTo>
                <a:lnTo>
                  <a:pt x="950491" y="2377328"/>
                </a:lnTo>
                <a:lnTo>
                  <a:pt x="965892" y="2484038"/>
                </a:lnTo>
                <a:lnTo>
                  <a:pt x="982394" y="2612751"/>
                </a:lnTo>
                <a:lnTo>
                  <a:pt x="997795" y="2588548"/>
                </a:lnTo>
                <a:lnTo>
                  <a:pt x="1013197" y="2451035"/>
                </a:lnTo>
                <a:lnTo>
                  <a:pt x="1028598" y="2268418"/>
                </a:lnTo>
                <a:lnTo>
                  <a:pt x="1044000" y="2372928"/>
                </a:lnTo>
                <a:lnTo>
                  <a:pt x="1060501" y="2402630"/>
                </a:lnTo>
                <a:lnTo>
                  <a:pt x="1075903" y="2357526"/>
                </a:lnTo>
                <a:lnTo>
                  <a:pt x="1091304" y="2820671"/>
                </a:lnTo>
                <a:lnTo>
                  <a:pt x="1106706" y="2569847"/>
                </a:lnTo>
                <a:lnTo>
                  <a:pt x="1123207" y="2559946"/>
                </a:lnTo>
                <a:lnTo>
                  <a:pt x="1138609" y="2519242"/>
                </a:lnTo>
                <a:lnTo>
                  <a:pt x="1154010" y="2376228"/>
                </a:lnTo>
                <a:lnTo>
                  <a:pt x="1169412" y="2430133"/>
                </a:lnTo>
                <a:lnTo>
                  <a:pt x="1185913" y="2754664"/>
                </a:lnTo>
                <a:lnTo>
                  <a:pt x="1201315" y="2482938"/>
                </a:lnTo>
                <a:lnTo>
                  <a:pt x="1216716" y="2279419"/>
                </a:lnTo>
                <a:lnTo>
                  <a:pt x="1232118" y="2280519"/>
                </a:lnTo>
                <a:lnTo>
                  <a:pt x="1247519" y="2244215"/>
                </a:lnTo>
                <a:lnTo>
                  <a:pt x="1264021" y="2416932"/>
                </a:lnTo>
                <a:lnTo>
                  <a:pt x="1279422" y="2322323"/>
                </a:lnTo>
                <a:lnTo>
                  <a:pt x="1294824" y="2235414"/>
                </a:lnTo>
                <a:lnTo>
                  <a:pt x="1310225" y="2116603"/>
                </a:lnTo>
                <a:lnTo>
                  <a:pt x="1326727" y="2108902"/>
                </a:lnTo>
                <a:lnTo>
                  <a:pt x="1342128" y="2151806"/>
                </a:lnTo>
                <a:lnTo>
                  <a:pt x="1357530" y="2137505"/>
                </a:lnTo>
                <a:lnTo>
                  <a:pt x="1372931" y="2200211"/>
                </a:lnTo>
                <a:lnTo>
                  <a:pt x="1389433" y="2256316"/>
                </a:lnTo>
                <a:lnTo>
                  <a:pt x="1404835" y="2269518"/>
                </a:lnTo>
                <a:lnTo>
                  <a:pt x="1420236" y="2482938"/>
                </a:lnTo>
                <a:lnTo>
                  <a:pt x="1435637" y="2557745"/>
                </a:lnTo>
                <a:lnTo>
                  <a:pt x="1451039" y="2535743"/>
                </a:lnTo>
                <a:lnTo>
                  <a:pt x="1467541" y="2414732"/>
                </a:lnTo>
                <a:lnTo>
                  <a:pt x="1482942" y="2248616"/>
                </a:lnTo>
                <a:lnTo>
                  <a:pt x="1498344" y="2271718"/>
                </a:lnTo>
                <a:lnTo>
                  <a:pt x="1513745" y="2218913"/>
                </a:lnTo>
                <a:lnTo>
                  <a:pt x="1530247" y="2188110"/>
                </a:lnTo>
                <a:lnTo>
                  <a:pt x="1545648" y="2216713"/>
                </a:lnTo>
                <a:lnTo>
                  <a:pt x="1561050" y="2139705"/>
                </a:lnTo>
                <a:lnTo>
                  <a:pt x="1576451" y="2237615"/>
                </a:lnTo>
                <a:lnTo>
                  <a:pt x="1592953" y="2162807"/>
                </a:lnTo>
                <a:lnTo>
                  <a:pt x="1608354" y="2291520"/>
                </a:lnTo>
                <a:lnTo>
                  <a:pt x="1623756" y="2228814"/>
                </a:lnTo>
                <a:lnTo>
                  <a:pt x="1639157" y="2408131"/>
                </a:lnTo>
                <a:lnTo>
                  <a:pt x="1654559" y="2545644"/>
                </a:lnTo>
                <a:lnTo>
                  <a:pt x="1671060" y="2569847"/>
                </a:lnTo>
                <a:lnTo>
                  <a:pt x="1686462" y="2510441"/>
                </a:lnTo>
                <a:lnTo>
                  <a:pt x="1701863" y="2337724"/>
                </a:lnTo>
                <a:lnTo>
                  <a:pt x="1717265" y="2303621"/>
                </a:lnTo>
                <a:lnTo>
                  <a:pt x="1733766" y="2266217"/>
                </a:lnTo>
                <a:lnTo>
                  <a:pt x="1749168" y="2254116"/>
                </a:lnTo>
                <a:lnTo>
                  <a:pt x="1764569" y="2203511"/>
                </a:lnTo>
                <a:lnTo>
                  <a:pt x="1779971" y="2297020"/>
                </a:lnTo>
                <a:lnTo>
                  <a:pt x="1796472" y="2291520"/>
                </a:lnTo>
                <a:lnTo>
                  <a:pt x="1811874" y="2370727"/>
                </a:lnTo>
                <a:lnTo>
                  <a:pt x="1827275" y="2553345"/>
                </a:lnTo>
                <a:lnTo>
                  <a:pt x="1842677" y="2599549"/>
                </a:lnTo>
                <a:lnTo>
                  <a:pt x="1858078" y="2562146"/>
                </a:lnTo>
                <a:lnTo>
                  <a:pt x="1874580" y="2399330"/>
                </a:lnTo>
                <a:lnTo>
                  <a:pt x="1889981" y="2338824"/>
                </a:lnTo>
                <a:lnTo>
                  <a:pt x="1905383" y="2320122"/>
                </a:lnTo>
                <a:lnTo>
                  <a:pt x="1920784" y="2311322"/>
                </a:lnTo>
                <a:lnTo>
                  <a:pt x="1937286" y="2331124"/>
                </a:lnTo>
                <a:lnTo>
                  <a:pt x="1952687" y="2348725"/>
                </a:lnTo>
                <a:lnTo>
                  <a:pt x="1968089" y="2539044"/>
                </a:lnTo>
                <a:lnTo>
                  <a:pt x="1983490" y="2603950"/>
                </a:lnTo>
                <a:lnTo>
                  <a:pt x="1999992" y="2578647"/>
                </a:lnTo>
                <a:lnTo>
                  <a:pt x="2015393" y="2480738"/>
                </a:lnTo>
                <a:lnTo>
                  <a:pt x="2030795" y="2270618"/>
                </a:lnTo>
                <a:lnTo>
                  <a:pt x="2046196" y="2370727"/>
                </a:lnTo>
                <a:lnTo>
                  <a:pt x="2061598" y="2361927"/>
                </a:lnTo>
                <a:lnTo>
                  <a:pt x="2078099" y="2364127"/>
                </a:lnTo>
                <a:lnTo>
                  <a:pt x="2093501" y="2573147"/>
                </a:lnTo>
                <a:lnTo>
                  <a:pt x="2108902" y="2613851"/>
                </a:lnTo>
                <a:lnTo>
                  <a:pt x="2124304" y="2578647"/>
                </a:lnTo>
                <a:lnTo>
                  <a:pt x="2140805" y="2410331"/>
                </a:lnTo>
                <a:lnTo>
                  <a:pt x="2156207" y="2404831"/>
                </a:lnTo>
                <a:lnTo>
                  <a:pt x="2171608" y="2353126"/>
                </a:lnTo>
                <a:lnTo>
                  <a:pt x="2187010" y="2462036"/>
                </a:lnTo>
                <a:lnTo>
                  <a:pt x="2203511" y="2607250"/>
                </a:lnTo>
                <a:lnTo>
                  <a:pt x="2218913" y="2634753"/>
                </a:lnTo>
                <a:lnTo>
                  <a:pt x="2234314" y="2565446"/>
                </a:lnTo>
                <a:lnTo>
                  <a:pt x="2249716" y="2396030"/>
                </a:lnTo>
                <a:lnTo>
                  <a:pt x="2265117" y="2338824"/>
                </a:lnTo>
                <a:lnTo>
                  <a:pt x="2281619" y="2478538"/>
                </a:lnTo>
                <a:lnTo>
                  <a:pt x="2297020" y="2535743"/>
                </a:lnTo>
                <a:lnTo>
                  <a:pt x="2312422" y="2561046"/>
                </a:lnTo>
                <a:lnTo>
                  <a:pt x="2327823" y="2464236"/>
                </a:lnTo>
                <a:lnTo>
                  <a:pt x="2344325" y="2243115"/>
                </a:lnTo>
                <a:lnTo>
                  <a:pt x="2359726" y="2275018"/>
                </a:lnTo>
                <a:lnTo>
                  <a:pt x="2375128" y="2217813"/>
                </a:lnTo>
                <a:lnTo>
                  <a:pt x="2390529" y="2101201"/>
                </a:lnTo>
                <a:lnTo>
                  <a:pt x="2407031" y="2220013"/>
                </a:lnTo>
                <a:lnTo>
                  <a:pt x="2422432" y="2017593"/>
                </a:lnTo>
                <a:lnTo>
                  <a:pt x="2437834" y="2075899"/>
                </a:lnTo>
                <a:lnTo>
                  <a:pt x="2453235" y="1983490"/>
                </a:lnTo>
                <a:lnTo>
                  <a:pt x="2468637" y="1761269"/>
                </a:lnTo>
                <a:lnTo>
                  <a:pt x="2485138" y="1796472"/>
                </a:lnTo>
                <a:lnTo>
                  <a:pt x="2500540" y="1910883"/>
                </a:lnTo>
                <a:lnTo>
                  <a:pt x="2515941" y="1678761"/>
                </a:lnTo>
                <a:lnTo>
                  <a:pt x="2531343" y="1718365"/>
                </a:lnTo>
                <a:lnTo>
                  <a:pt x="2547844" y="1729366"/>
                </a:lnTo>
                <a:lnTo>
                  <a:pt x="2563246" y="1727166"/>
                </a:lnTo>
                <a:lnTo>
                  <a:pt x="2578647" y="1632556"/>
                </a:lnTo>
                <a:lnTo>
                  <a:pt x="2594049" y="1623756"/>
                </a:lnTo>
                <a:lnTo>
                  <a:pt x="2610550" y="1669960"/>
                </a:lnTo>
                <a:lnTo>
                  <a:pt x="2625952" y="1602854"/>
                </a:lnTo>
                <a:lnTo>
                  <a:pt x="2641353" y="1629256"/>
                </a:lnTo>
                <a:lnTo>
                  <a:pt x="2656755" y="1603954"/>
                </a:lnTo>
                <a:lnTo>
                  <a:pt x="2672156" y="1506044"/>
                </a:lnTo>
                <a:lnTo>
                  <a:pt x="2688658" y="1520346"/>
                </a:lnTo>
                <a:lnTo>
                  <a:pt x="2704059" y="1498344"/>
                </a:lnTo>
                <a:lnTo>
                  <a:pt x="2719461" y="1602854"/>
                </a:lnTo>
                <a:lnTo>
                  <a:pt x="2734862" y="1412535"/>
                </a:lnTo>
                <a:lnTo>
                  <a:pt x="2751364" y="1405935"/>
                </a:lnTo>
                <a:lnTo>
                  <a:pt x="2766765" y="1454339"/>
                </a:lnTo>
                <a:lnTo>
                  <a:pt x="2782167" y="1462040"/>
                </a:lnTo>
                <a:lnTo>
                  <a:pt x="2797568" y="1531347"/>
                </a:lnTo>
                <a:lnTo>
                  <a:pt x="2814070" y="1371831"/>
                </a:lnTo>
                <a:lnTo>
                  <a:pt x="2829471" y="1328927"/>
                </a:lnTo>
                <a:lnTo>
                  <a:pt x="2844873" y="1229918"/>
                </a:lnTo>
                <a:lnTo>
                  <a:pt x="2860274" y="1363031"/>
                </a:lnTo>
                <a:lnTo>
                  <a:pt x="2875676" y="1448839"/>
                </a:lnTo>
                <a:lnTo>
                  <a:pt x="2892177" y="1399334"/>
                </a:lnTo>
                <a:lnTo>
                  <a:pt x="2907579" y="1330027"/>
                </a:lnTo>
                <a:lnTo>
                  <a:pt x="2922980" y="1234318"/>
                </a:lnTo>
                <a:lnTo>
                  <a:pt x="2938382" y="1217817"/>
                </a:lnTo>
                <a:lnTo>
                  <a:pt x="2954884" y="1320126"/>
                </a:lnTo>
                <a:lnTo>
                  <a:pt x="2970285" y="1353130"/>
                </a:lnTo>
                <a:lnTo>
                  <a:pt x="2985686" y="1321226"/>
                </a:lnTo>
                <a:lnTo>
                  <a:pt x="3001088" y="1224417"/>
                </a:lnTo>
                <a:lnTo>
                  <a:pt x="3017590" y="1174912"/>
                </a:lnTo>
                <a:lnTo>
                  <a:pt x="3032991" y="1176013"/>
                </a:lnTo>
                <a:lnTo>
                  <a:pt x="3048392" y="1249720"/>
                </a:lnTo>
                <a:lnTo>
                  <a:pt x="3063794" y="1279422"/>
                </a:lnTo>
                <a:lnTo>
                  <a:pt x="3079195" y="1298124"/>
                </a:lnTo>
                <a:lnTo>
                  <a:pt x="3095697" y="1199115"/>
                </a:lnTo>
                <a:lnTo>
                  <a:pt x="3111099" y="1152910"/>
                </a:lnTo>
                <a:lnTo>
                  <a:pt x="3126500" y="1124308"/>
                </a:lnTo>
                <a:lnTo>
                  <a:pt x="3141901" y="1084704"/>
                </a:lnTo>
                <a:lnTo>
                  <a:pt x="3158403" y="1144109"/>
                </a:lnTo>
                <a:lnTo>
                  <a:pt x="3173805" y="1158411"/>
                </a:lnTo>
                <a:lnTo>
                  <a:pt x="3189206" y="1177113"/>
                </a:lnTo>
                <a:lnTo>
                  <a:pt x="3204608" y="1171612"/>
                </a:lnTo>
                <a:lnTo>
                  <a:pt x="3221109" y="1212316"/>
                </a:lnTo>
                <a:lnTo>
                  <a:pt x="3236511" y="1146310"/>
                </a:lnTo>
                <a:lnTo>
                  <a:pt x="3251912" y="1090204"/>
                </a:lnTo>
                <a:lnTo>
                  <a:pt x="3267314" y="1051701"/>
                </a:lnTo>
                <a:lnTo>
                  <a:pt x="3282715" y="1072603"/>
                </a:lnTo>
                <a:lnTo>
                  <a:pt x="3299217" y="1002196"/>
                </a:lnTo>
                <a:lnTo>
                  <a:pt x="3314618" y="1025298"/>
                </a:lnTo>
                <a:lnTo>
                  <a:pt x="3330020" y="1150710"/>
                </a:lnTo>
                <a:lnTo>
                  <a:pt x="3345421" y="1107806"/>
                </a:lnTo>
                <a:lnTo>
                  <a:pt x="3361923" y="987894"/>
                </a:lnTo>
                <a:lnTo>
                  <a:pt x="3377324" y="1058301"/>
                </a:lnTo>
                <a:lnTo>
                  <a:pt x="3392726" y="1040700"/>
                </a:lnTo>
                <a:lnTo>
                  <a:pt x="3408127" y="1007696"/>
                </a:lnTo>
                <a:lnTo>
                  <a:pt x="3424629" y="947191"/>
                </a:lnTo>
                <a:lnTo>
                  <a:pt x="3440030" y="985694"/>
                </a:lnTo>
                <a:lnTo>
                  <a:pt x="3455432" y="959292"/>
                </a:lnTo>
                <a:lnTo>
                  <a:pt x="3470833" y="1005496"/>
                </a:lnTo>
                <a:lnTo>
                  <a:pt x="3486235" y="906487"/>
                </a:lnTo>
                <a:lnTo>
                  <a:pt x="3502736" y="996695"/>
                </a:lnTo>
                <a:lnTo>
                  <a:pt x="3518138" y="915287"/>
                </a:lnTo>
                <a:lnTo>
                  <a:pt x="3533539" y="1055001"/>
                </a:lnTo>
                <a:lnTo>
                  <a:pt x="3548941" y="933989"/>
                </a:lnTo>
                <a:lnTo>
                  <a:pt x="3565442" y="970293"/>
                </a:lnTo>
                <a:lnTo>
                  <a:pt x="3580844" y="823979"/>
                </a:lnTo>
                <a:lnTo>
                  <a:pt x="3596245" y="882284"/>
                </a:lnTo>
                <a:lnTo>
                  <a:pt x="3611647" y="894385"/>
                </a:lnTo>
                <a:lnTo>
                  <a:pt x="3628148" y="808577"/>
                </a:lnTo>
                <a:lnTo>
                  <a:pt x="3643550" y="936189"/>
                </a:lnTo>
                <a:lnTo>
                  <a:pt x="3658951" y="832780"/>
                </a:lnTo>
                <a:lnTo>
                  <a:pt x="3674353" y="808577"/>
                </a:lnTo>
                <a:lnTo>
                  <a:pt x="3689754" y="737070"/>
                </a:lnTo>
                <a:lnTo>
                  <a:pt x="3706256" y="849281"/>
                </a:lnTo>
                <a:lnTo>
                  <a:pt x="3721657" y="818478"/>
                </a:lnTo>
                <a:lnTo>
                  <a:pt x="3737059" y="797576"/>
                </a:lnTo>
                <a:lnTo>
                  <a:pt x="3752460" y="865783"/>
                </a:lnTo>
                <a:lnTo>
                  <a:pt x="3768962" y="883384"/>
                </a:lnTo>
                <a:lnTo>
                  <a:pt x="3784363" y="820678"/>
                </a:lnTo>
                <a:lnTo>
                  <a:pt x="3799765" y="816278"/>
                </a:lnTo>
                <a:lnTo>
                  <a:pt x="3815166" y="865783"/>
                </a:lnTo>
                <a:lnTo>
                  <a:pt x="3831668" y="768973"/>
                </a:lnTo>
                <a:lnTo>
                  <a:pt x="3847069" y="840480"/>
                </a:lnTo>
                <a:lnTo>
                  <a:pt x="3862471" y="731570"/>
                </a:lnTo>
                <a:lnTo>
                  <a:pt x="3877872" y="753572"/>
                </a:lnTo>
                <a:lnTo>
                  <a:pt x="3893274" y="827279"/>
                </a:lnTo>
                <a:lnTo>
                  <a:pt x="3909775" y="697467"/>
                </a:lnTo>
                <a:lnTo>
                  <a:pt x="3925177" y="755772"/>
                </a:lnTo>
                <a:lnTo>
                  <a:pt x="3940578" y="591856"/>
                </a:lnTo>
                <a:lnTo>
                  <a:pt x="3955980" y="695266"/>
                </a:lnTo>
                <a:lnTo>
                  <a:pt x="3972481" y="642461"/>
                </a:lnTo>
                <a:lnTo>
                  <a:pt x="3987883" y="675464"/>
                </a:lnTo>
                <a:lnTo>
                  <a:pt x="4003284" y="639161"/>
                </a:lnTo>
                <a:lnTo>
                  <a:pt x="4018686" y="613859"/>
                </a:lnTo>
                <a:lnTo>
                  <a:pt x="4035187" y="608358"/>
                </a:lnTo>
                <a:lnTo>
                  <a:pt x="4050589" y="638061"/>
                </a:lnTo>
                <a:lnTo>
                  <a:pt x="4065990" y="627060"/>
                </a:lnTo>
                <a:lnTo>
                  <a:pt x="4081392" y="630360"/>
                </a:lnTo>
                <a:lnTo>
                  <a:pt x="4096793" y="625960"/>
                </a:lnTo>
                <a:lnTo>
                  <a:pt x="4113295" y="649062"/>
                </a:lnTo>
                <a:lnTo>
                  <a:pt x="4128696" y="682065"/>
                </a:lnTo>
                <a:lnTo>
                  <a:pt x="4144098" y="635861"/>
                </a:lnTo>
                <a:lnTo>
                  <a:pt x="4159499" y="651262"/>
                </a:lnTo>
                <a:lnTo>
                  <a:pt x="4176001" y="693066"/>
                </a:lnTo>
                <a:lnTo>
                  <a:pt x="4191402" y="655663"/>
                </a:lnTo>
                <a:lnTo>
                  <a:pt x="4206804" y="515949"/>
                </a:lnTo>
                <a:lnTo>
                  <a:pt x="4222205" y="624860"/>
                </a:lnTo>
                <a:lnTo>
                  <a:pt x="4238707" y="688666"/>
                </a:lnTo>
                <a:lnTo>
                  <a:pt x="4254108" y="662263"/>
                </a:lnTo>
                <a:lnTo>
                  <a:pt x="4269510" y="577555"/>
                </a:lnTo>
                <a:lnTo>
                  <a:pt x="4284911" y="573155"/>
                </a:lnTo>
                <a:lnTo>
                  <a:pt x="4300313" y="611658"/>
                </a:lnTo>
                <a:lnTo>
                  <a:pt x="4316814" y="573155"/>
                </a:lnTo>
                <a:lnTo>
                  <a:pt x="4332216" y="523650"/>
                </a:lnTo>
                <a:lnTo>
                  <a:pt x="4347617" y="568754"/>
                </a:lnTo>
                <a:lnTo>
                  <a:pt x="4363019" y="606158"/>
                </a:lnTo>
                <a:lnTo>
                  <a:pt x="4379520" y="592956"/>
                </a:lnTo>
                <a:lnTo>
                  <a:pt x="4394922" y="519249"/>
                </a:lnTo>
                <a:lnTo>
                  <a:pt x="4410323" y="397138"/>
                </a:lnTo>
                <a:lnTo>
                  <a:pt x="4425725" y="400438"/>
                </a:lnTo>
                <a:lnTo>
                  <a:pt x="4442226" y="466444"/>
                </a:lnTo>
                <a:lnTo>
                  <a:pt x="4457628" y="479646"/>
                </a:lnTo>
                <a:lnTo>
                  <a:pt x="4473029" y="457643"/>
                </a:lnTo>
                <a:lnTo>
                  <a:pt x="4488431" y="420240"/>
                </a:lnTo>
                <a:lnTo>
                  <a:pt x="4503832" y="383936"/>
                </a:lnTo>
                <a:lnTo>
                  <a:pt x="4520334" y="371835"/>
                </a:lnTo>
                <a:lnTo>
                  <a:pt x="4535735" y="380636"/>
                </a:lnTo>
                <a:lnTo>
                  <a:pt x="4551137" y="390537"/>
                </a:lnTo>
                <a:lnTo>
                  <a:pt x="4566538" y="388337"/>
                </a:lnTo>
                <a:lnTo>
                  <a:pt x="4583040" y="365235"/>
                </a:lnTo>
                <a:lnTo>
                  <a:pt x="4598441" y="315730"/>
                </a:lnTo>
                <a:lnTo>
                  <a:pt x="4613843" y="251924"/>
                </a:lnTo>
                <a:lnTo>
                  <a:pt x="4629244" y="267325"/>
                </a:lnTo>
                <a:lnTo>
                  <a:pt x="4644646" y="327831"/>
                </a:lnTo>
                <a:lnTo>
                  <a:pt x="4661148" y="361934"/>
                </a:lnTo>
                <a:lnTo>
                  <a:pt x="4676549" y="365235"/>
                </a:lnTo>
                <a:lnTo>
                  <a:pt x="4691950" y="342132"/>
                </a:lnTo>
                <a:lnTo>
                  <a:pt x="4707352" y="302529"/>
                </a:lnTo>
                <a:lnTo>
                  <a:pt x="4723854" y="268425"/>
                </a:lnTo>
                <a:lnTo>
                  <a:pt x="4739255" y="256324"/>
                </a:lnTo>
                <a:lnTo>
                  <a:pt x="4754656" y="247523"/>
                </a:lnTo>
                <a:lnTo>
                  <a:pt x="4770058" y="220021"/>
                </a:lnTo>
                <a:lnTo>
                  <a:pt x="4786560" y="179317"/>
                </a:lnTo>
                <a:lnTo>
                  <a:pt x="4801961" y="172716"/>
                </a:lnTo>
                <a:lnTo>
                  <a:pt x="4817363" y="220021"/>
                </a:lnTo>
                <a:lnTo>
                  <a:pt x="4832764" y="267325"/>
                </a:lnTo>
                <a:lnTo>
                  <a:pt x="4848165" y="300328"/>
                </a:lnTo>
                <a:lnTo>
                  <a:pt x="4864667" y="317930"/>
                </a:lnTo>
                <a:lnTo>
                  <a:pt x="4880069" y="324531"/>
                </a:lnTo>
                <a:lnTo>
                  <a:pt x="4895470" y="319030"/>
                </a:lnTo>
                <a:lnTo>
                  <a:pt x="4910872" y="300328"/>
                </a:lnTo>
                <a:lnTo>
                  <a:pt x="4927373" y="265125"/>
                </a:lnTo>
                <a:lnTo>
                  <a:pt x="4942775" y="213420"/>
                </a:lnTo>
                <a:lnTo>
                  <a:pt x="4958176" y="166115"/>
                </a:lnTo>
                <a:lnTo>
                  <a:pt x="4973578" y="188118"/>
                </a:lnTo>
                <a:lnTo>
                  <a:pt x="4990079" y="249724"/>
                </a:lnTo>
                <a:lnTo>
                  <a:pt x="5005481" y="299228"/>
                </a:lnTo>
                <a:lnTo>
                  <a:pt x="5020882" y="330031"/>
                </a:lnTo>
                <a:lnTo>
                  <a:pt x="5036284" y="344333"/>
                </a:lnTo>
                <a:lnTo>
                  <a:pt x="5051685" y="345433"/>
                </a:lnTo>
                <a:lnTo>
                  <a:pt x="5068187" y="332231"/>
                </a:lnTo>
                <a:lnTo>
                  <a:pt x="5083588" y="305829"/>
                </a:lnTo>
                <a:lnTo>
                  <a:pt x="5098990" y="265125"/>
                </a:lnTo>
                <a:lnTo>
                  <a:pt x="5114391" y="207919"/>
                </a:lnTo>
                <a:lnTo>
                  <a:pt x="5130893" y="136413"/>
                </a:lnTo>
                <a:lnTo>
                  <a:pt x="5146294" y="79207"/>
                </a:lnTo>
                <a:lnTo>
                  <a:pt x="5161696" y="95709"/>
                </a:lnTo>
                <a:lnTo>
                  <a:pt x="5177097" y="141913"/>
                </a:lnTo>
                <a:lnTo>
                  <a:pt x="5193599" y="176016"/>
                </a:lnTo>
                <a:lnTo>
                  <a:pt x="5209000" y="194718"/>
                </a:lnTo>
                <a:lnTo>
                  <a:pt x="5224402" y="201319"/>
                </a:lnTo>
                <a:lnTo>
                  <a:pt x="5239803" y="196918"/>
                </a:lnTo>
                <a:lnTo>
                  <a:pt x="5255205" y="184817"/>
                </a:lnTo>
                <a:lnTo>
                  <a:pt x="5271706" y="163915"/>
                </a:lnTo>
                <a:lnTo>
                  <a:pt x="5287108" y="138613"/>
                </a:lnTo>
                <a:lnTo>
                  <a:pt x="5302509" y="107810"/>
                </a:lnTo>
                <a:lnTo>
                  <a:pt x="5317911" y="77007"/>
                </a:lnTo>
                <a:lnTo>
                  <a:pt x="5349814" y="28602"/>
                </a:lnTo>
                <a:lnTo>
                  <a:pt x="5397118" y="14301"/>
                </a:lnTo>
                <a:lnTo>
                  <a:pt x="5412520" y="14301"/>
                </a:lnTo>
                <a:lnTo>
                  <a:pt x="5427921" y="11001"/>
                </a:lnTo>
                <a:lnTo>
                  <a:pt x="5443323" y="6600"/>
                </a:lnTo>
                <a:lnTo>
                  <a:pt x="5458724" y="0"/>
                </a:lnTo>
                <a:lnTo>
                  <a:pt x="5460924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448773" y="541082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407193" y="545240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465275" y="51225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423695" y="516417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480676" y="514129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3439097" y="5182876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496078" y="508189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454498" y="512347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511479" y="534151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469900" y="538309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526881" y="515119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3485301" y="519277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543382" y="515559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3501803" y="519717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558784" y="51137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3517204" y="515537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574185" y="496087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3532606" y="500245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589587" y="498728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3548007" y="502886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606088" y="499168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3564509" y="503326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621490" y="509399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579910" y="513557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636891" y="538552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3595312" y="5427099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3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52293" y="507859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3610713" y="512017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3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668795" y="548342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627215" y="552500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3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684196" y="517980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3642616" y="5221379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3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99597" y="51137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3658018" y="5155373"/>
            <a:ext cx="161290" cy="0"/>
          </a:xfrm>
          <a:custGeom>
            <a:avLst/>
            <a:gdLst/>
            <a:ahLst/>
            <a:cxnLst/>
            <a:rect l="l" t="t" r="r" b="b"/>
            <a:pathLst>
              <a:path w="161289">
                <a:moveTo>
                  <a:pt x="0" y="0"/>
                </a:moveTo>
                <a:lnTo>
                  <a:pt x="161271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714999" y="51038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3673415" y="5146572"/>
            <a:ext cx="334010" cy="0"/>
          </a:xfrm>
          <a:custGeom>
            <a:avLst/>
            <a:gdLst/>
            <a:ahLst/>
            <a:cxnLst/>
            <a:rect l="l" t="t" r="r" b="b"/>
            <a:pathLst>
              <a:path w="334010">
                <a:moveTo>
                  <a:pt x="0" y="0"/>
                </a:moveTo>
                <a:lnTo>
                  <a:pt x="333992" y="0"/>
                </a:lnTo>
              </a:path>
            </a:pathLst>
          </a:custGeom>
          <a:ln w="99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730400" y="506208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3688816" y="510366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746902" y="522160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3705318" y="526318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762304" y="546912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3720719" y="551070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777705" y="51137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793106" y="504118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751522" y="5082766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809608" y="510279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825009" y="505768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3783426" y="509926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840411" y="527880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798827" y="5320389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855812" y="525680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3814228" y="529838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872314" y="514129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3830730" y="5181225"/>
            <a:ext cx="161290" cy="0"/>
          </a:xfrm>
          <a:custGeom>
            <a:avLst/>
            <a:gdLst/>
            <a:ahLst/>
            <a:cxnLst/>
            <a:rect l="l" t="t" r="r" b="b"/>
            <a:pathLst>
              <a:path w="161289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8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887715" y="51049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3903117" y="499388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861533" y="503546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3918518" y="51115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876935" y="515317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3933920" y="509509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892336" y="513667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3950422" y="513799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3965823" y="51071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3981224" y="552083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939640" y="556241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3996626" y="547242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955042" y="551400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4013127" y="532281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3971544" y="536439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4028529" y="527660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986945" y="5318189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4043931" y="515999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4002346" y="520157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4059332" y="51148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4017748" y="515647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4075834" y="509619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4034249" y="513777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4091235" y="51104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4049651" y="515207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4106636" y="530301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4065053" y="534459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4122038" y="528101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4080454" y="5322589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4137440" y="521170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4095855" y="525328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4153941" y="534811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4112357" y="5389696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4169343" y="533601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4127758" y="537759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4184744" y="524690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4143160" y="5288486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4200145" y="497518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4158562" y="501676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4216647" y="547352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4175063" y="551510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4232049" y="523700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4190465" y="527858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4247450" y="505988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4205866" y="510146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4262851" y="513249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4221267" y="5179575"/>
            <a:ext cx="161290" cy="0"/>
          </a:xfrm>
          <a:custGeom>
            <a:avLst/>
            <a:gdLst/>
            <a:ahLst/>
            <a:cxnLst/>
            <a:rect l="l" t="t" r="r" b="b"/>
            <a:pathLst>
              <a:path w="161289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165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4279353" y="516549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4237769" y="520707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4294754" y="526560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4253171" y="530718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4310156" y="553073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4268572" y="557231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4325558" y="518530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4283974" y="522688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4340959" y="514349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4357461" y="504888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4315877" y="509046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4372862" y="51071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4331278" y="514877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4388263" y="513469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4346680" y="517627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4403665" y="524140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4362081" y="528298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4420167" y="537011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4378583" y="541169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4435568" y="534591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4393984" y="538749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4450970" y="520840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4409385" y="524998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4466371" y="502578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4424787" y="506736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4481772" y="513029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4440189" y="517187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4498274" y="515999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4456690" y="520157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4513676" y="51148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4472092" y="515647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4529077" y="557803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4487493" y="561961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4544479" y="532721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4502894" y="536879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4560980" y="531731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4519396" y="535889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4576382" y="527660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4534798" y="5318189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4591783" y="513359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4550199" y="517517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4607185" y="518750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4565601" y="522908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4623686" y="551203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4582102" y="555361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4639088" y="524030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4597504" y="528188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4654489" y="503678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4612905" y="5078916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8569" y="0"/>
                </a:lnTo>
              </a:path>
            </a:pathLst>
          </a:custGeom>
          <a:ln w="6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4669890" y="503788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4685292" y="500158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4643708" y="504316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4701794" y="517429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4660210" y="5215879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4717195" y="507969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4675611" y="512127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4732597" y="499278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4691013" y="503436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4747998" y="487397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4706414" y="491555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4764500" y="486627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4722916" y="4907849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4779901" y="490917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4738317" y="495075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4795303" y="489487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4753719" y="493645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4810704" y="495757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4769120" y="499915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4827206" y="501368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4785622" y="505526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4842607" y="502688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4801023" y="506846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4858009" y="524030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4816425" y="528188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4873410" y="531511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4831826" y="535669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4888812" y="529311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4847228" y="533469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4905313" y="517209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4863729" y="5213679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4920715" y="500598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4879131" y="504756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4936116" y="502908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4894532" y="507066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4951518" y="497628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4909934" y="501786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4968019" y="494547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4926435" y="498705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4983421" y="497408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4941837" y="501566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4998822" y="489707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4957238" y="493865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5014224" y="499498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4972640" y="503656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5030725" y="492017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4989141" y="496175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5046127" y="504888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5004543" y="509046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5061528" y="498618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5019944" y="502776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5076930" y="516549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5035346" y="520707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5092331" y="530301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5050747" y="534459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5108833" y="532721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5067249" y="536879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5124234" y="526780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5082650" y="530938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5139636" y="509509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5098052" y="513667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5155037" y="506098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5113453" y="510256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5171539" y="502358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5129955" y="506516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5186940" y="501148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5145356" y="505306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5202342" y="496087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5160758" y="500245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5217743" y="505438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5176159" y="509596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5234245" y="504888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5192661" y="509046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5249647" y="512809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5208062" y="516967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5265048" y="531071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5223464" y="535229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5280449" y="535691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5238865" y="5398496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5295851" y="531951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5254267" y="536109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5312352" y="515669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5270768" y="519827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5327754" y="509619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5286170" y="513777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5343155" y="507749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5301571" y="511907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5358557" y="506868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5316973" y="5110269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5375058" y="508849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5333474" y="513007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5390460" y="51060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5348876" y="514767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5405861" y="529641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5364277" y="533799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5421263" y="536131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5379679" y="540289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5437764" y="533601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5396181" y="537759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5453166" y="523810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5411582" y="527968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5468567" y="502798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5426983" y="506956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5483969" y="512809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5442385" y="516967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5499370" y="51192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5457787" y="516087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5515872" y="51214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5474288" y="516307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5531274" y="533051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5489689" y="537209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5546675" y="537121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5505091" y="541279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5562076" y="533601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5520492" y="537759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5578578" y="516769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5536994" y="520927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5593979" y="516219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5552395" y="520377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5609381" y="51104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5567797" y="515207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5624783" y="521940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5583198" y="526098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5641284" y="536461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5599700" y="540619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5656686" y="539212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5615101" y="543370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5672087" y="532281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5630503" y="5362193"/>
            <a:ext cx="161290" cy="0"/>
          </a:xfrm>
          <a:custGeom>
            <a:avLst/>
            <a:gdLst/>
            <a:ahLst/>
            <a:cxnLst/>
            <a:rect l="l" t="t" r="r" b="b"/>
            <a:pathLst>
              <a:path w="161289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99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5687488" y="515339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5645904" y="519497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5702890" y="509619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5661306" y="513777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5719391" y="523590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5677808" y="527748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5734793" y="529311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5693209" y="533469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5750195" y="531841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5765596" y="522160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5724012" y="526318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5782097" y="500048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5740513" y="504206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5797499" y="503238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5755915" y="5073965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5812901" y="497518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5771317" y="501676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5828302" y="485856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5786718" y="490014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5844804" y="497738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5803220" y="501896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5860205" y="477496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5818621" y="481654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5875606" y="483326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5834022" y="4874846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5891008" y="474085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5849424" y="478243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5906410" y="451863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5864826" y="4560216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5922911" y="455384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5881327" y="4595419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5938313" y="466825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5896729" y="4709830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5953714" y="443612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5912130" y="447770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5969115" y="447573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5927531" y="451731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5985617" y="448673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5944033" y="452831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6001018" y="448453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5959435" y="452611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6016420" y="438992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3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5974836" y="443150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6031822" y="438111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3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5990237" y="442270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6048323" y="442732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59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6006739" y="446890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6063725" y="436021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3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6022140" y="4402351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4">
                <a:moveTo>
                  <a:pt x="0" y="0"/>
                </a:moveTo>
                <a:lnTo>
                  <a:pt x="176676" y="0"/>
                </a:lnTo>
              </a:path>
            </a:pathLst>
          </a:custGeom>
          <a:ln w="6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6079126" y="438661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3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6037542" y="442820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6094527" y="436131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3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6109929" y="426340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6068345" y="430499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6126431" y="427770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6084847" y="431929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6141832" y="425570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6100248" y="429729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6157234" y="436021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3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6172635" y="416989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6131051" y="421148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6189136" y="416329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6147553" y="4204882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6204538" y="421170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6162954" y="4253286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6219940" y="421940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6178356" y="426098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6235341" y="428871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6193757" y="433029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6251843" y="41291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6210259" y="417077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6267244" y="408629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6225660" y="4124574"/>
            <a:ext cx="239395" cy="0"/>
          </a:xfrm>
          <a:custGeom>
            <a:avLst/>
            <a:gdLst/>
            <a:ahLst/>
            <a:cxnLst/>
            <a:rect l="l" t="t" r="r" b="b"/>
            <a:pathLst>
              <a:path w="239395">
                <a:moveTo>
                  <a:pt x="0" y="0"/>
                </a:moveTo>
                <a:lnTo>
                  <a:pt x="239383" y="0"/>
                </a:lnTo>
              </a:path>
            </a:pathLst>
          </a:custGeom>
          <a:ln w="143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6282645" y="398728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6241062" y="4028315"/>
            <a:ext cx="239395" cy="0"/>
          </a:xfrm>
          <a:custGeom>
            <a:avLst/>
            <a:gdLst/>
            <a:ahLst/>
            <a:cxnLst/>
            <a:rect l="l" t="t" r="r" b="b"/>
            <a:pathLst>
              <a:path w="239395">
                <a:moveTo>
                  <a:pt x="0" y="0"/>
                </a:moveTo>
                <a:lnTo>
                  <a:pt x="239383" y="0"/>
                </a:lnTo>
              </a:path>
            </a:pathLst>
          </a:custGeom>
          <a:ln w="154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6298047" y="41203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6256463" y="416197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6313449" y="420620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6271865" y="4247786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6329950" y="415669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6288366" y="419828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6345352" y="408739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6360753" y="399168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6376154" y="397518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6334571" y="4016764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6392656" y="407748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6351072" y="411907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6408058" y="41104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6366474" y="4152077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6423459" y="407859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6438861" y="398178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6455362" y="393227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6413778" y="3974410"/>
            <a:ext cx="99060" cy="0"/>
          </a:xfrm>
          <a:custGeom>
            <a:avLst/>
            <a:gdLst/>
            <a:ahLst/>
            <a:cxnLst/>
            <a:rect l="l" t="t" r="r" b="b"/>
            <a:pathLst>
              <a:path w="99059">
                <a:moveTo>
                  <a:pt x="0" y="0"/>
                </a:moveTo>
                <a:lnTo>
                  <a:pt x="98569" y="0"/>
                </a:lnTo>
              </a:path>
            </a:pathLst>
          </a:custGeom>
          <a:ln w="6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6470764" y="393337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6486165" y="400708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6444581" y="404866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6501567" y="403678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6459983" y="4078370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6516968" y="405548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6475384" y="4097072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6533470" y="395647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6491886" y="3998062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6548871" y="391027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6507288" y="395185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6564272" y="388167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6522689" y="3923255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6579674" y="384206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6538090" y="3883651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6596176" y="390147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6554592" y="3944157"/>
            <a:ext cx="161290" cy="0"/>
          </a:xfrm>
          <a:custGeom>
            <a:avLst/>
            <a:gdLst/>
            <a:ahLst/>
            <a:cxnLst/>
            <a:rect l="l" t="t" r="r" b="b"/>
            <a:pathLst>
              <a:path w="161290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7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6611577" y="391577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6569993" y="395735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6626979" y="393447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6585394" y="3976060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6642380" y="392897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6600796" y="3970559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6658881" y="396967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6617298" y="401126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6674284" y="390367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6689685" y="384756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6648101" y="3889151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6705086" y="380906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6663502" y="385064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6720488" y="382996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6678903" y="3871550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6736989" y="375955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6695406" y="380114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6752390" y="378266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6710807" y="3824245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6767793" y="390807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6726208" y="394965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6783194" y="386516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6741610" y="390675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6799695" y="374525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6758111" y="3785741"/>
            <a:ext cx="161290" cy="0"/>
          </a:xfrm>
          <a:custGeom>
            <a:avLst/>
            <a:gdLst/>
            <a:ahLst/>
            <a:cxnLst/>
            <a:rect l="l" t="t" r="r" b="b"/>
            <a:pathLst>
              <a:path w="161290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7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6815097" y="381566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6773513" y="385724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6830498" y="379806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6788915" y="383964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6845899" y="376506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6804316" y="380664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6862402" y="370455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6820817" y="374613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6877803" y="374305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6893204" y="371665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6851620" y="3758239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6908606" y="376285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6867021" y="380444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6924007" y="366385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6882424" y="370543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6940509" y="375405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6898925" y="3795642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6955911" y="367265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6914326" y="371423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6971312" y="381236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6929728" y="385394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6986713" y="369135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6945129" y="3732936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7003215" y="372765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6961631" y="3769240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7018616" y="358134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6977033" y="3627326"/>
            <a:ext cx="161290" cy="0"/>
          </a:xfrm>
          <a:custGeom>
            <a:avLst/>
            <a:gdLst/>
            <a:ahLst/>
            <a:cxnLst/>
            <a:rect l="l" t="t" r="r" b="b"/>
            <a:pathLst>
              <a:path w="161290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143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7034018" y="363964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6992434" y="3681231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7049420" y="365174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7007835" y="369333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7065921" y="356594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7024337" y="3607524"/>
            <a:ext cx="129539" cy="0"/>
          </a:xfrm>
          <a:custGeom>
            <a:avLst/>
            <a:gdLst/>
            <a:ahLst/>
            <a:cxnLst/>
            <a:rect l="l" t="t" r="r" b="b"/>
            <a:pathLst>
              <a:path w="129540">
                <a:moveTo>
                  <a:pt x="0" y="0"/>
                </a:moveTo>
                <a:lnTo>
                  <a:pt x="129372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7081322" y="369355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7039738" y="373513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7096724" y="359014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7112125" y="356594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7127526" y="349443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7085943" y="353601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7144029" y="360664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7102444" y="364822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7159430" y="357584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7117846" y="3616325"/>
            <a:ext cx="161290" cy="0"/>
          </a:xfrm>
          <a:custGeom>
            <a:avLst/>
            <a:gdLst/>
            <a:ahLst/>
            <a:cxnLst/>
            <a:rect l="l" t="t" r="r" b="b"/>
            <a:pathLst>
              <a:path w="161290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7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7174831" y="355493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7133247" y="359652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7190233" y="362314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7148649" y="3664730"/>
            <a:ext cx="14605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874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7206735" y="364074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7165151" y="3682331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7222136" y="357804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7180552" y="3619625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7237538" y="357364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7252939" y="362314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7269440" y="352633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7227857" y="3567920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7284842" y="359784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7243258" y="363942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7300243" y="348893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7258660" y="353051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7315645" y="351093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7274061" y="3552519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7331047" y="358464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7289462" y="3626226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7347548" y="345483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7305964" y="349641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7362949" y="351313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7321366" y="3554719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7378351" y="334921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7336767" y="339080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7393752" y="345262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7352169" y="349421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7410254" y="339982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7425656" y="343282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7384071" y="3474411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7441057" y="339652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7368670" y="3438108"/>
            <a:ext cx="161290" cy="0"/>
          </a:xfrm>
          <a:custGeom>
            <a:avLst/>
            <a:gdLst/>
            <a:ahLst/>
            <a:cxnLst/>
            <a:rect l="l" t="t" r="r" b="b"/>
            <a:pathLst>
              <a:path w="161290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7456458" y="337122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7414875" y="3412806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7472960" y="336572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7431376" y="3407305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7488362" y="339542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7503763" y="338442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7462179" y="3425457"/>
            <a:ext cx="114300" cy="0"/>
          </a:xfrm>
          <a:custGeom>
            <a:avLst/>
            <a:gdLst/>
            <a:ahLst/>
            <a:cxnLst/>
            <a:rect l="l" t="t" r="r" b="b"/>
            <a:pathLst>
              <a:path w="114300">
                <a:moveTo>
                  <a:pt x="0" y="0"/>
                </a:moveTo>
                <a:lnTo>
                  <a:pt x="113970" y="0"/>
                </a:lnTo>
              </a:path>
            </a:pathLst>
          </a:custGeom>
          <a:ln w="6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7519165" y="338772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7477580" y="342930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7534566" y="338332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7551067" y="340642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7566469" y="343942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7524885" y="3481012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7581871" y="339322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7540287" y="3429307"/>
            <a:ext cx="161290" cy="0"/>
          </a:xfrm>
          <a:custGeom>
            <a:avLst/>
            <a:gdLst/>
            <a:ahLst/>
            <a:cxnLst/>
            <a:rect l="l" t="t" r="r" b="b"/>
            <a:pathLst>
              <a:path w="161290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165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7597272" y="340862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7509484" y="3450209"/>
            <a:ext cx="161290" cy="0"/>
          </a:xfrm>
          <a:custGeom>
            <a:avLst/>
            <a:gdLst/>
            <a:ahLst/>
            <a:cxnLst/>
            <a:rect l="l" t="t" r="r" b="b"/>
            <a:pathLst>
              <a:path w="161290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7613774" y="345042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7572189" y="349201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7629175" y="341302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7644576" y="327331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7602993" y="3314896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7659978" y="338222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7676480" y="344602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7634895" y="348761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7691881" y="341962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7650297" y="3461210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7707283" y="333491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7722684" y="333051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7665698" y="3372102"/>
            <a:ext cx="161290" cy="0"/>
          </a:xfrm>
          <a:custGeom>
            <a:avLst/>
            <a:gdLst/>
            <a:ahLst/>
            <a:cxnLst/>
            <a:rect l="l" t="t" r="r" b="b"/>
            <a:pathLst>
              <a:path w="161290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7738085" y="336902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7696502" y="3410605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7754587" y="333051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7769989" y="328101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7728405" y="332259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7785390" y="332611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7800792" y="336352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7759207" y="3405105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7817293" y="335031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7775709" y="339190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7832694" y="327661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7791111" y="331819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7848096" y="315450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7806512" y="3196085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7863498" y="315780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7821914" y="3199385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7879999" y="322380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7838415" y="3265391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7895401" y="323700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7853817" y="327859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7910802" y="321500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7869218" y="3256591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7926203" y="317760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7884620" y="321918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7941605" y="314129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7900021" y="318288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7958107" y="312919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7916522" y="3170782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7973508" y="313799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7931924" y="317958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7988910" y="314790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7947325" y="318948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8004311" y="314570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7962727" y="318728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8020813" y="312259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7979229" y="3162531"/>
            <a:ext cx="161290" cy="0"/>
          </a:xfrm>
          <a:custGeom>
            <a:avLst/>
            <a:gdLst/>
            <a:ahLst/>
            <a:cxnLst/>
            <a:rect l="l" t="t" r="r" b="b"/>
            <a:pathLst>
              <a:path w="161290">
                <a:moveTo>
                  <a:pt x="0" y="0"/>
                </a:moveTo>
                <a:lnTo>
                  <a:pt x="161275" y="0"/>
                </a:lnTo>
              </a:path>
            </a:pathLst>
          </a:custGeom>
          <a:ln w="8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8036214" y="30730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7994630" y="311467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8051616" y="300928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8010032" y="3050871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8067017" y="302468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8025433" y="3066822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687" y="0"/>
                </a:lnTo>
              </a:path>
            </a:pathLst>
          </a:custGeom>
          <a:ln w="6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8082419" y="30851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8040834" y="312677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8098920" y="311929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8114322" y="312259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8072738" y="3164182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8129723" y="309949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8088139" y="3141079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8145125" y="305989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8103541" y="3101476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8161626" y="302578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8177028" y="301368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8135444" y="3055271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8192429" y="300488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8150845" y="3046470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8207830" y="297738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8166247" y="3018968"/>
            <a:ext cx="130810" cy="0"/>
          </a:xfrm>
          <a:custGeom>
            <a:avLst/>
            <a:gdLst/>
            <a:ahLst/>
            <a:cxnLst/>
            <a:rect l="l" t="t" r="r" b="b"/>
            <a:pathLst>
              <a:path w="130809">
                <a:moveTo>
                  <a:pt x="0" y="0"/>
                </a:moveTo>
                <a:lnTo>
                  <a:pt x="130472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8224332" y="293668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8182748" y="297826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8239734" y="293007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8198149" y="297166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8255135" y="297738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8270537" y="302468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8285938" y="305769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8244354" y="3101476"/>
            <a:ext cx="318770" cy="0"/>
          </a:xfrm>
          <a:custGeom>
            <a:avLst/>
            <a:gdLst/>
            <a:ahLst/>
            <a:cxnLst/>
            <a:rect l="l" t="t" r="r" b="b"/>
            <a:pathLst>
              <a:path w="318770">
                <a:moveTo>
                  <a:pt x="0" y="0"/>
                </a:moveTo>
                <a:lnTo>
                  <a:pt x="318590" y="0"/>
                </a:lnTo>
              </a:path>
            </a:pathLst>
          </a:custGeom>
          <a:ln w="121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8302440" y="30752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8260856" y="3117427"/>
            <a:ext cx="114300" cy="0"/>
          </a:xfrm>
          <a:custGeom>
            <a:avLst/>
            <a:gdLst/>
            <a:ahLst/>
            <a:cxnLst/>
            <a:rect l="l" t="t" r="r" b="b"/>
            <a:pathLst>
              <a:path w="114300">
                <a:moveTo>
                  <a:pt x="0" y="0"/>
                </a:moveTo>
                <a:lnTo>
                  <a:pt x="113970" y="0"/>
                </a:lnTo>
              </a:path>
            </a:pathLst>
          </a:custGeom>
          <a:ln w="6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8317841" y="30818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8276257" y="312347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8333243" y="307639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8348644" y="305769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8365145" y="302248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8323562" y="3064072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8380548" y="297078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8338963" y="301236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8395949" y="292347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8354365" y="296506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8411350" y="294548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8369766" y="2987065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8427852" y="300708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8386267" y="3048671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8443253" y="305659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8458655" y="30873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8417071" y="312897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8474056" y="310169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8432472" y="3143830"/>
            <a:ext cx="99060" cy="0"/>
          </a:xfrm>
          <a:custGeom>
            <a:avLst/>
            <a:gdLst/>
            <a:ahLst/>
            <a:cxnLst/>
            <a:rect l="l" t="t" r="r" b="b"/>
            <a:pathLst>
              <a:path w="99059">
                <a:moveTo>
                  <a:pt x="0" y="0"/>
                </a:moveTo>
                <a:lnTo>
                  <a:pt x="98569" y="0"/>
                </a:lnTo>
              </a:path>
            </a:pathLst>
          </a:custGeom>
          <a:ln w="6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8489458" y="310279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8505959" y="308959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8464375" y="3131179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8521361" y="306319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8536762" y="302248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8495179" y="3064072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8552164" y="296528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8510580" y="300686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8568666" y="289377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8527081" y="2935360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8584067" y="283657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8542483" y="287815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8599468" y="285307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8557884" y="2894656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8614870" y="289927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8573285" y="2940860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8631371" y="293338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8589788" y="2974963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8646772" y="2952081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8605189" y="2993665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8662175" y="295868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8620590" y="3000266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8677576" y="2954282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8635992" y="2995865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8692977" y="294218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8651393" y="298376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8709479" y="2921278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8667895" y="2962862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8724880" y="2895976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8683297" y="2937560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8740282" y="286517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8698698" y="290675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8755684" y="2834370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8714099" y="2875954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8772185" y="280686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8730601" y="2848451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8787586" y="2785965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8746002" y="2827549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8802988" y="277606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8761404" y="281764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8818389" y="277276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8776806" y="2813798"/>
            <a:ext cx="115570" cy="0"/>
          </a:xfrm>
          <a:custGeom>
            <a:avLst/>
            <a:gdLst/>
            <a:ahLst/>
            <a:cxnLst/>
            <a:rect l="l" t="t" r="r" b="b"/>
            <a:pathLst>
              <a:path w="115570">
                <a:moveTo>
                  <a:pt x="0" y="0"/>
                </a:moveTo>
                <a:lnTo>
                  <a:pt x="115071" y="0"/>
                </a:lnTo>
              </a:path>
            </a:pathLst>
          </a:custGeom>
          <a:ln w="6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8834891" y="277166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8850293" y="277166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8865694" y="276836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8824110" y="2809948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8881095" y="276396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8839511" y="2805547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8896497" y="2757363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8854912" y="2798946"/>
            <a:ext cx="83185" cy="0"/>
          </a:xfrm>
          <a:custGeom>
            <a:avLst/>
            <a:gdLst/>
            <a:ahLst/>
            <a:cxnLst/>
            <a:rect l="l" t="t" r="r" b="b"/>
            <a:pathLst>
              <a:path w="83184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5194641" y="157584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4810704" y="1903460"/>
            <a:ext cx="768985" cy="0"/>
          </a:xfrm>
          <a:custGeom>
            <a:avLst/>
            <a:gdLst/>
            <a:ahLst/>
            <a:cxnLst/>
            <a:rect l="l" t="t" r="r" b="b"/>
            <a:pathLst>
              <a:path w="768985">
                <a:moveTo>
                  <a:pt x="0" y="0"/>
                </a:moveTo>
                <a:lnTo>
                  <a:pt x="768973" y="0"/>
                </a:lnTo>
              </a:path>
            </a:pathLst>
          </a:custGeom>
          <a:ln w="5500">
            <a:solidFill>
              <a:srgbClr val="007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3437772" y="1992569"/>
            <a:ext cx="5461000" cy="2794635"/>
          </a:xfrm>
          <a:custGeom>
            <a:avLst/>
            <a:gdLst/>
            <a:ahLst/>
            <a:cxnLst/>
            <a:rect l="l" t="t" r="r" b="b"/>
            <a:pathLst>
              <a:path w="5461000" h="2794635">
                <a:moveTo>
                  <a:pt x="0" y="2691958"/>
                </a:moveTo>
                <a:lnTo>
                  <a:pt x="11001" y="2569847"/>
                </a:lnTo>
                <a:lnTo>
                  <a:pt x="27502" y="2343225"/>
                </a:lnTo>
                <a:lnTo>
                  <a:pt x="42904" y="2479638"/>
                </a:lnTo>
                <a:lnTo>
                  <a:pt x="58305" y="2190310"/>
                </a:lnTo>
                <a:lnTo>
                  <a:pt x="73707" y="2625952"/>
                </a:lnTo>
                <a:lnTo>
                  <a:pt x="89108" y="2352026"/>
                </a:lnTo>
                <a:lnTo>
                  <a:pt x="105610" y="2369627"/>
                </a:lnTo>
                <a:lnTo>
                  <a:pt x="121011" y="2301421"/>
                </a:lnTo>
                <a:lnTo>
                  <a:pt x="136413" y="2123204"/>
                </a:lnTo>
                <a:lnTo>
                  <a:pt x="151814" y="2204611"/>
                </a:lnTo>
                <a:lnTo>
                  <a:pt x="168316" y="2262917"/>
                </a:lnTo>
                <a:lnTo>
                  <a:pt x="183717" y="2583048"/>
                </a:lnTo>
                <a:lnTo>
                  <a:pt x="199119" y="2563246"/>
                </a:lnTo>
                <a:lnTo>
                  <a:pt x="214520" y="2297020"/>
                </a:lnTo>
                <a:lnTo>
                  <a:pt x="231022" y="2619351"/>
                </a:lnTo>
                <a:lnTo>
                  <a:pt x="246423" y="2364127"/>
                </a:lnTo>
                <a:lnTo>
                  <a:pt x="261825" y="2331124"/>
                </a:lnTo>
                <a:lnTo>
                  <a:pt x="277226" y="2394930"/>
                </a:lnTo>
                <a:lnTo>
                  <a:pt x="292628" y="2363027"/>
                </a:lnTo>
                <a:lnTo>
                  <a:pt x="309129" y="2444434"/>
                </a:lnTo>
                <a:lnTo>
                  <a:pt x="324531" y="2693058"/>
                </a:lnTo>
                <a:lnTo>
                  <a:pt x="339932" y="2265117"/>
                </a:lnTo>
                <a:lnTo>
                  <a:pt x="355334" y="2297020"/>
                </a:lnTo>
                <a:lnTo>
                  <a:pt x="371835" y="2300321"/>
                </a:lnTo>
                <a:lnTo>
                  <a:pt x="387237" y="2325623"/>
                </a:lnTo>
                <a:lnTo>
                  <a:pt x="402638" y="2444434"/>
                </a:lnTo>
                <a:lnTo>
                  <a:pt x="418040" y="2447735"/>
                </a:lnTo>
                <a:lnTo>
                  <a:pt x="434541" y="2346525"/>
                </a:lnTo>
                <a:lnTo>
                  <a:pt x="449943" y="2320122"/>
                </a:lnTo>
                <a:lnTo>
                  <a:pt x="465344" y="2306921"/>
                </a:lnTo>
                <a:lnTo>
                  <a:pt x="480746" y="2415832"/>
                </a:lnTo>
                <a:lnTo>
                  <a:pt x="496147" y="2315722"/>
                </a:lnTo>
                <a:lnTo>
                  <a:pt x="512649" y="2327823"/>
                </a:lnTo>
                <a:lnTo>
                  <a:pt x="528050" y="2404831"/>
                </a:lnTo>
                <a:lnTo>
                  <a:pt x="543452" y="2731562"/>
                </a:lnTo>
                <a:lnTo>
                  <a:pt x="558853" y="2686458"/>
                </a:lnTo>
                <a:lnTo>
                  <a:pt x="575355" y="2570947"/>
                </a:lnTo>
                <a:lnTo>
                  <a:pt x="590756" y="2540144"/>
                </a:lnTo>
                <a:lnTo>
                  <a:pt x="606158" y="2437834"/>
                </a:lnTo>
                <a:lnTo>
                  <a:pt x="621559" y="2404831"/>
                </a:lnTo>
                <a:lnTo>
                  <a:pt x="638061" y="2459836"/>
                </a:lnTo>
                <a:lnTo>
                  <a:pt x="653462" y="2347625"/>
                </a:lnTo>
                <a:lnTo>
                  <a:pt x="668864" y="2474137"/>
                </a:lnTo>
                <a:lnTo>
                  <a:pt x="684265" y="2479638"/>
                </a:lnTo>
                <a:lnTo>
                  <a:pt x="699667" y="2443334"/>
                </a:lnTo>
                <a:lnTo>
                  <a:pt x="716168" y="2490639"/>
                </a:lnTo>
                <a:lnTo>
                  <a:pt x="731570" y="2546744"/>
                </a:lnTo>
                <a:lnTo>
                  <a:pt x="746971" y="2412531"/>
                </a:lnTo>
                <a:lnTo>
                  <a:pt x="762373" y="2149606"/>
                </a:lnTo>
                <a:lnTo>
                  <a:pt x="778874" y="2691958"/>
                </a:lnTo>
                <a:lnTo>
                  <a:pt x="794276" y="2429033"/>
                </a:lnTo>
                <a:lnTo>
                  <a:pt x="809677" y="2266217"/>
                </a:lnTo>
                <a:lnTo>
                  <a:pt x="825079" y="2334424"/>
                </a:lnTo>
                <a:lnTo>
                  <a:pt x="841580" y="2390529"/>
                </a:lnTo>
                <a:lnTo>
                  <a:pt x="856982" y="2469737"/>
                </a:lnTo>
                <a:lnTo>
                  <a:pt x="872383" y="2785467"/>
                </a:lnTo>
                <a:lnTo>
                  <a:pt x="887785" y="2371827"/>
                </a:lnTo>
                <a:lnTo>
                  <a:pt x="903186" y="2348725"/>
                </a:lnTo>
                <a:lnTo>
                  <a:pt x="919688" y="2352026"/>
                </a:lnTo>
                <a:lnTo>
                  <a:pt x="935089" y="2304721"/>
                </a:lnTo>
                <a:lnTo>
                  <a:pt x="950491" y="2464236"/>
                </a:lnTo>
                <a:lnTo>
                  <a:pt x="965892" y="2547844"/>
                </a:lnTo>
                <a:lnTo>
                  <a:pt x="982394" y="2518142"/>
                </a:lnTo>
                <a:lnTo>
                  <a:pt x="997795" y="2588548"/>
                </a:lnTo>
                <a:lnTo>
                  <a:pt x="1013197" y="2435634"/>
                </a:lnTo>
                <a:lnTo>
                  <a:pt x="1028598" y="2213412"/>
                </a:lnTo>
                <a:lnTo>
                  <a:pt x="1044000" y="2347625"/>
                </a:lnTo>
                <a:lnTo>
                  <a:pt x="1060501" y="2370727"/>
                </a:lnTo>
                <a:lnTo>
                  <a:pt x="1075903" y="2330023"/>
                </a:lnTo>
                <a:lnTo>
                  <a:pt x="1091304" y="2764565"/>
                </a:lnTo>
                <a:lnTo>
                  <a:pt x="1106706" y="2559946"/>
                </a:lnTo>
                <a:lnTo>
                  <a:pt x="1123207" y="2559946"/>
                </a:lnTo>
                <a:lnTo>
                  <a:pt x="1138609" y="2474137"/>
                </a:lnTo>
                <a:lnTo>
                  <a:pt x="1154010" y="2388329"/>
                </a:lnTo>
                <a:lnTo>
                  <a:pt x="1169412" y="2342125"/>
                </a:lnTo>
                <a:lnTo>
                  <a:pt x="1185913" y="2794268"/>
                </a:lnTo>
                <a:lnTo>
                  <a:pt x="1201315" y="2514841"/>
                </a:lnTo>
                <a:lnTo>
                  <a:pt x="1216716" y="2345425"/>
                </a:lnTo>
                <a:lnTo>
                  <a:pt x="1232118" y="2378428"/>
                </a:lnTo>
                <a:lnTo>
                  <a:pt x="1247519" y="2388329"/>
                </a:lnTo>
                <a:lnTo>
                  <a:pt x="1264021" y="2574247"/>
                </a:lnTo>
                <a:lnTo>
                  <a:pt x="1279422" y="2553345"/>
                </a:lnTo>
                <a:lnTo>
                  <a:pt x="1294824" y="2348725"/>
                </a:lnTo>
                <a:lnTo>
                  <a:pt x="1310225" y="2209012"/>
                </a:lnTo>
                <a:lnTo>
                  <a:pt x="1326727" y="2151806"/>
                </a:lnTo>
                <a:lnTo>
                  <a:pt x="1342128" y="2148506"/>
                </a:lnTo>
                <a:lnTo>
                  <a:pt x="1357530" y="2124304"/>
                </a:lnTo>
                <a:lnTo>
                  <a:pt x="1372931" y="2237615"/>
                </a:lnTo>
                <a:lnTo>
                  <a:pt x="1389433" y="2224413"/>
                </a:lnTo>
                <a:lnTo>
                  <a:pt x="1404835" y="2251916"/>
                </a:lnTo>
                <a:lnTo>
                  <a:pt x="1420236" y="2457636"/>
                </a:lnTo>
                <a:lnTo>
                  <a:pt x="1435637" y="2519242"/>
                </a:lnTo>
                <a:lnTo>
                  <a:pt x="1451039" y="2486238"/>
                </a:lnTo>
                <a:lnTo>
                  <a:pt x="1467541" y="2345425"/>
                </a:lnTo>
                <a:lnTo>
                  <a:pt x="1482942" y="2198011"/>
                </a:lnTo>
                <a:lnTo>
                  <a:pt x="1498344" y="2233214"/>
                </a:lnTo>
                <a:lnTo>
                  <a:pt x="1513745" y="2174909"/>
                </a:lnTo>
                <a:lnTo>
                  <a:pt x="1530247" y="2171608"/>
                </a:lnTo>
                <a:lnTo>
                  <a:pt x="1545648" y="2196911"/>
                </a:lnTo>
                <a:lnTo>
                  <a:pt x="1561050" y="2088000"/>
                </a:lnTo>
                <a:lnTo>
                  <a:pt x="1576451" y="2217813"/>
                </a:lnTo>
                <a:lnTo>
                  <a:pt x="1592953" y="2156207"/>
                </a:lnTo>
                <a:lnTo>
                  <a:pt x="1608354" y="2256316"/>
                </a:lnTo>
                <a:lnTo>
                  <a:pt x="1623756" y="2163907"/>
                </a:lnTo>
                <a:lnTo>
                  <a:pt x="1639157" y="2386129"/>
                </a:lnTo>
                <a:lnTo>
                  <a:pt x="1654559" y="2509341"/>
                </a:lnTo>
                <a:lnTo>
                  <a:pt x="1671060" y="2525842"/>
                </a:lnTo>
                <a:lnTo>
                  <a:pt x="1686462" y="2455436"/>
                </a:lnTo>
                <a:lnTo>
                  <a:pt x="1701863" y="2254116"/>
                </a:lnTo>
                <a:lnTo>
                  <a:pt x="1717265" y="2262917"/>
                </a:lnTo>
                <a:lnTo>
                  <a:pt x="1733766" y="2223313"/>
                </a:lnTo>
                <a:lnTo>
                  <a:pt x="1749168" y="2198011"/>
                </a:lnTo>
                <a:lnTo>
                  <a:pt x="1764569" y="2187010"/>
                </a:lnTo>
                <a:lnTo>
                  <a:pt x="1779971" y="2254116"/>
                </a:lnTo>
                <a:lnTo>
                  <a:pt x="1796472" y="2231014"/>
                </a:lnTo>
                <a:lnTo>
                  <a:pt x="1811874" y="2335524"/>
                </a:lnTo>
                <a:lnTo>
                  <a:pt x="1827275" y="2510441"/>
                </a:lnTo>
                <a:lnTo>
                  <a:pt x="1842677" y="2546744"/>
                </a:lnTo>
                <a:lnTo>
                  <a:pt x="1858078" y="2498340"/>
                </a:lnTo>
                <a:lnTo>
                  <a:pt x="1874580" y="2315722"/>
                </a:lnTo>
                <a:lnTo>
                  <a:pt x="1889981" y="2272818"/>
                </a:lnTo>
                <a:lnTo>
                  <a:pt x="1905383" y="2255216"/>
                </a:lnTo>
                <a:lnTo>
                  <a:pt x="1920784" y="2251916"/>
                </a:lnTo>
                <a:lnTo>
                  <a:pt x="1937286" y="2272818"/>
                </a:lnTo>
                <a:lnTo>
                  <a:pt x="1952687" y="2316822"/>
                </a:lnTo>
                <a:lnTo>
                  <a:pt x="1968089" y="2501640"/>
                </a:lnTo>
                <a:lnTo>
                  <a:pt x="1983490" y="2558845"/>
                </a:lnTo>
                <a:lnTo>
                  <a:pt x="1999992" y="2517041"/>
                </a:lnTo>
                <a:lnTo>
                  <a:pt x="2015393" y="2411431"/>
                </a:lnTo>
                <a:lnTo>
                  <a:pt x="2030795" y="2214512"/>
                </a:lnTo>
                <a:lnTo>
                  <a:pt x="2046196" y="2341025"/>
                </a:lnTo>
                <a:lnTo>
                  <a:pt x="2061598" y="2300321"/>
                </a:lnTo>
                <a:lnTo>
                  <a:pt x="2078099" y="2345425"/>
                </a:lnTo>
                <a:lnTo>
                  <a:pt x="2093501" y="2551145"/>
                </a:lnTo>
                <a:lnTo>
                  <a:pt x="2108902" y="2573147"/>
                </a:lnTo>
                <a:lnTo>
                  <a:pt x="2124304" y="2532443"/>
                </a:lnTo>
                <a:lnTo>
                  <a:pt x="2140805" y="2343225"/>
                </a:lnTo>
                <a:lnTo>
                  <a:pt x="2156207" y="2379528"/>
                </a:lnTo>
                <a:lnTo>
                  <a:pt x="2171608" y="2305821"/>
                </a:lnTo>
                <a:lnTo>
                  <a:pt x="2187010" y="2435634"/>
                </a:lnTo>
                <a:lnTo>
                  <a:pt x="2203511" y="2564346"/>
                </a:lnTo>
                <a:lnTo>
                  <a:pt x="2218913" y="2584148"/>
                </a:lnTo>
                <a:lnTo>
                  <a:pt x="2234314" y="2511541"/>
                </a:lnTo>
                <a:lnTo>
                  <a:pt x="2249716" y="2394930"/>
                </a:lnTo>
                <a:lnTo>
                  <a:pt x="2265117" y="2267317"/>
                </a:lnTo>
                <a:lnTo>
                  <a:pt x="2281619" y="2490639"/>
                </a:lnTo>
                <a:lnTo>
                  <a:pt x="2297020" y="2576447"/>
                </a:lnTo>
                <a:lnTo>
                  <a:pt x="2312422" y="2603950"/>
                </a:lnTo>
                <a:lnTo>
                  <a:pt x="2327823" y="2492839"/>
                </a:lnTo>
                <a:lnTo>
                  <a:pt x="2344325" y="2367427"/>
                </a:lnTo>
                <a:lnTo>
                  <a:pt x="2359726" y="2437834"/>
                </a:lnTo>
                <a:lnTo>
                  <a:pt x="2375128" y="2444434"/>
                </a:lnTo>
                <a:lnTo>
                  <a:pt x="2390529" y="2405931"/>
                </a:lnTo>
                <a:lnTo>
                  <a:pt x="2407031" y="2388329"/>
                </a:lnTo>
                <a:lnTo>
                  <a:pt x="2422432" y="2278318"/>
                </a:lnTo>
                <a:lnTo>
                  <a:pt x="2437834" y="2221113"/>
                </a:lnTo>
                <a:lnTo>
                  <a:pt x="2453235" y="2036295"/>
                </a:lnTo>
                <a:lnTo>
                  <a:pt x="2468637" y="1947187"/>
                </a:lnTo>
                <a:lnTo>
                  <a:pt x="2485138" y="1932885"/>
                </a:lnTo>
                <a:lnTo>
                  <a:pt x="2500540" y="2026394"/>
                </a:lnTo>
                <a:lnTo>
                  <a:pt x="2515941" y="1861378"/>
                </a:lnTo>
                <a:lnTo>
                  <a:pt x="2531343" y="1761269"/>
                </a:lnTo>
                <a:lnTo>
                  <a:pt x="2547844" y="1823975"/>
                </a:lnTo>
                <a:lnTo>
                  <a:pt x="2563246" y="1873480"/>
                </a:lnTo>
                <a:lnTo>
                  <a:pt x="2578647" y="1801973"/>
                </a:lnTo>
                <a:lnTo>
                  <a:pt x="2594049" y="1833876"/>
                </a:lnTo>
                <a:lnTo>
                  <a:pt x="2610550" y="1693062"/>
                </a:lnTo>
                <a:lnTo>
                  <a:pt x="2625952" y="1700763"/>
                </a:lnTo>
                <a:lnTo>
                  <a:pt x="2641353" y="1731566"/>
                </a:lnTo>
                <a:lnTo>
                  <a:pt x="2656755" y="1667760"/>
                </a:lnTo>
                <a:lnTo>
                  <a:pt x="2672156" y="1750268"/>
                </a:lnTo>
                <a:lnTo>
                  <a:pt x="2688658" y="1651258"/>
                </a:lnTo>
                <a:lnTo>
                  <a:pt x="2704059" y="1676561"/>
                </a:lnTo>
                <a:lnTo>
                  <a:pt x="2719461" y="1639157"/>
                </a:lnTo>
                <a:lnTo>
                  <a:pt x="2734862" y="1601753"/>
                </a:lnTo>
                <a:lnTo>
                  <a:pt x="2751364" y="1561050"/>
                </a:lnTo>
                <a:lnTo>
                  <a:pt x="2766765" y="1587452"/>
                </a:lnTo>
                <a:lnTo>
                  <a:pt x="2782167" y="1598453"/>
                </a:lnTo>
                <a:lnTo>
                  <a:pt x="2797568" y="1653458"/>
                </a:lnTo>
                <a:lnTo>
                  <a:pt x="2814070" y="1465340"/>
                </a:lnTo>
                <a:lnTo>
                  <a:pt x="2829471" y="1479642"/>
                </a:lnTo>
                <a:lnTo>
                  <a:pt x="2844873" y="1460940"/>
                </a:lnTo>
                <a:lnTo>
                  <a:pt x="2860274" y="1519246"/>
                </a:lnTo>
                <a:lnTo>
                  <a:pt x="2875676" y="1514845"/>
                </a:lnTo>
                <a:lnTo>
                  <a:pt x="2892177" y="1532447"/>
                </a:lnTo>
                <a:lnTo>
                  <a:pt x="2907579" y="1436738"/>
                </a:lnTo>
                <a:lnTo>
                  <a:pt x="2922980" y="1397134"/>
                </a:lnTo>
                <a:lnTo>
                  <a:pt x="2938382" y="1405935"/>
                </a:lnTo>
                <a:lnTo>
                  <a:pt x="2954884" y="1410335"/>
                </a:lnTo>
                <a:lnTo>
                  <a:pt x="2970285" y="1414735"/>
                </a:lnTo>
                <a:lnTo>
                  <a:pt x="2985686" y="1352029"/>
                </a:lnTo>
                <a:lnTo>
                  <a:pt x="3001088" y="1358630"/>
                </a:lnTo>
                <a:lnTo>
                  <a:pt x="3017590" y="1385033"/>
                </a:lnTo>
                <a:lnTo>
                  <a:pt x="3032991" y="1418036"/>
                </a:lnTo>
                <a:lnTo>
                  <a:pt x="3048392" y="1427937"/>
                </a:lnTo>
                <a:lnTo>
                  <a:pt x="3063794" y="1414735"/>
                </a:lnTo>
                <a:lnTo>
                  <a:pt x="3079195" y="1414735"/>
                </a:lnTo>
                <a:lnTo>
                  <a:pt x="3095697" y="1381732"/>
                </a:lnTo>
                <a:lnTo>
                  <a:pt x="3111099" y="1249720"/>
                </a:lnTo>
                <a:lnTo>
                  <a:pt x="3126500" y="1326727"/>
                </a:lnTo>
                <a:lnTo>
                  <a:pt x="3141901" y="1281623"/>
                </a:lnTo>
                <a:lnTo>
                  <a:pt x="3158403" y="1292624"/>
                </a:lnTo>
                <a:lnTo>
                  <a:pt x="3173805" y="1289323"/>
                </a:lnTo>
                <a:lnTo>
                  <a:pt x="3189206" y="1334428"/>
                </a:lnTo>
                <a:lnTo>
                  <a:pt x="3204608" y="1319026"/>
                </a:lnTo>
                <a:lnTo>
                  <a:pt x="3221109" y="1342128"/>
                </a:lnTo>
                <a:lnTo>
                  <a:pt x="3236511" y="1224417"/>
                </a:lnTo>
                <a:lnTo>
                  <a:pt x="3251912" y="1298124"/>
                </a:lnTo>
                <a:lnTo>
                  <a:pt x="3267314" y="1289323"/>
                </a:lnTo>
                <a:lnTo>
                  <a:pt x="3282715" y="1195814"/>
                </a:lnTo>
                <a:lnTo>
                  <a:pt x="3299217" y="1184813"/>
                </a:lnTo>
                <a:lnTo>
                  <a:pt x="3314618" y="1199115"/>
                </a:lnTo>
                <a:lnTo>
                  <a:pt x="3330020" y="1259621"/>
                </a:lnTo>
                <a:lnTo>
                  <a:pt x="3345421" y="1158411"/>
                </a:lnTo>
                <a:lnTo>
                  <a:pt x="3361923" y="1155111"/>
                </a:lnTo>
                <a:lnTo>
                  <a:pt x="3377324" y="1223317"/>
                </a:lnTo>
                <a:lnTo>
                  <a:pt x="3392726" y="1196915"/>
                </a:lnTo>
                <a:lnTo>
                  <a:pt x="3408127" y="1194714"/>
                </a:lnTo>
                <a:lnTo>
                  <a:pt x="3424629" y="1185913"/>
                </a:lnTo>
                <a:lnTo>
                  <a:pt x="3440030" y="1196915"/>
                </a:lnTo>
                <a:lnTo>
                  <a:pt x="3455432" y="1180413"/>
                </a:lnTo>
                <a:lnTo>
                  <a:pt x="3470833" y="1171612"/>
                </a:lnTo>
                <a:lnTo>
                  <a:pt x="3486235" y="1146310"/>
                </a:lnTo>
                <a:lnTo>
                  <a:pt x="3502736" y="1182613"/>
                </a:lnTo>
                <a:lnTo>
                  <a:pt x="3518138" y="1144109"/>
                </a:lnTo>
                <a:lnTo>
                  <a:pt x="3533539" y="1167212"/>
                </a:lnTo>
                <a:lnTo>
                  <a:pt x="3548941" y="1129808"/>
                </a:lnTo>
                <a:lnTo>
                  <a:pt x="3565442" y="1151810"/>
                </a:lnTo>
                <a:lnTo>
                  <a:pt x="3580844" y="1118807"/>
                </a:lnTo>
                <a:lnTo>
                  <a:pt x="3596245" y="1113307"/>
                </a:lnTo>
                <a:lnTo>
                  <a:pt x="3611647" y="1073703"/>
                </a:lnTo>
                <a:lnTo>
                  <a:pt x="3628148" y="995595"/>
                </a:lnTo>
                <a:lnTo>
                  <a:pt x="3643550" y="948291"/>
                </a:lnTo>
                <a:lnTo>
                  <a:pt x="3658951" y="1064902"/>
                </a:lnTo>
                <a:lnTo>
                  <a:pt x="3674353" y="1101205"/>
                </a:lnTo>
                <a:lnTo>
                  <a:pt x="3689754" y="1085804"/>
                </a:lnTo>
                <a:lnTo>
                  <a:pt x="3706256" y="1006596"/>
                </a:lnTo>
                <a:lnTo>
                  <a:pt x="3721657" y="1012097"/>
                </a:lnTo>
                <a:lnTo>
                  <a:pt x="3737059" y="1095705"/>
                </a:lnTo>
                <a:lnTo>
                  <a:pt x="3752460" y="1081403"/>
                </a:lnTo>
                <a:lnTo>
                  <a:pt x="3768962" y="938390"/>
                </a:lnTo>
                <a:lnTo>
                  <a:pt x="3784363" y="1056101"/>
                </a:lnTo>
                <a:lnTo>
                  <a:pt x="3799765" y="1068202"/>
                </a:lnTo>
                <a:lnTo>
                  <a:pt x="3815166" y="931789"/>
                </a:lnTo>
                <a:lnTo>
                  <a:pt x="3831668" y="1032999"/>
                </a:lnTo>
                <a:lnTo>
                  <a:pt x="3847069" y="1046200"/>
                </a:lnTo>
                <a:lnTo>
                  <a:pt x="3862471" y="885585"/>
                </a:lnTo>
                <a:lnTo>
                  <a:pt x="3877872" y="1040700"/>
                </a:lnTo>
                <a:lnTo>
                  <a:pt x="3893274" y="969193"/>
                </a:lnTo>
                <a:lnTo>
                  <a:pt x="3909775" y="977993"/>
                </a:lnTo>
                <a:lnTo>
                  <a:pt x="3925177" y="1006596"/>
                </a:lnTo>
                <a:lnTo>
                  <a:pt x="3940578" y="831679"/>
                </a:lnTo>
                <a:lnTo>
                  <a:pt x="3955980" y="1001096"/>
                </a:lnTo>
                <a:lnTo>
                  <a:pt x="3972481" y="796476"/>
                </a:lnTo>
                <a:lnTo>
                  <a:pt x="3987883" y="984594"/>
                </a:lnTo>
                <a:lnTo>
                  <a:pt x="4003284" y="881184"/>
                </a:lnTo>
                <a:lnTo>
                  <a:pt x="4018686" y="966992"/>
                </a:lnTo>
                <a:lnTo>
                  <a:pt x="4035187" y="894385"/>
                </a:lnTo>
                <a:lnTo>
                  <a:pt x="4050589" y="955991"/>
                </a:lnTo>
                <a:lnTo>
                  <a:pt x="4065990" y="889985"/>
                </a:lnTo>
                <a:lnTo>
                  <a:pt x="4081392" y="958192"/>
                </a:lnTo>
                <a:lnTo>
                  <a:pt x="4096793" y="845981"/>
                </a:lnTo>
                <a:lnTo>
                  <a:pt x="4113295" y="964792"/>
                </a:lnTo>
                <a:lnTo>
                  <a:pt x="4128696" y="696366"/>
                </a:lnTo>
                <a:lnTo>
                  <a:pt x="4144098" y="953791"/>
                </a:lnTo>
                <a:lnTo>
                  <a:pt x="4159499" y="809677"/>
                </a:lnTo>
                <a:lnTo>
                  <a:pt x="4176001" y="929589"/>
                </a:lnTo>
                <a:lnTo>
                  <a:pt x="4191402" y="905387"/>
                </a:lnTo>
                <a:lnTo>
                  <a:pt x="4206804" y="827279"/>
                </a:lnTo>
                <a:lnTo>
                  <a:pt x="4222205" y="935089"/>
                </a:lnTo>
                <a:lnTo>
                  <a:pt x="4238707" y="738170"/>
                </a:lnTo>
                <a:lnTo>
                  <a:pt x="4254108" y="911987"/>
                </a:lnTo>
                <a:lnTo>
                  <a:pt x="4269510" y="902086"/>
                </a:lnTo>
                <a:lnTo>
                  <a:pt x="4284911" y="663363"/>
                </a:lnTo>
                <a:lnTo>
                  <a:pt x="4300313" y="915287"/>
                </a:lnTo>
                <a:lnTo>
                  <a:pt x="4316814" y="865783"/>
                </a:lnTo>
                <a:lnTo>
                  <a:pt x="4332216" y="741471"/>
                </a:lnTo>
                <a:lnTo>
                  <a:pt x="4347617" y="900986"/>
                </a:lnTo>
                <a:lnTo>
                  <a:pt x="4363019" y="844881"/>
                </a:lnTo>
                <a:lnTo>
                  <a:pt x="4379520" y="710668"/>
                </a:lnTo>
                <a:lnTo>
                  <a:pt x="4394922" y="874584"/>
                </a:lnTo>
                <a:lnTo>
                  <a:pt x="4410323" y="836080"/>
                </a:lnTo>
                <a:lnTo>
                  <a:pt x="4425725" y="592956"/>
                </a:lnTo>
                <a:lnTo>
                  <a:pt x="4442226" y="839380"/>
                </a:lnTo>
                <a:lnTo>
                  <a:pt x="4457628" y="840480"/>
                </a:lnTo>
                <a:lnTo>
                  <a:pt x="4473029" y="629260"/>
                </a:lnTo>
                <a:lnTo>
                  <a:pt x="4488431" y="763473"/>
                </a:lnTo>
                <a:lnTo>
                  <a:pt x="4503832" y="833880"/>
                </a:lnTo>
                <a:lnTo>
                  <a:pt x="4520334" y="771174"/>
                </a:lnTo>
                <a:lnTo>
                  <a:pt x="4535735" y="475245"/>
                </a:lnTo>
                <a:lnTo>
                  <a:pt x="4551137" y="771174"/>
                </a:lnTo>
                <a:lnTo>
                  <a:pt x="4566538" y="799776"/>
                </a:lnTo>
                <a:lnTo>
                  <a:pt x="4583040" y="706267"/>
                </a:lnTo>
                <a:lnTo>
                  <a:pt x="4598441" y="477445"/>
                </a:lnTo>
                <a:lnTo>
                  <a:pt x="4613843" y="742571"/>
                </a:lnTo>
                <a:lnTo>
                  <a:pt x="4629244" y="771174"/>
                </a:lnTo>
                <a:lnTo>
                  <a:pt x="4644646" y="694166"/>
                </a:lnTo>
                <a:lnTo>
                  <a:pt x="4661148" y="317930"/>
                </a:lnTo>
                <a:lnTo>
                  <a:pt x="4676549" y="679865"/>
                </a:lnTo>
                <a:lnTo>
                  <a:pt x="4691950" y="742571"/>
                </a:lnTo>
                <a:lnTo>
                  <a:pt x="4707352" y="711768"/>
                </a:lnTo>
                <a:lnTo>
                  <a:pt x="4723854" y="556653"/>
                </a:lnTo>
                <a:lnTo>
                  <a:pt x="4739255" y="500548"/>
                </a:lnTo>
                <a:lnTo>
                  <a:pt x="4754656" y="674364"/>
                </a:lnTo>
                <a:lnTo>
                  <a:pt x="4770058" y="705167"/>
                </a:lnTo>
                <a:lnTo>
                  <a:pt x="4786560" y="663363"/>
                </a:lnTo>
                <a:lnTo>
                  <a:pt x="4801961" y="502748"/>
                </a:lnTo>
                <a:lnTo>
                  <a:pt x="4817363" y="451043"/>
                </a:lnTo>
                <a:lnTo>
                  <a:pt x="4832764" y="628160"/>
                </a:lnTo>
                <a:lnTo>
                  <a:pt x="4848165" y="671064"/>
                </a:lnTo>
                <a:lnTo>
                  <a:pt x="4864667" y="654562"/>
                </a:lnTo>
                <a:lnTo>
                  <a:pt x="4880069" y="570954"/>
                </a:lnTo>
                <a:lnTo>
                  <a:pt x="4895470" y="352033"/>
                </a:lnTo>
                <a:lnTo>
                  <a:pt x="4910872" y="486246"/>
                </a:lnTo>
                <a:lnTo>
                  <a:pt x="4927373" y="594057"/>
                </a:lnTo>
                <a:lnTo>
                  <a:pt x="4942775" y="622659"/>
                </a:lnTo>
                <a:lnTo>
                  <a:pt x="4958176" y="601757"/>
                </a:lnTo>
                <a:lnTo>
                  <a:pt x="4973578" y="526950"/>
                </a:lnTo>
                <a:lnTo>
                  <a:pt x="4990079" y="338832"/>
                </a:lnTo>
                <a:lnTo>
                  <a:pt x="5005481" y="371835"/>
                </a:lnTo>
                <a:lnTo>
                  <a:pt x="5020882" y="515949"/>
                </a:lnTo>
                <a:lnTo>
                  <a:pt x="5036284" y="566554"/>
                </a:lnTo>
                <a:lnTo>
                  <a:pt x="5051685" y="572054"/>
                </a:lnTo>
                <a:lnTo>
                  <a:pt x="5068187" y="541252"/>
                </a:lnTo>
                <a:lnTo>
                  <a:pt x="5083588" y="463144"/>
                </a:lnTo>
                <a:lnTo>
                  <a:pt x="5098990" y="290427"/>
                </a:lnTo>
                <a:lnTo>
                  <a:pt x="5114391" y="289327"/>
                </a:lnTo>
                <a:lnTo>
                  <a:pt x="5130893" y="442242"/>
                </a:lnTo>
                <a:lnTo>
                  <a:pt x="5146294" y="504948"/>
                </a:lnTo>
                <a:lnTo>
                  <a:pt x="5161696" y="525850"/>
                </a:lnTo>
                <a:lnTo>
                  <a:pt x="5177097" y="519249"/>
                </a:lnTo>
                <a:lnTo>
                  <a:pt x="5193599" y="486246"/>
                </a:lnTo>
                <a:lnTo>
                  <a:pt x="5209000" y="419140"/>
                </a:lnTo>
                <a:lnTo>
                  <a:pt x="5224402" y="295928"/>
                </a:lnTo>
                <a:lnTo>
                  <a:pt x="5239803" y="191418"/>
                </a:lnTo>
                <a:lnTo>
                  <a:pt x="5255205" y="333332"/>
                </a:lnTo>
                <a:lnTo>
                  <a:pt x="5271706" y="415839"/>
                </a:lnTo>
                <a:lnTo>
                  <a:pt x="5287108" y="455443"/>
                </a:lnTo>
                <a:lnTo>
                  <a:pt x="5302509" y="469745"/>
                </a:lnTo>
                <a:lnTo>
                  <a:pt x="5317911" y="464244"/>
                </a:lnTo>
                <a:lnTo>
                  <a:pt x="5349814" y="396038"/>
                </a:lnTo>
                <a:lnTo>
                  <a:pt x="5365215" y="322330"/>
                </a:lnTo>
                <a:lnTo>
                  <a:pt x="5380617" y="187017"/>
                </a:lnTo>
                <a:lnTo>
                  <a:pt x="5397118" y="0"/>
                </a:lnTo>
                <a:lnTo>
                  <a:pt x="5412520" y="210120"/>
                </a:lnTo>
                <a:lnTo>
                  <a:pt x="5427921" y="308029"/>
                </a:lnTo>
                <a:lnTo>
                  <a:pt x="5443323" y="358634"/>
                </a:lnTo>
                <a:lnTo>
                  <a:pt x="5458724" y="383936"/>
                </a:lnTo>
                <a:lnTo>
                  <a:pt x="5460924" y="385037"/>
                </a:lnTo>
              </a:path>
            </a:pathLst>
          </a:custGeom>
          <a:ln w="5500">
            <a:solidFill>
              <a:srgbClr val="007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3407193" y="452083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3407193" y="452083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3423695" y="42942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3423695" y="42942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3439097" y="443062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3439097" y="443062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3454498" y="41412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3454498" y="41412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3469900" y="457694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3469900" y="457694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3485301" y="43030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3485301" y="43030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3501803" y="43206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3501803" y="43206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3517204" y="42524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3517204" y="42524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3532606" y="407418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3532606" y="407418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3548007" y="415559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3548007" y="415559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3564509" y="42139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3564509" y="42139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3579910" y="453403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3579910" y="453403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3595312" y="451423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3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3595312" y="451423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3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3610713" y="42480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3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3610713" y="42480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3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3627215" y="457034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3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3627215" y="457034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3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3642616" y="431511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3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3642616" y="431511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3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3658018" y="42821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3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3658018" y="42821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3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3673415" y="434591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3673415" y="434591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3688816" y="431401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3688816" y="431401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3705318" y="43954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3705318" y="43954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3720719" y="464404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3720719" y="464404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3736121" y="42161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3736121" y="42161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3751522" y="42480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3751522" y="42480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3768024" y="42513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3768024" y="42513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3783426" y="42766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3783426" y="42766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3798827" y="43954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3798827" y="43954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3814228" y="43987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3814228" y="43987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3830730" y="42975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3830730" y="42975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3846131" y="427110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3846131" y="427110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3861533" y="425790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3861533" y="425790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3876935" y="436681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3876935" y="436681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3892336" y="426670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3892336" y="426670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3908838" y="42788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3908838" y="42788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3924239" y="43558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3924239" y="43558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3939640" y="468255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3939640" y="468255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3955042" y="463744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3955042" y="463744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3971544" y="452193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3971544" y="452193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3986945" y="449113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3986945" y="449113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4002346" y="43888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4002346" y="43888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4017748" y="43558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4017748" y="43558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4034249" y="441082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4034249" y="441082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4049651" y="42986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4049651" y="42986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4065053" y="442512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4065053" y="442512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4080454" y="443062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4080454" y="443062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4095855" y="43943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4095855" y="43943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4112357" y="444162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4112357" y="444162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4127758" y="449773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4127758" y="449773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4143160" y="436351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4143160" y="436351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4158562" y="410059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4158562" y="410059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4175063" y="464294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4175063" y="464294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4190465" y="43800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4190465" y="43800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4205866" y="42172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4205866" y="42172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4221267" y="42854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4221267" y="42854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4237769" y="434151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4237769" y="434151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4253171" y="442072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4253171" y="442072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4268572" y="473645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4268572" y="473645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4283974" y="43228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4283974" y="43228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4299375" y="42997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4299375" y="42997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4315877" y="43030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4315877" y="43030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4331278" y="42557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4331278" y="42557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4346680" y="441522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4346680" y="441522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4362081" y="449883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4362081" y="449883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4378583" y="44691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4378583" y="44691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4393984" y="453953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4393984" y="453953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4409385" y="43866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4409385" y="43866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4424787" y="41643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4424787" y="41643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4440189" y="42986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4440189" y="42986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4456690" y="43217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4456690" y="43217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4472092" y="42810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4472092" y="42810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4487493" y="471555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4487493" y="471555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4502894" y="45109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4502894" y="45109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4519396" y="45109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4519396" y="45109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4534798" y="442512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4534798" y="442512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4550199" y="43393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4550199" y="43393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4565601" y="42931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4565601" y="42931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4582102" y="474525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4582102" y="474525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4597504" y="44658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4597504" y="44658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4612905" y="42964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4612905" y="42964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4628307" y="43294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4628307" y="43294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4643708" y="43393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4643708" y="43393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4660210" y="452523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4660210" y="452523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4675611" y="45043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4675611" y="45043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4691013" y="42997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4691013" y="42997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4706414" y="41599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4706414" y="41599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4722916" y="410279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4722916" y="410279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4738317" y="409949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4738317" y="409949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4753719" y="407528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4753719" y="407528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4769120" y="41886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4769120" y="41886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4785622" y="41753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4785622" y="41753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4801023" y="420290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4801023" y="420290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4816425" y="440862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4816425" y="440862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4831826" y="447023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4831826" y="447023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4847228" y="443722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4847228" y="443722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4863729" y="42964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4863729" y="42964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4879131" y="41489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4879131" y="41489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4894532" y="41842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4894532" y="41842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4909934" y="412589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4909934" y="412589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4926435" y="412259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4926435" y="412259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4941837" y="41478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4941837" y="41478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4957238" y="403898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4957238" y="403898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4972640" y="41687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4972640" y="41687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4989141" y="410719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4989141" y="410719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5004543" y="42073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5004543" y="42073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5019944" y="411489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5019944" y="411489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5035346" y="43371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5035346" y="43371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5050747" y="44603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5050747" y="44603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5067249" y="447683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5067249" y="447683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5082650" y="440642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5082650" y="440642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5098052" y="42051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5098052" y="42051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5113453" y="42139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5113453" y="42139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5129955" y="41742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5129955" y="41742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5145356" y="41489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5145356" y="41489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5160758" y="413799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5160758" y="413799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5176159" y="42051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5176159" y="42051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5192661" y="41820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5192661" y="41820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5208062" y="42865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5208062" y="42865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5223464" y="44614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5223464" y="44614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5238865" y="449773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5238865" y="449773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5254267" y="444932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5254267" y="444932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5270768" y="426670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5270768" y="426670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5286170" y="422380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5286170" y="422380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5301571" y="42062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5301571" y="420620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5316973" y="420290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5316973" y="420290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5333474" y="422380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5333474" y="422380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5348876" y="426780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5348876" y="426780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5364277" y="445263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5364277" y="445263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5379679" y="45098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5379679" y="45098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5396181" y="44680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5396181" y="44680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5411582" y="436241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5411582" y="436241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5426983" y="41654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5426983" y="41654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5442385" y="42920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5442385" y="42920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5457787" y="42513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5457787" y="42513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5474288" y="42964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5474288" y="429641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5489689" y="45021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5489689" y="45021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5505091" y="452413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5505091" y="452413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5520492" y="448343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5520492" y="448343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5536994" y="42942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5536994" y="42942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5552395" y="43305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5552395" y="43305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5567797" y="425680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5567797" y="425680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5583198" y="43866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5583198" y="43866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5599700" y="451533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5599700" y="451533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5615101" y="453513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5615101" y="453513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5630503" y="44625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5630503" y="44625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5645904" y="434591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5645904" y="434591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5661306" y="42183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5661306" y="42183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5677808" y="444162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5677808" y="444162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5693209" y="452743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5693209" y="452743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5708610" y="455494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5708610" y="455494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5724012" y="444382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59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5724012" y="444382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59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5740513" y="43184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5740513" y="43184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5755915" y="43888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5755915" y="43888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5771317" y="43954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5771317" y="43954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5786718" y="43569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5786718" y="43569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5803220" y="43393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3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5803220" y="43393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3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5818621" y="422930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5818621" y="422930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5834022" y="41720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5834022" y="41720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5849424" y="398728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5849424" y="398728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5864826" y="389817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5864826" y="389817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5881327" y="388387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5881327" y="388387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5896729" y="397738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5896729" y="397738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5912130" y="381236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5912130" y="381236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5927531" y="371225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5927531" y="371225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5944033" y="377496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5944033" y="377496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5959435" y="382446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5959435" y="382446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5974836" y="375295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5974836" y="375295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5990237" y="378486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5990237" y="378486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6006739" y="364404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6006739" y="364404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6022140" y="365174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6022140" y="365174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6037542" y="368255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6037542" y="368255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6052944" y="361874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6052944" y="361874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6068345" y="370125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6068345" y="370125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6084847" y="360224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6084847" y="360224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6100248" y="362754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6100248" y="362754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6115649" y="359014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6115649" y="359014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6131051" y="355273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6131051" y="355273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6147553" y="35120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6147553" y="35120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6162954" y="353843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6162954" y="353843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6178356" y="354943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6178356" y="354943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6193757" y="360444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6193757" y="360444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6210259" y="341632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6210259" y="341632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6225660" y="343062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6225660" y="343062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6241062" y="341192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6241062" y="341192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6256463" y="34702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6256463" y="34702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6271865" y="34658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6271865" y="34658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6288366" y="348343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6288366" y="348343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6303768" y="338772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6303768" y="338772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6319169" y="33481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6319169" y="33481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6334571" y="33569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6334571" y="33569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6351072" y="33613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6351072" y="33613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6366474" y="33657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6366474" y="33657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6381875" y="330301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6381875" y="330301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6397276" y="33096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6397276" y="33096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6413778" y="333601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6413778" y="333601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6429180" y="33690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6429180" y="33690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6444581" y="337892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6444581" y="337892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6459983" y="33657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6459983" y="33657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6475384" y="33657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6475384" y="33657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6491886" y="333271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6491886" y="333271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6507288" y="320070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6507288" y="320070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6522689" y="32777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6522689" y="32777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6538090" y="323260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6538090" y="323260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6554592" y="32436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6554592" y="32436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6569993" y="32403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6569993" y="32403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6585394" y="32854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6585394" y="32854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6600796" y="327001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6600796" y="327001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6617298" y="32931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6617298" y="32931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6632699" y="31754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6632699" y="31754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6648101" y="32491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6648101" y="324911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6663502" y="32403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6663502" y="324030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6678903" y="31468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6678903" y="31468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6695406" y="31357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6695406" y="31357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6710807" y="31501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6710807" y="31501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6726208" y="32106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6726208" y="321060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6741610" y="31093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6741610" y="31093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6758111" y="31060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6758111" y="31060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6773513" y="31743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6773513" y="31743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6788915" y="31479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9" name="object 1199"/>
          <p:cNvSpPr/>
          <p:nvPr/>
        </p:nvSpPr>
        <p:spPr>
          <a:xfrm>
            <a:off x="6788915" y="31479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0" name="object 1200"/>
          <p:cNvSpPr/>
          <p:nvPr/>
        </p:nvSpPr>
        <p:spPr>
          <a:xfrm>
            <a:off x="6804316" y="31457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1" name="object 1201"/>
          <p:cNvSpPr/>
          <p:nvPr/>
        </p:nvSpPr>
        <p:spPr>
          <a:xfrm>
            <a:off x="6804316" y="31457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2" name="object 1202"/>
          <p:cNvSpPr/>
          <p:nvPr/>
        </p:nvSpPr>
        <p:spPr>
          <a:xfrm>
            <a:off x="6820817" y="31368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3" name="object 1203"/>
          <p:cNvSpPr/>
          <p:nvPr/>
        </p:nvSpPr>
        <p:spPr>
          <a:xfrm>
            <a:off x="6820817" y="31368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4" name="object 1204"/>
          <p:cNvSpPr/>
          <p:nvPr/>
        </p:nvSpPr>
        <p:spPr>
          <a:xfrm>
            <a:off x="6836219" y="31479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6836219" y="314790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6" name="object 1206"/>
          <p:cNvSpPr/>
          <p:nvPr/>
        </p:nvSpPr>
        <p:spPr>
          <a:xfrm>
            <a:off x="6851620" y="31313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7" name="object 1207"/>
          <p:cNvSpPr/>
          <p:nvPr/>
        </p:nvSpPr>
        <p:spPr>
          <a:xfrm>
            <a:off x="6851620" y="31313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8" name="object 1208"/>
          <p:cNvSpPr/>
          <p:nvPr/>
        </p:nvSpPr>
        <p:spPr>
          <a:xfrm>
            <a:off x="6867021" y="31225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9" name="object 1209"/>
          <p:cNvSpPr/>
          <p:nvPr/>
        </p:nvSpPr>
        <p:spPr>
          <a:xfrm>
            <a:off x="6867021" y="312259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0" name="object 1210"/>
          <p:cNvSpPr/>
          <p:nvPr/>
        </p:nvSpPr>
        <p:spPr>
          <a:xfrm>
            <a:off x="6882424" y="309729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1" name="object 1211"/>
          <p:cNvSpPr/>
          <p:nvPr/>
        </p:nvSpPr>
        <p:spPr>
          <a:xfrm>
            <a:off x="6882424" y="309729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6898925" y="31335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3" name="object 1213"/>
          <p:cNvSpPr/>
          <p:nvPr/>
        </p:nvSpPr>
        <p:spPr>
          <a:xfrm>
            <a:off x="6898925" y="313359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4" name="object 1214"/>
          <p:cNvSpPr/>
          <p:nvPr/>
        </p:nvSpPr>
        <p:spPr>
          <a:xfrm>
            <a:off x="6914326" y="309509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5" name="object 1215"/>
          <p:cNvSpPr/>
          <p:nvPr/>
        </p:nvSpPr>
        <p:spPr>
          <a:xfrm>
            <a:off x="6914326" y="309509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6" name="object 1216"/>
          <p:cNvSpPr/>
          <p:nvPr/>
        </p:nvSpPr>
        <p:spPr>
          <a:xfrm>
            <a:off x="6929728" y="311819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7" name="object 1217"/>
          <p:cNvSpPr/>
          <p:nvPr/>
        </p:nvSpPr>
        <p:spPr>
          <a:xfrm>
            <a:off x="6929728" y="311819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6945129" y="308079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9" name="object 1219"/>
          <p:cNvSpPr/>
          <p:nvPr/>
        </p:nvSpPr>
        <p:spPr>
          <a:xfrm>
            <a:off x="6945129" y="308079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0" name="object 1220"/>
          <p:cNvSpPr/>
          <p:nvPr/>
        </p:nvSpPr>
        <p:spPr>
          <a:xfrm>
            <a:off x="6961631" y="31027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6961631" y="310279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2" name="object 1222"/>
          <p:cNvSpPr/>
          <p:nvPr/>
        </p:nvSpPr>
        <p:spPr>
          <a:xfrm>
            <a:off x="6977033" y="306979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3" name="object 1223"/>
          <p:cNvSpPr/>
          <p:nvPr/>
        </p:nvSpPr>
        <p:spPr>
          <a:xfrm>
            <a:off x="6977033" y="306979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4" name="object 1224"/>
          <p:cNvSpPr/>
          <p:nvPr/>
        </p:nvSpPr>
        <p:spPr>
          <a:xfrm>
            <a:off x="6992434" y="306429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5" name="object 1225"/>
          <p:cNvSpPr/>
          <p:nvPr/>
        </p:nvSpPr>
        <p:spPr>
          <a:xfrm>
            <a:off x="6992434" y="306429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6" name="object 1226"/>
          <p:cNvSpPr/>
          <p:nvPr/>
        </p:nvSpPr>
        <p:spPr>
          <a:xfrm>
            <a:off x="7007835" y="302468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7" name="object 1227"/>
          <p:cNvSpPr/>
          <p:nvPr/>
        </p:nvSpPr>
        <p:spPr>
          <a:xfrm>
            <a:off x="7007835" y="302468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7024337" y="294658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9" name="object 1229"/>
          <p:cNvSpPr/>
          <p:nvPr/>
        </p:nvSpPr>
        <p:spPr>
          <a:xfrm>
            <a:off x="7024337" y="294658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0" name="object 1230"/>
          <p:cNvSpPr/>
          <p:nvPr/>
        </p:nvSpPr>
        <p:spPr>
          <a:xfrm>
            <a:off x="7039738" y="289927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7039738" y="289927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7055140" y="301588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3" name="object 1233"/>
          <p:cNvSpPr/>
          <p:nvPr/>
        </p:nvSpPr>
        <p:spPr>
          <a:xfrm>
            <a:off x="7055140" y="301588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4" name="object 1234"/>
          <p:cNvSpPr/>
          <p:nvPr/>
        </p:nvSpPr>
        <p:spPr>
          <a:xfrm>
            <a:off x="7070542" y="305219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5" name="object 1235"/>
          <p:cNvSpPr/>
          <p:nvPr/>
        </p:nvSpPr>
        <p:spPr>
          <a:xfrm>
            <a:off x="7070542" y="305219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6" name="object 1236"/>
          <p:cNvSpPr/>
          <p:nvPr/>
        </p:nvSpPr>
        <p:spPr>
          <a:xfrm>
            <a:off x="7085943" y="303678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7" name="object 1237"/>
          <p:cNvSpPr/>
          <p:nvPr/>
        </p:nvSpPr>
        <p:spPr>
          <a:xfrm>
            <a:off x="7085943" y="303678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8" name="object 1238"/>
          <p:cNvSpPr/>
          <p:nvPr/>
        </p:nvSpPr>
        <p:spPr>
          <a:xfrm>
            <a:off x="7102444" y="295758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9" name="object 1239"/>
          <p:cNvSpPr/>
          <p:nvPr/>
        </p:nvSpPr>
        <p:spPr>
          <a:xfrm>
            <a:off x="7102444" y="295758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0" name="object 1240"/>
          <p:cNvSpPr/>
          <p:nvPr/>
        </p:nvSpPr>
        <p:spPr>
          <a:xfrm>
            <a:off x="7117846" y="296308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1" name="object 1241"/>
          <p:cNvSpPr/>
          <p:nvPr/>
        </p:nvSpPr>
        <p:spPr>
          <a:xfrm>
            <a:off x="7117846" y="296308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2" name="object 1242"/>
          <p:cNvSpPr/>
          <p:nvPr/>
        </p:nvSpPr>
        <p:spPr>
          <a:xfrm>
            <a:off x="7133247" y="304669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3" name="object 1243"/>
          <p:cNvSpPr/>
          <p:nvPr/>
        </p:nvSpPr>
        <p:spPr>
          <a:xfrm>
            <a:off x="7133247" y="304669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4" name="object 1244"/>
          <p:cNvSpPr/>
          <p:nvPr/>
        </p:nvSpPr>
        <p:spPr>
          <a:xfrm>
            <a:off x="7148649" y="303238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5" name="object 1245"/>
          <p:cNvSpPr/>
          <p:nvPr/>
        </p:nvSpPr>
        <p:spPr>
          <a:xfrm>
            <a:off x="7148649" y="303238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6" name="object 1246"/>
          <p:cNvSpPr/>
          <p:nvPr/>
        </p:nvSpPr>
        <p:spPr>
          <a:xfrm>
            <a:off x="7165151" y="288937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7" name="object 1247"/>
          <p:cNvSpPr/>
          <p:nvPr/>
        </p:nvSpPr>
        <p:spPr>
          <a:xfrm>
            <a:off x="7165151" y="288937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8" name="object 1248"/>
          <p:cNvSpPr/>
          <p:nvPr/>
        </p:nvSpPr>
        <p:spPr>
          <a:xfrm>
            <a:off x="7180552" y="300708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9" name="object 1249"/>
          <p:cNvSpPr/>
          <p:nvPr/>
        </p:nvSpPr>
        <p:spPr>
          <a:xfrm>
            <a:off x="7180552" y="300708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0" name="object 1250"/>
          <p:cNvSpPr/>
          <p:nvPr/>
        </p:nvSpPr>
        <p:spPr>
          <a:xfrm>
            <a:off x="7195953" y="301918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1" name="object 1251"/>
          <p:cNvSpPr/>
          <p:nvPr/>
        </p:nvSpPr>
        <p:spPr>
          <a:xfrm>
            <a:off x="7195953" y="301918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2" name="object 1252"/>
          <p:cNvSpPr/>
          <p:nvPr/>
        </p:nvSpPr>
        <p:spPr>
          <a:xfrm>
            <a:off x="7211355" y="288277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3" name="object 1253"/>
          <p:cNvSpPr/>
          <p:nvPr/>
        </p:nvSpPr>
        <p:spPr>
          <a:xfrm>
            <a:off x="7211355" y="288277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4" name="object 1254"/>
          <p:cNvSpPr/>
          <p:nvPr/>
        </p:nvSpPr>
        <p:spPr>
          <a:xfrm>
            <a:off x="7227857" y="298398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5" name="object 1255"/>
          <p:cNvSpPr/>
          <p:nvPr/>
        </p:nvSpPr>
        <p:spPr>
          <a:xfrm>
            <a:off x="7227857" y="298398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6" name="object 1256"/>
          <p:cNvSpPr/>
          <p:nvPr/>
        </p:nvSpPr>
        <p:spPr>
          <a:xfrm>
            <a:off x="7243258" y="299718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7" name="object 1257"/>
          <p:cNvSpPr/>
          <p:nvPr/>
        </p:nvSpPr>
        <p:spPr>
          <a:xfrm>
            <a:off x="7243258" y="299718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8" name="object 1258"/>
          <p:cNvSpPr/>
          <p:nvPr/>
        </p:nvSpPr>
        <p:spPr>
          <a:xfrm>
            <a:off x="7258660" y="283657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9" name="object 1259"/>
          <p:cNvSpPr/>
          <p:nvPr/>
        </p:nvSpPr>
        <p:spPr>
          <a:xfrm>
            <a:off x="7258660" y="283657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0" name="object 1260"/>
          <p:cNvSpPr/>
          <p:nvPr/>
        </p:nvSpPr>
        <p:spPr>
          <a:xfrm>
            <a:off x="7274061" y="299168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1" name="object 1261"/>
          <p:cNvSpPr/>
          <p:nvPr/>
        </p:nvSpPr>
        <p:spPr>
          <a:xfrm>
            <a:off x="7274061" y="299168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2" name="object 1262"/>
          <p:cNvSpPr/>
          <p:nvPr/>
        </p:nvSpPr>
        <p:spPr>
          <a:xfrm>
            <a:off x="7289462" y="292017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3" name="object 1263"/>
          <p:cNvSpPr/>
          <p:nvPr/>
        </p:nvSpPr>
        <p:spPr>
          <a:xfrm>
            <a:off x="7289462" y="292017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4" name="object 1264"/>
          <p:cNvSpPr/>
          <p:nvPr/>
        </p:nvSpPr>
        <p:spPr>
          <a:xfrm>
            <a:off x="7305964" y="292897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5" name="object 1265"/>
          <p:cNvSpPr/>
          <p:nvPr/>
        </p:nvSpPr>
        <p:spPr>
          <a:xfrm>
            <a:off x="7305964" y="292897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6" name="object 1266"/>
          <p:cNvSpPr/>
          <p:nvPr/>
        </p:nvSpPr>
        <p:spPr>
          <a:xfrm>
            <a:off x="7321366" y="295758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7" name="object 1267"/>
          <p:cNvSpPr/>
          <p:nvPr/>
        </p:nvSpPr>
        <p:spPr>
          <a:xfrm>
            <a:off x="7321366" y="295758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8" name="object 1268"/>
          <p:cNvSpPr/>
          <p:nvPr/>
        </p:nvSpPr>
        <p:spPr>
          <a:xfrm>
            <a:off x="7336767" y="278266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9" name="object 1269"/>
          <p:cNvSpPr/>
          <p:nvPr/>
        </p:nvSpPr>
        <p:spPr>
          <a:xfrm>
            <a:off x="7336767" y="278266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0" name="object 1270"/>
          <p:cNvSpPr/>
          <p:nvPr/>
        </p:nvSpPr>
        <p:spPr>
          <a:xfrm>
            <a:off x="7352169" y="295208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1" name="object 1271"/>
          <p:cNvSpPr/>
          <p:nvPr/>
        </p:nvSpPr>
        <p:spPr>
          <a:xfrm>
            <a:off x="7352169" y="295208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2" name="object 1272"/>
          <p:cNvSpPr/>
          <p:nvPr/>
        </p:nvSpPr>
        <p:spPr>
          <a:xfrm>
            <a:off x="7368670" y="274746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3" name="object 1273"/>
          <p:cNvSpPr/>
          <p:nvPr/>
        </p:nvSpPr>
        <p:spPr>
          <a:xfrm>
            <a:off x="7368670" y="274746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4" name="object 1274"/>
          <p:cNvSpPr/>
          <p:nvPr/>
        </p:nvSpPr>
        <p:spPr>
          <a:xfrm>
            <a:off x="7384071" y="293558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5" name="object 1275"/>
          <p:cNvSpPr/>
          <p:nvPr/>
        </p:nvSpPr>
        <p:spPr>
          <a:xfrm>
            <a:off x="7384071" y="293558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6" name="object 1276"/>
          <p:cNvSpPr/>
          <p:nvPr/>
        </p:nvSpPr>
        <p:spPr>
          <a:xfrm>
            <a:off x="7399473" y="283217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7" name="object 1277"/>
          <p:cNvSpPr/>
          <p:nvPr/>
        </p:nvSpPr>
        <p:spPr>
          <a:xfrm>
            <a:off x="7399473" y="283217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8" name="object 1278"/>
          <p:cNvSpPr/>
          <p:nvPr/>
        </p:nvSpPr>
        <p:spPr>
          <a:xfrm>
            <a:off x="7414875" y="291797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9" name="object 1279"/>
          <p:cNvSpPr/>
          <p:nvPr/>
        </p:nvSpPr>
        <p:spPr>
          <a:xfrm>
            <a:off x="7414875" y="291797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0" name="object 1280"/>
          <p:cNvSpPr/>
          <p:nvPr/>
        </p:nvSpPr>
        <p:spPr>
          <a:xfrm>
            <a:off x="7431376" y="284537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1" name="object 1281"/>
          <p:cNvSpPr/>
          <p:nvPr/>
        </p:nvSpPr>
        <p:spPr>
          <a:xfrm>
            <a:off x="7431376" y="284537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2" name="object 1282"/>
          <p:cNvSpPr/>
          <p:nvPr/>
        </p:nvSpPr>
        <p:spPr>
          <a:xfrm>
            <a:off x="7446778" y="290697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3" name="object 1283"/>
          <p:cNvSpPr/>
          <p:nvPr/>
        </p:nvSpPr>
        <p:spPr>
          <a:xfrm>
            <a:off x="7446778" y="290697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4" name="object 1284"/>
          <p:cNvSpPr/>
          <p:nvPr/>
        </p:nvSpPr>
        <p:spPr>
          <a:xfrm>
            <a:off x="7462179" y="284097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5" name="object 1285"/>
          <p:cNvSpPr/>
          <p:nvPr/>
        </p:nvSpPr>
        <p:spPr>
          <a:xfrm>
            <a:off x="7462179" y="284097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6" name="object 1286"/>
          <p:cNvSpPr/>
          <p:nvPr/>
        </p:nvSpPr>
        <p:spPr>
          <a:xfrm>
            <a:off x="7477580" y="290917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7" name="object 1287"/>
          <p:cNvSpPr/>
          <p:nvPr/>
        </p:nvSpPr>
        <p:spPr>
          <a:xfrm>
            <a:off x="7477580" y="290917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8" name="object 1288"/>
          <p:cNvSpPr/>
          <p:nvPr/>
        </p:nvSpPr>
        <p:spPr>
          <a:xfrm>
            <a:off x="7492982" y="279696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9" name="object 1289"/>
          <p:cNvSpPr/>
          <p:nvPr/>
        </p:nvSpPr>
        <p:spPr>
          <a:xfrm>
            <a:off x="7492982" y="279696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0" name="object 1290"/>
          <p:cNvSpPr/>
          <p:nvPr/>
        </p:nvSpPr>
        <p:spPr>
          <a:xfrm>
            <a:off x="7509484" y="291577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1" name="object 1291"/>
          <p:cNvSpPr/>
          <p:nvPr/>
        </p:nvSpPr>
        <p:spPr>
          <a:xfrm>
            <a:off x="7509484" y="291577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2" name="object 1292"/>
          <p:cNvSpPr/>
          <p:nvPr/>
        </p:nvSpPr>
        <p:spPr>
          <a:xfrm>
            <a:off x="7524885" y="264735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3" name="object 1293"/>
          <p:cNvSpPr/>
          <p:nvPr/>
        </p:nvSpPr>
        <p:spPr>
          <a:xfrm>
            <a:off x="7524885" y="264735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4" name="object 1294"/>
          <p:cNvSpPr/>
          <p:nvPr/>
        </p:nvSpPr>
        <p:spPr>
          <a:xfrm>
            <a:off x="7540287" y="290477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5" name="object 1295"/>
          <p:cNvSpPr/>
          <p:nvPr/>
        </p:nvSpPr>
        <p:spPr>
          <a:xfrm>
            <a:off x="7540287" y="290477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6" name="object 1296"/>
          <p:cNvSpPr/>
          <p:nvPr/>
        </p:nvSpPr>
        <p:spPr>
          <a:xfrm>
            <a:off x="7555688" y="276066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7" name="object 1297"/>
          <p:cNvSpPr/>
          <p:nvPr/>
        </p:nvSpPr>
        <p:spPr>
          <a:xfrm>
            <a:off x="7555688" y="276066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8" name="object 1298"/>
          <p:cNvSpPr/>
          <p:nvPr/>
        </p:nvSpPr>
        <p:spPr>
          <a:xfrm>
            <a:off x="7572189" y="288057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9" name="object 1299"/>
          <p:cNvSpPr/>
          <p:nvPr/>
        </p:nvSpPr>
        <p:spPr>
          <a:xfrm>
            <a:off x="7572189" y="288057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0" name="object 1300"/>
          <p:cNvSpPr/>
          <p:nvPr/>
        </p:nvSpPr>
        <p:spPr>
          <a:xfrm>
            <a:off x="7587591" y="285637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1" name="object 1301"/>
          <p:cNvSpPr/>
          <p:nvPr/>
        </p:nvSpPr>
        <p:spPr>
          <a:xfrm>
            <a:off x="7587591" y="285637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2" name="object 1302"/>
          <p:cNvSpPr/>
          <p:nvPr/>
        </p:nvSpPr>
        <p:spPr>
          <a:xfrm>
            <a:off x="7602993" y="277826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3" name="object 1303"/>
          <p:cNvSpPr/>
          <p:nvPr/>
        </p:nvSpPr>
        <p:spPr>
          <a:xfrm>
            <a:off x="7602993" y="277826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4" name="object 1304"/>
          <p:cNvSpPr/>
          <p:nvPr/>
        </p:nvSpPr>
        <p:spPr>
          <a:xfrm>
            <a:off x="7618394" y="288607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5" name="object 1305"/>
          <p:cNvSpPr/>
          <p:nvPr/>
        </p:nvSpPr>
        <p:spPr>
          <a:xfrm>
            <a:off x="7618394" y="288607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6" name="object 1306"/>
          <p:cNvSpPr/>
          <p:nvPr/>
        </p:nvSpPr>
        <p:spPr>
          <a:xfrm>
            <a:off x="7634895" y="268915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7" name="object 1307"/>
          <p:cNvSpPr/>
          <p:nvPr/>
        </p:nvSpPr>
        <p:spPr>
          <a:xfrm>
            <a:off x="7634895" y="268915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8" name="object 1308"/>
          <p:cNvSpPr/>
          <p:nvPr/>
        </p:nvSpPr>
        <p:spPr>
          <a:xfrm>
            <a:off x="7650297" y="286297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9" name="object 1309"/>
          <p:cNvSpPr/>
          <p:nvPr/>
        </p:nvSpPr>
        <p:spPr>
          <a:xfrm>
            <a:off x="7650297" y="286297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0" name="object 1310"/>
          <p:cNvSpPr/>
          <p:nvPr/>
        </p:nvSpPr>
        <p:spPr>
          <a:xfrm>
            <a:off x="7665698" y="285307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1" name="object 1311"/>
          <p:cNvSpPr/>
          <p:nvPr/>
        </p:nvSpPr>
        <p:spPr>
          <a:xfrm>
            <a:off x="7665698" y="285307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2" name="object 1312"/>
          <p:cNvSpPr/>
          <p:nvPr/>
        </p:nvSpPr>
        <p:spPr>
          <a:xfrm>
            <a:off x="7681100" y="261434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3" name="object 1313"/>
          <p:cNvSpPr/>
          <p:nvPr/>
        </p:nvSpPr>
        <p:spPr>
          <a:xfrm>
            <a:off x="7681100" y="261434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4" name="object 1314"/>
          <p:cNvSpPr/>
          <p:nvPr/>
        </p:nvSpPr>
        <p:spPr>
          <a:xfrm>
            <a:off x="7696502" y="286627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5" name="object 1315"/>
          <p:cNvSpPr/>
          <p:nvPr/>
        </p:nvSpPr>
        <p:spPr>
          <a:xfrm>
            <a:off x="7696502" y="286627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6" name="object 1316"/>
          <p:cNvSpPr/>
          <p:nvPr/>
        </p:nvSpPr>
        <p:spPr>
          <a:xfrm>
            <a:off x="7713003" y="281676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7" name="object 1317"/>
          <p:cNvSpPr/>
          <p:nvPr/>
        </p:nvSpPr>
        <p:spPr>
          <a:xfrm>
            <a:off x="7713003" y="281676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8" name="object 1318"/>
          <p:cNvSpPr/>
          <p:nvPr/>
        </p:nvSpPr>
        <p:spPr>
          <a:xfrm>
            <a:off x="7728405" y="269245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9" name="object 1319"/>
          <p:cNvSpPr/>
          <p:nvPr/>
        </p:nvSpPr>
        <p:spPr>
          <a:xfrm>
            <a:off x="7728405" y="269245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0" name="object 1320"/>
          <p:cNvSpPr/>
          <p:nvPr/>
        </p:nvSpPr>
        <p:spPr>
          <a:xfrm>
            <a:off x="7743806" y="285197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1" name="object 1321"/>
          <p:cNvSpPr/>
          <p:nvPr/>
        </p:nvSpPr>
        <p:spPr>
          <a:xfrm>
            <a:off x="7743806" y="285197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2" name="object 1322"/>
          <p:cNvSpPr/>
          <p:nvPr/>
        </p:nvSpPr>
        <p:spPr>
          <a:xfrm>
            <a:off x="7759207" y="279586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3" name="object 1323"/>
          <p:cNvSpPr/>
          <p:nvPr/>
        </p:nvSpPr>
        <p:spPr>
          <a:xfrm>
            <a:off x="7759207" y="279586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4" name="object 1324"/>
          <p:cNvSpPr/>
          <p:nvPr/>
        </p:nvSpPr>
        <p:spPr>
          <a:xfrm>
            <a:off x="7775709" y="266165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5" name="object 1325"/>
          <p:cNvSpPr/>
          <p:nvPr/>
        </p:nvSpPr>
        <p:spPr>
          <a:xfrm>
            <a:off x="7775709" y="266165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6" name="object 1326"/>
          <p:cNvSpPr/>
          <p:nvPr/>
        </p:nvSpPr>
        <p:spPr>
          <a:xfrm>
            <a:off x="7791111" y="282556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7" name="object 1327"/>
          <p:cNvSpPr/>
          <p:nvPr/>
        </p:nvSpPr>
        <p:spPr>
          <a:xfrm>
            <a:off x="7791111" y="282556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8" name="object 1328"/>
          <p:cNvSpPr/>
          <p:nvPr/>
        </p:nvSpPr>
        <p:spPr>
          <a:xfrm>
            <a:off x="7806512" y="278706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9" name="object 1329"/>
          <p:cNvSpPr/>
          <p:nvPr/>
        </p:nvSpPr>
        <p:spPr>
          <a:xfrm>
            <a:off x="7806512" y="278706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0" name="object 1330"/>
          <p:cNvSpPr/>
          <p:nvPr/>
        </p:nvSpPr>
        <p:spPr>
          <a:xfrm>
            <a:off x="7821914" y="254394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1" name="object 1331"/>
          <p:cNvSpPr/>
          <p:nvPr/>
        </p:nvSpPr>
        <p:spPr>
          <a:xfrm>
            <a:off x="7821914" y="254394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2" name="object 1332"/>
          <p:cNvSpPr/>
          <p:nvPr/>
        </p:nvSpPr>
        <p:spPr>
          <a:xfrm>
            <a:off x="7838415" y="279036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3" name="object 1333"/>
          <p:cNvSpPr/>
          <p:nvPr/>
        </p:nvSpPr>
        <p:spPr>
          <a:xfrm>
            <a:off x="7838415" y="279036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4" name="object 1334"/>
          <p:cNvSpPr/>
          <p:nvPr/>
        </p:nvSpPr>
        <p:spPr>
          <a:xfrm>
            <a:off x="7853817" y="279146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5" name="object 1335"/>
          <p:cNvSpPr/>
          <p:nvPr/>
        </p:nvSpPr>
        <p:spPr>
          <a:xfrm>
            <a:off x="7853817" y="279146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6" name="object 1336"/>
          <p:cNvSpPr/>
          <p:nvPr/>
        </p:nvSpPr>
        <p:spPr>
          <a:xfrm>
            <a:off x="7869218" y="258024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7" name="object 1337"/>
          <p:cNvSpPr/>
          <p:nvPr/>
        </p:nvSpPr>
        <p:spPr>
          <a:xfrm>
            <a:off x="7869218" y="258024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8" name="object 1338"/>
          <p:cNvSpPr/>
          <p:nvPr/>
        </p:nvSpPr>
        <p:spPr>
          <a:xfrm>
            <a:off x="7884620" y="271445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9" name="object 1339"/>
          <p:cNvSpPr/>
          <p:nvPr/>
        </p:nvSpPr>
        <p:spPr>
          <a:xfrm>
            <a:off x="7884620" y="271445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0" name="object 1340"/>
          <p:cNvSpPr/>
          <p:nvPr/>
        </p:nvSpPr>
        <p:spPr>
          <a:xfrm>
            <a:off x="7900021" y="278486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1" name="object 1341"/>
          <p:cNvSpPr/>
          <p:nvPr/>
        </p:nvSpPr>
        <p:spPr>
          <a:xfrm>
            <a:off x="7900021" y="278486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2" name="object 1342"/>
          <p:cNvSpPr/>
          <p:nvPr/>
        </p:nvSpPr>
        <p:spPr>
          <a:xfrm>
            <a:off x="7916522" y="272215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3" name="object 1343"/>
          <p:cNvSpPr/>
          <p:nvPr/>
        </p:nvSpPr>
        <p:spPr>
          <a:xfrm>
            <a:off x="7916522" y="272215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4" name="object 1344"/>
          <p:cNvSpPr/>
          <p:nvPr/>
        </p:nvSpPr>
        <p:spPr>
          <a:xfrm>
            <a:off x="7931924" y="24262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5" name="object 1345"/>
          <p:cNvSpPr/>
          <p:nvPr/>
        </p:nvSpPr>
        <p:spPr>
          <a:xfrm>
            <a:off x="7931924" y="24262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6" name="object 1346"/>
          <p:cNvSpPr/>
          <p:nvPr/>
        </p:nvSpPr>
        <p:spPr>
          <a:xfrm>
            <a:off x="7947325" y="272215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7" name="object 1347"/>
          <p:cNvSpPr/>
          <p:nvPr/>
        </p:nvSpPr>
        <p:spPr>
          <a:xfrm>
            <a:off x="7947325" y="272215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8" name="object 1348"/>
          <p:cNvSpPr/>
          <p:nvPr/>
        </p:nvSpPr>
        <p:spPr>
          <a:xfrm>
            <a:off x="7962727" y="275076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9" name="object 1349"/>
          <p:cNvSpPr/>
          <p:nvPr/>
        </p:nvSpPr>
        <p:spPr>
          <a:xfrm>
            <a:off x="7962727" y="275076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0" name="object 1350"/>
          <p:cNvSpPr/>
          <p:nvPr/>
        </p:nvSpPr>
        <p:spPr>
          <a:xfrm>
            <a:off x="7979229" y="265725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1" name="object 1351"/>
          <p:cNvSpPr/>
          <p:nvPr/>
        </p:nvSpPr>
        <p:spPr>
          <a:xfrm>
            <a:off x="7979229" y="265725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2" name="object 1352"/>
          <p:cNvSpPr/>
          <p:nvPr/>
        </p:nvSpPr>
        <p:spPr>
          <a:xfrm>
            <a:off x="7994630" y="24284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3" name="object 1353"/>
          <p:cNvSpPr/>
          <p:nvPr/>
        </p:nvSpPr>
        <p:spPr>
          <a:xfrm>
            <a:off x="7994630" y="242843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4" name="object 1354"/>
          <p:cNvSpPr/>
          <p:nvPr/>
        </p:nvSpPr>
        <p:spPr>
          <a:xfrm>
            <a:off x="8010032" y="269355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5" name="object 1355"/>
          <p:cNvSpPr/>
          <p:nvPr/>
        </p:nvSpPr>
        <p:spPr>
          <a:xfrm>
            <a:off x="8010032" y="269355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6" name="object 1356"/>
          <p:cNvSpPr/>
          <p:nvPr/>
        </p:nvSpPr>
        <p:spPr>
          <a:xfrm>
            <a:off x="8025433" y="272215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7" name="object 1357"/>
          <p:cNvSpPr/>
          <p:nvPr/>
        </p:nvSpPr>
        <p:spPr>
          <a:xfrm>
            <a:off x="8025433" y="272215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8" name="object 1358"/>
          <p:cNvSpPr/>
          <p:nvPr/>
        </p:nvSpPr>
        <p:spPr>
          <a:xfrm>
            <a:off x="8040834" y="264515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9" name="object 1359"/>
          <p:cNvSpPr/>
          <p:nvPr/>
        </p:nvSpPr>
        <p:spPr>
          <a:xfrm>
            <a:off x="8040834" y="264515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0" name="object 1360"/>
          <p:cNvSpPr/>
          <p:nvPr/>
        </p:nvSpPr>
        <p:spPr>
          <a:xfrm>
            <a:off x="8057336" y="22689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1" name="object 1361"/>
          <p:cNvSpPr/>
          <p:nvPr/>
        </p:nvSpPr>
        <p:spPr>
          <a:xfrm>
            <a:off x="8057336" y="22689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2" name="object 1362"/>
          <p:cNvSpPr/>
          <p:nvPr/>
        </p:nvSpPr>
        <p:spPr>
          <a:xfrm>
            <a:off x="8072738" y="263085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3" name="object 1363"/>
          <p:cNvSpPr/>
          <p:nvPr/>
        </p:nvSpPr>
        <p:spPr>
          <a:xfrm>
            <a:off x="8072738" y="263085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4" name="object 1364"/>
          <p:cNvSpPr/>
          <p:nvPr/>
        </p:nvSpPr>
        <p:spPr>
          <a:xfrm>
            <a:off x="8088139" y="269355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5" name="object 1365"/>
          <p:cNvSpPr/>
          <p:nvPr/>
        </p:nvSpPr>
        <p:spPr>
          <a:xfrm>
            <a:off x="8088139" y="269355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6" name="object 1366"/>
          <p:cNvSpPr/>
          <p:nvPr/>
        </p:nvSpPr>
        <p:spPr>
          <a:xfrm>
            <a:off x="8103541" y="266275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7" name="object 1367"/>
          <p:cNvSpPr/>
          <p:nvPr/>
        </p:nvSpPr>
        <p:spPr>
          <a:xfrm>
            <a:off x="8103541" y="266275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8" name="object 1368"/>
          <p:cNvSpPr/>
          <p:nvPr/>
        </p:nvSpPr>
        <p:spPr>
          <a:xfrm>
            <a:off x="8120042" y="250763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9" name="object 1369"/>
          <p:cNvSpPr/>
          <p:nvPr/>
        </p:nvSpPr>
        <p:spPr>
          <a:xfrm>
            <a:off x="8120042" y="250763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0" name="object 1370"/>
          <p:cNvSpPr/>
          <p:nvPr/>
        </p:nvSpPr>
        <p:spPr>
          <a:xfrm>
            <a:off x="8135444" y="245153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1" name="object 1371"/>
          <p:cNvSpPr/>
          <p:nvPr/>
        </p:nvSpPr>
        <p:spPr>
          <a:xfrm>
            <a:off x="8135444" y="245153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2" name="object 1372"/>
          <p:cNvSpPr/>
          <p:nvPr/>
        </p:nvSpPr>
        <p:spPr>
          <a:xfrm>
            <a:off x="8150845" y="262535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3" name="object 1373"/>
          <p:cNvSpPr/>
          <p:nvPr/>
        </p:nvSpPr>
        <p:spPr>
          <a:xfrm>
            <a:off x="8150845" y="262535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4" name="object 1374"/>
          <p:cNvSpPr/>
          <p:nvPr/>
        </p:nvSpPr>
        <p:spPr>
          <a:xfrm>
            <a:off x="8166247" y="265615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5" name="object 1375"/>
          <p:cNvSpPr/>
          <p:nvPr/>
        </p:nvSpPr>
        <p:spPr>
          <a:xfrm>
            <a:off x="8166247" y="265615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6" name="object 1376"/>
          <p:cNvSpPr/>
          <p:nvPr/>
        </p:nvSpPr>
        <p:spPr>
          <a:xfrm>
            <a:off x="8182748" y="261434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7" name="object 1377"/>
          <p:cNvSpPr/>
          <p:nvPr/>
        </p:nvSpPr>
        <p:spPr>
          <a:xfrm>
            <a:off x="8182748" y="261434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8" name="object 1378"/>
          <p:cNvSpPr/>
          <p:nvPr/>
        </p:nvSpPr>
        <p:spPr>
          <a:xfrm>
            <a:off x="8198149" y="245373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9" name="object 1379"/>
          <p:cNvSpPr/>
          <p:nvPr/>
        </p:nvSpPr>
        <p:spPr>
          <a:xfrm>
            <a:off x="8198149" y="245373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0" name="object 1380"/>
          <p:cNvSpPr/>
          <p:nvPr/>
        </p:nvSpPr>
        <p:spPr>
          <a:xfrm>
            <a:off x="8213551" y="240202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1" name="object 1381"/>
          <p:cNvSpPr/>
          <p:nvPr/>
        </p:nvSpPr>
        <p:spPr>
          <a:xfrm>
            <a:off x="8213551" y="240202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2" name="object 1382"/>
          <p:cNvSpPr/>
          <p:nvPr/>
        </p:nvSpPr>
        <p:spPr>
          <a:xfrm>
            <a:off x="8228953" y="257914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3" name="object 1383"/>
          <p:cNvSpPr/>
          <p:nvPr/>
        </p:nvSpPr>
        <p:spPr>
          <a:xfrm>
            <a:off x="8228953" y="257914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4" name="object 1384"/>
          <p:cNvSpPr/>
          <p:nvPr/>
        </p:nvSpPr>
        <p:spPr>
          <a:xfrm>
            <a:off x="8244354" y="262205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5" name="object 1385"/>
          <p:cNvSpPr/>
          <p:nvPr/>
        </p:nvSpPr>
        <p:spPr>
          <a:xfrm>
            <a:off x="8244354" y="262205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6" name="object 1386"/>
          <p:cNvSpPr/>
          <p:nvPr/>
        </p:nvSpPr>
        <p:spPr>
          <a:xfrm>
            <a:off x="8260856" y="260554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7" name="object 1387"/>
          <p:cNvSpPr/>
          <p:nvPr/>
        </p:nvSpPr>
        <p:spPr>
          <a:xfrm>
            <a:off x="8260856" y="260554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8" name="object 1388"/>
          <p:cNvSpPr/>
          <p:nvPr/>
        </p:nvSpPr>
        <p:spPr>
          <a:xfrm>
            <a:off x="8276257" y="252194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9" name="object 1389"/>
          <p:cNvSpPr/>
          <p:nvPr/>
        </p:nvSpPr>
        <p:spPr>
          <a:xfrm>
            <a:off x="8276257" y="252194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0" name="object 1390"/>
          <p:cNvSpPr/>
          <p:nvPr/>
        </p:nvSpPr>
        <p:spPr>
          <a:xfrm>
            <a:off x="8291659" y="23030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1" name="object 1391"/>
          <p:cNvSpPr/>
          <p:nvPr/>
        </p:nvSpPr>
        <p:spPr>
          <a:xfrm>
            <a:off x="8291659" y="230301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2" name="object 1392"/>
          <p:cNvSpPr/>
          <p:nvPr/>
        </p:nvSpPr>
        <p:spPr>
          <a:xfrm>
            <a:off x="8307060" y="243723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3" name="object 1393"/>
          <p:cNvSpPr/>
          <p:nvPr/>
        </p:nvSpPr>
        <p:spPr>
          <a:xfrm>
            <a:off x="8307060" y="243723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4" name="object 1394"/>
          <p:cNvSpPr/>
          <p:nvPr/>
        </p:nvSpPr>
        <p:spPr>
          <a:xfrm>
            <a:off x="8323562" y="254504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5" name="object 1395"/>
          <p:cNvSpPr/>
          <p:nvPr/>
        </p:nvSpPr>
        <p:spPr>
          <a:xfrm>
            <a:off x="8323562" y="254504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6" name="object 1396"/>
          <p:cNvSpPr/>
          <p:nvPr/>
        </p:nvSpPr>
        <p:spPr>
          <a:xfrm>
            <a:off x="8338963" y="257364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7" name="object 1397"/>
          <p:cNvSpPr/>
          <p:nvPr/>
        </p:nvSpPr>
        <p:spPr>
          <a:xfrm>
            <a:off x="8338963" y="257364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8" name="object 1398"/>
          <p:cNvSpPr/>
          <p:nvPr/>
        </p:nvSpPr>
        <p:spPr>
          <a:xfrm>
            <a:off x="8354365" y="255274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9" name="object 1399"/>
          <p:cNvSpPr/>
          <p:nvPr/>
        </p:nvSpPr>
        <p:spPr>
          <a:xfrm>
            <a:off x="8354365" y="255274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0" name="object 1400"/>
          <p:cNvSpPr/>
          <p:nvPr/>
        </p:nvSpPr>
        <p:spPr>
          <a:xfrm>
            <a:off x="8369766" y="247793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1" name="object 1401"/>
          <p:cNvSpPr/>
          <p:nvPr/>
        </p:nvSpPr>
        <p:spPr>
          <a:xfrm>
            <a:off x="8369766" y="247793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2" name="object 1402"/>
          <p:cNvSpPr/>
          <p:nvPr/>
        </p:nvSpPr>
        <p:spPr>
          <a:xfrm>
            <a:off x="8386267" y="228981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3" name="object 1403"/>
          <p:cNvSpPr/>
          <p:nvPr/>
        </p:nvSpPr>
        <p:spPr>
          <a:xfrm>
            <a:off x="8386267" y="228981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4" name="object 1404"/>
          <p:cNvSpPr/>
          <p:nvPr/>
        </p:nvSpPr>
        <p:spPr>
          <a:xfrm>
            <a:off x="8401670" y="23228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5" name="object 1405"/>
          <p:cNvSpPr/>
          <p:nvPr/>
        </p:nvSpPr>
        <p:spPr>
          <a:xfrm>
            <a:off x="8401670" y="2322821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6" name="object 1406"/>
          <p:cNvSpPr/>
          <p:nvPr/>
        </p:nvSpPr>
        <p:spPr>
          <a:xfrm>
            <a:off x="8417071" y="24669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7" name="object 1407"/>
          <p:cNvSpPr/>
          <p:nvPr/>
        </p:nvSpPr>
        <p:spPr>
          <a:xfrm>
            <a:off x="8417071" y="24669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8" name="object 1408"/>
          <p:cNvSpPr/>
          <p:nvPr/>
        </p:nvSpPr>
        <p:spPr>
          <a:xfrm>
            <a:off x="8432472" y="251753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9" name="object 1409"/>
          <p:cNvSpPr/>
          <p:nvPr/>
        </p:nvSpPr>
        <p:spPr>
          <a:xfrm>
            <a:off x="8432472" y="251753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0" name="object 1410"/>
          <p:cNvSpPr/>
          <p:nvPr/>
        </p:nvSpPr>
        <p:spPr>
          <a:xfrm>
            <a:off x="8447874" y="252304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1" name="object 1411"/>
          <p:cNvSpPr/>
          <p:nvPr/>
        </p:nvSpPr>
        <p:spPr>
          <a:xfrm>
            <a:off x="8447874" y="252304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2" name="object 1412"/>
          <p:cNvSpPr/>
          <p:nvPr/>
        </p:nvSpPr>
        <p:spPr>
          <a:xfrm>
            <a:off x="8464375" y="249223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3" name="object 1413"/>
          <p:cNvSpPr/>
          <p:nvPr/>
        </p:nvSpPr>
        <p:spPr>
          <a:xfrm>
            <a:off x="8464375" y="249223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4" name="object 1414"/>
          <p:cNvSpPr/>
          <p:nvPr/>
        </p:nvSpPr>
        <p:spPr>
          <a:xfrm>
            <a:off x="8479776" y="241413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5" name="object 1415"/>
          <p:cNvSpPr/>
          <p:nvPr/>
        </p:nvSpPr>
        <p:spPr>
          <a:xfrm>
            <a:off x="8479776" y="241413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6" name="object 1416"/>
          <p:cNvSpPr/>
          <p:nvPr/>
        </p:nvSpPr>
        <p:spPr>
          <a:xfrm>
            <a:off x="8495179" y="22414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7" name="object 1417"/>
          <p:cNvSpPr/>
          <p:nvPr/>
        </p:nvSpPr>
        <p:spPr>
          <a:xfrm>
            <a:off x="8495179" y="22414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8" name="object 1418"/>
          <p:cNvSpPr/>
          <p:nvPr/>
        </p:nvSpPr>
        <p:spPr>
          <a:xfrm>
            <a:off x="8510580" y="22403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9" name="object 1419"/>
          <p:cNvSpPr/>
          <p:nvPr/>
        </p:nvSpPr>
        <p:spPr>
          <a:xfrm>
            <a:off x="8510580" y="224031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0" name="object 1420"/>
          <p:cNvSpPr/>
          <p:nvPr/>
        </p:nvSpPr>
        <p:spPr>
          <a:xfrm>
            <a:off x="8527081" y="239322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1" name="object 1421"/>
          <p:cNvSpPr/>
          <p:nvPr/>
        </p:nvSpPr>
        <p:spPr>
          <a:xfrm>
            <a:off x="8527081" y="2393228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2" name="object 1422"/>
          <p:cNvSpPr/>
          <p:nvPr/>
        </p:nvSpPr>
        <p:spPr>
          <a:xfrm>
            <a:off x="8542483" y="245593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3" name="object 1423"/>
          <p:cNvSpPr/>
          <p:nvPr/>
        </p:nvSpPr>
        <p:spPr>
          <a:xfrm>
            <a:off x="8542483" y="245593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4" name="object 1424"/>
          <p:cNvSpPr/>
          <p:nvPr/>
        </p:nvSpPr>
        <p:spPr>
          <a:xfrm>
            <a:off x="8557884" y="247683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5" name="object 1425"/>
          <p:cNvSpPr/>
          <p:nvPr/>
        </p:nvSpPr>
        <p:spPr>
          <a:xfrm>
            <a:off x="8557884" y="247683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6" name="object 1426"/>
          <p:cNvSpPr/>
          <p:nvPr/>
        </p:nvSpPr>
        <p:spPr>
          <a:xfrm>
            <a:off x="8573285" y="24702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7" name="object 1427"/>
          <p:cNvSpPr/>
          <p:nvPr/>
        </p:nvSpPr>
        <p:spPr>
          <a:xfrm>
            <a:off x="8573285" y="247023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8" name="object 1428"/>
          <p:cNvSpPr/>
          <p:nvPr/>
        </p:nvSpPr>
        <p:spPr>
          <a:xfrm>
            <a:off x="8589788" y="243723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9" name="object 1429"/>
          <p:cNvSpPr/>
          <p:nvPr/>
        </p:nvSpPr>
        <p:spPr>
          <a:xfrm>
            <a:off x="8589788" y="243723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0" name="object 1430"/>
          <p:cNvSpPr/>
          <p:nvPr/>
        </p:nvSpPr>
        <p:spPr>
          <a:xfrm>
            <a:off x="8605189" y="237012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1" name="object 1431"/>
          <p:cNvSpPr/>
          <p:nvPr/>
        </p:nvSpPr>
        <p:spPr>
          <a:xfrm>
            <a:off x="8605189" y="237012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2" name="object 1432"/>
          <p:cNvSpPr/>
          <p:nvPr/>
        </p:nvSpPr>
        <p:spPr>
          <a:xfrm>
            <a:off x="8620590" y="22469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3" name="object 1433"/>
          <p:cNvSpPr/>
          <p:nvPr/>
        </p:nvSpPr>
        <p:spPr>
          <a:xfrm>
            <a:off x="8620590" y="224691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4" name="object 1434"/>
          <p:cNvSpPr/>
          <p:nvPr/>
        </p:nvSpPr>
        <p:spPr>
          <a:xfrm>
            <a:off x="8635992" y="21424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5" name="object 1435"/>
          <p:cNvSpPr/>
          <p:nvPr/>
        </p:nvSpPr>
        <p:spPr>
          <a:xfrm>
            <a:off x="8635992" y="21424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6" name="object 1436"/>
          <p:cNvSpPr/>
          <p:nvPr/>
        </p:nvSpPr>
        <p:spPr>
          <a:xfrm>
            <a:off x="8651393" y="228431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7" name="object 1437"/>
          <p:cNvSpPr/>
          <p:nvPr/>
        </p:nvSpPr>
        <p:spPr>
          <a:xfrm>
            <a:off x="8651393" y="228431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8" name="object 1438"/>
          <p:cNvSpPr/>
          <p:nvPr/>
        </p:nvSpPr>
        <p:spPr>
          <a:xfrm>
            <a:off x="8667895" y="236682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9" name="object 1439"/>
          <p:cNvSpPr/>
          <p:nvPr/>
        </p:nvSpPr>
        <p:spPr>
          <a:xfrm>
            <a:off x="8667895" y="236682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0" name="object 1440"/>
          <p:cNvSpPr/>
          <p:nvPr/>
        </p:nvSpPr>
        <p:spPr>
          <a:xfrm>
            <a:off x="8683297" y="240642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1" name="object 1441"/>
          <p:cNvSpPr/>
          <p:nvPr/>
        </p:nvSpPr>
        <p:spPr>
          <a:xfrm>
            <a:off x="8683297" y="240642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2" name="object 1442"/>
          <p:cNvSpPr/>
          <p:nvPr/>
        </p:nvSpPr>
        <p:spPr>
          <a:xfrm>
            <a:off x="8698698" y="242073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3" name="object 1443"/>
          <p:cNvSpPr/>
          <p:nvPr/>
        </p:nvSpPr>
        <p:spPr>
          <a:xfrm>
            <a:off x="8698698" y="242073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4" name="object 1444"/>
          <p:cNvSpPr/>
          <p:nvPr/>
        </p:nvSpPr>
        <p:spPr>
          <a:xfrm>
            <a:off x="8714099" y="241523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5" name="object 1445"/>
          <p:cNvSpPr/>
          <p:nvPr/>
        </p:nvSpPr>
        <p:spPr>
          <a:xfrm>
            <a:off x="8714099" y="241523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6" name="object 1446"/>
          <p:cNvSpPr/>
          <p:nvPr/>
        </p:nvSpPr>
        <p:spPr>
          <a:xfrm>
            <a:off x="8730601" y="239102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7" name="object 1447"/>
          <p:cNvSpPr/>
          <p:nvPr/>
        </p:nvSpPr>
        <p:spPr>
          <a:xfrm>
            <a:off x="8730601" y="239102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8" name="object 1448"/>
          <p:cNvSpPr/>
          <p:nvPr/>
        </p:nvSpPr>
        <p:spPr>
          <a:xfrm>
            <a:off x="8746002" y="234702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9" name="object 1449"/>
          <p:cNvSpPr/>
          <p:nvPr/>
        </p:nvSpPr>
        <p:spPr>
          <a:xfrm>
            <a:off x="8746002" y="234702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0" name="object 1450"/>
          <p:cNvSpPr/>
          <p:nvPr/>
        </p:nvSpPr>
        <p:spPr>
          <a:xfrm>
            <a:off x="8761404" y="22733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1" name="object 1451"/>
          <p:cNvSpPr/>
          <p:nvPr/>
        </p:nvSpPr>
        <p:spPr>
          <a:xfrm>
            <a:off x="8761404" y="2273316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2" name="object 1452"/>
          <p:cNvSpPr/>
          <p:nvPr/>
        </p:nvSpPr>
        <p:spPr>
          <a:xfrm>
            <a:off x="8776806" y="21380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3" name="object 1453"/>
          <p:cNvSpPr/>
          <p:nvPr/>
        </p:nvSpPr>
        <p:spPr>
          <a:xfrm>
            <a:off x="8776806" y="2138003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4" name="object 1454"/>
          <p:cNvSpPr/>
          <p:nvPr/>
        </p:nvSpPr>
        <p:spPr>
          <a:xfrm>
            <a:off x="8793307" y="195098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5" name="object 1455"/>
          <p:cNvSpPr/>
          <p:nvPr/>
        </p:nvSpPr>
        <p:spPr>
          <a:xfrm>
            <a:off x="8793307" y="195098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6" name="object 1456"/>
          <p:cNvSpPr/>
          <p:nvPr/>
        </p:nvSpPr>
        <p:spPr>
          <a:xfrm>
            <a:off x="8808708" y="216110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7" name="object 1457"/>
          <p:cNvSpPr/>
          <p:nvPr/>
        </p:nvSpPr>
        <p:spPr>
          <a:xfrm>
            <a:off x="8808708" y="216110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8" name="object 1458"/>
          <p:cNvSpPr/>
          <p:nvPr/>
        </p:nvSpPr>
        <p:spPr>
          <a:xfrm>
            <a:off x="8824110" y="225901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9" name="object 1459"/>
          <p:cNvSpPr/>
          <p:nvPr/>
        </p:nvSpPr>
        <p:spPr>
          <a:xfrm>
            <a:off x="8824110" y="2259015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0" name="object 1460"/>
          <p:cNvSpPr/>
          <p:nvPr/>
        </p:nvSpPr>
        <p:spPr>
          <a:xfrm>
            <a:off x="8839511" y="23096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1" name="object 1461"/>
          <p:cNvSpPr/>
          <p:nvPr/>
        </p:nvSpPr>
        <p:spPr>
          <a:xfrm>
            <a:off x="8839511" y="2309620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2" name="object 1462"/>
          <p:cNvSpPr/>
          <p:nvPr/>
        </p:nvSpPr>
        <p:spPr>
          <a:xfrm>
            <a:off x="8854912" y="233492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3" name="object 1463"/>
          <p:cNvSpPr/>
          <p:nvPr/>
        </p:nvSpPr>
        <p:spPr>
          <a:xfrm>
            <a:off x="8854912" y="2334922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4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4" name="object 1464"/>
          <p:cNvSpPr/>
          <p:nvPr/>
        </p:nvSpPr>
        <p:spPr>
          <a:xfrm>
            <a:off x="5153057" y="186187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5" name="object 1465"/>
          <p:cNvSpPr/>
          <p:nvPr/>
        </p:nvSpPr>
        <p:spPr>
          <a:xfrm>
            <a:off x="5153057" y="186187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7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6" name="object 1466"/>
          <p:cNvSpPr/>
          <p:nvPr/>
        </p:nvSpPr>
        <p:spPr>
          <a:xfrm>
            <a:off x="4810704" y="2189488"/>
            <a:ext cx="768985" cy="0"/>
          </a:xfrm>
          <a:custGeom>
            <a:avLst/>
            <a:gdLst/>
            <a:ahLst/>
            <a:cxnLst/>
            <a:rect l="l" t="t" r="r" b="b"/>
            <a:pathLst>
              <a:path w="768985">
                <a:moveTo>
                  <a:pt x="0" y="0"/>
                </a:moveTo>
                <a:lnTo>
                  <a:pt x="768973" y="0"/>
                </a:lnTo>
              </a:path>
            </a:pathLst>
          </a:custGeom>
          <a:ln w="55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7" name="object 1467"/>
          <p:cNvSpPr/>
          <p:nvPr/>
        </p:nvSpPr>
        <p:spPr>
          <a:xfrm>
            <a:off x="3437772" y="1783549"/>
            <a:ext cx="5461000" cy="2472055"/>
          </a:xfrm>
          <a:custGeom>
            <a:avLst/>
            <a:gdLst/>
            <a:ahLst/>
            <a:cxnLst/>
            <a:rect l="l" t="t" r="r" b="b"/>
            <a:pathLst>
              <a:path w="5461000" h="2472054">
                <a:moveTo>
                  <a:pt x="0" y="1987891"/>
                </a:moveTo>
                <a:lnTo>
                  <a:pt x="11001" y="1894382"/>
                </a:lnTo>
                <a:lnTo>
                  <a:pt x="27502" y="1831676"/>
                </a:lnTo>
                <a:lnTo>
                  <a:pt x="42904" y="1899882"/>
                </a:lnTo>
                <a:lnTo>
                  <a:pt x="58305" y="1860278"/>
                </a:lnTo>
                <a:lnTo>
                  <a:pt x="73707" y="2225513"/>
                </a:lnTo>
                <a:lnTo>
                  <a:pt x="89108" y="1895482"/>
                </a:lnTo>
                <a:lnTo>
                  <a:pt x="105610" y="1832776"/>
                </a:lnTo>
                <a:lnTo>
                  <a:pt x="121011" y="1814074"/>
                </a:lnTo>
                <a:lnTo>
                  <a:pt x="136413" y="1800873"/>
                </a:lnTo>
                <a:lnTo>
                  <a:pt x="151814" y="1788771"/>
                </a:lnTo>
                <a:lnTo>
                  <a:pt x="168316" y="1827275"/>
                </a:lnTo>
                <a:lnTo>
                  <a:pt x="183717" y="1851477"/>
                </a:lnTo>
                <a:lnTo>
                  <a:pt x="199119" y="1941686"/>
                </a:lnTo>
                <a:lnTo>
                  <a:pt x="214520" y="1856978"/>
                </a:lnTo>
                <a:lnTo>
                  <a:pt x="231022" y="2177109"/>
                </a:lnTo>
                <a:lnTo>
                  <a:pt x="246423" y="1807473"/>
                </a:lnTo>
                <a:lnTo>
                  <a:pt x="261825" y="1801973"/>
                </a:lnTo>
                <a:lnTo>
                  <a:pt x="277226" y="1807473"/>
                </a:lnTo>
                <a:lnTo>
                  <a:pt x="292628" y="1902082"/>
                </a:lnTo>
                <a:lnTo>
                  <a:pt x="309129" y="1893281"/>
                </a:lnTo>
                <a:lnTo>
                  <a:pt x="324531" y="2104502"/>
                </a:lnTo>
                <a:lnTo>
                  <a:pt x="339932" y="1855878"/>
                </a:lnTo>
                <a:lnTo>
                  <a:pt x="355334" y="1859178"/>
                </a:lnTo>
                <a:lnTo>
                  <a:pt x="371835" y="1809673"/>
                </a:lnTo>
                <a:lnTo>
                  <a:pt x="387237" y="1823975"/>
                </a:lnTo>
                <a:lnTo>
                  <a:pt x="402638" y="1799772"/>
                </a:lnTo>
                <a:lnTo>
                  <a:pt x="418040" y="1798672"/>
                </a:lnTo>
                <a:lnTo>
                  <a:pt x="434541" y="1765669"/>
                </a:lnTo>
                <a:lnTo>
                  <a:pt x="449943" y="1898782"/>
                </a:lnTo>
                <a:lnTo>
                  <a:pt x="465344" y="1841577"/>
                </a:lnTo>
                <a:lnTo>
                  <a:pt x="480746" y="1900982"/>
                </a:lnTo>
                <a:lnTo>
                  <a:pt x="496147" y="1866879"/>
                </a:lnTo>
                <a:lnTo>
                  <a:pt x="512649" y="1932885"/>
                </a:lnTo>
                <a:lnTo>
                  <a:pt x="528050" y="2052797"/>
                </a:lnTo>
                <a:lnTo>
                  <a:pt x="543452" y="2203511"/>
                </a:lnTo>
                <a:lnTo>
                  <a:pt x="558853" y="2249716"/>
                </a:lnTo>
                <a:lnTo>
                  <a:pt x="575355" y="2200211"/>
                </a:lnTo>
                <a:lnTo>
                  <a:pt x="590756" y="2102302"/>
                </a:lnTo>
                <a:lnTo>
                  <a:pt x="606158" y="1962588"/>
                </a:lnTo>
                <a:lnTo>
                  <a:pt x="621559" y="1936186"/>
                </a:lnTo>
                <a:lnTo>
                  <a:pt x="638061" y="1889981"/>
                </a:lnTo>
                <a:lnTo>
                  <a:pt x="653462" y="1863579"/>
                </a:lnTo>
                <a:lnTo>
                  <a:pt x="668864" y="1860278"/>
                </a:lnTo>
                <a:lnTo>
                  <a:pt x="684265" y="1845977"/>
                </a:lnTo>
                <a:lnTo>
                  <a:pt x="699667" y="1851477"/>
                </a:lnTo>
                <a:lnTo>
                  <a:pt x="716168" y="1845977"/>
                </a:lnTo>
                <a:lnTo>
                  <a:pt x="731570" y="2004392"/>
                </a:lnTo>
                <a:lnTo>
                  <a:pt x="746971" y="1826175"/>
                </a:lnTo>
                <a:lnTo>
                  <a:pt x="762373" y="1779971"/>
                </a:lnTo>
                <a:lnTo>
                  <a:pt x="778874" y="1918584"/>
                </a:lnTo>
                <a:lnTo>
                  <a:pt x="794276" y="1806373"/>
                </a:lnTo>
                <a:lnTo>
                  <a:pt x="809677" y="1806373"/>
                </a:lnTo>
                <a:lnTo>
                  <a:pt x="825079" y="1776670"/>
                </a:lnTo>
                <a:lnTo>
                  <a:pt x="841580" y="1814074"/>
                </a:lnTo>
                <a:lnTo>
                  <a:pt x="856982" y="1924084"/>
                </a:lnTo>
                <a:lnTo>
                  <a:pt x="872383" y="2143005"/>
                </a:lnTo>
                <a:lnTo>
                  <a:pt x="887785" y="1840476"/>
                </a:lnTo>
                <a:lnTo>
                  <a:pt x="903186" y="1834976"/>
                </a:lnTo>
                <a:lnTo>
                  <a:pt x="919688" y="1852578"/>
                </a:lnTo>
                <a:lnTo>
                  <a:pt x="935089" y="1860278"/>
                </a:lnTo>
                <a:lnTo>
                  <a:pt x="950491" y="1859178"/>
                </a:lnTo>
                <a:lnTo>
                  <a:pt x="965892" y="1920784"/>
                </a:lnTo>
                <a:lnTo>
                  <a:pt x="982394" y="1910883"/>
                </a:lnTo>
                <a:lnTo>
                  <a:pt x="997795" y="2016493"/>
                </a:lnTo>
                <a:lnTo>
                  <a:pt x="1013197" y="1921884"/>
                </a:lnTo>
                <a:lnTo>
                  <a:pt x="1028598" y="1993391"/>
                </a:lnTo>
                <a:lnTo>
                  <a:pt x="1044000" y="1968089"/>
                </a:lnTo>
                <a:lnTo>
                  <a:pt x="1060501" y="2068198"/>
                </a:lnTo>
                <a:lnTo>
                  <a:pt x="1075903" y="2058297"/>
                </a:lnTo>
                <a:lnTo>
                  <a:pt x="1091304" y="2292620"/>
                </a:lnTo>
                <a:lnTo>
                  <a:pt x="1106706" y="2360826"/>
                </a:lnTo>
                <a:lnTo>
                  <a:pt x="1123207" y="2347625"/>
                </a:lnTo>
                <a:lnTo>
                  <a:pt x="1138609" y="2196911"/>
                </a:lnTo>
                <a:lnTo>
                  <a:pt x="1154010" y="2062698"/>
                </a:lnTo>
                <a:lnTo>
                  <a:pt x="1169412" y="2079199"/>
                </a:lnTo>
                <a:lnTo>
                  <a:pt x="1185913" y="2084700"/>
                </a:lnTo>
                <a:lnTo>
                  <a:pt x="1201315" y="2019794"/>
                </a:lnTo>
                <a:lnTo>
                  <a:pt x="1216716" y="1947187"/>
                </a:lnTo>
                <a:lnTo>
                  <a:pt x="1232118" y="1926285"/>
                </a:lnTo>
                <a:lnTo>
                  <a:pt x="1247519" y="1968089"/>
                </a:lnTo>
                <a:lnTo>
                  <a:pt x="1264021" y="1902082"/>
                </a:lnTo>
                <a:lnTo>
                  <a:pt x="1279422" y="2012093"/>
                </a:lnTo>
                <a:lnTo>
                  <a:pt x="1294824" y="1935085"/>
                </a:lnTo>
                <a:lnTo>
                  <a:pt x="1310225" y="1964788"/>
                </a:lnTo>
                <a:lnTo>
                  <a:pt x="1326727" y="1959288"/>
                </a:lnTo>
                <a:lnTo>
                  <a:pt x="1342128" y="2039596"/>
                </a:lnTo>
                <a:lnTo>
                  <a:pt x="1357530" y="1962588"/>
                </a:lnTo>
                <a:lnTo>
                  <a:pt x="1372931" y="2108902"/>
                </a:lnTo>
                <a:lnTo>
                  <a:pt x="1389433" y="2090200"/>
                </a:lnTo>
                <a:lnTo>
                  <a:pt x="1404835" y="2184809"/>
                </a:lnTo>
                <a:lnTo>
                  <a:pt x="1420236" y="2374028"/>
                </a:lnTo>
                <a:lnTo>
                  <a:pt x="1435637" y="2414732"/>
                </a:lnTo>
                <a:lnTo>
                  <a:pt x="1451039" y="2355326"/>
                </a:lnTo>
                <a:lnTo>
                  <a:pt x="1467541" y="2147406"/>
                </a:lnTo>
                <a:lnTo>
                  <a:pt x="1482942" y="2112203"/>
                </a:lnTo>
                <a:lnTo>
                  <a:pt x="1498344" y="2138605"/>
                </a:lnTo>
                <a:lnTo>
                  <a:pt x="1513745" y="1944986"/>
                </a:lnTo>
                <a:lnTo>
                  <a:pt x="1530247" y="2085800"/>
                </a:lnTo>
                <a:lnTo>
                  <a:pt x="1545648" y="2040696"/>
                </a:lnTo>
                <a:lnTo>
                  <a:pt x="1561050" y="1983490"/>
                </a:lnTo>
                <a:lnTo>
                  <a:pt x="1576451" y="2112203"/>
                </a:lnTo>
                <a:lnTo>
                  <a:pt x="1592953" y="2046196"/>
                </a:lnTo>
                <a:lnTo>
                  <a:pt x="1608354" y="2137505"/>
                </a:lnTo>
                <a:lnTo>
                  <a:pt x="1623756" y="2117703"/>
                </a:lnTo>
                <a:lnTo>
                  <a:pt x="1639157" y="2321223"/>
                </a:lnTo>
                <a:lnTo>
                  <a:pt x="1654559" y="2427933"/>
                </a:lnTo>
                <a:lnTo>
                  <a:pt x="1671060" y="2430133"/>
                </a:lnTo>
                <a:lnTo>
                  <a:pt x="1686462" y="2325623"/>
                </a:lnTo>
                <a:lnTo>
                  <a:pt x="1701863" y="2035195"/>
                </a:lnTo>
                <a:lnTo>
                  <a:pt x="1717265" y="2184809"/>
                </a:lnTo>
                <a:lnTo>
                  <a:pt x="1733766" y="2101201"/>
                </a:lnTo>
                <a:lnTo>
                  <a:pt x="1749168" y="2061598"/>
                </a:lnTo>
                <a:lnTo>
                  <a:pt x="1764569" y="2113303"/>
                </a:lnTo>
                <a:lnTo>
                  <a:pt x="1779971" y="2159507"/>
                </a:lnTo>
                <a:lnTo>
                  <a:pt x="1796472" y="2106702"/>
                </a:lnTo>
                <a:lnTo>
                  <a:pt x="1811874" y="2293720"/>
                </a:lnTo>
                <a:lnTo>
                  <a:pt x="1827275" y="2427933"/>
                </a:lnTo>
                <a:lnTo>
                  <a:pt x="1842677" y="2458736"/>
                </a:lnTo>
                <a:lnTo>
                  <a:pt x="1858078" y="2379528"/>
                </a:lnTo>
                <a:lnTo>
                  <a:pt x="1874580" y="2149606"/>
                </a:lnTo>
                <a:lnTo>
                  <a:pt x="1889981" y="2224413"/>
                </a:lnTo>
                <a:lnTo>
                  <a:pt x="1905383" y="2152906"/>
                </a:lnTo>
                <a:lnTo>
                  <a:pt x="1920784" y="2147406"/>
                </a:lnTo>
                <a:lnTo>
                  <a:pt x="1937286" y="2182609"/>
                </a:lnTo>
                <a:lnTo>
                  <a:pt x="1952687" y="2259617"/>
                </a:lnTo>
                <a:lnTo>
                  <a:pt x="1968089" y="2420232"/>
                </a:lnTo>
                <a:lnTo>
                  <a:pt x="1983490" y="2469737"/>
                </a:lnTo>
                <a:lnTo>
                  <a:pt x="1999992" y="2413631"/>
                </a:lnTo>
                <a:lnTo>
                  <a:pt x="2015393" y="2265117"/>
                </a:lnTo>
                <a:lnTo>
                  <a:pt x="2030795" y="2108902"/>
                </a:lnTo>
                <a:lnTo>
                  <a:pt x="2046196" y="2258517"/>
                </a:lnTo>
                <a:lnTo>
                  <a:pt x="2061598" y="2136405"/>
                </a:lnTo>
                <a:lnTo>
                  <a:pt x="2078099" y="2283819"/>
                </a:lnTo>
                <a:lnTo>
                  <a:pt x="2093501" y="2455436"/>
                </a:lnTo>
                <a:lnTo>
                  <a:pt x="2108902" y="2471937"/>
                </a:lnTo>
                <a:lnTo>
                  <a:pt x="2124304" y="2409231"/>
                </a:lnTo>
                <a:lnTo>
                  <a:pt x="2140805" y="2177109"/>
                </a:lnTo>
                <a:lnTo>
                  <a:pt x="2156207" y="2264017"/>
                </a:lnTo>
                <a:lnTo>
                  <a:pt x="2171608" y="2214512"/>
                </a:lnTo>
                <a:lnTo>
                  <a:pt x="2187010" y="2341025"/>
                </a:lnTo>
                <a:lnTo>
                  <a:pt x="2203511" y="2456536"/>
                </a:lnTo>
                <a:lnTo>
                  <a:pt x="2218913" y="2462036"/>
                </a:lnTo>
                <a:lnTo>
                  <a:pt x="2234314" y="2381728"/>
                </a:lnTo>
                <a:lnTo>
                  <a:pt x="2249716" y="2108902"/>
                </a:lnTo>
                <a:lnTo>
                  <a:pt x="2265117" y="2213412"/>
                </a:lnTo>
                <a:lnTo>
                  <a:pt x="2281619" y="2315722"/>
                </a:lnTo>
                <a:lnTo>
                  <a:pt x="2297020" y="2365227"/>
                </a:lnTo>
                <a:lnTo>
                  <a:pt x="2312422" y="2371827"/>
                </a:lnTo>
                <a:lnTo>
                  <a:pt x="2327823" y="2258517"/>
                </a:lnTo>
                <a:lnTo>
                  <a:pt x="2344325" y="2001092"/>
                </a:lnTo>
                <a:lnTo>
                  <a:pt x="2359726" y="2157307"/>
                </a:lnTo>
                <a:lnTo>
                  <a:pt x="2375128" y="2030795"/>
                </a:lnTo>
                <a:lnTo>
                  <a:pt x="2390529" y="2059397"/>
                </a:lnTo>
                <a:lnTo>
                  <a:pt x="2407031" y="1990091"/>
                </a:lnTo>
                <a:lnTo>
                  <a:pt x="2422432" y="1862479"/>
                </a:lnTo>
                <a:lnTo>
                  <a:pt x="2437834" y="1951587"/>
                </a:lnTo>
                <a:lnTo>
                  <a:pt x="2453235" y="1770070"/>
                </a:lnTo>
                <a:lnTo>
                  <a:pt x="2468637" y="1688662"/>
                </a:lnTo>
                <a:lnTo>
                  <a:pt x="2485138" y="1737066"/>
                </a:lnTo>
                <a:lnTo>
                  <a:pt x="2500540" y="1800873"/>
                </a:lnTo>
                <a:lnTo>
                  <a:pt x="2515941" y="1595153"/>
                </a:lnTo>
                <a:lnTo>
                  <a:pt x="2531343" y="1581952"/>
                </a:lnTo>
                <a:lnTo>
                  <a:pt x="2547844" y="1668860"/>
                </a:lnTo>
                <a:lnTo>
                  <a:pt x="2563246" y="1694162"/>
                </a:lnTo>
                <a:lnTo>
                  <a:pt x="2578647" y="1640257"/>
                </a:lnTo>
                <a:lnTo>
                  <a:pt x="2594049" y="1555549"/>
                </a:lnTo>
                <a:lnTo>
                  <a:pt x="2610550" y="1636957"/>
                </a:lnTo>
                <a:lnTo>
                  <a:pt x="2625952" y="1598453"/>
                </a:lnTo>
                <a:lnTo>
                  <a:pt x="2641353" y="1667760"/>
                </a:lnTo>
                <a:lnTo>
                  <a:pt x="2656755" y="1556649"/>
                </a:lnTo>
                <a:lnTo>
                  <a:pt x="2672156" y="1486242"/>
                </a:lnTo>
                <a:lnTo>
                  <a:pt x="2688658" y="1475241"/>
                </a:lnTo>
                <a:lnTo>
                  <a:pt x="2704059" y="1572051"/>
                </a:lnTo>
                <a:lnTo>
                  <a:pt x="2719461" y="1576451"/>
                </a:lnTo>
                <a:lnTo>
                  <a:pt x="2734862" y="1414735"/>
                </a:lnTo>
                <a:lnTo>
                  <a:pt x="2751364" y="1449939"/>
                </a:lnTo>
                <a:lnTo>
                  <a:pt x="2766765" y="1430137"/>
                </a:lnTo>
                <a:lnTo>
                  <a:pt x="2782167" y="1525846"/>
                </a:lnTo>
                <a:lnTo>
                  <a:pt x="2797568" y="1506044"/>
                </a:lnTo>
                <a:lnTo>
                  <a:pt x="2814070" y="1284923"/>
                </a:lnTo>
                <a:lnTo>
                  <a:pt x="2829471" y="1361930"/>
                </a:lnTo>
                <a:lnTo>
                  <a:pt x="2844873" y="1228818"/>
                </a:lnTo>
                <a:lnTo>
                  <a:pt x="2860274" y="1338828"/>
                </a:lnTo>
                <a:lnTo>
                  <a:pt x="2875676" y="1475241"/>
                </a:lnTo>
                <a:lnTo>
                  <a:pt x="2892177" y="1382832"/>
                </a:lnTo>
                <a:lnTo>
                  <a:pt x="2907579" y="1255220"/>
                </a:lnTo>
                <a:lnTo>
                  <a:pt x="2922980" y="1227718"/>
                </a:lnTo>
                <a:lnTo>
                  <a:pt x="2938382" y="1308025"/>
                </a:lnTo>
                <a:lnTo>
                  <a:pt x="2954884" y="1339928"/>
                </a:lnTo>
                <a:lnTo>
                  <a:pt x="2970285" y="1332228"/>
                </a:lnTo>
                <a:lnTo>
                  <a:pt x="2985686" y="1282723"/>
                </a:lnTo>
                <a:lnTo>
                  <a:pt x="3001088" y="1243119"/>
                </a:lnTo>
                <a:lnTo>
                  <a:pt x="3017590" y="1229918"/>
                </a:lnTo>
                <a:lnTo>
                  <a:pt x="3032991" y="1246419"/>
                </a:lnTo>
                <a:lnTo>
                  <a:pt x="3048392" y="1346529"/>
                </a:lnTo>
                <a:lnTo>
                  <a:pt x="3063794" y="1315726"/>
                </a:lnTo>
                <a:lnTo>
                  <a:pt x="3079195" y="1279422"/>
                </a:lnTo>
                <a:lnTo>
                  <a:pt x="3095697" y="1137509"/>
                </a:lnTo>
                <a:lnTo>
                  <a:pt x="3111099" y="1166112"/>
                </a:lnTo>
                <a:lnTo>
                  <a:pt x="3126500" y="1132008"/>
                </a:lnTo>
                <a:lnTo>
                  <a:pt x="3141901" y="1172712"/>
                </a:lnTo>
                <a:lnTo>
                  <a:pt x="3158403" y="1103406"/>
                </a:lnTo>
                <a:lnTo>
                  <a:pt x="3173805" y="1235418"/>
                </a:lnTo>
                <a:lnTo>
                  <a:pt x="3189206" y="1224417"/>
                </a:lnTo>
                <a:lnTo>
                  <a:pt x="3204608" y="1191414"/>
                </a:lnTo>
                <a:lnTo>
                  <a:pt x="3221109" y="1209016"/>
                </a:lnTo>
                <a:lnTo>
                  <a:pt x="3236511" y="1145210"/>
                </a:lnTo>
                <a:lnTo>
                  <a:pt x="3251912" y="1189214"/>
                </a:lnTo>
                <a:lnTo>
                  <a:pt x="3267314" y="1093505"/>
                </a:lnTo>
                <a:lnTo>
                  <a:pt x="3282715" y="995595"/>
                </a:lnTo>
                <a:lnTo>
                  <a:pt x="3299217" y="973593"/>
                </a:lnTo>
                <a:lnTo>
                  <a:pt x="3314618" y="1039599"/>
                </a:lnTo>
                <a:lnTo>
                  <a:pt x="3330020" y="1179313"/>
                </a:lnTo>
                <a:lnTo>
                  <a:pt x="3345421" y="1149610"/>
                </a:lnTo>
                <a:lnTo>
                  <a:pt x="3361923" y="1051701"/>
                </a:lnTo>
                <a:lnTo>
                  <a:pt x="3377324" y="1055001"/>
                </a:lnTo>
                <a:lnTo>
                  <a:pt x="3392726" y="982394"/>
                </a:lnTo>
                <a:lnTo>
                  <a:pt x="3408127" y="944990"/>
                </a:lnTo>
                <a:lnTo>
                  <a:pt x="3424629" y="960392"/>
                </a:lnTo>
                <a:lnTo>
                  <a:pt x="3440030" y="1061602"/>
                </a:lnTo>
                <a:lnTo>
                  <a:pt x="3455432" y="1015397"/>
                </a:lnTo>
                <a:lnTo>
                  <a:pt x="3470833" y="1025298"/>
                </a:lnTo>
                <a:lnTo>
                  <a:pt x="3486235" y="919688"/>
                </a:lnTo>
                <a:lnTo>
                  <a:pt x="3502736" y="1049500"/>
                </a:lnTo>
                <a:lnTo>
                  <a:pt x="3518138" y="943890"/>
                </a:lnTo>
                <a:lnTo>
                  <a:pt x="3533539" y="1052801"/>
                </a:lnTo>
                <a:lnTo>
                  <a:pt x="3548941" y="807477"/>
                </a:lnTo>
                <a:lnTo>
                  <a:pt x="3565442" y="1015397"/>
                </a:lnTo>
                <a:lnTo>
                  <a:pt x="3580844" y="880084"/>
                </a:lnTo>
                <a:lnTo>
                  <a:pt x="3596245" y="861382"/>
                </a:lnTo>
                <a:lnTo>
                  <a:pt x="3611647" y="895486"/>
                </a:lnTo>
                <a:lnTo>
                  <a:pt x="3628148" y="821778"/>
                </a:lnTo>
                <a:lnTo>
                  <a:pt x="3643550" y="931789"/>
                </a:lnTo>
                <a:lnTo>
                  <a:pt x="3658951" y="797576"/>
                </a:lnTo>
                <a:lnTo>
                  <a:pt x="3674353" y="930689"/>
                </a:lnTo>
                <a:lnTo>
                  <a:pt x="3689754" y="852581"/>
                </a:lnTo>
                <a:lnTo>
                  <a:pt x="3706256" y="875684"/>
                </a:lnTo>
                <a:lnTo>
                  <a:pt x="3721657" y="852581"/>
                </a:lnTo>
                <a:lnTo>
                  <a:pt x="3737059" y="860282"/>
                </a:lnTo>
                <a:lnTo>
                  <a:pt x="3752460" y="931789"/>
                </a:lnTo>
                <a:lnTo>
                  <a:pt x="3768962" y="878984"/>
                </a:lnTo>
                <a:lnTo>
                  <a:pt x="3784363" y="793176"/>
                </a:lnTo>
                <a:lnTo>
                  <a:pt x="3799765" y="820678"/>
                </a:lnTo>
                <a:lnTo>
                  <a:pt x="3815166" y="869083"/>
                </a:lnTo>
                <a:lnTo>
                  <a:pt x="3831668" y="721669"/>
                </a:lnTo>
                <a:lnTo>
                  <a:pt x="3847069" y="832780"/>
                </a:lnTo>
                <a:lnTo>
                  <a:pt x="3862471" y="762373"/>
                </a:lnTo>
                <a:lnTo>
                  <a:pt x="3877872" y="774474"/>
                </a:lnTo>
                <a:lnTo>
                  <a:pt x="3893274" y="825079"/>
                </a:lnTo>
                <a:lnTo>
                  <a:pt x="3909775" y="710668"/>
                </a:lnTo>
                <a:lnTo>
                  <a:pt x="3925177" y="733770"/>
                </a:lnTo>
                <a:lnTo>
                  <a:pt x="3940578" y="601757"/>
                </a:lnTo>
                <a:lnTo>
                  <a:pt x="3955980" y="667764"/>
                </a:lnTo>
                <a:lnTo>
                  <a:pt x="3972481" y="663363"/>
                </a:lnTo>
                <a:lnTo>
                  <a:pt x="3987883" y="558853"/>
                </a:lnTo>
                <a:lnTo>
                  <a:pt x="4003284" y="713968"/>
                </a:lnTo>
                <a:lnTo>
                  <a:pt x="4018686" y="657863"/>
                </a:lnTo>
                <a:lnTo>
                  <a:pt x="4035187" y="653462"/>
                </a:lnTo>
                <a:lnTo>
                  <a:pt x="4050589" y="618259"/>
                </a:lnTo>
                <a:lnTo>
                  <a:pt x="4065990" y="718369"/>
                </a:lnTo>
                <a:lnTo>
                  <a:pt x="4081392" y="682065"/>
                </a:lnTo>
                <a:lnTo>
                  <a:pt x="4096793" y="724969"/>
                </a:lnTo>
                <a:lnTo>
                  <a:pt x="4113295" y="720569"/>
                </a:lnTo>
                <a:lnTo>
                  <a:pt x="4128696" y="669964"/>
                </a:lnTo>
                <a:lnTo>
                  <a:pt x="4144098" y="674364"/>
                </a:lnTo>
                <a:lnTo>
                  <a:pt x="4159499" y="642461"/>
                </a:lnTo>
                <a:lnTo>
                  <a:pt x="4176001" y="691966"/>
                </a:lnTo>
                <a:lnTo>
                  <a:pt x="4191402" y="649062"/>
                </a:lnTo>
                <a:lnTo>
                  <a:pt x="4206804" y="625960"/>
                </a:lnTo>
                <a:lnTo>
                  <a:pt x="4222205" y="619359"/>
                </a:lnTo>
                <a:lnTo>
                  <a:pt x="4238707" y="698567"/>
                </a:lnTo>
                <a:lnTo>
                  <a:pt x="4254108" y="728269"/>
                </a:lnTo>
                <a:lnTo>
                  <a:pt x="4269510" y="611658"/>
                </a:lnTo>
                <a:lnTo>
                  <a:pt x="4284911" y="577555"/>
                </a:lnTo>
                <a:lnTo>
                  <a:pt x="4300313" y="680965"/>
                </a:lnTo>
                <a:lnTo>
                  <a:pt x="4316814" y="627060"/>
                </a:lnTo>
                <a:lnTo>
                  <a:pt x="4332216" y="545652"/>
                </a:lnTo>
                <a:lnTo>
                  <a:pt x="4347617" y="633660"/>
                </a:lnTo>
                <a:lnTo>
                  <a:pt x="4363019" y="620459"/>
                </a:lnTo>
                <a:lnTo>
                  <a:pt x="4379520" y="553353"/>
                </a:lnTo>
                <a:lnTo>
                  <a:pt x="4394922" y="539051"/>
                </a:lnTo>
                <a:lnTo>
                  <a:pt x="4410323" y="479646"/>
                </a:lnTo>
                <a:lnTo>
                  <a:pt x="4425725" y="438942"/>
                </a:lnTo>
                <a:lnTo>
                  <a:pt x="4442226" y="523650"/>
                </a:lnTo>
                <a:lnTo>
                  <a:pt x="4457628" y="510449"/>
                </a:lnTo>
                <a:lnTo>
                  <a:pt x="4473029" y="404838"/>
                </a:lnTo>
                <a:lnTo>
                  <a:pt x="4488431" y="433441"/>
                </a:lnTo>
                <a:lnTo>
                  <a:pt x="4503832" y="476345"/>
                </a:lnTo>
                <a:lnTo>
                  <a:pt x="4520334" y="432341"/>
                </a:lnTo>
                <a:lnTo>
                  <a:pt x="4535735" y="390537"/>
                </a:lnTo>
                <a:lnTo>
                  <a:pt x="4551137" y="438942"/>
                </a:lnTo>
                <a:lnTo>
                  <a:pt x="4566538" y="441142"/>
                </a:lnTo>
                <a:lnTo>
                  <a:pt x="4583040" y="375136"/>
                </a:lnTo>
                <a:lnTo>
                  <a:pt x="4598441" y="305829"/>
                </a:lnTo>
                <a:lnTo>
                  <a:pt x="4613843" y="335532"/>
                </a:lnTo>
                <a:lnTo>
                  <a:pt x="4629244" y="326731"/>
                </a:lnTo>
                <a:lnTo>
                  <a:pt x="4644646" y="275026"/>
                </a:lnTo>
                <a:lnTo>
                  <a:pt x="4661148" y="311329"/>
                </a:lnTo>
                <a:lnTo>
                  <a:pt x="4676549" y="367435"/>
                </a:lnTo>
                <a:lnTo>
                  <a:pt x="4691950" y="374035"/>
                </a:lnTo>
                <a:lnTo>
                  <a:pt x="4707352" y="338832"/>
                </a:lnTo>
                <a:lnTo>
                  <a:pt x="4723854" y="305829"/>
                </a:lnTo>
                <a:lnTo>
                  <a:pt x="4739255" y="325631"/>
                </a:lnTo>
                <a:lnTo>
                  <a:pt x="4754656" y="339932"/>
                </a:lnTo>
                <a:lnTo>
                  <a:pt x="4770058" y="311329"/>
                </a:lnTo>
                <a:lnTo>
                  <a:pt x="4786560" y="228821"/>
                </a:lnTo>
                <a:lnTo>
                  <a:pt x="4801961" y="190318"/>
                </a:lnTo>
                <a:lnTo>
                  <a:pt x="4817363" y="284927"/>
                </a:lnTo>
                <a:lnTo>
                  <a:pt x="4832764" y="344333"/>
                </a:lnTo>
                <a:lnTo>
                  <a:pt x="4848165" y="366335"/>
                </a:lnTo>
                <a:lnTo>
                  <a:pt x="4864667" y="364134"/>
                </a:lnTo>
                <a:lnTo>
                  <a:pt x="4895470" y="322330"/>
                </a:lnTo>
                <a:lnTo>
                  <a:pt x="4927373" y="258524"/>
                </a:lnTo>
                <a:lnTo>
                  <a:pt x="4942775" y="213420"/>
                </a:lnTo>
                <a:lnTo>
                  <a:pt x="4958176" y="178217"/>
                </a:lnTo>
                <a:lnTo>
                  <a:pt x="4973578" y="196918"/>
                </a:lnTo>
                <a:lnTo>
                  <a:pt x="4990079" y="243123"/>
                </a:lnTo>
                <a:lnTo>
                  <a:pt x="5005481" y="280526"/>
                </a:lnTo>
                <a:lnTo>
                  <a:pt x="5020882" y="301428"/>
                </a:lnTo>
                <a:lnTo>
                  <a:pt x="5036284" y="310229"/>
                </a:lnTo>
                <a:lnTo>
                  <a:pt x="5051685" y="312430"/>
                </a:lnTo>
                <a:lnTo>
                  <a:pt x="5068187" y="310229"/>
                </a:lnTo>
                <a:lnTo>
                  <a:pt x="5114391" y="283827"/>
                </a:lnTo>
                <a:lnTo>
                  <a:pt x="5146294" y="223321"/>
                </a:lnTo>
                <a:lnTo>
                  <a:pt x="5161696" y="174916"/>
                </a:lnTo>
                <a:lnTo>
                  <a:pt x="5177097" y="135313"/>
                </a:lnTo>
                <a:lnTo>
                  <a:pt x="5193599" y="146314"/>
                </a:lnTo>
                <a:lnTo>
                  <a:pt x="5209000" y="188118"/>
                </a:lnTo>
                <a:lnTo>
                  <a:pt x="5224402" y="225521"/>
                </a:lnTo>
                <a:lnTo>
                  <a:pt x="5239803" y="248623"/>
                </a:lnTo>
                <a:lnTo>
                  <a:pt x="5255205" y="257424"/>
                </a:lnTo>
                <a:lnTo>
                  <a:pt x="5271706" y="253024"/>
                </a:lnTo>
                <a:lnTo>
                  <a:pt x="5302509" y="206819"/>
                </a:lnTo>
                <a:lnTo>
                  <a:pt x="5317911" y="161715"/>
                </a:lnTo>
                <a:lnTo>
                  <a:pt x="5334412" y="99009"/>
                </a:lnTo>
                <a:lnTo>
                  <a:pt x="5349814" y="27502"/>
                </a:lnTo>
                <a:lnTo>
                  <a:pt x="5365215" y="0"/>
                </a:lnTo>
                <a:lnTo>
                  <a:pt x="5380617" y="40703"/>
                </a:lnTo>
                <a:lnTo>
                  <a:pt x="5397118" y="86908"/>
                </a:lnTo>
                <a:lnTo>
                  <a:pt x="5412520" y="117711"/>
                </a:lnTo>
                <a:lnTo>
                  <a:pt x="5427921" y="134212"/>
                </a:lnTo>
                <a:lnTo>
                  <a:pt x="5443323" y="137513"/>
                </a:lnTo>
                <a:lnTo>
                  <a:pt x="5458724" y="129812"/>
                </a:lnTo>
                <a:lnTo>
                  <a:pt x="5460924" y="128712"/>
                </a:lnTo>
              </a:path>
            </a:pathLst>
          </a:custGeom>
          <a:ln w="55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8" name="object 1468"/>
          <p:cNvSpPr/>
          <p:nvPr/>
        </p:nvSpPr>
        <p:spPr>
          <a:xfrm>
            <a:off x="3403893" y="1739215"/>
            <a:ext cx="5536937" cy="25606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9" name="object 1469"/>
          <p:cNvSpPr/>
          <p:nvPr/>
        </p:nvSpPr>
        <p:spPr>
          <a:xfrm>
            <a:off x="3511479" y="3967479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0" name="object 1470"/>
          <p:cNvSpPr/>
          <p:nvPr/>
        </p:nvSpPr>
        <p:spPr>
          <a:xfrm>
            <a:off x="3469900" y="4009063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1" name="object 1471"/>
          <p:cNvSpPr/>
          <p:nvPr/>
        </p:nvSpPr>
        <p:spPr>
          <a:xfrm>
            <a:off x="3469900" y="396747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59" y="83167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2" name="object 1472"/>
          <p:cNvSpPr/>
          <p:nvPr/>
        </p:nvSpPr>
        <p:spPr>
          <a:xfrm>
            <a:off x="3469900" y="3967479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59" y="0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3" name="object 1473"/>
          <p:cNvSpPr/>
          <p:nvPr/>
        </p:nvSpPr>
        <p:spPr>
          <a:xfrm>
            <a:off x="3668795" y="3919074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4" name="object 1474"/>
          <p:cNvSpPr/>
          <p:nvPr/>
        </p:nvSpPr>
        <p:spPr>
          <a:xfrm>
            <a:off x="3627215" y="3960658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3" y="0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5" name="object 1475"/>
          <p:cNvSpPr/>
          <p:nvPr/>
        </p:nvSpPr>
        <p:spPr>
          <a:xfrm>
            <a:off x="3627215" y="391907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3" y="83167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6" name="object 1476"/>
          <p:cNvSpPr/>
          <p:nvPr/>
        </p:nvSpPr>
        <p:spPr>
          <a:xfrm>
            <a:off x="3627215" y="3919074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3" y="0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7" name="object 1477"/>
          <p:cNvSpPr/>
          <p:nvPr/>
        </p:nvSpPr>
        <p:spPr>
          <a:xfrm>
            <a:off x="3762304" y="3846467"/>
            <a:ext cx="0" cy="83185"/>
          </a:xfrm>
          <a:custGeom>
            <a:avLst/>
            <a:gdLst/>
            <a:ahLst/>
            <a:cxnLst/>
            <a:rect l="l" t="t" r="r" b="b"/>
            <a:pathLst>
              <a:path h="83185">
                <a:moveTo>
                  <a:pt x="0" y="83167"/>
                </a:moveTo>
                <a:lnTo>
                  <a:pt x="0" y="0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8" name="object 1478"/>
          <p:cNvSpPr/>
          <p:nvPr/>
        </p:nvSpPr>
        <p:spPr>
          <a:xfrm>
            <a:off x="3720719" y="3888051"/>
            <a:ext cx="83185" cy="0"/>
          </a:xfrm>
          <a:custGeom>
            <a:avLst/>
            <a:gdLst/>
            <a:ahLst/>
            <a:cxnLst/>
            <a:rect l="l" t="t" r="r" b="b"/>
            <a:pathLst>
              <a:path w="83185">
                <a:moveTo>
                  <a:pt x="0" y="0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9" name="object 1479"/>
          <p:cNvSpPr txBox="1"/>
          <p:nvPr/>
        </p:nvSpPr>
        <p:spPr>
          <a:xfrm>
            <a:off x="1460500" y="6296025"/>
            <a:ext cx="7446468" cy="8091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00475">
              <a:lnSpc>
                <a:spcPct val="100000"/>
              </a:lnSpc>
            </a:pPr>
            <a:r>
              <a:rPr sz="2250" dirty="0">
                <a:latin typeface="Helvetica"/>
                <a:cs typeface="Helvetica"/>
              </a:rPr>
              <a:t>wavelength [m]</a:t>
            </a:r>
          </a:p>
          <a:p>
            <a:pPr marL="184785" indent="-172085">
              <a:lnSpc>
                <a:spcPct val="100000"/>
              </a:lnSpc>
              <a:spcBef>
                <a:spcPts val="1210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Cosine-line misalignments, beta-functions clearly visible</a:t>
            </a:r>
          </a:p>
        </p:txBody>
      </p:sp>
      <p:sp>
        <p:nvSpPr>
          <p:cNvPr id="1480" name="object 1480"/>
          <p:cNvSpPr txBox="1"/>
          <p:nvPr/>
        </p:nvSpPr>
        <p:spPr>
          <a:xfrm>
            <a:off x="4308347" y="1479104"/>
            <a:ext cx="343535" cy="311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50" dirty="0">
                <a:solidFill>
                  <a:srgbClr val="FF0000"/>
                </a:solidFill>
                <a:latin typeface="Helvetica"/>
                <a:cs typeface="Helvetica"/>
              </a:rPr>
              <a:t>no</a:t>
            </a:r>
            <a:endParaRPr sz="2250">
              <a:latin typeface="Helvetica"/>
              <a:cs typeface="Helvetica"/>
            </a:endParaRPr>
          </a:p>
        </p:txBody>
      </p:sp>
      <p:sp>
        <p:nvSpPr>
          <p:cNvPr id="1481" name="object 1481"/>
          <p:cNvSpPr txBox="1"/>
          <p:nvPr/>
        </p:nvSpPr>
        <p:spPr>
          <a:xfrm>
            <a:off x="3958821" y="1765132"/>
            <a:ext cx="693420" cy="311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50" dirty="0">
                <a:solidFill>
                  <a:srgbClr val="007F00"/>
                </a:solidFill>
                <a:latin typeface="Helvetica"/>
                <a:cs typeface="Helvetica"/>
              </a:rPr>
              <a:t>1-2-1</a:t>
            </a:r>
            <a:endParaRPr sz="2250">
              <a:latin typeface="Helvetica"/>
              <a:cs typeface="Helvetica"/>
            </a:endParaRPr>
          </a:p>
        </p:txBody>
      </p:sp>
      <p:sp>
        <p:nvSpPr>
          <p:cNvPr id="1482" name="object 1482"/>
          <p:cNvSpPr txBox="1"/>
          <p:nvPr/>
        </p:nvSpPr>
        <p:spPr>
          <a:xfrm>
            <a:off x="3506034" y="2051159"/>
            <a:ext cx="1146175" cy="311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50" dirty="0">
                <a:solidFill>
                  <a:srgbClr val="0000FF"/>
                </a:solidFill>
                <a:latin typeface="Helvetica"/>
                <a:cs typeface="Helvetica"/>
              </a:rPr>
              <a:t>DFS+RF</a:t>
            </a:r>
            <a:endParaRPr sz="2250">
              <a:latin typeface="Helvetica"/>
              <a:cs typeface="Helvetica"/>
            </a:endParaRPr>
          </a:p>
        </p:txBody>
      </p:sp>
      <p:sp>
        <p:nvSpPr>
          <p:cNvPr id="1483" name="object 1483"/>
          <p:cNvSpPr/>
          <p:nvPr/>
        </p:nvSpPr>
        <p:spPr>
          <a:xfrm>
            <a:off x="3720719" y="384646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0"/>
                </a:moveTo>
                <a:lnTo>
                  <a:pt x="83167" y="83167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4" name="object 1484"/>
          <p:cNvSpPr/>
          <p:nvPr/>
        </p:nvSpPr>
        <p:spPr>
          <a:xfrm>
            <a:off x="3720719" y="3846467"/>
            <a:ext cx="83185" cy="83185"/>
          </a:xfrm>
          <a:custGeom>
            <a:avLst/>
            <a:gdLst/>
            <a:ahLst/>
            <a:cxnLst/>
            <a:rect l="l" t="t" r="r" b="b"/>
            <a:pathLst>
              <a:path w="83185" h="83185">
                <a:moveTo>
                  <a:pt x="0" y="83167"/>
                </a:moveTo>
                <a:lnTo>
                  <a:pt x="83167" y="0"/>
                </a:lnTo>
              </a:path>
            </a:pathLst>
          </a:custGeom>
          <a:ln w="55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5" name="object 1485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109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7500" y="197249"/>
            <a:ext cx="9372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95400"/>
            <a:r>
              <a:rPr lang="en-GB" sz="3200" dirty="0">
                <a:latin typeface="Calibri" charset="0"/>
              </a:rPr>
              <a:t>CLIC Beam-Based Alignment Tests at </a:t>
            </a:r>
            <a:r>
              <a:rPr lang="en-GB" sz="3200" dirty="0" smtClean="0">
                <a:latin typeface="Calibri" charset="0"/>
              </a:rPr>
              <a:t>FACET</a:t>
            </a:r>
            <a:r>
              <a:rPr sz="3200" spc="10" dirty="0" smtClean="0">
                <a:latin typeface="+mj-lt"/>
              </a:rPr>
              <a:t>)</a:t>
            </a:r>
            <a:endParaRPr sz="3200" spc="10" dirty="0">
              <a:latin typeface="+mj-lt"/>
            </a:endParaRPr>
          </a:p>
        </p:txBody>
      </p:sp>
      <p:sp>
        <p:nvSpPr>
          <p:cNvPr id="1485" name="object 1485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109</a:t>
            </a:r>
            <a:endParaRPr sz="1400" dirty="0">
              <a:latin typeface="Times New Roman"/>
              <a:cs typeface="Times New Roman"/>
            </a:endParaRPr>
          </a:p>
        </p:txBody>
      </p:sp>
      <p:pic>
        <p:nvPicPr>
          <p:cNvPr id="1486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64" y="3171825"/>
            <a:ext cx="3166886" cy="23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7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26209"/>
          <a:stretch/>
        </p:blipFill>
        <p:spPr bwMode="auto">
          <a:xfrm>
            <a:off x="6297613" y="1757363"/>
            <a:ext cx="35496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9" name="TextBox 15"/>
          <p:cNvSpPr txBox="1">
            <a:spLocks noChangeArrowheads="1"/>
          </p:cNvSpPr>
          <p:nvPr/>
        </p:nvSpPr>
        <p:spPr bwMode="auto">
          <a:xfrm>
            <a:off x="5408613" y="6731000"/>
            <a:ext cx="1768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latin typeface="Calibri" charset="0"/>
              </a:rPr>
              <a:t>After 3 iterations</a:t>
            </a:r>
          </a:p>
        </p:txBody>
      </p:sp>
      <p:sp>
        <p:nvSpPr>
          <p:cNvPr id="1490" name="TextBox 17"/>
          <p:cNvSpPr txBox="1">
            <a:spLocks noChangeArrowheads="1"/>
          </p:cNvSpPr>
          <p:nvPr/>
        </p:nvSpPr>
        <p:spPr bwMode="auto">
          <a:xfrm>
            <a:off x="7319963" y="5329238"/>
            <a:ext cx="249078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latin typeface="Calibri" charset="0"/>
              </a:rPr>
              <a:t>Incoming oscillation/dispersion is taken out and flattened; emittance in LI11 and emittance growth significantly reduced. </a:t>
            </a:r>
          </a:p>
        </p:txBody>
      </p:sp>
      <p:pic>
        <p:nvPicPr>
          <p:cNvPr id="1491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5284788"/>
            <a:ext cx="2159000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2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638" y="5289550"/>
            <a:ext cx="207645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3" name="TextBox 13"/>
          <p:cNvSpPr txBox="1">
            <a:spLocks noChangeArrowheads="1"/>
          </p:cNvSpPr>
          <p:nvPr/>
        </p:nvSpPr>
        <p:spPr bwMode="auto">
          <a:xfrm>
            <a:off x="2982913" y="6731000"/>
            <a:ext cx="1677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latin typeface="Calibri" charset="0"/>
              </a:rPr>
              <a:t>After 1 iteration</a:t>
            </a:r>
          </a:p>
        </p:txBody>
      </p:sp>
      <p:pic>
        <p:nvPicPr>
          <p:cNvPr id="1494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962025"/>
            <a:ext cx="2709862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95" name="Straight Arrow Connector 1494"/>
          <p:cNvCxnSpPr/>
          <p:nvPr/>
        </p:nvCxnSpPr>
        <p:spPr>
          <a:xfrm flipH="1" flipV="1">
            <a:off x="1460500" y="4010025"/>
            <a:ext cx="457200" cy="2060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7" name="TextBox 16"/>
          <p:cNvSpPr txBox="1">
            <a:spLocks noChangeArrowheads="1"/>
          </p:cNvSpPr>
          <p:nvPr/>
        </p:nvSpPr>
        <p:spPr bwMode="auto">
          <a:xfrm>
            <a:off x="3978548" y="4925169"/>
            <a:ext cx="27524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>
                <a:latin typeface="Calibri" charset="0"/>
              </a:rPr>
              <a:t>Beam </a:t>
            </a:r>
            <a:r>
              <a:rPr lang="en-GB" sz="1800" dirty="0" smtClean="0">
                <a:latin typeface="Calibri" charset="0"/>
              </a:rPr>
              <a:t>profile measurement</a:t>
            </a:r>
            <a:endParaRPr lang="en-GB" sz="1800" dirty="0">
              <a:latin typeface="Calibri" charset="0"/>
            </a:endParaRPr>
          </a:p>
        </p:txBody>
      </p:sp>
      <p:sp>
        <p:nvSpPr>
          <p:cNvPr id="1499" name="TextBox 2"/>
          <p:cNvSpPr txBox="1">
            <a:spLocks noChangeArrowheads="1"/>
          </p:cNvSpPr>
          <p:nvPr/>
        </p:nvSpPr>
        <p:spPr bwMode="auto">
          <a:xfrm rot="16200000">
            <a:off x="152178" y="1924844"/>
            <a:ext cx="1654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Orbit/Dispersion</a:t>
            </a:r>
          </a:p>
        </p:txBody>
      </p:sp>
      <p:sp>
        <p:nvSpPr>
          <p:cNvPr id="1500" name="TextBox 3"/>
          <p:cNvSpPr txBox="1">
            <a:spLocks noChangeArrowheads="1"/>
          </p:cNvSpPr>
          <p:nvPr/>
        </p:nvSpPr>
        <p:spPr bwMode="auto">
          <a:xfrm rot="16200000">
            <a:off x="319088" y="4008438"/>
            <a:ext cx="10969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err="1"/>
              <a:t>Emittance</a:t>
            </a:r>
            <a:endParaRPr lang="en-US" sz="1600" dirty="0"/>
          </a:p>
        </p:txBody>
      </p:sp>
      <p:sp>
        <p:nvSpPr>
          <p:cNvPr id="1501" name="TextBox 1500"/>
          <p:cNvSpPr txBox="1"/>
          <p:nvPr/>
        </p:nvSpPr>
        <p:spPr>
          <a:xfrm>
            <a:off x="3822700" y="1190625"/>
            <a:ext cx="52578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/>
              <a:t>DFS correction applied to 500 meters of the SLC </a:t>
            </a:r>
            <a:r>
              <a:rPr lang="en-US" sz="1600" dirty="0" err="1"/>
              <a:t>linac</a:t>
            </a:r>
            <a:endParaRPr lang="en-US" sz="16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err="1"/>
              <a:t>SysID</a:t>
            </a:r>
            <a:r>
              <a:rPr lang="en-US" sz="1600" dirty="0"/>
              <a:t> algorithms for model reconstruction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/>
              <a:t>DFS correction </a:t>
            </a:r>
            <a:r>
              <a:rPr lang="en-US" sz="1600" dirty="0" smtClean="0"/>
              <a:t>with GUI</a:t>
            </a:r>
            <a:endParaRPr lang="en-US" sz="1600" dirty="0"/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err="1"/>
              <a:t>Emittance</a:t>
            </a:r>
            <a:r>
              <a:rPr lang="en-US" sz="1600" dirty="0"/>
              <a:t> growth</a:t>
            </a:r>
          </a:p>
          <a:p>
            <a:pPr>
              <a:defRPr/>
            </a:pPr>
            <a:r>
              <a:rPr lang="en-US" sz="1600" dirty="0"/>
              <a:t>     is </a:t>
            </a:r>
            <a:r>
              <a:rPr lang="en-US" sz="1600" dirty="0" smtClean="0"/>
              <a:t>measured</a:t>
            </a:r>
            <a:endParaRPr lang="en-US" sz="1600" dirty="0"/>
          </a:p>
        </p:txBody>
      </p:sp>
      <p:sp>
        <p:nvSpPr>
          <p:cNvPr id="1502" name="TextBox 14"/>
          <p:cNvSpPr txBox="1">
            <a:spLocks noChangeArrowheads="1"/>
          </p:cNvSpPr>
          <p:nvPr/>
        </p:nvSpPr>
        <p:spPr bwMode="auto">
          <a:xfrm rot="20750155">
            <a:off x="9001125" y="4873625"/>
            <a:ext cx="800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SysID</a:t>
            </a:r>
          </a:p>
        </p:txBody>
      </p:sp>
      <p:pic>
        <p:nvPicPr>
          <p:cNvPr id="1503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638" y="3081338"/>
            <a:ext cx="2109787" cy="184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4" name="TextBox 33"/>
          <p:cNvSpPr txBox="1">
            <a:spLocks noChangeArrowheads="1"/>
          </p:cNvSpPr>
          <p:nvPr/>
        </p:nvSpPr>
        <p:spPr bwMode="auto">
          <a:xfrm>
            <a:off x="3905057" y="2765425"/>
            <a:ext cx="23057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smtClean="0"/>
              <a:t>Graphic User Interface:</a:t>
            </a:r>
            <a:endParaRPr lang="en-US" sz="1600" dirty="0"/>
          </a:p>
        </p:txBody>
      </p:sp>
      <p:sp>
        <p:nvSpPr>
          <p:cNvPr id="1505" name="TextBox 1504"/>
          <p:cNvSpPr txBox="1"/>
          <p:nvPr/>
        </p:nvSpPr>
        <p:spPr>
          <a:xfrm>
            <a:off x="8577335" y="763498"/>
            <a:ext cx="1228321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1600" dirty="0" smtClean="0"/>
              <a:t>A. Latina,</a:t>
            </a:r>
          </a:p>
          <a:p>
            <a:pPr marL="342900" indent="-342900"/>
            <a:r>
              <a:rPr lang="en-US" sz="1600" dirty="0" smtClean="0"/>
              <a:t>J. </a:t>
            </a:r>
            <a:r>
              <a:rPr lang="en-US" sz="1600" dirty="0" err="1" smtClean="0"/>
              <a:t>Pfingstner</a:t>
            </a:r>
            <a:r>
              <a:rPr lang="en-US" sz="1600" dirty="0" smtClean="0"/>
              <a:t>,</a:t>
            </a:r>
          </a:p>
          <a:p>
            <a:pPr marL="342900" indent="-342900"/>
            <a:r>
              <a:rPr lang="en-US" sz="1600" dirty="0" smtClean="0"/>
              <a:t>E. </a:t>
            </a:r>
            <a:r>
              <a:rPr lang="en-US" sz="1600" dirty="0" err="1" smtClean="0"/>
              <a:t>Adli</a:t>
            </a:r>
            <a:r>
              <a:rPr lang="en-US" sz="1600" dirty="0" smtClean="0"/>
              <a:t>,</a:t>
            </a:r>
          </a:p>
          <a:p>
            <a:pPr marL="342900" indent="-342900"/>
            <a:r>
              <a:rPr lang="en-US" sz="1600" dirty="0" smtClean="0"/>
              <a:t>D. Schulte</a:t>
            </a:r>
            <a:endParaRPr lang="en-US" sz="1600" dirty="0"/>
          </a:p>
        </p:txBody>
      </p:sp>
      <p:pic>
        <p:nvPicPr>
          <p:cNvPr id="1506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300" y="5305425"/>
            <a:ext cx="2136775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07" name="Straight Arrow Connector 1506"/>
          <p:cNvCxnSpPr/>
          <p:nvPr/>
        </p:nvCxnSpPr>
        <p:spPr>
          <a:xfrm flipH="1" flipV="1">
            <a:off x="1841500" y="4391025"/>
            <a:ext cx="1727200" cy="11334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8" name="Straight Arrow Connector 1507"/>
          <p:cNvCxnSpPr/>
          <p:nvPr/>
        </p:nvCxnSpPr>
        <p:spPr>
          <a:xfrm flipH="1" flipV="1">
            <a:off x="2451100" y="4619625"/>
            <a:ext cx="3471863" cy="14573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198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1"/>
            <a:ext cx="9624060" cy="81886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+mj-lt"/>
              </a:rPr>
              <a:t>Beam-beam Effect</a:t>
            </a:r>
            <a:endParaRPr lang="en-US" sz="32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160" y="974474"/>
            <a:ext cx="3569418" cy="382332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dirty="0" smtClean="0"/>
              <a:t>Intense beams for luminosity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4952" y="2178361"/>
            <a:ext cx="3411292" cy="382332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dirty="0" smtClean="0"/>
              <a:t>Strong electromagnetic fields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6539" y="4677861"/>
            <a:ext cx="2919123" cy="659331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dirty="0" smtClean="0"/>
              <a:t>They emit O(1) photons (</a:t>
            </a:r>
            <a:r>
              <a:rPr lang="en-US" dirty="0" err="1" smtClean="0"/>
              <a:t>beamstrahlung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4" name="Picture 13" descr="p4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8674" y="2991562"/>
            <a:ext cx="6561651" cy="3562552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>
            <a:off x="1505786" y="1589197"/>
            <a:ext cx="297039" cy="4911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1505786" y="2645557"/>
            <a:ext cx="297039" cy="4911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1519149" y="5407473"/>
            <a:ext cx="275191" cy="4911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7463" y="6010644"/>
            <a:ext cx="3437989" cy="659331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dirty="0" smtClean="0"/>
              <a:t>They can collide with less than nominal energy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38673" y="3382249"/>
            <a:ext cx="3113903" cy="659331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dirty="0" smtClean="0"/>
              <a:t>Particles travel on curved trajectories</a:t>
            </a:r>
            <a:endParaRPr lang="en-US" dirty="0"/>
          </a:p>
        </p:txBody>
      </p:sp>
      <p:sp>
        <p:nvSpPr>
          <p:cNvPr id="24" name="Down Arrow 23"/>
          <p:cNvSpPr/>
          <p:nvPr/>
        </p:nvSpPr>
        <p:spPr>
          <a:xfrm>
            <a:off x="1505786" y="4146185"/>
            <a:ext cx="297039" cy="4911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en-US"/>
          </a:p>
        </p:txBody>
      </p:sp>
      <p:pic>
        <p:nvPicPr>
          <p:cNvPr id="29" name="Picture 28" descr="p3.tiff"/>
          <p:cNvPicPr>
            <a:picLocks noChangeAspect="1"/>
          </p:cNvPicPr>
          <p:nvPr/>
        </p:nvPicPr>
        <p:blipFill rotWithShape="1">
          <a:blip r:embed="rId3"/>
          <a:srcRect t="22521" b="18786"/>
          <a:stretch/>
        </p:blipFill>
        <p:spPr>
          <a:xfrm>
            <a:off x="4826882" y="1243014"/>
            <a:ext cx="5673443" cy="799197"/>
          </a:xfrm>
          <a:prstGeom prst="rect">
            <a:avLst/>
          </a:prstGeom>
        </p:spPr>
      </p:pic>
      <p:sp>
        <p:nvSpPr>
          <p:cNvPr id="20" name="object 5"/>
          <p:cNvSpPr txBox="1"/>
          <p:nvPr/>
        </p:nvSpPr>
        <p:spPr>
          <a:xfrm>
            <a:off x="2885680" y="7214812"/>
            <a:ext cx="5509019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 smtClean="0">
                <a:latin typeface="Times New Roman"/>
                <a:cs typeface="Times New Roman"/>
              </a:rPr>
              <a:t>1</a:t>
            </a:r>
            <a:r>
              <a:rPr lang="fr-CH" sz="1400" spc="90" dirty="0" smtClean="0">
                <a:latin typeface="Times New Roman"/>
                <a:cs typeface="Times New Roman"/>
              </a:rPr>
              <a:t>1b</a:t>
            </a:r>
            <a:endParaRPr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87908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3331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37510">
              <a:lnSpc>
                <a:spcPct val="100000"/>
              </a:lnSpc>
            </a:pPr>
            <a:r>
              <a:rPr sz="3200" spc="114" dirty="0">
                <a:latin typeface="+mj-lt"/>
              </a:rPr>
              <a:t>Energy</a:t>
            </a:r>
            <a:r>
              <a:rPr sz="3200" spc="70" dirty="0">
                <a:latin typeface="+mj-lt"/>
              </a:rPr>
              <a:t> </a:t>
            </a:r>
            <a:r>
              <a:rPr sz="3200" spc="35" dirty="0">
                <a:latin typeface="+mj-lt"/>
              </a:rPr>
              <a:t>Stability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78012" y="1180449"/>
            <a:ext cx="2778087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Not to be forgotten</a:t>
            </a:r>
          </a:p>
        </p:txBody>
      </p:sp>
      <p:sp>
        <p:nvSpPr>
          <p:cNvPr id="4" name="object 4"/>
          <p:cNvSpPr/>
          <p:nvPr/>
        </p:nvSpPr>
        <p:spPr>
          <a:xfrm>
            <a:off x="1997437" y="1560281"/>
            <a:ext cx="7193579" cy="5395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835033" y="7214812"/>
            <a:ext cx="55194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110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111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200025"/>
            <a:ext cx="7566736" cy="535937"/>
          </a:xfrm>
          <a:prstGeom prst="rect">
            <a:avLst/>
          </a:prstGeom>
        </p:spPr>
        <p:txBody>
          <a:bodyPr vert="horz" wrap="square" lIns="0" tIns="43074" rIns="0" bIns="0" rtlCol="0">
            <a:spAutoFit/>
          </a:bodyPr>
          <a:lstStyle/>
          <a:p>
            <a:pPr marL="3051175">
              <a:lnSpc>
                <a:spcPct val="100000"/>
              </a:lnSpc>
            </a:pPr>
            <a:r>
              <a:rPr sz="3200" spc="145" dirty="0">
                <a:latin typeface="+mj-lt"/>
              </a:rPr>
              <a:t>Requirements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3700" y="885825"/>
            <a:ext cx="9906000" cy="629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The final energy needs to be accurately known for physics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measurement</a:t>
            </a:r>
            <a:endParaRPr sz="2000"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51"/>
              </a:spcBef>
              <a:buClr>
                <a:srgbClr val="0000FF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The final energy needs to be stable for physics</a:t>
            </a:r>
            <a:endParaRPr sz="2000" dirty="0">
              <a:cs typeface="Times New Roman"/>
            </a:endParaRP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large energy variations would also cause luminosity loss due to limited BDS band- width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need to control final energy</a:t>
            </a:r>
            <a:endParaRPr sz="2000"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20"/>
              </a:spcBef>
              <a:buClr>
                <a:srgbClr val="0000FF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The emittance needs to be preserved in presence of static imperfections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differences between the actual and the assumed lattice can cause emittance growth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need to control energy profile</a:t>
            </a:r>
            <a:endParaRPr sz="2000"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20"/>
              </a:spcBef>
              <a:buClr>
                <a:srgbClr val="0000FF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The emittance needs to be preserved in presence dynamic of imperfections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the energy profile needs to be stable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kicks due to cavity tilts need to be controlled</a:t>
            </a:r>
            <a:endParaRPr sz="2000"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20"/>
              </a:spcBef>
              <a:buClr>
                <a:srgbClr val="0000FF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Beam timing errors lead to luminosity loss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need to control bunch compressor RF stability</a:t>
            </a:r>
            <a:endParaRPr sz="2000"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112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55750">
              <a:lnSpc>
                <a:spcPct val="100000"/>
              </a:lnSpc>
            </a:pPr>
            <a:r>
              <a:rPr sz="3200" spc="35" dirty="0">
                <a:latin typeface="+mj-lt"/>
              </a:rPr>
              <a:t>Main</a:t>
            </a:r>
            <a:r>
              <a:rPr sz="3200" spc="70" dirty="0">
                <a:latin typeface="+mj-lt"/>
              </a:rPr>
              <a:t> </a:t>
            </a:r>
            <a:r>
              <a:rPr sz="3200" spc="65" dirty="0">
                <a:latin typeface="+mj-lt"/>
              </a:rPr>
              <a:t>Linac</a:t>
            </a:r>
            <a:r>
              <a:rPr sz="3200" spc="70" dirty="0">
                <a:latin typeface="+mj-lt"/>
              </a:rPr>
              <a:t> </a:t>
            </a:r>
            <a:r>
              <a:rPr sz="3200" spc="145" dirty="0">
                <a:latin typeface="+mj-lt"/>
              </a:rPr>
              <a:t>RF</a:t>
            </a:r>
            <a:r>
              <a:rPr sz="3200" spc="70" dirty="0">
                <a:latin typeface="+mj-lt"/>
              </a:rPr>
              <a:t> </a:t>
            </a:r>
            <a:r>
              <a:rPr sz="3200" spc="110" dirty="0">
                <a:latin typeface="+mj-lt"/>
              </a:rPr>
              <a:t>Noise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Sources</a:t>
            </a:r>
            <a:r>
              <a:rPr sz="3200" spc="70" dirty="0">
                <a:latin typeface="+mj-lt"/>
              </a:rPr>
              <a:t> </a:t>
            </a:r>
            <a:r>
              <a:rPr sz="3200" spc="-25" dirty="0">
                <a:latin typeface="+mj-lt"/>
              </a:rPr>
              <a:t>(ILC)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05432" y="962025"/>
            <a:ext cx="7589520" cy="5986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80000"/>
              </a:lnSpc>
              <a:buClr>
                <a:srgbClr val="0000FF"/>
              </a:buClr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Lorentz force detuning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910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systematic from pulse to pulse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1090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is largely corrected using piezo tuners in feed-forward</a:t>
            </a:r>
            <a:endParaRPr sz="2000" dirty="0">
              <a:cs typeface="Times New Roman"/>
            </a:endParaRPr>
          </a:p>
          <a:p>
            <a:pPr marL="184785" indent="-172085">
              <a:lnSpc>
                <a:spcPct val="80000"/>
              </a:lnSpc>
              <a:spcBef>
                <a:spcPts val="1090"/>
              </a:spcBef>
              <a:buClr>
                <a:srgbClr val="0000FF"/>
              </a:buClr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Microphonics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910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unpredictable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1090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corrected by klystron-based (or piezo-based) feedback</a:t>
            </a:r>
            <a:endParaRPr sz="2000" dirty="0">
              <a:cs typeface="Times New Roman"/>
            </a:endParaRPr>
          </a:p>
          <a:p>
            <a:pPr lvl="1">
              <a:lnSpc>
                <a:spcPct val="80000"/>
              </a:lnSpc>
              <a:spcBef>
                <a:spcPts val="33"/>
              </a:spcBef>
              <a:buClr>
                <a:srgbClr val="0000FF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80000"/>
              </a:lnSpc>
              <a:buClr>
                <a:srgbClr val="0000FF"/>
              </a:buClr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Klystron amplitude and phase jitter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910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corrected by klystron based feedback</a:t>
            </a:r>
            <a:endParaRPr sz="2000" dirty="0">
              <a:cs typeface="Times New Roman"/>
            </a:endParaRPr>
          </a:p>
          <a:p>
            <a:pPr marL="184785" indent="-172085">
              <a:lnSpc>
                <a:spcPct val="80000"/>
              </a:lnSpc>
              <a:spcBef>
                <a:spcPts val="1050"/>
              </a:spcBef>
              <a:buClr>
                <a:srgbClr val="0000FF"/>
              </a:buClr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Beam current variation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910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measure beam current at damping ring and use feed-forward for klystrons</a:t>
            </a:r>
            <a:endParaRPr sz="2000" dirty="0">
              <a:cs typeface="Times New Roman"/>
            </a:endParaRPr>
          </a:p>
          <a:p>
            <a:pPr lvl="1">
              <a:lnSpc>
                <a:spcPct val="80000"/>
              </a:lnSpc>
              <a:spcBef>
                <a:spcPts val="52"/>
              </a:spcBef>
              <a:buClr>
                <a:srgbClr val="0000FF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80000"/>
              </a:lnSpc>
              <a:buClr>
                <a:srgbClr val="0000FF"/>
              </a:buClr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Feedback noise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910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measurement noise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1090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feedback amplifies at some frequencies</a:t>
            </a:r>
            <a:endParaRPr sz="2000" dirty="0">
              <a:cs typeface="Times New Roman"/>
            </a:endParaRPr>
          </a:p>
          <a:p>
            <a:pPr marL="184785" indent="-172085">
              <a:lnSpc>
                <a:spcPct val="80000"/>
              </a:lnSpc>
              <a:spcBef>
                <a:spcPts val="1090"/>
              </a:spcBef>
              <a:buClr>
                <a:srgbClr val="0000FF"/>
              </a:buClr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Jitter of timing reference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910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impacts feedback systems</a:t>
            </a:r>
            <a:endParaRPr sz="2000"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113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49830">
              <a:lnSpc>
                <a:spcPct val="100000"/>
              </a:lnSpc>
            </a:pPr>
            <a:r>
              <a:rPr sz="3200" spc="15" dirty="0">
                <a:latin typeface="+mj-lt"/>
              </a:rPr>
              <a:t>L</a:t>
            </a:r>
            <a:r>
              <a:rPr sz="3200" spc="-30" dirty="0">
                <a:latin typeface="+mj-lt"/>
              </a:rPr>
              <a:t>o</a:t>
            </a:r>
            <a:r>
              <a:rPr sz="3200" spc="15" dirty="0">
                <a:latin typeface="+mj-lt"/>
              </a:rPr>
              <a:t>w</a:t>
            </a:r>
            <a:r>
              <a:rPr sz="3200" spc="70" dirty="0">
                <a:latin typeface="+mj-lt"/>
              </a:rPr>
              <a:t> </a:t>
            </a:r>
            <a:r>
              <a:rPr sz="3200" spc="85" dirty="0">
                <a:latin typeface="+mj-lt"/>
              </a:rPr>
              <a:t>L</a:t>
            </a:r>
            <a:r>
              <a:rPr sz="3200" spc="-10" dirty="0">
                <a:latin typeface="+mj-lt"/>
              </a:rPr>
              <a:t>e</a:t>
            </a:r>
            <a:r>
              <a:rPr sz="3200" spc="-55" dirty="0">
                <a:latin typeface="+mj-lt"/>
              </a:rPr>
              <a:t>v</a:t>
            </a:r>
            <a:r>
              <a:rPr sz="3200" spc="75" dirty="0">
                <a:latin typeface="+mj-lt"/>
              </a:rPr>
              <a:t>el</a:t>
            </a:r>
            <a:r>
              <a:rPr sz="3200" spc="70" dirty="0">
                <a:latin typeface="+mj-lt"/>
              </a:rPr>
              <a:t> </a:t>
            </a:r>
            <a:r>
              <a:rPr sz="3200" spc="145" dirty="0">
                <a:latin typeface="+mj-lt"/>
              </a:rPr>
              <a:t>RF</a:t>
            </a:r>
            <a:r>
              <a:rPr sz="3200" spc="70" dirty="0">
                <a:latin typeface="+mj-lt"/>
              </a:rPr>
              <a:t> </a:t>
            </a:r>
            <a:r>
              <a:rPr sz="3200" spc="95" dirty="0">
                <a:latin typeface="+mj-lt"/>
              </a:rPr>
              <a:t>Controls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22300" y="1103524"/>
            <a:ext cx="9601200" cy="58021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8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low level RF control ties the RF phase to a timing reference and adjusts the gradient</a:t>
            </a:r>
          </a:p>
          <a:p>
            <a:pPr marL="184785" indent="-172085">
              <a:lnSpc>
                <a:spcPct val="80000"/>
              </a:lnSpc>
              <a:spcBef>
                <a:spcPts val="1070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For each cavity one measures</a:t>
            </a:r>
          </a:p>
          <a:p>
            <a:pPr marL="463550" lvl="1" indent="-136525">
              <a:lnSpc>
                <a:spcPct val="80000"/>
              </a:lnSpc>
              <a:spcBef>
                <a:spcPts val="91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field amplitude and phase</a:t>
            </a:r>
          </a:p>
          <a:p>
            <a:pPr marL="463550" lvl="1" indent="-136525">
              <a:lnSpc>
                <a:spcPct val="80000"/>
              </a:lnSpc>
              <a:spcBef>
                <a:spcPts val="1100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input power</a:t>
            </a:r>
          </a:p>
          <a:p>
            <a:pPr marL="463550" lvl="1" indent="-136525">
              <a:lnSpc>
                <a:spcPct val="80000"/>
              </a:lnSpc>
              <a:spcBef>
                <a:spcPts val="1100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reflected power</a:t>
            </a:r>
          </a:p>
          <a:p>
            <a:pPr marL="184785" indent="-172085">
              <a:lnSpc>
                <a:spcPct val="80000"/>
              </a:lnSpc>
              <a:spcBef>
                <a:spcPts val="1100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As correctors are used</a:t>
            </a:r>
          </a:p>
          <a:p>
            <a:pPr marL="463550" lvl="1" indent="-136525">
              <a:lnSpc>
                <a:spcPct val="80000"/>
              </a:lnSpc>
              <a:spcBef>
                <a:spcPts val="91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piezo tuners in each cavity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1100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stepping motors</a:t>
            </a:r>
            <a:endParaRPr sz="2000" dirty="0">
              <a:cs typeface="Times New Roman"/>
            </a:endParaRPr>
          </a:p>
          <a:p>
            <a:pPr lvl="1">
              <a:lnSpc>
                <a:spcPct val="80000"/>
              </a:lnSpc>
              <a:spcBef>
                <a:spcPts val="1"/>
              </a:spcBef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klystron amplitude and phase</a:t>
            </a:r>
            <a:endParaRPr sz="2000" dirty="0">
              <a:cs typeface="Times New Roman"/>
            </a:endParaRPr>
          </a:p>
          <a:p>
            <a:pPr lvl="1">
              <a:lnSpc>
                <a:spcPct val="80000"/>
              </a:lnSpc>
              <a:spcBef>
                <a:spcPts val="28"/>
              </a:spcBef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8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One needs a beam timing feedback</a:t>
            </a:r>
          </a:p>
          <a:p>
            <a:pPr marL="184785" indent="-172085">
              <a:lnSpc>
                <a:spcPct val="80000"/>
              </a:lnSpc>
              <a:spcBef>
                <a:spcPts val="1070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klystron-based feedback acts on the vector sum of all cavity gradients in a unit</a:t>
            </a:r>
          </a:p>
          <a:p>
            <a:pPr marL="184785" indent="-172085">
              <a:lnSpc>
                <a:spcPct val="80000"/>
              </a:lnSpc>
              <a:spcBef>
                <a:spcPts val="1070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sensors are calibrated measuring the field with and without beam</a:t>
            </a:r>
          </a:p>
          <a:p>
            <a:pPr marL="463550" lvl="1" indent="-136525">
              <a:lnSpc>
                <a:spcPct val="80000"/>
              </a:lnSpc>
              <a:spcBef>
                <a:spcPts val="91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the field induced by the beam can be calculated</a:t>
            </a:r>
          </a:p>
          <a:p>
            <a:pPr marL="184785" indent="-172085">
              <a:lnSpc>
                <a:spcPct val="80000"/>
              </a:lnSpc>
              <a:spcBef>
                <a:spcPts val="1070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Input and reflected power per cavity is measured</a:t>
            </a:r>
          </a:p>
          <a:p>
            <a:pPr marL="184785" indent="-172085">
              <a:lnSpc>
                <a:spcPct val="80000"/>
              </a:lnSpc>
              <a:spcBef>
                <a:spcPts val="1070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Beam current is measured at damping ring and used for feed-forward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0765">
              <a:lnSpc>
                <a:spcPct val="100000"/>
              </a:lnSpc>
            </a:pPr>
            <a:r>
              <a:rPr sz="3200" spc="10" dirty="0">
                <a:latin typeface="+mj-lt"/>
              </a:rPr>
              <a:t>CLIC</a:t>
            </a:r>
            <a:r>
              <a:rPr sz="3200" spc="70" dirty="0">
                <a:latin typeface="+mj-lt"/>
              </a:rPr>
              <a:t> </a:t>
            </a:r>
            <a:r>
              <a:rPr sz="3200" spc="145" dirty="0">
                <a:latin typeface="+mj-lt"/>
              </a:rPr>
              <a:t>RF</a:t>
            </a:r>
            <a:r>
              <a:rPr sz="3200" spc="70" dirty="0">
                <a:latin typeface="+mj-lt"/>
              </a:rPr>
              <a:t> Jitter </a:t>
            </a:r>
            <a:r>
              <a:rPr sz="3200" spc="-285" dirty="0">
                <a:latin typeface="+mj-lt"/>
              </a:rPr>
              <a:t>T</a:t>
            </a:r>
            <a:r>
              <a:rPr sz="3200" spc="75" dirty="0">
                <a:latin typeface="+mj-lt"/>
              </a:rPr>
              <a:t>ole</a:t>
            </a:r>
            <a:r>
              <a:rPr sz="3200" spc="40" dirty="0">
                <a:latin typeface="+mj-lt"/>
              </a:rPr>
              <a:t>r</a:t>
            </a:r>
            <a:r>
              <a:rPr sz="3200" spc="210" dirty="0">
                <a:latin typeface="+mj-lt"/>
              </a:rPr>
              <a:t>ance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5100" y="1495425"/>
            <a:ext cx="4114800" cy="26890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4005" marR="5080" indent="-172085">
              <a:lnSpc>
                <a:spcPct val="107400"/>
              </a:lnSpc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RF gradient and phase </a:t>
            </a:r>
            <a:r>
              <a:rPr sz="2000" dirty="0" smtClean="0">
                <a:cs typeface="Times New Roman"/>
              </a:rPr>
              <a:t>errors </a:t>
            </a:r>
            <a:r>
              <a:rPr sz="2000" dirty="0">
                <a:cs typeface="Times New Roman"/>
              </a:rPr>
              <a:t>lead to final beam en- ergy errors</a:t>
            </a:r>
          </a:p>
          <a:p>
            <a:pPr marL="29400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The BDS bandwidth is </a:t>
            </a:r>
            <a:r>
              <a:rPr sz="2000" dirty="0" smtClean="0">
                <a:cs typeface="Times New Roman"/>
              </a:rPr>
              <a:t>limited</a:t>
            </a:r>
            <a:endParaRPr sz="2000" dirty="0"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Lose luminosity</a:t>
            </a:r>
          </a:p>
          <a:p>
            <a:pPr marL="29400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RF tolerances translate </a:t>
            </a:r>
            <a:r>
              <a:rPr sz="2000" dirty="0" smtClean="0">
                <a:cs typeface="Times New Roman"/>
              </a:rPr>
              <a:t>directly </a:t>
            </a:r>
            <a:r>
              <a:rPr sz="2000" dirty="0">
                <a:cs typeface="Times New Roman"/>
              </a:rPr>
              <a:t>into drive beam cur- rent and phase tolerances</a:t>
            </a:r>
          </a:p>
        </p:txBody>
      </p:sp>
      <p:sp>
        <p:nvSpPr>
          <p:cNvPr id="4" name="object 4"/>
          <p:cNvSpPr/>
          <p:nvPr/>
        </p:nvSpPr>
        <p:spPr>
          <a:xfrm>
            <a:off x="4698961" y="1010420"/>
            <a:ext cx="5747353" cy="40924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7500" y="4792605"/>
            <a:ext cx="6096000" cy="19606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114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843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63570">
              <a:lnSpc>
                <a:spcPct val="100000"/>
              </a:lnSpc>
            </a:pPr>
            <a:r>
              <a:rPr sz="3200" spc="10" dirty="0">
                <a:latin typeface="+mj-lt"/>
              </a:rPr>
              <a:t>CLIC</a:t>
            </a:r>
            <a:r>
              <a:rPr sz="3200" spc="70" dirty="0">
                <a:latin typeface="+mj-lt"/>
              </a:rPr>
              <a:t> </a:t>
            </a:r>
            <a:r>
              <a:rPr sz="3200" spc="85" dirty="0">
                <a:latin typeface="+mj-lt"/>
              </a:rPr>
              <a:t>L</a:t>
            </a:r>
            <a:r>
              <a:rPr sz="3200" spc="-10" dirty="0">
                <a:latin typeface="+mj-lt"/>
              </a:rPr>
              <a:t>a</a:t>
            </a:r>
            <a:r>
              <a:rPr sz="3200" spc="-40" dirty="0">
                <a:latin typeface="+mj-lt"/>
              </a:rPr>
              <a:t>y</a:t>
            </a:r>
            <a:r>
              <a:rPr sz="3200" spc="100" dirty="0">
                <a:latin typeface="+mj-lt"/>
              </a:rPr>
              <a:t>out</a:t>
            </a:r>
          </a:p>
        </p:txBody>
      </p:sp>
      <p:sp>
        <p:nvSpPr>
          <p:cNvPr id="3" name="object 3"/>
          <p:cNvSpPr/>
          <p:nvPr/>
        </p:nvSpPr>
        <p:spPr>
          <a:xfrm>
            <a:off x="5559199" y="3097464"/>
            <a:ext cx="383540" cy="257810"/>
          </a:xfrm>
          <a:custGeom>
            <a:avLst/>
            <a:gdLst/>
            <a:ahLst/>
            <a:cxnLst/>
            <a:rect l="l" t="t" r="r" b="b"/>
            <a:pathLst>
              <a:path w="383539" h="257810">
                <a:moveTo>
                  <a:pt x="0" y="0"/>
                </a:moveTo>
                <a:lnTo>
                  <a:pt x="382954" y="0"/>
                </a:lnTo>
                <a:lnTo>
                  <a:pt x="382954" y="257440"/>
                </a:lnTo>
                <a:lnTo>
                  <a:pt x="0" y="257440"/>
                </a:lnTo>
                <a:lnTo>
                  <a:pt x="0" y="0"/>
                </a:lnTo>
                <a:close/>
              </a:path>
            </a:pathLst>
          </a:custGeom>
          <a:solidFill>
            <a:srgbClr val="6F84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768034" y="3171809"/>
            <a:ext cx="139065" cy="104139"/>
          </a:xfrm>
          <a:custGeom>
            <a:avLst/>
            <a:gdLst/>
            <a:ahLst/>
            <a:cxnLst/>
            <a:rect l="l" t="t" r="r" b="b"/>
            <a:pathLst>
              <a:path w="139064" h="104139">
                <a:moveTo>
                  <a:pt x="138839" y="0"/>
                </a:moveTo>
                <a:lnTo>
                  <a:pt x="0" y="52071"/>
                </a:lnTo>
                <a:lnTo>
                  <a:pt x="138839" y="104142"/>
                </a:lnTo>
                <a:lnTo>
                  <a:pt x="104125" y="52071"/>
                </a:lnTo>
                <a:lnTo>
                  <a:pt x="138839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68034" y="3171809"/>
            <a:ext cx="139065" cy="104139"/>
          </a:xfrm>
          <a:custGeom>
            <a:avLst/>
            <a:gdLst/>
            <a:ahLst/>
            <a:cxnLst/>
            <a:rect l="l" t="t" r="r" b="b"/>
            <a:pathLst>
              <a:path w="139064" h="104139">
                <a:moveTo>
                  <a:pt x="104125" y="52071"/>
                </a:moveTo>
                <a:lnTo>
                  <a:pt x="138839" y="104142"/>
                </a:lnTo>
                <a:lnTo>
                  <a:pt x="0" y="52071"/>
                </a:lnTo>
                <a:lnTo>
                  <a:pt x="138839" y="0"/>
                </a:lnTo>
                <a:lnTo>
                  <a:pt x="104125" y="52071"/>
                </a:lnTo>
              </a:path>
            </a:pathLst>
          </a:custGeom>
          <a:ln w="16657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872163" y="3223876"/>
            <a:ext cx="624840" cy="0"/>
          </a:xfrm>
          <a:custGeom>
            <a:avLst/>
            <a:gdLst/>
            <a:ahLst/>
            <a:cxnLst/>
            <a:rect l="l" t="t" r="r" b="b"/>
            <a:pathLst>
              <a:path w="624839">
                <a:moveTo>
                  <a:pt x="0" y="0"/>
                </a:moveTo>
                <a:lnTo>
                  <a:pt x="624637" y="0"/>
                </a:lnTo>
              </a:path>
            </a:pathLst>
          </a:custGeom>
          <a:ln w="3175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72159" y="3223881"/>
            <a:ext cx="624840" cy="0"/>
          </a:xfrm>
          <a:custGeom>
            <a:avLst/>
            <a:gdLst/>
            <a:ahLst/>
            <a:cxnLst/>
            <a:rect l="l" t="t" r="r" b="b"/>
            <a:pathLst>
              <a:path w="624839">
                <a:moveTo>
                  <a:pt x="624654" y="0"/>
                </a:moveTo>
                <a:lnTo>
                  <a:pt x="0" y="0"/>
                </a:lnTo>
              </a:path>
            </a:pathLst>
          </a:custGeom>
          <a:ln w="23603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977244" y="1339507"/>
            <a:ext cx="0" cy="229235"/>
          </a:xfrm>
          <a:custGeom>
            <a:avLst/>
            <a:gdLst/>
            <a:ahLst/>
            <a:cxnLst/>
            <a:rect l="l" t="t" r="r" b="b"/>
            <a:pathLst>
              <a:path h="229234">
                <a:moveTo>
                  <a:pt x="0" y="0"/>
                </a:moveTo>
                <a:lnTo>
                  <a:pt x="0" y="229039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891478" y="1241784"/>
            <a:ext cx="172720" cy="149860"/>
          </a:xfrm>
          <a:custGeom>
            <a:avLst/>
            <a:gdLst/>
            <a:ahLst/>
            <a:cxnLst/>
            <a:rect l="l" t="t" r="r" b="b"/>
            <a:pathLst>
              <a:path w="172720" h="149859">
                <a:moveTo>
                  <a:pt x="172571" y="0"/>
                </a:moveTo>
                <a:lnTo>
                  <a:pt x="0" y="0"/>
                </a:lnTo>
                <a:lnTo>
                  <a:pt x="86285" y="149467"/>
                </a:lnTo>
                <a:lnTo>
                  <a:pt x="172571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331215" y="1339507"/>
            <a:ext cx="0" cy="229235"/>
          </a:xfrm>
          <a:custGeom>
            <a:avLst/>
            <a:gdLst/>
            <a:ahLst/>
            <a:cxnLst/>
            <a:rect l="l" t="t" r="r" b="b"/>
            <a:pathLst>
              <a:path h="229234">
                <a:moveTo>
                  <a:pt x="0" y="0"/>
                </a:moveTo>
                <a:lnTo>
                  <a:pt x="0" y="229039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245449" y="1241784"/>
            <a:ext cx="172720" cy="149860"/>
          </a:xfrm>
          <a:custGeom>
            <a:avLst/>
            <a:gdLst/>
            <a:ahLst/>
            <a:cxnLst/>
            <a:rect l="l" t="t" r="r" b="b"/>
            <a:pathLst>
              <a:path w="172720" h="149859">
                <a:moveTo>
                  <a:pt x="172571" y="0"/>
                </a:moveTo>
                <a:lnTo>
                  <a:pt x="0" y="0"/>
                </a:lnTo>
                <a:lnTo>
                  <a:pt x="86285" y="149467"/>
                </a:lnTo>
                <a:lnTo>
                  <a:pt x="172571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623274" y="1339507"/>
            <a:ext cx="0" cy="229235"/>
          </a:xfrm>
          <a:custGeom>
            <a:avLst/>
            <a:gdLst/>
            <a:ahLst/>
            <a:cxnLst/>
            <a:rect l="l" t="t" r="r" b="b"/>
            <a:pathLst>
              <a:path h="229234">
                <a:moveTo>
                  <a:pt x="0" y="0"/>
                </a:moveTo>
                <a:lnTo>
                  <a:pt x="0" y="229039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161029" y="2784540"/>
            <a:ext cx="164465" cy="165100"/>
          </a:xfrm>
          <a:custGeom>
            <a:avLst/>
            <a:gdLst/>
            <a:ahLst/>
            <a:cxnLst/>
            <a:rect l="l" t="t" r="r" b="b"/>
            <a:pathLst>
              <a:path w="164465" h="165100">
                <a:moveTo>
                  <a:pt x="0" y="164492"/>
                </a:moveTo>
                <a:lnTo>
                  <a:pt x="93698" y="164492"/>
                </a:lnTo>
                <a:lnTo>
                  <a:pt x="108280" y="162979"/>
                </a:lnTo>
                <a:lnTo>
                  <a:pt x="143613" y="142795"/>
                </a:lnTo>
                <a:lnTo>
                  <a:pt x="162572" y="105709"/>
                </a:lnTo>
                <a:lnTo>
                  <a:pt x="164419" y="91051"/>
                </a:lnTo>
                <a:lnTo>
                  <a:pt x="163601" y="75329"/>
                </a:lnTo>
                <a:lnTo>
                  <a:pt x="151195" y="32254"/>
                </a:lnTo>
                <a:lnTo>
                  <a:pt x="124284" y="4483"/>
                </a:lnTo>
                <a:lnTo>
                  <a:pt x="112185" y="664"/>
                </a:lnTo>
                <a:lnTo>
                  <a:pt x="40477" y="0"/>
                </a:lnTo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827327" y="2784540"/>
            <a:ext cx="164465" cy="165100"/>
          </a:xfrm>
          <a:custGeom>
            <a:avLst/>
            <a:gdLst/>
            <a:ahLst/>
            <a:cxnLst/>
            <a:rect l="l" t="t" r="r" b="b"/>
            <a:pathLst>
              <a:path w="164465" h="165100">
                <a:moveTo>
                  <a:pt x="0" y="164492"/>
                </a:moveTo>
                <a:lnTo>
                  <a:pt x="93698" y="164492"/>
                </a:lnTo>
                <a:lnTo>
                  <a:pt x="108280" y="162979"/>
                </a:lnTo>
                <a:lnTo>
                  <a:pt x="143613" y="142795"/>
                </a:lnTo>
                <a:lnTo>
                  <a:pt x="162572" y="105709"/>
                </a:lnTo>
                <a:lnTo>
                  <a:pt x="164419" y="91051"/>
                </a:lnTo>
                <a:lnTo>
                  <a:pt x="163601" y="75329"/>
                </a:lnTo>
                <a:lnTo>
                  <a:pt x="151195" y="32254"/>
                </a:lnTo>
                <a:lnTo>
                  <a:pt x="124284" y="4483"/>
                </a:lnTo>
                <a:lnTo>
                  <a:pt x="112185" y="664"/>
                </a:lnTo>
                <a:lnTo>
                  <a:pt x="40477" y="0"/>
                </a:lnTo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72693" y="2784540"/>
            <a:ext cx="164465" cy="165100"/>
          </a:xfrm>
          <a:custGeom>
            <a:avLst/>
            <a:gdLst/>
            <a:ahLst/>
            <a:cxnLst/>
            <a:rect l="l" t="t" r="r" b="b"/>
            <a:pathLst>
              <a:path w="164465" h="165100">
                <a:moveTo>
                  <a:pt x="0" y="164492"/>
                </a:moveTo>
                <a:lnTo>
                  <a:pt x="93698" y="164492"/>
                </a:lnTo>
                <a:lnTo>
                  <a:pt x="108280" y="162979"/>
                </a:lnTo>
                <a:lnTo>
                  <a:pt x="143613" y="142795"/>
                </a:lnTo>
                <a:lnTo>
                  <a:pt x="162572" y="105709"/>
                </a:lnTo>
                <a:lnTo>
                  <a:pt x="164419" y="91051"/>
                </a:lnTo>
                <a:lnTo>
                  <a:pt x="163601" y="75329"/>
                </a:lnTo>
                <a:lnTo>
                  <a:pt x="151195" y="32254"/>
                </a:lnTo>
                <a:lnTo>
                  <a:pt x="124284" y="4483"/>
                </a:lnTo>
                <a:lnTo>
                  <a:pt x="112185" y="664"/>
                </a:lnTo>
                <a:lnTo>
                  <a:pt x="40477" y="0"/>
                </a:lnTo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246532" y="2784540"/>
            <a:ext cx="1255395" cy="165100"/>
          </a:xfrm>
          <a:custGeom>
            <a:avLst/>
            <a:gdLst/>
            <a:ahLst/>
            <a:cxnLst/>
            <a:rect l="l" t="t" r="r" b="b"/>
            <a:pathLst>
              <a:path w="1255395" h="165100">
                <a:moveTo>
                  <a:pt x="1093711" y="164492"/>
                </a:moveTo>
                <a:lnTo>
                  <a:pt x="1185510" y="164492"/>
                </a:lnTo>
                <a:lnTo>
                  <a:pt x="1199923" y="162952"/>
                </a:lnTo>
                <a:lnTo>
                  <a:pt x="1234751" y="142421"/>
                </a:lnTo>
                <a:lnTo>
                  <a:pt x="1253180" y="104780"/>
                </a:lnTo>
                <a:lnTo>
                  <a:pt x="1254838" y="89931"/>
                </a:lnTo>
                <a:lnTo>
                  <a:pt x="1254000" y="74324"/>
                </a:lnTo>
                <a:lnTo>
                  <a:pt x="1241454" y="31335"/>
                </a:lnTo>
                <a:lnTo>
                  <a:pt x="1214293" y="3921"/>
                </a:lnTo>
                <a:lnTo>
                  <a:pt x="1202088" y="426"/>
                </a:lnTo>
                <a:lnTo>
                  <a:pt x="0" y="0"/>
                </a:lnTo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9653844" y="3427258"/>
            <a:ext cx="18796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70" dirty="0">
                <a:solidFill>
                  <a:srgbClr val="231F20"/>
                </a:solidFill>
                <a:latin typeface="Arial Rounded MT Bold"/>
                <a:cs typeface="Arial Rounded MT Bold"/>
              </a:rPr>
              <a:t>TA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590295" y="3010469"/>
            <a:ext cx="54610" cy="73025"/>
          </a:xfrm>
          <a:custGeom>
            <a:avLst/>
            <a:gdLst/>
            <a:ahLst/>
            <a:cxnLst/>
            <a:rect l="l" t="t" r="r" b="b"/>
            <a:pathLst>
              <a:path w="54609" h="73025">
                <a:moveTo>
                  <a:pt x="0" y="0"/>
                </a:moveTo>
                <a:lnTo>
                  <a:pt x="27284" y="72759"/>
                </a:lnTo>
                <a:lnTo>
                  <a:pt x="47742" y="18206"/>
                </a:lnTo>
                <a:lnTo>
                  <a:pt x="27284" y="18206"/>
                </a:lnTo>
                <a:lnTo>
                  <a:pt x="0" y="0"/>
                </a:lnTo>
                <a:close/>
              </a:path>
              <a:path w="54609" h="73025">
                <a:moveTo>
                  <a:pt x="54569" y="0"/>
                </a:moveTo>
                <a:lnTo>
                  <a:pt x="27284" y="18206"/>
                </a:lnTo>
                <a:lnTo>
                  <a:pt x="47742" y="18206"/>
                </a:lnTo>
                <a:lnTo>
                  <a:pt x="5456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617581" y="2942547"/>
            <a:ext cx="154305" cy="83185"/>
          </a:xfrm>
          <a:custGeom>
            <a:avLst/>
            <a:gdLst/>
            <a:ahLst/>
            <a:cxnLst/>
            <a:rect l="l" t="t" r="r" b="b"/>
            <a:pathLst>
              <a:path w="154304" h="83185">
                <a:moveTo>
                  <a:pt x="154081" y="1280"/>
                </a:moveTo>
                <a:lnTo>
                  <a:pt x="123724" y="491"/>
                </a:lnTo>
                <a:lnTo>
                  <a:pt x="97642" y="4"/>
                </a:lnTo>
                <a:lnTo>
                  <a:pt x="75510" y="0"/>
                </a:lnTo>
                <a:lnTo>
                  <a:pt x="57004" y="655"/>
                </a:lnTo>
                <a:lnTo>
                  <a:pt x="12749" y="13450"/>
                </a:lnTo>
                <a:lnTo>
                  <a:pt x="558" y="51098"/>
                </a:lnTo>
                <a:lnTo>
                  <a:pt x="88" y="65733"/>
                </a:lnTo>
                <a:lnTo>
                  <a:pt x="0" y="82814"/>
                </a:lnTo>
              </a:path>
            </a:pathLst>
          </a:custGeom>
          <a:ln w="707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780960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811793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761950" y="2885448"/>
            <a:ext cx="451766" cy="1390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867808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898641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954659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37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16" y="20555"/>
                </a:lnTo>
                <a:lnTo>
                  <a:pt x="53937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985475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041509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072341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128359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37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16" y="20555"/>
                </a:lnTo>
                <a:lnTo>
                  <a:pt x="53937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159176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560495" y="3083338"/>
            <a:ext cx="116839" cy="90805"/>
          </a:xfrm>
          <a:custGeom>
            <a:avLst/>
            <a:gdLst/>
            <a:ahLst/>
            <a:cxnLst/>
            <a:rect l="l" t="t" r="r" b="b"/>
            <a:pathLst>
              <a:path w="116840" h="90805">
                <a:moveTo>
                  <a:pt x="0" y="0"/>
                </a:moveTo>
                <a:lnTo>
                  <a:pt x="116418" y="0"/>
                </a:lnTo>
                <a:lnTo>
                  <a:pt x="116418" y="90566"/>
                </a:lnTo>
                <a:lnTo>
                  <a:pt x="0" y="90566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561390" y="3083322"/>
            <a:ext cx="115570" cy="90805"/>
          </a:xfrm>
          <a:custGeom>
            <a:avLst/>
            <a:gdLst/>
            <a:ahLst/>
            <a:cxnLst/>
            <a:rect l="l" t="t" r="r" b="b"/>
            <a:pathLst>
              <a:path w="115570" h="90805">
                <a:moveTo>
                  <a:pt x="115523" y="0"/>
                </a:moveTo>
                <a:lnTo>
                  <a:pt x="112175" y="0"/>
                </a:lnTo>
                <a:lnTo>
                  <a:pt x="0" y="90583"/>
                </a:lnTo>
                <a:lnTo>
                  <a:pt x="115523" y="90583"/>
                </a:lnTo>
                <a:lnTo>
                  <a:pt x="115523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256593" y="3010469"/>
            <a:ext cx="54610" cy="73025"/>
          </a:xfrm>
          <a:custGeom>
            <a:avLst/>
            <a:gdLst/>
            <a:ahLst/>
            <a:cxnLst/>
            <a:rect l="l" t="t" r="r" b="b"/>
            <a:pathLst>
              <a:path w="54609" h="73025">
                <a:moveTo>
                  <a:pt x="0" y="0"/>
                </a:moveTo>
                <a:lnTo>
                  <a:pt x="27284" y="72759"/>
                </a:lnTo>
                <a:lnTo>
                  <a:pt x="47742" y="18206"/>
                </a:lnTo>
                <a:lnTo>
                  <a:pt x="27284" y="18206"/>
                </a:lnTo>
                <a:lnTo>
                  <a:pt x="0" y="0"/>
                </a:lnTo>
                <a:close/>
              </a:path>
              <a:path w="54609" h="73025">
                <a:moveTo>
                  <a:pt x="54569" y="0"/>
                </a:moveTo>
                <a:lnTo>
                  <a:pt x="27284" y="18206"/>
                </a:lnTo>
                <a:lnTo>
                  <a:pt x="47742" y="18206"/>
                </a:lnTo>
                <a:lnTo>
                  <a:pt x="5456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283878" y="2942547"/>
            <a:ext cx="154305" cy="83185"/>
          </a:xfrm>
          <a:custGeom>
            <a:avLst/>
            <a:gdLst/>
            <a:ahLst/>
            <a:cxnLst/>
            <a:rect l="l" t="t" r="r" b="b"/>
            <a:pathLst>
              <a:path w="154304" h="83185">
                <a:moveTo>
                  <a:pt x="154081" y="1280"/>
                </a:moveTo>
                <a:lnTo>
                  <a:pt x="123724" y="491"/>
                </a:lnTo>
                <a:lnTo>
                  <a:pt x="97642" y="4"/>
                </a:lnTo>
                <a:lnTo>
                  <a:pt x="75510" y="0"/>
                </a:lnTo>
                <a:lnTo>
                  <a:pt x="57004" y="655"/>
                </a:lnTo>
                <a:lnTo>
                  <a:pt x="12749" y="13450"/>
                </a:lnTo>
                <a:lnTo>
                  <a:pt x="558" y="51098"/>
                </a:lnTo>
                <a:lnTo>
                  <a:pt x="88" y="65733"/>
                </a:lnTo>
                <a:lnTo>
                  <a:pt x="0" y="82814"/>
                </a:lnTo>
              </a:path>
            </a:pathLst>
          </a:custGeom>
          <a:ln w="707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447257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478090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428248" y="2885448"/>
            <a:ext cx="451766" cy="1390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534106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564939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620957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37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16" y="20555"/>
                </a:lnTo>
                <a:lnTo>
                  <a:pt x="53937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651773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707807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738640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794657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37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16" y="20555"/>
                </a:lnTo>
                <a:lnTo>
                  <a:pt x="53937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825473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226793" y="3083338"/>
            <a:ext cx="116839" cy="90805"/>
          </a:xfrm>
          <a:custGeom>
            <a:avLst/>
            <a:gdLst/>
            <a:ahLst/>
            <a:cxnLst/>
            <a:rect l="l" t="t" r="r" b="b"/>
            <a:pathLst>
              <a:path w="116840" h="90805">
                <a:moveTo>
                  <a:pt x="0" y="0"/>
                </a:moveTo>
                <a:lnTo>
                  <a:pt x="116418" y="0"/>
                </a:lnTo>
                <a:lnTo>
                  <a:pt x="116418" y="90566"/>
                </a:lnTo>
                <a:lnTo>
                  <a:pt x="0" y="90566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227689" y="3083322"/>
            <a:ext cx="115570" cy="90805"/>
          </a:xfrm>
          <a:custGeom>
            <a:avLst/>
            <a:gdLst/>
            <a:ahLst/>
            <a:cxnLst/>
            <a:rect l="l" t="t" r="r" b="b"/>
            <a:pathLst>
              <a:path w="115570" h="90805">
                <a:moveTo>
                  <a:pt x="115522" y="0"/>
                </a:moveTo>
                <a:lnTo>
                  <a:pt x="112175" y="0"/>
                </a:lnTo>
                <a:lnTo>
                  <a:pt x="0" y="90583"/>
                </a:lnTo>
                <a:lnTo>
                  <a:pt x="115522" y="90583"/>
                </a:lnTo>
                <a:lnTo>
                  <a:pt x="115522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089465" y="3010469"/>
            <a:ext cx="54610" cy="73025"/>
          </a:xfrm>
          <a:custGeom>
            <a:avLst/>
            <a:gdLst/>
            <a:ahLst/>
            <a:cxnLst/>
            <a:rect l="l" t="t" r="r" b="b"/>
            <a:pathLst>
              <a:path w="54609" h="73025">
                <a:moveTo>
                  <a:pt x="0" y="0"/>
                </a:moveTo>
                <a:lnTo>
                  <a:pt x="27284" y="72759"/>
                </a:lnTo>
                <a:lnTo>
                  <a:pt x="47742" y="18206"/>
                </a:lnTo>
                <a:lnTo>
                  <a:pt x="27284" y="18206"/>
                </a:lnTo>
                <a:lnTo>
                  <a:pt x="0" y="0"/>
                </a:lnTo>
                <a:close/>
              </a:path>
              <a:path w="54609" h="73025">
                <a:moveTo>
                  <a:pt x="54569" y="0"/>
                </a:moveTo>
                <a:lnTo>
                  <a:pt x="27284" y="18206"/>
                </a:lnTo>
                <a:lnTo>
                  <a:pt x="47742" y="18206"/>
                </a:lnTo>
                <a:lnTo>
                  <a:pt x="5456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116751" y="2942547"/>
            <a:ext cx="154305" cy="83185"/>
          </a:xfrm>
          <a:custGeom>
            <a:avLst/>
            <a:gdLst/>
            <a:ahLst/>
            <a:cxnLst/>
            <a:rect l="l" t="t" r="r" b="b"/>
            <a:pathLst>
              <a:path w="154304" h="83185">
                <a:moveTo>
                  <a:pt x="154081" y="1280"/>
                </a:moveTo>
                <a:lnTo>
                  <a:pt x="123724" y="491"/>
                </a:lnTo>
                <a:lnTo>
                  <a:pt x="97642" y="4"/>
                </a:lnTo>
                <a:lnTo>
                  <a:pt x="75510" y="0"/>
                </a:lnTo>
                <a:lnTo>
                  <a:pt x="57004" y="655"/>
                </a:lnTo>
                <a:lnTo>
                  <a:pt x="12749" y="13450"/>
                </a:lnTo>
                <a:lnTo>
                  <a:pt x="558" y="51098"/>
                </a:lnTo>
                <a:lnTo>
                  <a:pt x="88" y="65733"/>
                </a:lnTo>
                <a:lnTo>
                  <a:pt x="0" y="82814"/>
                </a:lnTo>
              </a:path>
            </a:pathLst>
          </a:custGeom>
          <a:ln w="707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280130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310963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261120" y="2885448"/>
            <a:ext cx="451766" cy="1390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366979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397812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453828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37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16" y="20555"/>
                </a:lnTo>
                <a:lnTo>
                  <a:pt x="53937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484645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540679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571512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627529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37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16" y="20555"/>
                </a:lnTo>
                <a:lnTo>
                  <a:pt x="53937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658345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059665" y="3083338"/>
            <a:ext cx="116839" cy="90805"/>
          </a:xfrm>
          <a:custGeom>
            <a:avLst/>
            <a:gdLst/>
            <a:ahLst/>
            <a:cxnLst/>
            <a:rect l="l" t="t" r="r" b="b"/>
            <a:pathLst>
              <a:path w="116840" h="90805">
                <a:moveTo>
                  <a:pt x="0" y="0"/>
                </a:moveTo>
                <a:lnTo>
                  <a:pt x="116418" y="0"/>
                </a:lnTo>
                <a:lnTo>
                  <a:pt x="116418" y="90566"/>
                </a:lnTo>
                <a:lnTo>
                  <a:pt x="0" y="90566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060561" y="3083322"/>
            <a:ext cx="115570" cy="90805"/>
          </a:xfrm>
          <a:custGeom>
            <a:avLst/>
            <a:gdLst/>
            <a:ahLst/>
            <a:cxnLst/>
            <a:rect l="l" t="t" r="r" b="b"/>
            <a:pathLst>
              <a:path w="115570" h="90805">
                <a:moveTo>
                  <a:pt x="115523" y="0"/>
                </a:moveTo>
                <a:lnTo>
                  <a:pt x="112175" y="0"/>
                </a:lnTo>
                <a:lnTo>
                  <a:pt x="0" y="90583"/>
                </a:lnTo>
                <a:lnTo>
                  <a:pt x="115523" y="90583"/>
                </a:lnTo>
                <a:lnTo>
                  <a:pt x="115523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755764" y="3010469"/>
            <a:ext cx="54610" cy="73025"/>
          </a:xfrm>
          <a:custGeom>
            <a:avLst/>
            <a:gdLst/>
            <a:ahLst/>
            <a:cxnLst/>
            <a:rect l="l" t="t" r="r" b="b"/>
            <a:pathLst>
              <a:path w="54609" h="73025">
                <a:moveTo>
                  <a:pt x="0" y="0"/>
                </a:moveTo>
                <a:lnTo>
                  <a:pt x="27284" y="72759"/>
                </a:lnTo>
                <a:lnTo>
                  <a:pt x="47742" y="18206"/>
                </a:lnTo>
                <a:lnTo>
                  <a:pt x="27284" y="18206"/>
                </a:lnTo>
                <a:lnTo>
                  <a:pt x="0" y="0"/>
                </a:lnTo>
                <a:close/>
              </a:path>
              <a:path w="54609" h="73025">
                <a:moveTo>
                  <a:pt x="54569" y="0"/>
                </a:moveTo>
                <a:lnTo>
                  <a:pt x="27284" y="18206"/>
                </a:lnTo>
                <a:lnTo>
                  <a:pt x="47742" y="18206"/>
                </a:lnTo>
                <a:lnTo>
                  <a:pt x="5456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783049" y="2942547"/>
            <a:ext cx="154305" cy="83185"/>
          </a:xfrm>
          <a:custGeom>
            <a:avLst/>
            <a:gdLst/>
            <a:ahLst/>
            <a:cxnLst/>
            <a:rect l="l" t="t" r="r" b="b"/>
            <a:pathLst>
              <a:path w="154304" h="83185">
                <a:moveTo>
                  <a:pt x="154081" y="1280"/>
                </a:moveTo>
                <a:lnTo>
                  <a:pt x="123724" y="491"/>
                </a:lnTo>
                <a:lnTo>
                  <a:pt x="97642" y="4"/>
                </a:lnTo>
                <a:lnTo>
                  <a:pt x="75510" y="0"/>
                </a:lnTo>
                <a:lnTo>
                  <a:pt x="57004" y="655"/>
                </a:lnTo>
                <a:lnTo>
                  <a:pt x="12749" y="13450"/>
                </a:lnTo>
                <a:lnTo>
                  <a:pt x="558" y="51098"/>
                </a:lnTo>
                <a:lnTo>
                  <a:pt x="88" y="65733"/>
                </a:lnTo>
                <a:lnTo>
                  <a:pt x="0" y="82814"/>
                </a:lnTo>
              </a:path>
            </a:pathLst>
          </a:custGeom>
          <a:ln w="707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946428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977261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927418" y="2885448"/>
            <a:ext cx="451766" cy="1390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033277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064109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9120127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37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16" y="20555"/>
                </a:lnTo>
                <a:lnTo>
                  <a:pt x="53937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9150943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9206977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9237810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9293828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37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16" y="20555"/>
                </a:lnTo>
                <a:lnTo>
                  <a:pt x="53937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9324644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725963" y="3083338"/>
            <a:ext cx="116839" cy="90805"/>
          </a:xfrm>
          <a:custGeom>
            <a:avLst/>
            <a:gdLst/>
            <a:ahLst/>
            <a:cxnLst/>
            <a:rect l="l" t="t" r="r" b="b"/>
            <a:pathLst>
              <a:path w="116840" h="90805">
                <a:moveTo>
                  <a:pt x="0" y="0"/>
                </a:moveTo>
                <a:lnTo>
                  <a:pt x="116418" y="0"/>
                </a:lnTo>
                <a:lnTo>
                  <a:pt x="116418" y="90566"/>
                </a:lnTo>
                <a:lnTo>
                  <a:pt x="0" y="90566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726859" y="3083322"/>
            <a:ext cx="115570" cy="90805"/>
          </a:xfrm>
          <a:custGeom>
            <a:avLst/>
            <a:gdLst/>
            <a:ahLst/>
            <a:cxnLst/>
            <a:rect l="l" t="t" r="r" b="b"/>
            <a:pathLst>
              <a:path w="115570" h="90805">
                <a:moveTo>
                  <a:pt x="115523" y="0"/>
                </a:moveTo>
                <a:lnTo>
                  <a:pt x="112175" y="0"/>
                </a:lnTo>
                <a:lnTo>
                  <a:pt x="0" y="90583"/>
                </a:lnTo>
                <a:lnTo>
                  <a:pt x="115523" y="90583"/>
                </a:lnTo>
                <a:lnTo>
                  <a:pt x="115523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466580" y="3175487"/>
            <a:ext cx="1456527" cy="1025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768505" y="3146318"/>
            <a:ext cx="181610" cy="173355"/>
          </a:xfrm>
          <a:custGeom>
            <a:avLst/>
            <a:gdLst/>
            <a:ahLst/>
            <a:cxnLst/>
            <a:rect l="l" t="t" r="r" b="b"/>
            <a:pathLst>
              <a:path w="181609" h="173354">
                <a:moveTo>
                  <a:pt x="181149" y="0"/>
                </a:moveTo>
                <a:lnTo>
                  <a:pt x="0" y="172821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767740" y="3130371"/>
            <a:ext cx="4196080" cy="1155700"/>
          </a:xfrm>
          <a:custGeom>
            <a:avLst/>
            <a:gdLst/>
            <a:ahLst/>
            <a:cxnLst/>
            <a:rect l="l" t="t" r="r" b="b"/>
            <a:pathLst>
              <a:path w="4196080" h="1155700">
                <a:moveTo>
                  <a:pt x="0" y="1155421"/>
                </a:moveTo>
                <a:lnTo>
                  <a:pt x="0" y="1051312"/>
                </a:lnTo>
                <a:lnTo>
                  <a:pt x="20379" y="990426"/>
                </a:lnTo>
                <a:lnTo>
                  <a:pt x="38734" y="935578"/>
                </a:lnTo>
                <a:lnTo>
                  <a:pt x="55187" y="886406"/>
                </a:lnTo>
                <a:lnTo>
                  <a:pt x="69855" y="842544"/>
                </a:lnTo>
                <a:lnTo>
                  <a:pt x="82859" y="803630"/>
                </a:lnTo>
                <a:lnTo>
                  <a:pt x="104355" y="739188"/>
                </a:lnTo>
                <a:lnTo>
                  <a:pt x="120632" y="690169"/>
                </a:lnTo>
                <a:lnTo>
                  <a:pt x="132648" y="653662"/>
                </a:lnTo>
                <a:lnTo>
                  <a:pt x="144778" y="615993"/>
                </a:lnTo>
                <a:lnTo>
                  <a:pt x="157263" y="574533"/>
                </a:lnTo>
                <a:lnTo>
                  <a:pt x="159678" y="566164"/>
                </a:lnTo>
                <a:lnTo>
                  <a:pt x="163596" y="553548"/>
                </a:lnTo>
                <a:lnTo>
                  <a:pt x="185361" y="511292"/>
                </a:lnTo>
                <a:lnTo>
                  <a:pt x="224831" y="483648"/>
                </a:lnTo>
                <a:lnTo>
                  <a:pt x="272433" y="473689"/>
                </a:lnTo>
                <a:lnTo>
                  <a:pt x="4092951" y="472466"/>
                </a:lnTo>
                <a:lnTo>
                  <a:pt x="4112151" y="471736"/>
                </a:lnTo>
                <a:lnTo>
                  <a:pt x="4156658" y="460543"/>
                </a:lnTo>
                <a:lnTo>
                  <a:pt x="4188857" y="423441"/>
                </a:lnTo>
                <a:lnTo>
                  <a:pt x="4195846" y="377889"/>
                </a:lnTo>
                <a:lnTo>
                  <a:pt x="4195420" y="361917"/>
                </a:lnTo>
                <a:lnTo>
                  <a:pt x="4188255" y="317787"/>
                </a:lnTo>
                <a:lnTo>
                  <a:pt x="4170298" y="282046"/>
                </a:lnTo>
                <a:lnTo>
                  <a:pt x="4139036" y="258181"/>
                </a:lnTo>
                <a:lnTo>
                  <a:pt x="4093709" y="249918"/>
                </a:lnTo>
                <a:lnTo>
                  <a:pt x="4078450" y="248255"/>
                </a:lnTo>
                <a:lnTo>
                  <a:pt x="4036189" y="237916"/>
                </a:lnTo>
                <a:lnTo>
                  <a:pt x="3999123" y="220840"/>
                </a:lnTo>
                <a:lnTo>
                  <a:pt x="3967146" y="198679"/>
                </a:lnTo>
                <a:lnTo>
                  <a:pt x="3932251" y="164076"/>
                </a:lnTo>
                <a:lnTo>
                  <a:pt x="3908921" y="131174"/>
                </a:lnTo>
                <a:lnTo>
                  <a:pt x="3884929" y="86328"/>
                </a:lnTo>
                <a:lnTo>
                  <a:pt x="3871316" y="57935"/>
                </a:lnTo>
                <a:lnTo>
                  <a:pt x="3865088" y="44951"/>
                </a:lnTo>
                <a:lnTo>
                  <a:pt x="3842979" y="7016"/>
                </a:lnTo>
                <a:lnTo>
                  <a:pt x="3832971" y="0"/>
                </a:lnTo>
                <a:lnTo>
                  <a:pt x="3826555" y="2308"/>
                </a:lnTo>
                <a:lnTo>
                  <a:pt x="3820235" y="8722"/>
                </a:lnTo>
                <a:lnTo>
                  <a:pt x="3813811" y="18318"/>
                </a:lnTo>
                <a:lnTo>
                  <a:pt x="3807085" y="30169"/>
                </a:lnTo>
                <a:lnTo>
                  <a:pt x="3799858" y="43353"/>
                </a:lnTo>
                <a:lnTo>
                  <a:pt x="3791933" y="56945"/>
                </a:lnTo>
                <a:lnTo>
                  <a:pt x="3783110" y="70020"/>
                </a:lnTo>
                <a:lnTo>
                  <a:pt x="3773190" y="81654"/>
                </a:lnTo>
                <a:lnTo>
                  <a:pt x="3761975" y="90922"/>
                </a:lnTo>
                <a:lnTo>
                  <a:pt x="3749267" y="96900"/>
                </a:lnTo>
                <a:lnTo>
                  <a:pt x="3593944" y="98706"/>
                </a:lnTo>
              </a:path>
            </a:pathLst>
          </a:custGeom>
          <a:ln w="23603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894507" y="3175487"/>
            <a:ext cx="1536099" cy="10252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853354" y="3146318"/>
            <a:ext cx="181610" cy="173355"/>
          </a:xfrm>
          <a:custGeom>
            <a:avLst/>
            <a:gdLst/>
            <a:ahLst/>
            <a:cxnLst/>
            <a:rect l="l" t="t" r="r" b="b"/>
            <a:pathLst>
              <a:path w="181609" h="173354">
                <a:moveTo>
                  <a:pt x="181149" y="0"/>
                </a:moveTo>
                <a:lnTo>
                  <a:pt x="0" y="172821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9484536" y="2949479"/>
            <a:ext cx="29908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BC2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6798973" y="2349088"/>
            <a:ext cx="0" cy="183515"/>
          </a:xfrm>
          <a:custGeom>
            <a:avLst/>
            <a:gdLst/>
            <a:ahLst/>
            <a:cxnLst/>
            <a:rect l="l" t="t" r="r" b="b"/>
            <a:pathLst>
              <a:path h="183514">
                <a:moveTo>
                  <a:pt x="0" y="0"/>
                </a:moveTo>
                <a:lnTo>
                  <a:pt x="0" y="183515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139923" y="1713582"/>
            <a:ext cx="102235" cy="817244"/>
          </a:xfrm>
          <a:custGeom>
            <a:avLst/>
            <a:gdLst/>
            <a:ahLst/>
            <a:cxnLst/>
            <a:rect l="l" t="t" r="r" b="b"/>
            <a:pathLst>
              <a:path w="102234" h="817244">
                <a:moveTo>
                  <a:pt x="6140" y="816932"/>
                </a:moveTo>
                <a:lnTo>
                  <a:pt x="6140" y="69430"/>
                </a:lnTo>
                <a:lnTo>
                  <a:pt x="3115" y="54352"/>
                </a:lnTo>
                <a:lnTo>
                  <a:pt x="955" y="41633"/>
                </a:lnTo>
                <a:lnTo>
                  <a:pt x="0" y="31070"/>
                </a:lnTo>
                <a:lnTo>
                  <a:pt x="590" y="22463"/>
                </a:lnTo>
                <a:lnTo>
                  <a:pt x="3066" y="15613"/>
                </a:lnTo>
                <a:lnTo>
                  <a:pt x="38643" y="1765"/>
                </a:lnTo>
                <a:lnTo>
                  <a:pt x="76603" y="168"/>
                </a:lnTo>
                <a:lnTo>
                  <a:pt x="101817" y="0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942401" y="2064700"/>
            <a:ext cx="202565" cy="365125"/>
          </a:xfrm>
          <a:custGeom>
            <a:avLst/>
            <a:gdLst/>
            <a:ahLst/>
            <a:cxnLst/>
            <a:rect l="l" t="t" r="r" b="b"/>
            <a:pathLst>
              <a:path w="202565" h="365125">
                <a:moveTo>
                  <a:pt x="201971" y="364828"/>
                </a:moveTo>
                <a:lnTo>
                  <a:pt x="194377" y="319518"/>
                </a:lnTo>
                <a:lnTo>
                  <a:pt x="178045" y="278725"/>
                </a:lnTo>
                <a:lnTo>
                  <a:pt x="151777" y="245087"/>
                </a:lnTo>
                <a:lnTo>
                  <a:pt x="111125" y="227225"/>
                </a:lnTo>
                <a:lnTo>
                  <a:pt x="79677" y="217167"/>
                </a:lnTo>
                <a:lnTo>
                  <a:pt x="64261" y="212221"/>
                </a:lnTo>
                <a:lnTo>
                  <a:pt x="24117" y="197752"/>
                </a:lnTo>
                <a:lnTo>
                  <a:pt x="0" y="177448"/>
                </a:lnTo>
                <a:lnTo>
                  <a:pt x="1943" y="172685"/>
                </a:lnTo>
                <a:lnTo>
                  <a:pt x="39820" y="153126"/>
                </a:lnTo>
                <a:lnTo>
                  <a:pt x="85103" y="138477"/>
                </a:lnTo>
                <a:lnTo>
                  <a:pt x="100605" y="133704"/>
                </a:lnTo>
                <a:lnTo>
                  <a:pt x="115433" y="129018"/>
                </a:lnTo>
                <a:lnTo>
                  <a:pt x="152735" y="110105"/>
                </a:lnTo>
                <a:lnTo>
                  <a:pt x="178950" y="75576"/>
                </a:lnTo>
                <a:lnTo>
                  <a:pt x="194907" y="35203"/>
                </a:lnTo>
                <a:lnTo>
                  <a:pt x="200344" y="10480"/>
                </a:lnTo>
                <a:lnTo>
                  <a:pt x="201613" y="0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7182164" y="2163879"/>
            <a:ext cx="68770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del</a:t>
            </a:r>
            <a:r>
              <a:rPr sz="1050" spc="-15" dirty="0">
                <a:solidFill>
                  <a:srgbClr val="231F20"/>
                </a:solidFill>
                <a:latin typeface="Arial Rounded MT Bold"/>
                <a:cs typeface="Arial Rounded MT Bold"/>
              </a:rPr>
              <a:t>a</a:t>
            </a:r>
            <a:r>
              <a:rPr sz="105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y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loop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8296881" y="1995000"/>
            <a:ext cx="39433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0" dirty="0">
                <a:solidFill>
                  <a:srgbClr val="231F20"/>
                </a:solidFill>
                <a:latin typeface="Times New Roman"/>
                <a:cs typeface="Times New Roman"/>
              </a:rPr>
              <a:t>2.5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7530372" y="2529943"/>
            <a:ext cx="1906270" cy="162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decele</a:t>
            </a:r>
            <a:r>
              <a:rPr sz="1050" spc="-30" dirty="0">
                <a:solidFill>
                  <a:srgbClr val="231F20"/>
                </a:solidFill>
                <a:latin typeface="Arial Rounded MT Bold"/>
                <a:cs typeface="Arial Rounded MT Bold"/>
              </a:rPr>
              <a:t>ra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tor</a:t>
            </a:r>
            <a:r>
              <a:rPr sz="1050" spc="-5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25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20" dirty="0">
                <a:solidFill>
                  <a:srgbClr val="231F20"/>
                </a:solidFill>
                <a:latin typeface="Times New Roman"/>
                <a:cs typeface="Times New Roman"/>
              </a:rPr>
              <a:t>se</a:t>
            </a:r>
            <a:r>
              <a:rPr sz="1050" spc="25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sz="1050" spc="4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1050" spc="15" dirty="0">
                <a:solidFill>
                  <a:srgbClr val="231F20"/>
                </a:solidFill>
                <a:latin typeface="Times New Roman"/>
                <a:cs typeface="Times New Roman"/>
              </a:rPr>
              <a:t>ors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878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8142778" y="2700732"/>
            <a:ext cx="181610" cy="173355"/>
          </a:xfrm>
          <a:custGeom>
            <a:avLst/>
            <a:gdLst/>
            <a:ahLst/>
            <a:cxnLst/>
            <a:rect l="l" t="t" r="r" b="b"/>
            <a:pathLst>
              <a:path w="181609" h="173355">
                <a:moveTo>
                  <a:pt x="181149" y="0"/>
                </a:moveTo>
                <a:lnTo>
                  <a:pt x="0" y="172821"/>
                </a:lnTo>
              </a:path>
            </a:pathLst>
          </a:custGeom>
          <a:ln w="2498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260974" y="1528982"/>
            <a:ext cx="2355279" cy="3886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8608458" y="1205013"/>
            <a:ext cx="819150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05"/>
              </a:lnSpc>
            </a:pP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540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1050" spc="-3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sz="1050" spc="-6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1050" spc="15" dirty="0">
                <a:solidFill>
                  <a:srgbClr val="231F20"/>
                </a:solidFill>
                <a:latin typeface="Times New Roman"/>
                <a:cs typeface="Times New Roman"/>
              </a:rPr>
              <a:t>st</a:t>
            </a:r>
            <a:r>
              <a:rPr sz="105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1050" spc="30" dirty="0">
                <a:solidFill>
                  <a:srgbClr val="231F20"/>
                </a:solidFill>
                <a:latin typeface="Times New Roman"/>
                <a:cs typeface="Times New Roman"/>
              </a:rPr>
              <a:t>ons</a:t>
            </a: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ts val="1205"/>
              </a:lnSpc>
            </a:pP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20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9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1050" spc="-1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1050" spc="-5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142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15" dirty="0">
                <a:solidFill>
                  <a:srgbClr val="231F20"/>
                </a:solidFill>
                <a:latin typeface="Times New Roman"/>
                <a:cs typeface="Times New Roman"/>
              </a:rPr>
              <a:t>µs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7537508" y="1241784"/>
            <a:ext cx="172720" cy="149860"/>
          </a:xfrm>
          <a:custGeom>
            <a:avLst/>
            <a:gdLst/>
            <a:ahLst/>
            <a:cxnLst/>
            <a:rect l="l" t="t" r="r" b="b"/>
            <a:pathLst>
              <a:path w="172720" h="149859">
                <a:moveTo>
                  <a:pt x="172571" y="0"/>
                </a:moveTo>
                <a:lnTo>
                  <a:pt x="0" y="0"/>
                </a:lnTo>
                <a:lnTo>
                  <a:pt x="86285" y="149467"/>
                </a:lnTo>
                <a:lnTo>
                  <a:pt x="172571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6305111" y="2247784"/>
            <a:ext cx="29908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CR2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6823624" y="2462465"/>
            <a:ext cx="29908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CR1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6062179" y="1309598"/>
            <a:ext cx="911225" cy="598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150"/>
              </a:lnSpc>
            </a:pPr>
            <a:r>
              <a:rPr sz="1050" spc="-20" dirty="0">
                <a:solidFill>
                  <a:srgbClr val="231F20"/>
                </a:solidFill>
                <a:latin typeface="Times New Roman"/>
                <a:cs typeface="Times New Roman"/>
              </a:rPr>
              <a:t>ci</a:t>
            </a:r>
            <a:r>
              <a:rPr sz="1050" spc="-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1050" spc="15" dirty="0">
                <a:solidFill>
                  <a:srgbClr val="231F20"/>
                </a:solidFill>
                <a:latin typeface="Times New Roman"/>
                <a:cs typeface="Times New Roman"/>
              </a:rPr>
              <a:t>cum</a:t>
            </a:r>
            <a:r>
              <a:rPr sz="1050" spc="-5" dirty="0">
                <a:solidFill>
                  <a:srgbClr val="231F20"/>
                </a:solidFill>
                <a:latin typeface="Times New Roman"/>
                <a:cs typeface="Times New Roman"/>
              </a:rPr>
              <a:t>f</a:t>
            </a:r>
            <a:r>
              <a:rPr sz="1050" spc="25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1050" spc="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1050" spc="35" dirty="0">
                <a:solidFill>
                  <a:srgbClr val="231F20"/>
                </a:solidFill>
                <a:latin typeface="Times New Roman"/>
                <a:cs typeface="Times New Roman"/>
              </a:rPr>
              <a:t>en</a:t>
            </a:r>
            <a:r>
              <a:rPr sz="1050" spc="25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sz="1050" spc="30" dirty="0">
                <a:solidFill>
                  <a:srgbClr val="231F20"/>
                </a:solidFill>
                <a:latin typeface="Times New Roman"/>
                <a:cs typeface="Times New Roman"/>
              </a:rPr>
              <a:t>es</a:t>
            </a:r>
            <a:r>
              <a:rPr sz="1050" spc="25" dirty="0">
                <a:solidFill>
                  <a:srgbClr val="231F20"/>
                </a:solidFill>
                <a:latin typeface="Times New Roman"/>
                <a:cs typeface="Times New Roman"/>
              </a:rPr>
              <a:t> del</a:t>
            </a:r>
            <a:r>
              <a:rPr sz="1050" spc="2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1050" spc="-3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30" dirty="0">
                <a:solidFill>
                  <a:srgbClr val="231F20"/>
                </a:solidFill>
                <a:latin typeface="Times New Roman"/>
                <a:cs typeface="Times New Roman"/>
              </a:rPr>
              <a:t>loop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73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1050" spc="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80" dirty="0">
                <a:solidFill>
                  <a:srgbClr val="231F20"/>
                </a:solidFill>
                <a:latin typeface="Times New Roman"/>
                <a:cs typeface="Times New Roman"/>
              </a:rPr>
              <a:t>CR1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293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ts val="1135"/>
              </a:lnSpc>
            </a:pPr>
            <a:r>
              <a:rPr sz="1050" spc="-80" dirty="0">
                <a:solidFill>
                  <a:srgbClr val="231F20"/>
                </a:solidFill>
                <a:latin typeface="Times New Roman"/>
                <a:cs typeface="Times New Roman"/>
              </a:rPr>
              <a:t>CR2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439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6042590" y="3081856"/>
            <a:ext cx="30924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BDS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5965832" y="3231867"/>
            <a:ext cx="46228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231F20"/>
                </a:solidFill>
                <a:latin typeface="Times New Roman"/>
                <a:cs typeface="Times New Roman"/>
              </a:rPr>
              <a:t>2.75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5685987" y="3340113"/>
            <a:ext cx="15621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IP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5627470" y="3171809"/>
            <a:ext cx="139065" cy="104139"/>
          </a:xfrm>
          <a:custGeom>
            <a:avLst/>
            <a:gdLst/>
            <a:ahLst/>
            <a:cxnLst/>
            <a:rect l="l" t="t" r="r" b="b"/>
            <a:pathLst>
              <a:path w="139064" h="104139">
                <a:moveTo>
                  <a:pt x="0" y="0"/>
                </a:moveTo>
                <a:lnTo>
                  <a:pt x="34714" y="52071"/>
                </a:lnTo>
                <a:lnTo>
                  <a:pt x="0" y="104142"/>
                </a:lnTo>
                <a:lnTo>
                  <a:pt x="138839" y="52071"/>
                </a:lnTo>
                <a:lnTo>
                  <a:pt x="0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037530" y="3223881"/>
            <a:ext cx="624840" cy="0"/>
          </a:xfrm>
          <a:custGeom>
            <a:avLst/>
            <a:gdLst/>
            <a:ahLst/>
            <a:cxnLst/>
            <a:rect l="l" t="t" r="r" b="b"/>
            <a:pathLst>
              <a:path w="624839">
                <a:moveTo>
                  <a:pt x="0" y="0"/>
                </a:moveTo>
                <a:lnTo>
                  <a:pt x="624654" y="0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557099" y="1339507"/>
            <a:ext cx="0" cy="229235"/>
          </a:xfrm>
          <a:custGeom>
            <a:avLst/>
            <a:gdLst/>
            <a:ahLst/>
            <a:cxnLst/>
            <a:rect l="l" t="t" r="r" b="b"/>
            <a:pathLst>
              <a:path h="229234">
                <a:moveTo>
                  <a:pt x="0" y="0"/>
                </a:moveTo>
                <a:lnTo>
                  <a:pt x="0" y="229039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470294" y="1241784"/>
            <a:ext cx="172720" cy="149860"/>
          </a:xfrm>
          <a:custGeom>
            <a:avLst/>
            <a:gdLst/>
            <a:ahLst/>
            <a:cxnLst/>
            <a:rect l="l" t="t" r="r" b="b"/>
            <a:pathLst>
              <a:path w="172720" h="149859">
                <a:moveTo>
                  <a:pt x="172571" y="0"/>
                </a:moveTo>
                <a:lnTo>
                  <a:pt x="0" y="0"/>
                </a:lnTo>
                <a:lnTo>
                  <a:pt x="86285" y="149467"/>
                </a:lnTo>
                <a:lnTo>
                  <a:pt x="172571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203128" y="1339507"/>
            <a:ext cx="0" cy="229235"/>
          </a:xfrm>
          <a:custGeom>
            <a:avLst/>
            <a:gdLst/>
            <a:ahLst/>
            <a:cxnLst/>
            <a:rect l="l" t="t" r="r" b="b"/>
            <a:pathLst>
              <a:path h="229234">
                <a:moveTo>
                  <a:pt x="0" y="0"/>
                </a:moveTo>
                <a:lnTo>
                  <a:pt x="0" y="229039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116323" y="1241784"/>
            <a:ext cx="172720" cy="149860"/>
          </a:xfrm>
          <a:custGeom>
            <a:avLst/>
            <a:gdLst/>
            <a:ahLst/>
            <a:cxnLst/>
            <a:rect l="l" t="t" r="r" b="b"/>
            <a:pathLst>
              <a:path w="172720" h="149859">
                <a:moveTo>
                  <a:pt x="172571" y="0"/>
                </a:moveTo>
                <a:lnTo>
                  <a:pt x="0" y="0"/>
                </a:lnTo>
                <a:lnTo>
                  <a:pt x="86285" y="149467"/>
                </a:lnTo>
                <a:lnTo>
                  <a:pt x="172571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911070" y="1339507"/>
            <a:ext cx="0" cy="229235"/>
          </a:xfrm>
          <a:custGeom>
            <a:avLst/>
            <a:gdLst/>
            <a:ahLst/>
            <a:cxnLst/>
            <a:rect l="l" t="t" r="r" b="b"/>
            <a:pathLst>
              <a:path h="229234">
                <a:moveTo>
                  <a:pt x="0" y="0"/>
                </a:moveTo>
                <a:lnTo>
                  <a:pt x="0" y="229039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4208895" y="2784540"/>
            <a:ext cx="164465" cy="165100"/>
          </a:xfrm>
          <a:custGeom>
            <a:avLst/>
            <a:gdLst/>
            <a:ahLst/>
            <a:cxnLst/>
            <a:rect l="l" t="t" r="r" b="b"/>
            <a:pathLst>
              <a:path w="164464" h="165100">
                <a:moveTo>
                  <a:pt x="164419" y="164492"/>
                </a:moveTo>
                <a:lnTo>
                  <a:pt x="70721" y="164492"/>
                </a:lnTo>
                <a:lnTo>
                  <a:pt x="56138" y="162979"/>
                </a:lnTo>
                <a:lnTo>
                  <a:pt x="20805" y="142795"/>
                </a:lnTo>
                <a:lnTo>
                  <a:pt x="1846" y="105709"/>
                </a:lnTo>
                <a:lnTo>
                  <a:pt x="0" y="91051"/>
                </a:lnTo>
                <a:lnTo>
                  <a:pt x="817" y="75329"/>
                </a:lnTo>
                <a:lnTo>
                  <a:pt x="13224" y="32254"/>
                </a:lnTo>
                <a:lnTo>
                  <a:pt x="40135" y="4483"/>
                </a:lnTo>
                <a:lnTo>
                  <a:pt x="52234" y="664"/>
                </a:lnTo>
                <a:lnTo>
                  <a:pt x="123941" y="0"/>
                </a:lnTo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542597" y="2784540"/>
            <a:ext cx="164465" cy="165100"/>
          </a:xfrm>
          <a:custGeom>
            <a:avLst/>
            <a:gdLst/>
            <a:ahLst/>
            <a:cxnLst/>
            <a:rect l="l" t="t" r="r" b="b"/>
            <a:pathLst>
              <a:path w="164464" h="165100">
                <a:moveTo>
                  <a:pt x="164419" y="164492"/>
                </a:moveTo>
                <a:lnTo>
                  <a:pt x="70721" y="164492"/>
                </a:lnTo>
                <a:lnTo>
                  <a:pt x="56138" y="162979"/>
                </a:lnTo>
                <a:lnTo>
                  <a:pt x="20805" y="142795"/>
                </a:lnTo>
                <a:lnTo>
                  <a:pt x="1846" y="105709"/>
                </a:lnTo>
                <a:lnTo>
                  <a:pt x="0" y="91051"/>
                </a:lnTo>
                <a:lnTo>
                  <a:pt x="817" y="75329"/>
                </a:lnTo>
                <a:lnTo>
                  <a:pt x="13224" y="32254"/>
                </a:lnTo>
                <a:lnTo>
                  <a:pt x="40135" y="4483"/>
                </a:lnTo>
                <a:lnTo>
                  <a:pt x="52234" y="664"/>
                </a:lnTo>
                <a:lnTo>
                  <a:pt x="123941" y="0"/>
                </a:lnTo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697231" y="2784540"/>
            <a:ext cx="164465" cy="165100"/>
          </a:xfrm>
          <a:custGeom>
            <a:avLst/>
            <a:gdLst/>
            <a:ahLst/>
            <a:cxnLst/>
            <a:rect l="l" t="t" r="r" b="b"/>
            <a:pathLst>
              <a:path w="164464" h="165100">
                <a:moveTo>
                  <a:pt x="164419" y="164492"/>
                </a:moveTo>
                <a:lnTo>
                  <a:pt x="70721" y="164492"/>
                </a:lnTo>
                <a:lnTo>
                  <a:pt x="56138" y="162979"/>
                </a:lnTo>
                <a:lnTo>
                  <a:pt x="20805" y="142795"/>
                </a:lnTo>
                <a:lnTo>
                  <a:pt x="1846" y="105709"/>
                </a:lnTo>
                <a:lnTo>
                  <a:pt x="0" y="91051"/>
                </a:lnTo>
                <a:lnTo>
                  <a:pt x="817" y="75329"/>
                </a:lnTo>
                <a:lnTo>
                  <a:pt x="13224" y="32254"/>
                </a:lnTo>
                <a:lnTo>
                  <a:pt x="40135" y="4483"/>
                </a:lnTo>
                <a:lnTo>
                  <a:pt x="52234" y="664"/>
                </a:lnTo>
                <a:lnTo>
                  <a:pt x="123941" y="0"/>
                </a:lnTo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032981" y="2784540"/>
            <a:ext cx="1255395" cy="165100"/>
          </a:xfrm>
          <a:custGeom>
            <a:avLst/>
            <a:gdLst/>
            <a:ahLst/>
            <a:cxnLst/>
            <a:rect l="l" t="t" r="r" b="b"/>
            <a:pathLst>
              <a:path w="1255395" h="165100">
                <a:moveTo>
                  <a:pt x="161110" y="164492"/>
                </a:moveTo>
                <a:lnTo>
                  <a:pt x="69311" y="164492"/>
                </a:lnTo>
                <a:lnTo>
                  <a:pt x="54898" y="162951"/>
                </a:lnTo>
                <a:lnTo>
                  <a:pt x="20074" y="142417"/>
                </a:lnTo>
                <a:lnTo>
                  <a:pt x="1654" y="104769"/>
                </a:lnTo>
                <a:lnTo>
                  <a:pt x="0" y="89918"/>
                </a:lnTo>
                <a:lnTo>
                  <a:pt x="837" y="74313"/>
                </a:lnTo>
                <a:lnTo>
                  <a:pt x="13381" y="31328"/>
                </a:lnTo>
                <a:lnTo>
                  <a:pt x="40547" y="3917"/>
                </a:lnTo>
                <a:lnTo>
                  <a:pt x="52758" y="425"/>
                </a:lnTo>
                <a:lnTo>
                  <a:pt x="1254838" y="0"/>
                </a:lnTo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1630079" y="3422786"/>
            <a:ext cx="18796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70" dirty="0">
                <a:solidFill>
                  <a:srgbClr val="231F20"/>
                </a:solidFill>
                <a:latin typeface="Arial Rounded MT Bold"/>
                <a:cs typeface="Arial Rounded MT Bold"/>
              </a:rPr>
              <a:t>TA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4889478" y="3010469"/>
            <a:ext cx="54610" cy="73025"/>
          </a:xfrm>
          <a:custGeom>
            <a:avLst/>
            <a:gdLst/>
            <a:ahLst/>
            <a:cxnLst/>
            <a:rect l="l" t="t" r="r" b="b"/>
            <a:pathLst>
              <a:path w="54610" h="73025">
                <a:moveTo>
                  <a:pt x="0" y="0"/>
                </a:moveTo>
                <a:lnTo>
                  <a:pt x="27284" y="72759"/>
                </a:lnTo>
                <a:lnTo>
                  <a:pt x="47742" y="18206"/>
                </a:lnTo>
                <a:lnTo>
                  <a:pt x="27284" y="18206"/>
                </a:lnTo>
                <a:lnTo>
                  <a:pt x="0" y="0"/>
                </a:lnTo>
                <a:close/>
              </a:path>
              <a:path w="54610" h="73025">
                <a:moveTo>
                  <a:pt x="54569" y="0"/>
                </a:moveTo>
                <a:lnTo>
                  <a:pt x="27284" y="18206"/>
                </a:lnTo>
                <a:lnTo>
                  <a:pt x="47742" y="18206"/>
                </a:lnTo>
                <a:lnTo>
                  <a:pt x="5456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762682" y="2942547"/>
            <a:ext cx="154305" cy="83185"/>
          </a:xfrm>
          <a:custGeom>
            <a:avLst/>
            <a:gdLst/>
            <a:ahLst/>
            <a:cxnLst/>
            <a:rect l="l" t="t" r="r" b="b"/>
            <a:pathLst>
              <a:path w="154304" h="83185">
                <a:moveTo>
                  <a:pt x="0" y="1280"/>
                </a:moveTo>
                <a:lnTo>
                  <a:pt x="30356" y="491"/>
                </a:lnTo>
                <a:lnTo>
                  <a:pt x="56438" y="4"/>
                </a:lnTo>
                <a:lnTo>
                  <a:pt x="78570" y="0"/>
                </a:lnTo>
                <a:lnTo>
                  <a:pt x="97076" y="655"/>
                </a:lnTo>
                <a:lnTo>
                  <a:pt x="141331" y="13450"/>
                </a:lnTo>
                <a:lnTo>
                  <a:pt x="153522" y="51098"/>
                </a:lnTo>
                <a:lnTo>
                  <a:pt x="153992" y="65733"/>
                </a:lnTo>
                <a:lnTo>
                  <a:pt x="154081" y="82814"/>
                </a:lnTo>
              </a:path>
            </a:pathLst>
          </a:custGeom>
          <a:ln w="707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691743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722552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320618" y="2885448"/>
            <a:ext cx="451766" cy="1390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604894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635702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518044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4548868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431194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4462018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4344337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4375170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4857421" y="3083338"/>
            <a:ext cx="116839" cy="90805"/>
          </a:xfrm>
          <a:custGeom>
            <a:avLst/>
            <a:gdLst/>
            <a:ahLst/>
            <a:cxnLst/>
            <a:rect l="l" t="t" r="r" b="b"/>
            <a:pathLst>
              <a:path w="116839" h="90805">
                <a:moveTo>
                  <a:pt x="0" y="0"/>
                </a:moveTo>
                <a:lnTo>
                  <a:pt x="116418" y="0"/>
                </a:lnTo>
                <a:lnTo>
                  <a:pt x="116418" y="90566"/>
                </a:lnTo>
                <a:lnTo>
                  <a:pt x="0" y="90566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4857421" y="3083322"/>
            <a:ext cx="115570" cy="90805"/>
          </a:xfrm>
          <a:custGeom>
            <a:avLst/>
            <a:gdLst/>
            <a:ahLst/>
            <a:cxnLst/>
            <a:rect l="l" t="t" r="r" b="b"/>
            <a:pathLst>
              <a:path w="115570" h="90805">
                <a:moveTo>
                  <a:pt x="3355" y="0"/>
                </a:moveTo>
                <a:lnTo>
                  <a:pt x="0" y="0"/>
                </a:lnTo>
                <a:lnTo>
                  <a:pt x="0" y="90583"/>
                </a:lnTo>
                <a:lnTo>
                  <a:pt x="115531" y="90583"/>
                </a:lnTo>
                <a:lnTo>
                  <a:pt x="3355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4223180" y="3010469"/>
            <a:ext cx="54610" cy="73025"/>
          </a:xfrm>
          <a:custGeom>
            <a:avLst/>
            <a:gdLst/>
            <a:ahLst/>
            <a:cxnLst/>
            <a:rect l="l" t="t" r="r" b="b"/>
            <a:pathLst>
              <a:path w="54610" h="73025">
                <a:moveTo>
                  <a:pt x="0" y="0"/>
                </a:moveTo>
                <a:lnTo>
                  <a:pt x="27284" y="72759"/>
                </a:lnTo>
                <a:lnTo>
                  <a:pt x="47742" y="18206"/>
                </a:lnTo>
                <a:lnTo>
                  <a:pt x="27284" y="18206"/>
                </a:lnTo>
                <a:lnTo>
                  <a:pt x="0" y="0"/>
                </a:lnTo>
                <a:close/>
              </a:path>
              <a:path w="54610" h="73025">
                <a:moveTo>
                  <a:pt x="54569" y="0"/>
                </a:moveTo>
                <a:lnTo>
                  <a:pt x="27284" y="18206"/>
                </a:lnTo>
                <a:lnTo>
                  <a:pt x="47742" y="18206"/>
                </a:lnTo>
                <a:lnTo>
                  <a:pt x="5456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4096384" y="2942547"/>
            <a:ext cx="154305" cy="83185"/>
          </a:xfrm>
          <a:custGeom>
            <a:avLst/>
            <a:gdLst/>
            <a:ahLst/>
            <a:cxnLst/>
            <a:rect l="l" t="t" r="r" b="b"/>
            <a:pathLst>
              <a:path w="154304" h="83185">
                <a:moveTo>
                  <a:pt x="0" y="1280"/>
                </a:moveTo>
                <a:lnTo>
                  <a:pt x="30356" y="491"/>
                </a:lnTo>
                <a:lnTo>
                  <a:pt x="56438" y="4"/>
                </a:lnTo>
                <a:lnTo>
                  <a:pt x="78570" y="0"/>
                </a:lnTo>
                <a:lnTo>
                  <a:pt x="97076" y="655"/>
                </a:lnTo>
                <a:lnTo>
                  <a:pt x="141331" y="13450"/>
                </a:lnTo>
                <a:lnTo>
                  <a:pt x="153522" y="51098"/>
                </a:lnTo>
                <a:lnTo>
                  <a:pt x="153992" y="65733"/>
                </a:lnTo>
                <a:lnTo>
                  <a:pt x="154081" y="82814"/>
                </a:lnTo>
              </a:path>
            </a:pathLst>
          </a:custGeom>
          <a:ln w="707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4025445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056255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3654320" y="2885448"/>
            <a:ext cx="451766" cy="1390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938596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3969404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851746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882571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764896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3795721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678039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3708872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4191123" y="3083338"/>
            <a:ext cx="116839" cy="90805"/>
          </a:xfrm>
          <a:custGeom>
            <a:avLst/>
            <a:gdLst/>
            <a:ahLst/>
            <a:cxnLst/>
            <a:rect l="l" t="t" r="r" b="b"/>
            <a:pathLst>
              <a:path w="116839" h="90805">
                <a:moveTo>
                  <a:pt x="0" y="0"/>
                </a:moveTo>
                <a:lnTo>
                  <a:pt x="116418" y="0"/>
                </a:lnTo>
                <a:lnTo>
                  <a:pt x="116418" y="90566"/>
                </a:lnTo>
                <a:lnTo>
                  <a:pt x="0" y="90566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4191123" y="3083322"/>
            <a:ext cx="115570" cy="90805"/>
          </a:xfrm>
          <a:custGeom>
            <a:avLst/>
            <a:gdLst/>
            <a:ahLst/>
            <a:cxnLst/>
            <a:rect l="l" t="t" r="r" b="b"/>
            <a:pathLst>
              <a:path w="115570" h="90805">
                <a:moveTo>
                  <a:pt x="3355" y="0"/>
                </a:moveTo>
                <a:lnTo>
                  <a:pt x="0" y="0"/>
                </a:lnTo>
                <a:lnTo>
                  <a:pt x="0" y="90583"/>
                </a:lnTo>
                <a:lnTo>
                  <a:pt x="115531" y="90583"/>
                </a:lnTo>
                <a:lnTo>
                  <a:pt x="3355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390308" y="3010469"/>
            <a:ext cx="54610" cy="73025"/>
          </a:xfrm>
          <a:custGeom>
            <a:avLst/>
            <a:gdLst/>
            <a:ahLst/>
            <a:cxnLst/>
            <a:rect l="l" t="t" r="r" b="b"/>
            <a:pathLst>
              <a:path w="54610" h="73025">
                <a:moveTo>
                  <a:pt x="0" y="0"/>
                </a:moveTo>
                <a:lnTo>
                  <a:pt x="27284" y="72759"/>
                </a:lnTo>
                <a:lnTo>
                  <a:pt x="47742" y="18206"/>
                </a:lnTo>
                <a:lnTo>
                  <a:pt x="27284" y="18206"/>
                </a:lnTo>
                <a:lnTo>
                  <a:pt x="0" y="0"/>
                </a:lnTo>
                <a:close/>
              </a:path>
              <a:path w="54610" h="73025">
                <a:moveTo>
                  <a:pt x="54569" y="0"/>
                </a:moveTo>
                <a:lnTo>
                  <a:pt x="27284" y="18206"/>
                </a:lnTo>
                <a:lnTo>
                  <a:pt x="47742" y="18206"/>
                </a:lnTo>
                <a:lnTo>
                  <a:pt x="5456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3263512" y="2942547"/>
            <a:ext cx="154305" cy="83185"/>
          </a:xfrm>
          <a:custGeom>
            <a:avLst/>
            <a:gdLst/>
            <a:ahLst/>
            <a:cxnLst/>
            <a:rect l="l" t="t" r="r" b="b"/>
            <a:pathLst>
              <a:path w="154304" h="83185">
                <a:moveTo>
                  <a:pt x="0" y="1280"/>
                </a:moveTo>
                <a:lnTo>
                  <a:pt x="30356" y="491"/>
                </a:lnTo>
                <a:lnTo>
                  <a:pt x="56438" y="4"/>
                </a:lnTo>
                <a:lnTo>
                  <a:pt x="78570" y="0"/>
                </a:lnTo>
                <a:lnTo>
                  <a:pt x="97076" y="655"/>
                </a:lnTo>
                <a:lnTo>
                  <a:pt x="141331" y="13450"/>
                </a:lnTo>
                <a:lnTo>
                  <a:pt x="153522" y="51098"/>
                </a:lnTo>
                <a:lnTo>
                  <a:pt x="153992" y="65733"/>
                </a:lnTo>
                <a:lnTo>
                  <a:pt x="154081" y="82814"/>
                </a:lnTo>
              </a:path>
            </a:pathLst>
          </a:custGeom>
          <a:ln w="707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192572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29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29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3223382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821464" y="2885448"/>
            <a:ext cx="451766" cy="1390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3105724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30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30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136532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018874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30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30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049698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2932023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30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30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2962848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2845167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30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30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2875999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358251" y="3083338"/>
            <a:ext cx="116839" cy="90805"/>
          </a:xfrm>
          <a:custGeom>
            <a:avLst/>
            <a:gdLst/>
            <a:ahLst/>
            <a:cxnLst/>
            <a:rect l="l" t="t" r="r" b="b"/>
            <a:pathLst>
              <a:path w="116839" h="90805">
                <a:moveTo>
                  <a:pt x="0" y="0"/>
                </a:moveTo>
                <a:lnTo>
                  <a:pt x="116418" y="0"/>
                </a:lnTo>
                <a:lnTo>
                  <a:pt x="116418" y="90566"/>
                </a:lnTo>
                <a:lnTo>
                  <a:pt x="0" y="90566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358251" y="3083322"/>
            <a:ext cx="115570" cy="90805"/>
          </a:xfrm>
          <a:custGeom>
            <a:avLst/>
            <a:gdLst/>
            <a:ahLst/>
            <a:cxnLst/>
            <a:rect l="l" t="t" r="r" b="b"/>
            <a:pathLst>
              <a:path w="115570" h="90805">
                <a:moveTo>
                  <a:pt x="3355" y="0"/>
                </a:moveTo>
                <a:lnTo>
                  <a:pt x="0" y="0"/>
                </a:lnTo>
                <a:lnTo>
                  <a:pt x="0" y="90583"/>
                </a:lnTo>
                <a:lnTo>
                  <a:pt x="115531" y="90583"/>
                </a:lnTo>
                <a:lnTo>
                  <a:pt x="3355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2724010" y="3010469"/>
            <a:ext cx="54610" cy="73025"/>
          </a:xfrm>
          <a:custGeom>
            <a:avLst/>
            <a:gdLst/>
            <a:ahLst/>
            <a:cxnLst/>
            <a:rect l="l" t="t" r="r" b="b"/>
            <a:pathLst>
              <a:path w="54610" h="73025">
                <a:moveTo>
                  <a:pt x="0" y="0"/>
                </a:moveTo>
                <a:lnTo>
                  <a:pt x="27284" y="72759"/>
                </a:lnTo>
                <a:lnTo>
                  <a:pt x="47742" y="18206"/>
                </a:lnTo>
                <a:lnTo>
                  <a:pt x="27284" y="18206"/>
                </a:lnTo>
                <a:lnTo>
                  <a:pt x="0" y="0"/>
                </a:lnTo>
                <a:close/>
              </a:path>
              <a:path w="54610" h="73025">
                <a:moveTo>
                  <a:pt x="54569" y="0"/>
                </a:moveTo>
                <a:lnTo>
                  <a:pt x="27284" y="18206"/>
                </a:lnTo>
                <a:lnTo>
                  <a:pt x="47742" y="18206"/>
                </a:lnTo>
                <a:lnTo>
                  <a:pt x="5456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2597214" y="2942547"/>
            <a:ext cx="154305" cy="83185"/>
          </a:xfrm>
          <a:custGeom>
            <a:avLst/>
            <a:gdLst/>
            <a:ahLst/>
            <a:cxnLst/>
            <a:rect l="l" t="t" r="r" b="b"/>
            <a:pathLst>
              <a:path w="154305" h="83185">
                <a:moveTo>
                  <a:pt x="0" y="1280"/>
                </a:moveTo>
                <a:lnTo>
                  <a:pt x="30356" y="491"/>
                </a:lnTo>
                <a:lnTo>
                  <a:pt x="56438" y="4"/>
                </a:lnTo>
                <a:lnTo>
                  <a:pt x="78570" y="0"/>
                </a:lnTo>
                <a:lnTo>
                  <a:pt x="97076" y="655"/>
                </a:lnTo>
                <a:lnTo>
                  <a:pt x="141331" y="13450"/>
                </a:lnTo>
                <a:lnTo>
                  <a:pt x="153522" y="51098"/>
                </a:lnTo>
                <a:lnTo>
                  <a:pt x="153992" y="65733"/>
                </a:lnTo>
                <a:lnTo>
                  <a:pt x="154081" y="82814"/>
                </a:lnTo>
              </a:path>
            </a:pathLst>
          </a:custGeom>
          <a:ln w="707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2526275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30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30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2557084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2155150" y="2885448"/>
            <a:ext cx="451783" cy="1390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2439426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30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30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2470234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352576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30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30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2383400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265726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30" h="82550">
                <a:moveTo>
                  <a:pt x="0" y="0"/>
                </a:moveTo>
                <a:lnTo>
                  <a:pt x="30816" y="82187"/>
                </a:lnTo>
                <a:lnTo>
                  <a:pt x="53925" y="20555"/>
                </a:lnTo>
                <a:lnTo>
                  <a:pt x="30816" y="20555"/>
                </a:lnTo>
                <a:lnTo>
                  <a:pt x="0" y="0"/>
                </a:lnTo>
                <a:close/>
              </a:path>
              <a:path w="62230" h="82550">
                <a:moveTo>
                  <a:pt x="61632" y="0"/>
                </a:moveTo>
                <a:lnTo>
                  <a:pt x="30816" y="20555"/>
                </a:lnTo>
                <a:lnTo>
                  <a:pt x="53925" y="20555"/>
                </a:lnTo>
                <a:lnTo>
                  <a:pt x="616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296550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78869" y="3101299"/>
            <a:ext cx="62230" cy="82550"/>
          </a:xfrm>
          <a:custGeom>
            <a:avLst/>
            <a:gdLst/>
            <a:ahLst/>
            <a:cxnLst/>
            <a:rect l="l" t="t" r="r" b="b"/>
            <a:pathLst>
              <a:path w="62230" h="82550">
                <a:moveTo>
                  <a:pt x="0" y="0"/>
                </a:moveTo>
                <a:lnTo>
                  <a:pt x="30832" y="82187"/>
                </a:lnTo>
                <a:lnTo>
                  <a:pt x="53942" y="20555"/>
                </a:lnTo>
                <a:lnTo>
                  <a:pt x="30832" y="20555"/>
                </a:lnTo>
                <a:lnTo>
                  <a:pt x="0" y="0"/>
                </a:lnTo>
                <a:close/>
              </a:path>
              <a:path w="62230" h="82550">
                <a:moveTo>
                  <a:pt x="61649" y="0"/>
                </a:moveTo>
                <a:lnTo>
                  <a:pt x="30832" y="20555"/>
                </a:lnTo>
                <a:lnTo>
                  <a:pt x="53942" y="20555"/>
                </a:lnTo>
                <a:lnTo>
                  <a:pt x="6164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2209701" y="3017680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0"/>
                </a:moveTo>
                <a:lnTo>
                  <a:pt x="0" y="104175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2691953" y="3083338"/>
            <a:ext cx="116839" cy="90805"/>
          </a:xfrm>
          <a:custGeom>
            <a:avLst/>
            <a:gdLst/>
            <a:ahLst/>
            <a:cxnLst/>
            <a:rect l="l" t="t" r="r" b="b"/>
            <a:pathLst>
              <a:path w="116839" h="90805">
                <a:moveTo>
                  <a:pt x="0" y="0"/>
                </a:moveTo>
                <a:lnTo>
                  <a:pt x="116418" y="0"/>
                </a:lnTo>
                <a:lnTo>
                  <a:pt x="116418" y="90566"/>
                </a:lnTo>
                <a:lnTo>
                  <a:pt x="0" y="90566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2691953" y="3083322"/>
            <a:ext cx="115570" cy="90805"/>
          </a:xfrm>
          <a:custGeom>
            <a:avLst/>
            <a:gdLst/>
            <a:ahLst/>
            <a:cxnLst/>
            <a:rect l="l" t="t" r="r" b="b"/>
            <a:pathLst>
              <a:path w="115569" h="90805">
                <a:moveTo>
                  <a:pt x="3355" y="0"/>
                </a:moveTo>
                <a:lnTo>
                  <a:pt x="0" y="0"/>
                </a:lnTo>
                <a:lnTo>
                  <a:pt x="0" y="90583"/>
                </a:lnTo>
                <a:lnTo>
                  <a:pt x="115531" y="90583"/>
                </a:lnTo>
                <a:lnTo>
                  <a:pt x="3355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611228" y="3175487"/>
            <a:ext cx="1456527" cy="10252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3584689" y="3146318"/>
            <a:ext cx="181610" cy="173355"/>
          </a:xfrm>
          <a:custGeom>
            <a:avLst/>
            <a:gdLst/>
            <a:ahLst/>
            <a:cxnLst/>
            <a:rect l="l" t="t" r="r" b="b"/>
            <a:pathLst>
              <a:path w="181610" h="173354">
                <a:moveTo>
                  <a:pt x="0" y="0"/>
                </a:moveTo>
                <a:lnTo>
                  <a:pt x="181149" y="172821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570753" y="3130321"/>
            <a:ext cx="4187190" cy="1155700"/>
          </a:xfrm>
          <a:custGeom>
            <a:avLst/>
            <a:gdLst/>
            <a:ahLst/>
            <a:cxnLst/>
            <a:rect l="l" t="t" r="r" b="b"/>
            <a:pathLst>
              <a:path w="4187190" h="1155700">
                <a:moveTo>
                  <a:pt x="4186903" y="1155471"/>
                </a:moveTo>
                <a:lnTo>
                  <a:pt x="4186903" y="1051362"/>
                </a:lnTo>
                <a:lnTo>
                  <a:pt x="4166567" y="990476"/>
                </a:lnTo>
                <a:lnTo>
                  <a:pt x="4148249" y="935629"/>
                </a:lnTo>
                <a:lnTo>
                  <a:pt x="4131832" y="886456"/>
                </a:lnTo>
                <a:lnTo>
                  <a:pt x="4117194" y="842595"/>
                </a:lnTo>
                <a:lnTo>
                  <a:pt x="4104217" y="803681"/>
                </a:lnTo>
                <a:lnTo>
                  <a:pt x="4082766" y="739239"/>
                </a:lnTo>
                <a:lnTo>
                  <a:pt x="4066524" y="690219"/>
                </a:lnTo>
                <a:lnTo>
                  <a:pt x="4054533" y="653712"/>
                </a:lnTo>
                <a:lnTo>
                  <a:pt x="4042428" y="616043"/>
                </a:lnTo>
                <a:lnTo>
                  <a:pt x="4029968" y="574583"/>
                </a:lnTo>
                <a:lnTo>
                  <a:pt x="4027558" y="566214"/>
                </a:lnTo>
                <a:lnTo>
                  <a:pt x="4023645" y="553580"/>
                </a:lnTo>
                <a:lnTo>
                  <a:pt x="4001885" y="511278"/>
                </a:lnTo>
                <a:lnTo>
                  <a:pt x="3962378" y="483633"/>
                </a:lnTo>
                <a:lnTo>
                  <a:pt x="3914707" y="473710"/>
                </a:lnTo>
                <a:lnTo>
                  <a:pt x="102680" y="472516"/>
                </a:lnTo>
                <a:lnTo>
                  <a:pt x="83502" y="471785"/>
                </a:lnTo>
                <a:lnTo>
                  <a:pt x="39058" y="460566"/>
                </a:lnTo>
                <a:lnTo>
                  <a:pt x="6936" y="423379"/>
                </a:lnTo>
                <a:lnTo>
                  <a:pt x="0" y="377722"/>
                </a:lnTo>
                <a:lnTo>
                  <a:pt x="426" y="361767"/>
                </a:lnTo>
                <a:lnTo>
                  <a:pt x="7606" y="317664"/>
                </a:lnTo>
                <a:lnTo>
                  <a:pt x="25601" y="281943"/>
                </a:lnTo>
                <a:lnTo>
                  <a:pt x="56933" y="258124"/>
                </a:lnTo>
                <a:lnTo>
                  <a:pt x="102286" y="249929"/>
                </a:lnTo>
                <a:lnTo>
                  <a:pt x="117505" y="248262"/>
                </a:lnTo>
                <a:lnTo>
                  <a:pt x="159668" y="237878"/>
                </a:lnTo>
                <a:lnTo>
                  <a:pt x="196661" y="220718"/>
                </a:lnTo>
                <a:lnTo>
                  <a:pt x="228578" y="198451"/>
                </a:lnTo>
                <a:lnTo>
                  <a:pt x="263398" y="163702"/>
                </a:lnTo>
                <a:lnTo>
                  <a:pt x="286633" y="130776"/>
                </a:lnTo>
                <a:lnTo>
                  <a:pt x="310505" y="85967"/>
                </a:lnTo>
                <a:lnTo>
                  <a:pt x="324067" y="57571"/>
                </a:lnTo>
                <a:lnTo>
                  <a:pt x="330276" y="44590"/>
                </a:lnTo>
                <a:lnTo>
                  <a:pt x="352353" y="6801"/>
                </a:lnTo>
                <a:lnTo>
                  <a:pt x="362362" y="0"/>
                </a:lnTo>
                <a:lnTo>
                  <a:pt x="368717" y="2332"/>
                </a:lnTo>
                <a:lnTo>
                  <a:pt x="374988" y="8787"/>
                </a:lnTo>
                <a:lnTo>
                  <a:pt x="381373" y="18432"/>
                </a:lnTo>
                <a:lnTo>
                  <a:pt x="388073" y="30336"/>
                </a:lnTo>
                <a:lnTo>
                  <a:pt x="395284" y="43568"/>
                </a:lnTo>
                <a:lnTo>
                  <a:pt x="403207" y="57197"/>
                </a:lnTo>
                <a:lnTo>
                  <a:pt x="412039" y="70291"/>
                </a:lnTo>
                <a:lnTo>
                  <a:pt x="421980" y="81919"/>
                </a:lnTo>
                <a:lnTo>
                  <a:pt x="433228" y="91149"/>
                </a:lnTo>
                <a:lnTo>
                  <a:pt x="445982" y="97052"/>
                </a:lnTo>
                <a:lnTo>
                  <a:pt x="600638" y="98756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2103745" y="3175487"/>
            <a:ext cx="1536099" cy="10252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499839" y="3146318"/>
            <a:ext cx="181610" cy="173355"/>
          </a:xfrm>
          <a:custGeom>
            <a:avLst/>
            <a:gdLst/>
            <a:ahLst/>
            <a:cxnLst/>
            <a:rect l="l" t="t" r="r" b="b"/>
            <a:pathLst>
              <a:path w="181610" h="173354">
                <a:moveTo>
                  <a:pt x="0" y="0"/>
                </a:moveTo>
                <a:lnTo>
                  <a:pt x="181149" y="172821"/>
                </a:lnTo>
              </a:path>
            </a:pathLst>
          </a:custGeom>
          <a:ln w="9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 txBox="1"/>
          <p:nvPr/>
        </p:nvSpPr>
        <p:spPr>
          <a:xfrm>
            <a:off x="1765175" y="2949479"/>
            <a:ext cx="29908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BC2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4385092" y="2379470"/>
            <a:ext cx="351155" cy="328930"/>
          </a:xfrm>
          <a:custGeom>
            <a:avLst/>
            <a:gdLst/>
            <a:ahLst/>
            <a:cxnLst/>
            <a:rect l="l" t="t" r="r" b="b"/>
            <a:pathLst>
              <a:path w="351154" h="328930">
                <a:moveTo>
                  <a:pt x="0" y="164237"/>
                </a:moveTo>
                <a:lnTo>
                  <a:pt x="5665" y="122567"/>
                </a:lnTo>
                <a:lnTo>
                  <a:pt x="21705" y="84828"/>
                </a:lnTo>
                <a:lnTo>
                  <a:pt x="46690" y="52360"/>
                </a:lnTo>
                <a:lnTo>
                  <a:pt x="79188" y="26506"/>
                </a:lnTo>
                <a:lnTo>
                  <a:pt x="117766" y="8605"/>
                </a:lnTo>
                <a:lnTo>
                  <a:pt x="160993" y="0"/>
                </a:lnTo>
                <a:lnTo>
                  <a:pt x="177622" y="471"/>
                </a:lnTo>
                <a:lnTo>
                  <a:pt x="224138" y="8233"/>
                </a:lnTo>
                <a:lnTo>
                  <a:pt x="264862" y="24598"/>
                </a:lnTo>
                <a:lnTo>
                  <a:pt x="298856" y="48385"/>
                </a:lnTo>
                <a:lnTo>
                  <a:pt x="325176" y="78415"/>
                </a:lnTo>
                <a:lnTo>
                  <a:pt x="342881" y="113506"/>
                </a:lnTo>
                <a:lnTo>
                  <a:pt x="351030" y="152479"/>
                </a:lnTo>
                <a:lnTo>
                  <a:pt x="350490" y="167946"/>
                </a:lnTo>
                <a:lnTo>
                  <a:pt x="341968" y="211288"/>
                </a:lnTo>
                <a:lnTo>
                  <a:pt x="324101" y="249296"/>
                </a:lnTo>
                <a:lnTo>
                  <a:pt x="298189" y="281010"/>
                </a:lnTo>
                <a:lnTo>
                  <a:pt x="265530" y="305473"/>
                </a:lnTo>
                <a:lnTo>
                  <a:pt x="227422" y="321726"/>
                </a:lnTo>
                <a:lnTo>
                  <a:pt x="185164" y="328812"/>
                </a:lnTo>
                <a:lnTo>
                  <a:pt x="169034" y="328273"/>
                </a:lnTo>
                <a:lnTo>
                  <a:pt x="123678" y="320128"/>
                </a:lnTo>
                <a:lnTo>
                  <a:pt x="83731" y="303151"/>
                </a:lnTo>
                <a:lnTo>
                  <a:pt x="50300" y="278576"/>
                </a:lnTo>
                <a:lnTo>
                  <a:pt x="24492" y="247639"/>
                </a:lnTo>
                <a:lnTo>
                  <a:pt x="7414" y="211575"/>
                </a:lnTo>
                <a:lnTo>
                  <a:pt x="173" y="171619"/>
                </a:lnTo>
                <a:lnTo>
                  <a:pt x="0" y="164237"/>
                </a:lnTo>
                <a:close/>
              </a:path>
            </a:pathLst>
          </a:custGeom>
          <a:ln w="3331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4735370" y="2349088"/>
            <a:ext cx="0" cy="183515"/>
          </a:xfrm>
          <a:custGeom>
            <a:avLst/>
            <a:gdLst/>
            <a:ahLst/>
            <a:cxnLst/>
            <a:rect l="l" t="t" r="r" b="b"/>
            <a:pathLst>
              <a:path h="183514">
                <a:moveTo>
                  <a:pt x="0" y="0"/>
                </a:moveTo>
                <a:lnTo>
                  <a:pt x="0" y="183515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4292546" y="1713581"/>
            <a:ext cx="102235" cy="822960"/>
          </a:xfrm>
          <a:custGeom>
            <a:avLst/>
            <a:gdLst/>
            <a:ahLst/>
            <a:cxnLst/>
            <a:rect l="l" t="t" r="r" b="b"/>
            <a:pathLst>
              <a:path w="102235" h="822960">
                <a:moveTo>
                  <a:pt x="91993" y="822446"/>
                </a:moveTo>
                <a:lnTo>
                  <a:pt x="95741" y="69430"/>
                </a:lnTo>
                <a:lnTo>
                  <a:pt x="98763" y="54350"/>
                </a:lnTo>
                <a:lnTo>
                  <a:pt x="100920" y="41628"/>
                </a:lnTo>
                <a:lnTo>
                  <a:pt x="101873" y="31064"/>
                </a:lnTo>
                <a:lnTo>
                  <a:pt x="101279" y="22458"/>
                </a:lnTo>
                <a:lnTo>
                  <a:pt x="98800" y="15607"/>
                </a:lnTo>
                <a:lnTo>
                  <a:pt x="63202" y="1763"/>
                </a:lnTo>
                <a:lnTo>
                  <a:pt x="25225" y="167"/>
                </a:lnTo>
                <a:lnTo>
                  <a:pt x="0" y="0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4385872" y="2064694"/>
            <a:ext cx="206375" cy="372745"/>
          </a:xfrm>
          <a:custGeom>
            <a:avLst/>
            <a:gdLst/>
            <a:ahLst/>
            <a:cxnLst/>
            <a:rect l="l" t="t" r="r" b="b"/>
            <a:pathLst>
              <a:path w="206375" h="372744">
                <a:moveTo>
                  <a:pt x="0" y="372576"/>
                </a:moveTo>
                <a:lnTo>
                  <a:pt x="7763" y="328360"/>
                </a:lnTo>
                <a:lnTo>
                  <a:pt x="23705" y="287000"/>
                </a:lnTo>
                <a:lnTo>
                  <a:pt x="48235" y="251017"/>
                </a:lnTo>
                <a:lnTo>
                  <a:pt x="83179" y="230686"/>
                </a:lnTo>
                <a:lnTo>
                  <a:pt x="129370" y="216029"/>
                </a:lnTo>
                <a:lnTo>
                  <a:pt x="144781" y="211136"/>
                </a:lnTo>
                <a:lnTo>
                  <a:pt x="184642" y="196582"/>
                </a:lnTo>
                <a:lnTo>
                  <a:pt x="206069" y="177451"/>
                </a:lnTo>
                <a:lnTo>
                  <a:pt x="204125" y="172691"/>
                </a:lnTo>
                <a:lnTo>
                  <a:pt x="166248" y="153132"/>
                </a:lnTo>
                <a:lnTo>
                  <a:pt x="120965" y="138479"/>
                </a:lnTo>
                <a:lnTo>
                  <a:pt x="105464" y="133703"/>
                </a:lnTo>
                <a:lnTo>
                  <a:pt x="90636" y="129016"/>
                </a:lnTo>
                <a:lnTo>
                  <a:pt x="53334" y="110110"/>
                </a:lnTo>
                <a:lnTo>
                  <a:pt x="27118" y="75583"/>
                </a:lnTo>
                <a:lnTo>
                  <a:pt x="11160" y="35206"/>
                </a:lnTo>
                <a:lnTo>
                  <a:pt x="5724" y="10480"/>
                </a:lnTo>
                <a:lnTo>
                  <a:pt x="4455" y="0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 txBox="1"/>
          <p:nvPr/>
        </p:nvSpPr>
        <p:spPr>
          <a:xfrm>
            <a:off x="3670339" y="2170385"/>
            <a:ext cx="68770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del</a:t>
            </a:r>
            <a:r>
              <a:rPr sz="1050" spc="-15" dirty="0">
                <a:solidFill>
                  <a:srgbClr val="231F20"/>
                </a:solidFill>
                <a:latin typeface="Arial Rounded MT Bold"/>
                <a:cs typeface="Arial Rounded MT Bold"/>
              </a:rPr>
              <a:t>a</a:t>
            </a:r>
            <a:r>
              <a:rPr sz="105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y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loop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2852659" y="1994177"/>
            <a:ext cx="39433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0" dirty="0">
                <a:solidFill>
                  <a:srgbClr val="231F20"/>
                </a:solidFill>
                <a:latin typeface="Times New Roman"/>
                <a:cs typeface="Times New Roman"/>
              </a:rPr>
              <a:t>2.5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3210416" y="2700732"/>
            <a:ext cx="181610" cy="173355"/>
          </a:xfrm>
          <a:custGeom>
            <a:avLst/>
            <a:gdLst/>
            <a:ahLst/>
            <a:cxnLst/>
            <a:rect l="l" t="t" r="r" b="b"/>
            <a:pathLst>
              <a:path w="181610" h="173355">
                <a:moveTo>
                  <a:pt x="0" y="0"/>
                </a:moveTo>
                <a:lnTo>
                  <a:pt x="87851" y="83803"/>
                </a:lnTo>
                <a:lnTo>
                  <a:pt x="181149" y="172821"/>
                </a:lnTo>
              </a:path>
            </a:pathLst>
          </a:custGeom>
          <a:ln w="2498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1918081" y="1528982"/>
            <a:ext cx="2355279" cy="3886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 txBox="1"/>
          <p:nvPr/>
        </p:nvSpPr>
        <p:spPr>
          <a:xfrm>
            <a:off x="2181222" y="1205013"/>
            <a:ext cx="819150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05"/>
              </a:lnSpc>
            </a:pP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540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1050" spc="-3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sz="1050" spc="-6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1050" spc="15" dirty="0">
                <a:solidFill>
                  <a:srgbClr val="231F20"/>
                </a:solidFill>
                <a:latin typeface="Times New Roman"/>
                <a:cs typeface="Times New Roman"/>
              </a:rPr>
              <a:t>st</a:t>
            </a:r>
            <a:r>
              <a:rPr sz="105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1050" spc="30" dirty="0">
                <a:solidFill>
                  <a:srgbClr val="231F20"/>
                </a:solidFill>
                <a:latin typeface="Times New Roman"/>
                <a:cs typeface="Times New Roman"/>
              </a:rPr>
              <a:t>ons</a:t>
            </a: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ts val="1205"/>
              </a:lnSpc>
            </a:pP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20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9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1050" spc="-1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1050" spc="-5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142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15" dirty="0">
                <a:solidFill>
                  <a:srgbClr val="231F20"/>
                </a:solidFill>
                <a:latin typeface="Times New Roman"/>
                <a:cs typeface="Times New Roman"/>
              </a:rPr>
              <a:t>µs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2331805" y="1567118"/>
            <a:ext cx="1528445" cy="309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05"/>
              </a:lnSpc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dri</a:t>
            </a:r>
            <a:r>
              <a:rPr sz="1050" spc="-25" dirty="0">
                <a:solidFill>
                  <a:srgbClr val="231F20"/>
                </a:solidFill>
                <a:latin typeface="Arial Rounded MT Bold"/>
                <a:cs typeface="Arial Rounded MT Bold"/>
              </a:rPr>
              <a:t>v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beam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accele</a:t>
            </a:r>
            <a:r>
              <a:rPr sz="1050" spc="-25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1050" spc="-30" dirty="0">
                <a:solidFill>
                  <a:srgbClr val="231F20"/>
                </a:solidFill>
                <a:latin typeface="Arial Rounded MT Bold"/>
                <a:cs typeface="Arial Rounded MT Bold"/>
              </a:rPr>
              <a:t>a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tor</a:t>
            </a:r>
            <a:endParaRPr sz="1050">
              <a:latin typeface="Arial Rounded MT Bold"/>
              <a:cs typeface="Arial Rounded MT Bold"/>
            </a:endParaRPr>
          </a:p>
          <a:p>
            <a:pPr marL="317500">
              <a:lnSpc>
                <a:spcPts val="1205"/>
              </a:lnSpc>
            </a:pPr>
            <a:r>
              <a:rPr sz="1050" spc="-10" dirty="0">
                <a:solidFill>
                  <a:srgbClr val="231F20"/>
                </a:solidFill>
                <a:latin typeface="Times New Roman"/>
                <a:cs typeface="Times New Roman"/>
              </a:rPr>
              <a:t>2.4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8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1050" spc="-5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1050" spc="-140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1050" spc="-5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Times New Roman"/>
                <a:cs typeface="Times New Roman"/>
              </a:rPr>
              <a:t>1.0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85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1050" spc="-75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sz="1050" spc="-20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3824265" y="1241784"/>
            <a:ext cx="172720" cy="149860"/>
          </a:xfrm>
          <a:custGeom>
            <a:avLst/>
            <a:gdLst/>
            <a:ahLst/>
            <a:cxnLst/>
            <a:rect l="l" t="t" r="r" b="b"/>
            <a:pathLst>
              <a:path w="172720" h="149859">
                <a:moveTo>
                  <a:pt x="172571" y="0"/>
                </a:moveTo>
                <a:lnTo>
                  <a:pt x="0" y="0"/>
                </a:lnTo>
                <a:lnTo>
                  <a:pt x="86285" y="149467"/>
                </a:lnTo>
                <a:lnTo>
                  <a:pt x="172571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 txBox="1"/>
          <p:nvPr/>
        </p:nvSpPr>
        <p:spPr>
          <a:xfrm>
            <a:off x="4933442" y="2254292"/>
            <a:ext cx="29908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CR2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190" name="object 190"/>
          <p:cNvSpPr txBox="1"/>
          <p:nvPr/>
        </p:nvSpPr>
        <p:spPr>
          <a:xfrm>
            <a:off x="4420659" y="2464976"/>
            <a:ext cx="29908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CR1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191" name="object 191"/>
          <p:cNvSpPr txBox="1"/>
          <p:nvPr/>
        </p:nvSpPr>
        <p:spPr>
          <a:xfrm>
            <a:off x="5177840" y="3081701"/>
            <a:ext cx="309245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BDS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5101082" y="3231713"/>
            <a:ext cx="46228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231F20"/>
                </a:solidFill>
                <a:latin typeface="Times New Roman"/>
                <a:cs typeface="Times New Roman"/>
              </a:rPr>
              <a:t>2.75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5701387" y="4263652"/>
            <a:ext cx="142187" cy="40012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 txBox="1"/>
          <p:nvPr/>
        </p:nvSpPr>
        <p:spPr>
          <a:xfrm>
            <a:off x="4463097" y="3750258"/>
            <a:ext cx="41148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5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0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km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3418464" y="2331128"/>
            <a:ext cx="2013585" cy="454025"/>
          </a:xfrm>
          <a:custGeom>
            <a:avLst/>
            <a:gdLst/>
            <a:ahLst/>
            <a:cxnLst/>
            <a:rect l="l" t="t" r="r" b="b"/>
            <a:pathLst>
              <a:path w="2013585" h="454025">
                <a:moveTo>
                  <a:pt x="2013085" y="0"/>
                </a:moveTo>
                <a:lnTo>
                  <a:pt x="2013085" y="338862"/>
                </a:lnTo>
                <a:lnTo>
                  <a:pt x="2012639" y="353495"/>
                </a:lnTo>
                <a:lnTo>
                  <a:pt x="2004952" y="392893"/>
                </a:lnTo>
                <a:lnTo>
                  <a:pt x="1975274" y="432169"/>
                </a:lnTo>
                <a:lnTo>
                  <a:pt x="1934111" y="449099"/>
                </a:lnTo>
                <a:lnTo>
                  <a:pt x="1895811" y="453313"/>
                </a:lnTo>
                <a:lnTo>
                  <a:pt x="0" y="453415"/>
                </a:lnTo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4736460" y="1984938"/>
            <a:ext cx="695325" cy="695325"/>
          </a:xfrm>
          <a:custGeom>
            <a:avLst/>
            <a:gdLst/>
            <a:ahLst/>
            <a:cxnLst/>
            <a:rect l="l" t="t" r="r" b="b"/>
            <a:pathLst>
              <a:path w="695325" h="695325">
                <a:moveTo>
                  <a:pt x="0" y="347524"/>
                </a:moveTo>
                <a:lnTo>
                  <a:pt x="4549" y="291155"/>
                </a:lnTo>
                <a:lnTo>
                  <a:pt x="17719" y="237681"/>
                </a:lnTo>
                <a:lnTo>
                  <a:pt x="38794" y="187819"/>
                </a:lnTo>
                <a:lnTo>
                  <a:pt x="67059" y="142283"/>
                </a:lnTo>
                <a:lnTo>
                  <a:pt x="101797" y="101789"/>
                </a:lnTo>
                <a:lnTo>
                  <a:pt x="142294" y="67053"/>
                </a:lnTo>
                <a:lnTo>
                  <a:pt x="187832" y="38791"/>
                </a:lnTo>
                <a:lnTo>
                  <a:pt x="237696" y="17717"/>
                </a:lnTo>
                <a:lnTo>
                  <a:pt x="291171" y="4548"/>
                </a:lnTo>
                <a:lnTo>
                  <a:pt x="347540" y="0"/>
                </a:lnTo>
                <a:lnTo>
                  <a:pt x="376045" y="1152"/>
                </a:lnTo>
                <a:lnTo>
                  <a:pt x="431060" y="10100"/>
                </a:lnTo>
                <a:lnTo>
                  <a:pt x="482823" y="27310"/>
                </a:lnTo>
                <a:lnTo>
                  <a:pt x="530616" y="52068"/>
                </a:lnTo>
                <a:lnTo>
                  <a:pt x="573724" y="83657"/>
                </a:lnTo>
                <a:lnTo>
                  <a:pt x="611432" y="121361"/>
                </a:lnTo>
                <a:lnTo>
                  <a:pt x="643024" y="164465"/>
                </a:lnTo>
                <a:lnTo>
                  <a:pt x="667784" y="212254"/>
                </a:lnTo>
                <a:lnTo>
                  <a:pt x="684997" y="264011"/>
                </a:lnTo>
                <a:lnTo>
                  <a:pt x="693946" y="319022"/>
                </a:lnTo>
                <a:lnTo>
                  <a:pt x="695098" y="347524"/>
                </a:lnTo>
                <a:lnTo>
                  <a:pt x="693946" y="376028"/>
                </a:lnTo>
                <a:lnTo>
                  <a:pt x="684997" y="431043"/>
                </a:lnTo>
                <a:lnTo>
                  <a:pt x="667784" y="482803"/>
                </a:lnTo>
                <a:lnTo>
                  <a:pt x="643024" y="530595"/>
                </a:lnTo>
                <a:lnTo>
                  <a:pt x="611432" y="573701"/>
                </a:lnTo>
                <a:lnTo>
                  <a:pt x="573724" y="611406"/>
                </a:lnTo>
                <a:lnTo>
                  <a:pt x="530616" y="642996"/>
                </a:lnTo>
                <a:lnTo>
                  <a:pt x="482823" y="667754"/>
                </a:lnTo>
                <a:lnTo>
                  <a:pt x="431060" y="684964"/>
                </a:lnTo>
                <a:lnTo>
                  <a:pt x="376045" y="693913"/>
                </a:lnTo>
                <a:lnTo>
                  <a:pt x="347540" y="695065"/>
                </a:lnTo>
                <a:lnTo>
                  <a:pt x="319039" y="693913"/>
                </a:lnTo>
                <a:lnTo>
                  <a:pt x="264027" y="684964"/>
                </a:lnTo>
                <a:lnTo>
                  <a:pt x="212268" y="667754"/>
                </a:lnTo>
                <a:lnTo>
                  <a:pt x="164477" y="642996"/>
                </a:lnTo>
                <a:lnTo>
                  <a:pt x="121370" y="611406"/>
                </a:lnTo>
                <a:lnTo>
                  <a:pt x="83664" y="573701"/>
                </a:lnTo>
                <a:lnTo>
                  <a:pt x="52073" y="530595"/>
                </a:lnTo>
                <a:lnTo>
                  <a:pt x="27313" y="482803"/>
                </a:lnTo>
                <a:lnTo>
                  <a:pt x="10101" y="431043"/>
                </a:lnTo>
                <a:lnTo>
                  <a:pt x="1152" y="376028"/>
                </a:lnTo>
                <a:lnTo>
                  <a:pt x="0" y="347524"/>
                </a:lnTo>
                <a:close/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6102920" y="2317797"/>
            <a:ext cx="0" cy="24130"/>
          </a:xfrm>
          <a:custGeom>
            <a:avLst/>
            <a:gdLst/>
            <a:ahLst/>
            <a:cxnLst/>
            <a:rect l="l" t="t" r="r" b="b"/>
            <a:pathLst>
              <a:path h="24130">
                <a:moveTo>
                  <a:pt x="0" y="0"/>
                </a:moveTo>
                <a:lnTo>
                  <a:pt x="0" y="23603"/>
                </a:lnTo>
              </a:path>
            </a:pathLst>
          </a:custGeom>
          <a:ln w="3175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6102790" y="2329592"/>
            <a:ext cx="2028189" cy="455295"/>
          </a:xfrm>
          <a:custGeom>
            <a:avLst/>
            <a:gdLst/>
            <a:ahLst/>
            <a:cxnLst/>
            <a:rect l="l" t="t" r="r" b="b"/>
            <a:pathLst>
              <a:path w="2028190" h="455294">
                <a:moveTo>
                  <a:pt x="2028177" y="454948"/>
                </a:moveTo>
                <a:lnTo>
                  <a:pt x="125913" y="454948"/>
                </a:lnTo>
                <a:lnTo>
                  <a:pt x="104663" y="454159"/>
                </a:lnTo>
                <a:lnTo>
                  <a:pt x="54703" y="442914"/>
                </a:lnTo>
                <a:lnTo>
                  <a:pt x="22838" y="419884"/>
                </a:lnTo>
                <a:lnTo>
                  <a:pt x="2742" y="374254"/>
                </a:lnTo>
                <a:lnTo>
                  <a:pt x="70" y="346359"/>
                </a:lnTo>
                <a:lnTo>
                  <a:pt x="0" y="0"/>
                </a:lnTo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6795965" y="2379470"/>
            <a:ext cx="351155" cy="328930"/>
          </a:xfrm>
          <a:custGeom>
            <a:avLst/>
            <a:gdLst/>
            <a:ahLst/>
            <a:cxnLst/>
            <a:rect l="l" t="t" r="r" b="b"/>
            <a:pathLst>
              <a:path w="351154" h="328930">
                <a:moveTo>
                  <a:pt x="0" y="164237"/>
                </a:moveTo>
                <a:lnTo>
                  <a:pt x="5664" y="122567"/>
                </a:lnTo>
                <a:lnTo>
                  <a:pt x="21702" y="84828"/>
                </a:lnTo>
                <a:lnTo>
                  <a:pt x="46684" y="52360"/>
                </a:lnTo>
                <a:lnTo>
                  <a:pt x="79180" y="26506"/>
                </a:lnTo>
                <a:lnTo>
                  <a:pt x="117759" y="8605"/>
                </a:lnTo>
                <a:lnTo>
                  <a:pt x="160991" y="0"/>
                </a:lnTo>
                <a:lnTo>
                  <a:pt x="177618" y="471"/>
                </a:lnTo>
                <a:lnTo>
                  <a:pt x="224130" y="8233"/>
                </a:lnTo>
                <a:lnTo>
                  <a:pt x="264854" y="24598"/>
                </a:lnTo>
                <a:lnTo>
                  <a:pt x="298848" y="48385"/>
                </a:lnTo>
                <a:lnTo>
                  <a:pt x="325171" y="78414"/>
                </a:lnTo>
                <a:lnTo>
                  <a:pt x="342879" y="113504"/>
                </a:lnTo>
                <a:lnTo>
                  <a:pt x="351030" y="152477"/>
                </a:lnTo>
                <a:lnTo>
                  <a:pt x="350490" y="167944"/>
                </a:lnTo>
                <a:lnTo>
                  <a:pt x="341966" y="211287"/>
                </a:lnTo>
                <a:lnTo>
                  <a:pt x="324097" y="249295"/>
                </a:lnTo>
                <a:lnTo>
                  <a:pt x="298183" y="281009"/>
                </a:lnTo>
                <a:lnTo>
                  <a:pt x="265523" y="305473"/>
                </a:lnTo>
                <a:lnTo>
                  <a:pt x="227417" y="321726"/>
                </a:lnTo>
                <a:lnTo>
                  <a:pt x="185164" y="328812"/>
                </a:lnTo>
                <a:lnTo>
                  <a:pt x="169032" y="328273"/>
                </a:lnTo>
                <a:lnTo>
                  <a:pt x="123672" y="320128"/>
                </a:lnTo>
                <a:lnTo>
                  <a:pt x="83724" y="303151"/>
                </a:lnTo>
                <a:lnTo>
                  <a:pt x="50294" y="278576"/>
                </a:lnTo>
                <a:lnTo>
                  <a:pt x="24488" y="247639"/>
                </a:lnTo>
                <a:lnTo>
                  <a:pt x="7413" y="211575"/>
                </a:lnTo>
                <a:lnTo>
                  <a:pt x="173" y="171619"/>
                </a:lnTo>
                <a:lnTo>
                  <a:pt x="0" y="164237"/>
                </a:lnTo>
                <a:close/>
              </a:path>
            </a:pathLst>
          </a:custGeom>
          <a:ln w="3331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6100988" y="1984938"/>
            <a:ext cx="695325" cy="695325"/>
          </a:xfrm>
          <a:custGeom>
            <a:avLst/>
            <a:gdLst/>
            <a:ahLst/>
            <a:cxnLst/>
            <a:rect l="l" t="t" r="r" b="b"/>
            <a:pathLst>
              <a:path w="695325" h="695325">
                <a:moveTo>
                  <a:pt x="0" y="347524"/>
                </a:moveTo>
                <a:lnTo>
                  <a:pt x="4548" y="291155"/>
                </a:lnTo>
                <a:lnTo>
                  <a:pt x="17717" y="237681"/>
                </a:lnTo>
                <a:lnTo>
                  <a:pt x="38791" y="187819"/>
                </a:lnTo>
                <a:lnTo>
                  <a:pt x="67053" y="142283"/>
                </a:lnTo>
                <a:lnTo>
                  <a:pt x="101789" y="101789"/>
                </a:lnTo>
                <a:lnTo>
                  <a:pt x="142283" y="67053"/>
                </a:lnTo>
                <a:lnTo>
                  <a:pt x="187819" y="38791"/>
                </a:lnTo>
                <a:lnTo>
                  <a:pt x="237681" y="17717"/>
                </a:lnTo>
                <a:lnTo>
                  <a:pt x="291155" y="4548"/>
                </a:lnTo>
                <a:lnTo>
                  <a:pt x="347524" y="0"/>
                </a:lnTo>
                <a:lnTo>
                  <a:pt x="376030" y="1152"/>
                </a:lnTo>
                <a:lnTo>
                  <a:pt x="431049" y="10100"/>
                </a:lnTo>
                <a:lnTo>
                  <a:pt x="482813" y="27310"/>
                </a:lnTo>
                <a:lnTo>
                  <a:pt x="530607" y="52068"/>
                </a:lnTo>
                <a:lnTo>
                  <a:pt x="573715" y="83657"/>
                </a:lnTo>
                <a:lnTo>
                  <a:pt x="611421" y="121361"/>
                </a:lnTo>
                <a:lnTo>
                  <a:pt x="643012" y="164465"/>
                </a:lnTo>
                <a:lnTo>
                  <a:pt x="667770" y="212254"/>
                </a:lnTo>
                <a:lnTo>
                  <a:pt x="684981" y="264011"/>
                </a:lnTo>
                <a:lnTo>
                  <a:pt x="693929" y="319022"/>
                </a:lnTo>
                <a:lnTo>
                  <a:pt x="695081" y="347524"/>
                </a:lnTo>
                <a:lnTo>
                  <a:pt x="693929" y="376028"/>
                </a:lnTo>
                <a:lnTo>
                  <a:pt x="684981" y="431043"/>
                </a:lnTo>
                <a:lnTo>
                  <a:pt x="667770" y="482803"/>
                </a:lnTo>
                <a:lnTo>
                  <a:pt x="643012" y="530595"/>
                </a:lnTo>
                <a:lnTo>
                  <a:pt x="611421" y="573701"/>
                </a:lnTo>
                <a:lnTo>
                  <a:pt x="573715" y="611406"/>
                </a:lnTo>
                <a:lnTo>
                  <a:pt x="530607" y="642996"/>
                </a:lnTo>
                <a:lnTo>
                  <a:pt x="482813" y="667754"/>
                </a:lnTo>
                <a:lnTo>
                  <a:pt x="431049" y="684964"/>
                </a:lnTo>
                <a:lnTo>
                  <a:pt x="376030" y="693913"/>
                </a:lnTo>
                <a:lnTo>
                  <a:pt x="347524" y="695065"/>
                </a:lnTo>
                <a:lnTo>
                  <a:pt x="319022" y="693913"/>
                </a:lnTo>
                <a:lnTo>
                  <a:pt x="264011" y="684964"/>
                </a:lnTo>
                <a:lnTo>
                  <a:pt x="212254" y="667754"/>
                </a:lnTo>
                <a:lnTo>
                  <a:pt x="164465" y="642996"/>
                </a:lnTo>
                <a:lnTo>
                  <a:pt x="121361" y="611406"/>
                </a:lnTo>
                <a:lnTo>
                  <a:pt x="83657" y="573701"/>
                </a:lnTo>
                <a:lnTo>
                  <a:pt x="52068" y="530595"/>
                </a:lnTo>
                <a:lnTo>
                  <a:pt x="27310" y="482803"/>
                </a:lnTo>
                <a:lnTo>
                  <a:pt x="10100" y="431043"/>
                </a:lnTo>
                <a:lnTo>
                  <a:pt x="1152" y="376028"/>
                </a:lnTo>
                <a:lnTo>
                  <a:pt x="0" y="347524"/>
                </a:lnTo>
                <a:close/>
              </a:path>
            </a:pathLst>
          </a:custGeom>
          <a:ln w="4997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1600522" y="3890967"/>
            <a:ext cx="1809114" cy="11849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20700">
              <a:lnSpc>
                <a:spcPts val="1150"/>
              </a:lnSpc>
              <a:tabLst>
                <a:tab pos="363855" algn="l"/>
                <a:tab pos="382905" algn="l"/>
              </a:tabLst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C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R	</a:t>
            </a:r>
            <a:r>
              <a:rPr sz="1050" spc="-190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combine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r 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ring </a:t>
            </a:r>
            <a:r>
              <a:rPr sz="1050" spc="-70" dirty="0">
                <a:solidFill>
                  <a:srgbClr val="231F20"/>
                </a:solidFill>
                <a:latin typeface="Arial Rounded MT Bold"/>
                <a:cs typeface="Arial Rounded MT Bold"/>
              </a:rPr>
              <a:t>T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A		turna</a:t>
            </a:r>
            <a:r>
              <a:rPr sz="1050" spc="-40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ound 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D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R	</a:t>
            </a:r>
            <a:r>
              <a:rPr sz="1050" spc="-190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damping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ring</a:t>
            </a:r>
            <a:endParaRPr sz="1050">
              <a:latin typeface="Arial Rounded MT Bold"/>
              <a:cs typeface="Arial Rounded MT Bold"/>
            </a:endParaRPr>
          </a:p>
          <a:p>
            <a:pPr marL="12700" marR="217170">
              <a:lnSpc>
                <a:spcPts val="1150"/>
              </a:lnSpc>
              <a:spcBef>
                <a:spcPts val="5"/>
              </a:spcBef>
              <a:tabLst>
                <a:tab pos="373380" algn="l"/>
              </a:tabLst>
            </a:pP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PDR  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p</a:t>
            </a:r>
            <a:r>
              <a:rPr sz="1050" spc="-35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edampin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g 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ring B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C	</a:t>
            </a:r>
            <a:r>
              <a:rPr sz="1050" spc="-15" dirty="0">
                <a:solidFill>
                  <a:srgbClr val="231F20"/>
                </a:solidFill>
                <a:latin typeface="Arial Rounded MT Bold"/>
                <a:cs typeface="Arial Rounded MT Bold"/>
              </a:rPr>
              <a:t>b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un</a:t>
            </a:r>
            <a:r>
              <a:rPr sz="1050" spc="-30" dirty="0">
                <a:solidFill>
                  <a:srgbClr val="231F20"/>
                </a:solidFill>
                <a:latin typeface="Arial Rounded MT Bold"/>
                <a:cs typeface="Arial Rounded MT Bold"/>
              </a:rPr>
              <a:t>c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h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spc="-15" dirty="0">
                <a:solidFill>
                  <a:srgbClr val="231F20"/>
                </a:solidFill>
                <a:latin typeface="Arial Rounded MT Bold"/>
                <a:cs typeface="Arial Rounded MT Bold"/>
              </a:rPr>
              <a:t>comp</a:t>
            </a:r>
            <a:r>
              <a:rPr sz="1050" spc="-35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essor</a:t>
            </a:r>
            <a:endParaRPr sz="1050">
              <a:latin typeface="Arial Rounded MT Bold"/>
              <a:cs typeface="Arial Rounded MT Bold"/>
            </a:endParaRPr>
          </a:p>
          <a:p>
            <a:pPr marL="12700" marR="5080">
              <a:lnSpc>
                <a:spcPts val="1150"/>
              </a:lnSpc>
              <a:spcBef>
                <a:spcPts val="5"/>
              </a:spcBef>
              <a:tabLst>
                <a:tab pos="369570" algn="l"/>
              </a:tabLst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BD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S   beam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deli</a:t>
            </a:r>
            <a:r>
              <a:rPr sz="1050" spc="-15" dirty="0">
                <a:solidFill>
                  <a:srgbClr val="231F20"/>
                </a:solidFill>
                <a:latin typeface="Arial Rounded MT Bold"/>
                <a:cs typeface="Arial Rounded MT Bold"/>
              </a:rPr>
              <a:t>v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er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y </a:t>
            </a:r>
            <a:r>
              <a:rPr sz="105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s</a:t>
            </a:r>
            <a:r>
              <a:rPr sz="1050" spc="-25" dirty="0">
                <a:solidFill>
                  <a:srgbClr val="231F20"/>
                </a:solidFill>
                <a:latin typeface="Arial Rounded MT Bold"/>
                <a:cs typeface="Arial Rounded MT Bold"/>
              </a:rPr>
              <a:t>y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stem </a:t>
            </a:r>
            <a:r>
              <a:rPr sz="105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IP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	inte</a:t>
            </a:r>
            <a:r>
              <a:rPr sz="1050" spc="-30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actio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n point</a:t>
            </a:r>
            <a:endParaRPr sz="1050">
              <a:latin typeface="Arial Rounded MT Bold"/>
              <a:cs typeface="Arial Rounded MT Bold"/>
            </a:endParaRPr>
          </a:p>
          <a:p>
            <a:pPr marL="379095">
              <a:lnSpc>
                <a:spcPts val="1135"/>
              </a:lnSpc>
            </a:pPr>
            <a:r>
              <a:rPr sz="105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dump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7668363" y="1567986"/>
            <a:ext cx="1528445" cy="309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05"/>
              </a:lnSpc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dri</a:t>
            </a:r>
            <a:r>
              <a:rPr sz="1050" spc="-25" dirty="0">
                <a:solidFill>
                  <a:srgbClr val="231F20"/>
                </a:solidFill>
                <a:latin typeface="Arial Rounded MT Bold"/>
                <a:cs typeface="Arial Rounded MT Bold"/>
              </a:rPr>
              <a:t>v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beam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accele</a:t>
            </a:r>
            <a:r>
              <a:rPr sz="1050" spc="-25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1050" spc="-30" dirty="0">
                <a:solidFill>
                  <a:srgbClr val="231F20"/>
                </a:solidFill>
                <a:latin typeface="Arial Rounded MT Bold"/>
                <a:cs typeface="Arial Rounded MT Bold"/>
              </a:rPr>
              <a:t>a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tor</a:t>
            </a:r>
            <a:endParaRPr sz="1050">
              <a:latin typeface="Arial Rounded MT Bold"/>
              <a:cs typeface="Arial Rounded MT Bold"/>
            </a:endParaRPr>
          </a:p>
          <a:p>
            <a:pPr marL="317500">
              <a:lnSpc>
                <a:spcPts val="1205"/>
              </a:lnSpc>
            </a:pPr>
            <a:r>
              <a:rPr sz="1050" spc="-10" dirty="0">
                <a:solidFill>
                  <a:srgbClr val="231F20"/>
                </a:solidFill>
                <a:latin typeface="Times New Roman"/>
                <a:cs typeface="Times New Roman"/>
              </a:rPr>
              <a:t>2.4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8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1050" spc="-5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1050" spc="-140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1050" spc="-5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10" dirty="0">
                <a:solidFill>
                  <a:srgbClr val="231F20"/>
                </a:solidFill>
                <a:latin typeface="Times New Roman"/>
                <a:cs typeface="Times New Roman"/>
              </a:rPr>
              <a:t>1.0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85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1050" spc="-75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sz="1050" spc="-20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4193915" y="1955095"/>
            <a:ext cx="78105" cy="54610"/>
          </a:xfrm>
          <a:custGeom>
            <a:avLst/>
            <a:gdLst/>
            <a:ahLst/>
            <a:cxnLst/>
            <a:rect l="l" t="t" r="r" b="b"/>
            <a:pathLst>
              <a:path w="78104" h="54610">
                <a:moveTo>
                  <a:pt x="0" y="0"/>
                </a:moveTo>
                <a:lnTo>
                  <a:pt x="19389" y="27284"/>
                </a:lnTo>
                <a:lnTo>
                  <a:pt x="0" y="54569"/>
                </a:lnTo>
                <a:lnTo>
                  <a:pt x="77573" y="27284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1914285" y="1955095"/>
            <a:ext cx="84455" cy="54610"/>
          </a:xfrm>
          <a:custGeom>
            <a:avLst/>
            <a:gdLst/>
            <a:ahLst/>
            <a:cxnLst/>
            <a:rect l="l" t="t" r="r" b="b"/>
            <a:pathLst>
              <a:path w="84455" h="54610">
                <a:moveTo>
                  <a:pt x="84086" y="0"/>
                </a:moveTo>
                <a:lnTo>
                  <a:pt x="0" y="27284"/>
                </a:lnTo>
                <a:lnTo>
                  <a:pt x="84086" y="54569"/>
                </a:lnTo>
                <a:lnTo>
                  <a:pt x="63065" y="27284"/>
                </a:lnTo>
                <a:lnTo>
                  <a:pt x="8408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1961566" y="1982379"/>
            <a:ext cx="2271395" cy="0"/>
          </a:xfrm>
          <a:custGeom>
            <a:avLst/>
            <a:gdLst/>
            <a:ahLst/>
            <a:cxnLst/>
            <a:rect l="l" t="t" r="r" b="b"/>
            <a:pathLst>
              <a:path w="2271395">
                <a:moveTo>
                  <a:pt x="2270876" y="0"/>
                </a:moveTo>
                <a:lnTo>
                  <a:pt x="0" y="0"/>
                </a:lnTo>
              </a:path>
            </a:pathLst>
          </a:custGeom>
          <a:ln w="707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9540702" y="1943902"/>
            <a:ext cx="78105" cy="54610"/>
          </a:xfrm>
          <a:custGeom>
            <a:avLst/>
            <a:gdLst/>
            <a:ahLst/>
            <a:cxnLst/>
            <a:rect l="l" t="t" r="r" b="b"/>
            <a:pathLst>
              <a:path w="78104" h="54610">
                <a:moveTo>
                  <a:pt x="0" y="0"/>
                </a:moveTo>
                <a:lnTo>
                  <a:pt x="19389" y="27284"/>
                </a:lnTo>
                <a:lnTo>
                  <a:pt x="0" y="54569"/>
                </a:lnTo>
                <a:lnTo>
                  <a:pt x="77557" y="27284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7261074" y="1943902"/>
            <a:ext cx="84455" cy="54610"/>
          </a:xfrm>
          <a:custGeom>
            <a:avLst/>
            <a:gdLst/>
            <a:ahLst/>
            <a:cxnLst/>
            <a:rect l="l" t="t" r="r" b="b"/>
            <a:pathLst>
              <a:path w="84454" h="54610">
                <a:moveTo>
                  <a:pt x="84070" y="0"/>
                </a:moveTo>
                <a:lnTo>
                  <a:pt x="0" y="27284"/>
                </a:lnTo>
                <a:lnTo>
                  <a:pt x="84070" y="54569"/>
                </a:lnTo>
                <a:lnTo>
                  <a:pt x="63048" y="27284"/>
                </a:lnTo>
                <a:lnTo>
                  <a:pt x="8407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7308346" y="1971187"/>
            <a:ext cx="2271395" cy="0"/>
          </a:xfrm>
          <a:custGeom>
            <a:avLst/>
            <a:gdLst/>
            <a:ahLst/>
            <a:cxnLst/>
            <a:rect l="l" t="t" r="r" b="b"/>
            <a:pathLst>
              <a:path w="2271395">
                <a:moveTo>
                  <a:pt x="2270876" y="0"/>
                </a:moveTo>
                <a:lnTo>
                  <a:pt x="0" y="0"/>
                </a:lnTo>
              </a:path>
            </a:pathLst>
          </a:custGeom>
          <a:ln w="707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9885087" y="3712261"/>
            <a:ext cx="78740" cy="54610"/>
          </a:xfrm>
          <a:custGeom>
            <a:avLst/>
            <a:gdLst/>
            <a:ahLst/>
            <a:cxnLst/>
            <a:rect l="l" t="t" r="r" b="b"/>
            <a:pathLst>
              <a:path w="78740" h="54610">
                <a:moveTo>
                  <a:pt x="0" y="0"/>
                </a:moveTo>
                <a:lnTo>
                  <a:pt x="19639" y="27284"/>
                </a:lnTo>
                <a:lnTo>
                  <a:pt x="0" y="54569"/>
                </a:lnTo>
                <a:lnTo>
                  <a:pt x="78506" y="27284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1618595" y="3739545"/>
            <a:ext cx="8286750" cy="0"/>
          </a:xfrm>
          <a:custGeom>
            <a:avLst/>
            <a:gdLst/>
            <a:ahLst/>
            <a:cxnLst/>
            <a:rect l="l" t="t" r="r" b="b"/>
            <a:pathLst>
              <a:path w="8286750">
                <a:moveTo>
                  <a:pt x="8286130" y="0"/>
                </a:moveTo>
                <a:lnTo>
                  <a:pt x="0" y="0"/>
                </a:lnTo>
              </a:path>
            </a:pathLst>
          </a:custGeom>
          <a:ln w="707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1570740" y="3712261"/>
            <a:ext cx="85725" cy="54610"/>
          </a:xfrm>
          <a:custGeom>
            <a:avLst/>
            <a:gdLst/>
            <a:ahLst/>
            <a:cxnLst/>
            <a:rect l="l" t="t" r="r" b="b"/>
            <a:pathLst>
              <a:path w="85725" h="54610">
                <a:moveTo>
                  <a:pt x="85102" y="0"/>
                </a:moveTo>
                <a:lnTo>
                  <a:pt x="0" y="27284"/>
                </a:lnTo>
                <a:lnTo>
                  <a:pt x="85102" y="54569"/>
                </a:lnTo>
                <a:lnTo>
                  <a:pt x="63831" y="27284"/>
                </a:lnTo>
                <a:lnTo>
                  <a:pt x="85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1624927" y="4946307"/>
            <a:ext cx="116839" cy="90805"/>
          </a:xfrm>
          <a:custGeom>
            <a:avLst/>
            <a:gdLst/>
            <a:ahLst/>
            <a:cxnLst/>
            <a:rect l="l" t="t" r="r" b="b"/>
            <a:pathLst>
              <a:path w="116839" h="90804">
                <a:moveTo>
                  <a:pt x="0" y="0"/>
                </a:moveTo>
                <a:lnTo>
                  <a:pt x="116418" y="0"/>
                </a:lnTo>
                <a:lnTo>
                  <a:pt x="116418" y="90566"/>
                </a:lnTo>
                <a:lnTo>
                  <a:pt x="0" y="90566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1624927" y="4946307"/>
            <a:ext cx="115570" cy="90805"/>
          </a:xfrm>
          <a:custGeom>
            <a:avLst/>
            <a:gdLst/>
            <a:ahLst/>
            <a:cxnLst/>
            <a:rect l="l" t="t" r="r" b="b"/>
            <a:pathLst>
              <a:path w="115569" h="90804">
                <a:moveTo>
                  <a:pt x="3358" y="0"/>
                </a:moveTo>
                <a:lnTo>
                  <a:pt x="0" y="0"/>
                </a:lnTo>
                <a:lnTo>
                  <a:pt x="0" y="90583"/>
                </a:lnTo>
                <a:lnTo>
                  <a:pt x="115533" y="90583"/>
                </a:lnTo>
                <a:lnTo>
                  <a:pt x="3358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3311923" y="2700732"/>
            <a:ext cx="181610" cy="173355"/>
          </a:xfrm>
          <a:custGeom>
            <a:avLst/>
            <a:gdLst/>
            <a:ahLst/>
            <a:cxnLst/>
            <a:rect l="l" t="t" r="r" b="b"/>
            <a:pathLst>
              <a:path w="181610" h="173355">
                <a:moveTo>
                  <a:pt x="0" y="0"/>
                </a:moveTo>
                <a:lnTo>
                  <a:pt x="181149" y="172821"/>
                </a:lnTo>
              </a:path>
            </a:pathLst>
          </a:custGeom>
          <a:ln w="2498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8041271" y="2700732"/>
            <a:ext cx="181610" cy="173355"/>
          </a:xfrm>
          <a:custGeom>
            <a:avLst/>
            <a:gdLst/>
            <a:ahLst/>
            <a:cxnLst/>
            <a:rect l="l" t="t" r="r" b="b"/>
            <a:pathLst>
              <a:path w="181609" h="173355">
                <a:moveTo>
                  <a:pt x="181149" y="0"/>
                </a:moveTo>
                <a:lnTo>
                  <a:pt x="0" y="172821"/>
                </a:lnTo>
              </a:path>
            </a:pathLst>
          </a:custGeom>
          <a:ln w="2498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4579125" y="1193298"/>
            <a:ext cx="1365910" cy="48306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4641324" y="1248504"/>
            <a:ext cx="1138686" cy="26678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 txBox="1"/>
          <p:nvPr/>
        </p:nvSpPr>
        <p:spPr>
          <a:xfrm>
            <a:off x="4641324" y="1248504"/>
            <a:ext cx="1139190" cy="267335"/>
          </a:xfrm>
          <a:prstGeom prst="rect">
            <a:avLst/>
          </a:prstGeom>
          <a:ln w="8328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3345">
              <a:lnSpc>
                <a:spcPct val="100000"/>
              </a:lnSpc>
            </a:pPr>
            <a:r>
              <a:rPr sz="130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Dri</a:t>
            </a:r>
            <a:r>
              <a:rPr sz="1300" spc="-20" dirty="0">
                <a:solidFill>
                  <a:srgbClr val="231F20"/>
                </a:solidFill>
                <a:latin typeface="Arial Rounded MT Bold"/>
                <a:cs typeface="Arial Rounded MT Bold"/>
              </a:rPr>
              <a:t>v</a:t>
            </a:r>
            <a:r>
              <a:rPr sz="1300" dirty="0">
                <a:solidFill>
                  <a:srgbClr val="231F20"/>
                </a:solidFill>
                <a:latin typeface="Arial Rounded MT Bold"/>
                <a:cs typeface="Arial Rounded MT Bold"/>
              </a:rPr>
              <a:t>e </a:t>
            </a:r>
            <a:r>
              <a:rPr sz="130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Beam</a:t>
            </a:r>
            <a:endParaRPr sz="1300">
              <a:latin typeface="Arial Rounded MT Bold"/>
              <a:cs typeface="Arial Rounded MT Bold"/>
            </a:endParaRPr>
          </a:p>
        </p:txBody>
      </p:sp>
      <p:sp>
        <p:nvSpPr>
          <p:cNvPr id="219" name="object 219"/>
          <p:cNvSpPr/>
          <p:nvPr/>
        </p:nvSpPr>
        <p:spPr>
          <a:xfrm>
            <a:off x="7444206" y="4258269"/>
            <a:ext cx="1365910" cy="48306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506405" y="4313474"/>
            <a:ext cx="1138686" cy="26678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 txBox="1"/>
          <p:nvPr/>
        </p:nvSpPr>
        <p:spPr>
          <a:xfrm>
            <a:off x="7506405" y="4313474"/>
            <a:ext cx="1139190" cy="267335"/>
          </a:xfrm>
          <a:prstGeom prst="rect">
            <a:avLst/>
          </a:prstGeom>
          <a:ln w="8328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6680">
              <a:lnSpc>
                <a:spcPct val="100000"/>
              </a:lnSpc>
            </a:pPr>
            <a:r>
              <a:rPr sz="1300" dirty="0">
                <a:solidFill>
                  <a:srgbClr val="231F20"/>
                </a:solidFill>
                <a:latin typeface="Arial Rounded MT Bold"/>
                <a:cs typeface="Arial Rounded MT Bold"/>
              </a:rPr>
              <a:t>Main </a:t>
            </a:r>
            <a:r>
              <a:rPr sz="130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Beam</a:t>
            </a:r>
            <a:endParaRPr sz="1300">
              <a:latin typeface="Arial Rounded MT Bold"/>
              <a:cs typeface="Arial Rounded MT Bold"/>
            </a:endParaRPr>
          </a:p>
        </p:txBody>
      </p:sp>
      <p:sp>
        <p:nvSpPr>
          <p:cNvPr id="222" name="object 222"/>
          <p:cNvSpPr txBox="1"/>
          <p:nvPr/>
        </p:nvSpPr>
        <p:spPr>
          <a:xfrm>
            <a:off x="5908814" y="4300197"/>
            <a:ext cx="871219" cy="309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05"/>
              </a:lnSpc>
            </a:pP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booster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linac</a:t>
            </a:r>
            <a:endParaRPr sz="1050">
              <a:latin typeface="Arial Rounded MT Bold"/>
              <a:cs typeface="Arial Rounded MT Bold"/>
            </a:endParaRPr>
          </a:p>
          <a:p>
            <a:pPr marL="69850">
              <a:lnSpc>
                <a:spcPts val="1205"/>
              </a:lnSpc>
            </a:pPr>
            <a:r>
              <a:rPr sz="1050" spc="-5" dirty="0">
                <a:solidFill>
                  <a:srgbClr val="231F20"/>
                </a:solidFill>
                <a:latin typeface="Times New Roman"/>
                <a:cs typeface="Times New Roman"/>
              </a:rPr>
              <a:t>2.86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4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9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8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1050" spc="-65" dirty="0">
                <a:solidFill>
                  <a:srgbClr val="231F20"/>
                </a:solidFill>
                <a:latin typeface="Times New Roman"/>
                <a:cs typeface="Times New Roman"/>
              </a:rPr>
              <a:t>eV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7412249" y="3359485"/>
            <a:ext cx="854710" cy="168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1125" spc="22" baseline="22222" dirty="0">
                <a:solidFill>
                  <a:srgbClr val="231F20"/>
                </a:solidFill>
                <a:latin typeface="Arial Rounded MT Bold"/>
                <a:cs typeface="Arial Rounded MT Bold"/>
              </a:rPr>
              <a:t>+</a:t>
            </a:r>
            <a:r>
              <a:rPr sz="1125" spc="104" baseline="22222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main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linac</a:t>
            </a:r>
            <a:endParaRPr sz="1050">
              <a:latin typeface="Arial Rounded MT Bold"/>
              <a:cs typeface="Arial Rounded MT Bold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2463649" y="3359485"/>
            <a:ext cx="2322830" cy="171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1125" spc="22" baseline="22222" dirty="0">
                <a:solidFill>
                  <a:srgbClr val="231F20"/>
                </a:solidFill>
                <a:latin typeface="Arial Rounded MT Bold"/>
                <a:cs typeface="Arial Rounded MT Bold"/>
              </a:rPr>
              <a:t>–</a:t>
            </a:r>
            <a:r>
              <a:rPr sz="1125" spc="104" baseline="22222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main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lina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c</a:t>
            </a:r>
            <a:r>
              <a:rPr sz="1050" spc="-5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12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85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1050" spc="-75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sz="1050" spc="-35" dirty="0">
                <a:solidFill>
                  <a:srgbClr val="231F20"/>
                </a:solidFill>
                <a:latin typeface="Times New Roman"/>
                <a:cs typeface="Times New Roman"/>
              </a:rPr>
              <a:t>z,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100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MV/m, 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21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25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25" name="object 225"/>
          <p:cNvSpPr/>
          <p:nvPr/>
        </p:nvSpPr>
        <p:spPr>
          <a:xfrm>
            <a:off x="6352020" y="5241359"/>
            <a:ext cx="74295" cy="311785"/>
          </a:xfrm>
          <a:custGeom>
            <a:avLst/>
            <a:gdLst/>
            <a:ahLst/>
            <a:cxnLst/>
            <a:rect l="l" t="t" r="r" b="b"/>
            <a:pathLst>
              <a:path w="74295" h="311785">
                <a:moveTo>
                  <a:pt x="0" y="311277"/>
                </a:moveTo>
                <a:lnTo>
                  <a:pt x="73909" y="0"/>
                </a:lnTo>
              </a:path>
            </a:pathLst>
          </a:custGeom>
          <a:ln w="23603">
            <a:solidFill>
              <a:srgbClr val="5BBA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6847027" y="5243433"/>
            <a:ext cx="216535" cy="216535"/>
          </a:xfrm>
          <a:custGeom>
            <a:avLst/>
            <a:gdLst/>
            <a:ahLst/>
            <a:cxnLst/>
            <a:rect l="l" t="t" r="r" b="b"/>
            <a:pathLst>
              <a:path w="216534" h="216535">
                <a:moveTo>
                  <a:pt x="0" y="0"/>
                </a:moveTo>
                <a:lnTo>
                  <a:pt x="2231" y="50102"/>
                </a:lnTo>
                <a:lnTo>
                  <a:pt x="10525" y="92876"/>
                </a:lnTo>
                <a:lnTo>
                  <a:pt x="29017" y="135208"/>
                </a:lnTo>
                <a:lnTo>
                  <a:pt x="61774" y="172692"/>
                </a:lnTo>
                <a:lnTo>
                  <a:pt x="112867" y="200921"/>
                </a:lnTo>
                <a:lnTo>
                  <a:pt x="159125" y="212422"/>
                </a:lnTo>
                <a:lnTo>
                  <a:pt x="186365" y="215488"/>
                </a:lnTo>
                <a:lnTo>
                  <a:pt x="216546" y="216546"/>
                </a:lnTo>
              </a:path>
            </a:pathLst>
          </a:custGeom>
          <a:ln w="23603">
            <a:solidFill>
              <a:srgbClr val="5BBA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7059469" y="5268296"/>
            <a:ext cx="1076770" cy="37122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5774728" y="4662504"/>
            <a:ext cx="200660" cy="637540"/>
          </a:xfrm>
          <a:custGeom>
            <a:avLst/>
            <a:gdLst/>
            <a:ahLst/>
            <a:cxnLst/>
            <a:rect l="l" t="t" r="r" b="b"/>
            <a:pathLst>
              <a:path w="200660" h="637539">
                <a:moveTo>
                  <a:pt x="536" y="0"/>
                </a:moveTo>
                <a:lnTo>
                  <a:pt x="536" y="135341"/>
                </a:lnTo>
                <a:lnTo>
                  <a:pt x="0" y="155000"/>
                </a:lnTo>
                <a:lnTo>
                  <a:pt x="385" y="169885"/>
                </a:lnTo>
                <a:lnTo>
                  <a:pt x="25670" y="201779"/>
                </a:lnTo>
                <a:lnTo>
                  <a:pt x="75237" y="218626"/>
                </a:lnTo>
                <a:lnTo>
                  <a:pt x="124432" y="232604"/>
                </a:lnTo>
                <a:lnTo>
                  <a:pt x="139482" y="236817"/>
                </a:lnTo>
                <a:lnTo>
                  <a:pt x="177095" y="248574"/>
                </a:lnTo>
                <a:lnTo>
                  <a:pt x="200360" y="263409"/>
                </a:lnTo>
                <a:lnTo>
                  <a:pt x="197476" y="269282"/>
                </a:lnTo>
                <a:lnTo>
                  <a:pt x="189668" y="275388"/>
                </a:lnTo>
                <a:lnTo>
                  <a:pt x="178315" y="281880"/>
                </a:lnTo>
                <a:lnTo>
                  <a:pt x="164798" y="288916"/>
                </a:lnTo>
                <a:lnTo>
                  <a:pt x="150495" y="296651"/>
                </a:lnTo>
                <a:lnTo>
                  <a:pt x="136787" y="305240"/>
                </a:lnTo>
                <a:lnTo>
                  <a:pt x="125054" y="314839"/>
                </a:lnTo>
                <a:lnTo>
                  <a:pt x="116674" y="325605"/>
                </a:lnTo>
                <a:lnTo>
                  <a:pt x="113028" y="337692"/>
                </a:lnTo>
                <a:lnTo>
                  <a:pt x="114157" y="351706"/>
                </a:lnTo>
                <a:lnTo>
                  <a:pt x="117201" y="365251"/>
                </a:lnTo>
                <a:lnTo>
                  <a:pt x="121589" y="378323"/>
                </a:lnTo>
                <a:lnTo>
                  <a:pt x="126747" y="390917"/>
                </a:lnTo>
                <a:lnTo>
                  <a:pt x="132104" y="403032"/>
                </a:lnTo>
                <a:lnTo>
                  <a:pt x="137088" y="414663"/>
                </a:lnTo>
                <a:lnTo>
                  <a:pt x="141127" y="425806"/>
                </a:lnTo>
                <a:lnTo>
                  <a:pt x="143649" y="436459"/>
                </a:lnTo>
                <a:lnTo>
                  <a:pt x="144206" y="637147"/>
                </a:lnTo>
              </a:path>
            </a:pathLst>
          </a:custGeom>
          <a:ln w="23603">
            <a:solidFill>
              <a:srgbClr val="5BBA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5919366" y="5101809"/>
            <a:ext cx="433070" cy="625475"/>
          </a:xfrm>
          <a:custGeom>
            <a:avLst/>
            <a:gdLst/>
            <a:ahLst/>
            <a:cxnLst/>
            <a:rect l="l" t="t" r="r" b="b"/>
            <a:pathLst>
              <a:path w="433070" h="625475">
                <a:moveTo>
                  <a:pt x="0" y="188862"/>
                </a:moveTo>
                <a:lnTo>
                  <a:pt x="5488" y="143475"/>
                </a:lnTo>
                <a:lnTo>
                  <a:pt x="21079" y="102067"/>
                </a:lnTo>
                <a:lnTo>
                  <a:pt x="45461" y="65951"/>
                </a:lnTo>
                <a:lnTo>
                  <a:pt x="77321" y="36438"/>
                </a:lnTo>
                <a:lnTo>
                  <a:pt x="115347" y="14841"/>
                </a:lnTo>
                <a:lnTo>
                  <a:pt x="158226" y="2471"/>
                </a:lnTo>
                <a:lnTo>
                  <a:pt x="188862" y="0"/>
                </a:lnTo>
                <a:lnTo>
                  <a:pt x="244198" y="0"/>
                </a:lnTo>
                <a:lnTo>
                  <a:pt x="289591" y="5488"/>
                </a:lnTo>
                <a:lnTo>
                  <a:pt x="331003" y="21079"/>
                </a:lnTo>
                <a:lnTo>
                  <a:pt x="367122" y="45461"/>
                </a:lnTo>
                <a:lnTo>
                  <a:pt x="396637" y="77321"/>
                </a:lnTo>
                <a:lnTo>
                  <a:pt x="418235" y="115347"/>
                </a:lnTo>
                <a:lnTo>
                  <a:pt x="430605" y="158226"/>
                </a:lnTo>
                <a:lnTo>
                  <a:pt x="433076" y="188862"/>
                </a:lnTo>
                <a:lnTo>
                  <a:pt x="433076" y="436291"/>
                </a:lnTo>
                <a:lnTo>
                  <a:pt x="427588" y="481678"/>
                </a:lnTo>
                <a:lnTo>
                  <a:pt x="411996" y="523086"/>
                </a:lnTo>
                <a:lnTo>
                  <a:pt x="387614" y="559202"/>
                </a:lnTo>
                <a:lnTo>
                  <a:pt x="355752" y="588715"/>
                </a:lnTo>
                <a:lnTo>
                  <a:pt x="317722" y="610312"/>
                </a:lnTo>
                <a:lnTo>
                  <a:pt x="274837" y="622682"/>
                </a:lnTo>
                <a:lnTo>
                  <a:pt x="244198" y="625153"/>
                </a:lnTo>
                <a:lnTo>
                  <a:pt x="188862" y="625153"/>
                </a:lnTo>
                <a:lnTo>
                  <a:pt x="143475" y="619665"/>
                </a:lnTo>
                <a:lnTo>
                  <a:pt x="102067" y="604074"/>
                </a:lnTo>
                <a:lnTo>
                  <a:pt x="65951" y="579692"/>
                </a:lnTo>
                <a:lnTo>
                  <a:pt x="36438" y="547832"/>
                </a:lnTo>
                <a:lnTo>
                  <a:pt x="14841" y="509806"/>
                </a:lnTo>
                <a:lnTo>
                  <a:pt x="2471" y="466927"/>
                </a:lnTo>
                <a:lnTo>
                  <a:pt x="0" y="436291"/>
                </a:lnTo>
                <a:lnTo>
                  <a:pt x="0" y="188862"/>
                </a:lnTo>
                <a:close/>
              </a:path>
            </a:pathLst>
          </a:custGeom>
          <a:ln w="23603">
            <a:solidFill>
              <a:srgbClr val="5BBA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6419090" y="5101809"/>
            <a:ext cx="433070" cy="625475"/>
          </a:xfrm>
          <a:custGeom>
            <a:avLst/>
            <a:gdLst/>
            <a:ahLst/>
            <a:cxnLst/>
            <a:rect l="l" t="t" r="r" b="b"/>
            <a:pathLst>
              <a:path w="433070" h="625475">
                <a:moveTo>
                  <a:pt x="0" y="188862"/>
                </a:moveTo>
                <a:lnTo>
                  <a:pt x="5488" y="143475"/>
                </a:lnTo>
                <a:lnTo>
                  <a:pt x="21079" y="102067"/>
                </a:lnTo>
                <a:lnTo>
                  <a:pt x="45461" y="65951"/>
                </a:lnTo>
                <a:lnTo>
                  <a:pt x="77321" y="36438"/>
                </a:lnTo>
                <a:lnTo>
                  <a:pt x="115347" y="14841"/>
                </a:lnTo>
                <a:lnTo>
                  <a:pt x="158226" y="2471"/>
                </a:lnTo>
                <a:lnTo>
                  <a:pt x="188862" y="0"/>
                </a:lnTo>
                <a:lnTo>
                  <a:pt x="244198" y="0"/>
                </a:lnTo>
                <a:lnTo>
                  <a:pt x="289591" y="5488"/>
                </a:lnTo>
                <a:lnTo>
                  <a:pt x="331003" y="21079"/>
                </a:lnTo>
                <a:lnTo>
                  <a:pt x="367122" y="45461"/>
                </a:lnTo>
                <a:lnTo>
                  <a:pt x="396637" y="77321"/>
                </a:lnTo>
                <a:lnTo>
                  <a:pt x="418235" y="115347"/>
                </a:lnTo>
                <a:lnTo>
                  <a:pt x="430605" y="158226"/>
                </a:lnTo>
                <a:lnTo>
                  <a:pt x="433076" y="188862"/>
                </a:lnTo>
                <a:lnTo>
                  <a:pt x="433076" y="436291"/>
                </a:lnTo>
                <a:lnTo>
                  <a:pt x="427588" y="481678"/>
                </a:lnTo>
                <a:lnTo>
                  <a:pt x="411996" y="523086"/>
                </a:lnTo>
                <a:lnTo>
                  <a:pt x="387614" y="559202"/>
                </a:lnTo>
                <a:lnTo>
                  <a:pt x="355752" y="588715"/>
                </a:lnTo>
                <a:lnTo>
                  <a:pt x="317722" y="610312"/>
                </a:lnTo>
                <a:lnTo>
                  <a:pt x="274837" y="622682"/>
                </a:lnTo>
                <a:lnTo>
                  <a:pt x="244198" y="625153"/>
                </a:lnTo>
                <a:lnTo>
                  <a:pt x="188862" y="625153"/>
                </a:lnTo>
                <a:lnTo>
                  <a:pt x="143475" y="619665"/>
                </a:lnTo>
                <a:lnTo>
                  <a:pt x="102067" y="604074"/>
                </a:lnTo>
                <a:lnTo>
                  <a:pt x="65951" y="579692"/>
                </a:lnTo>
                <a:lnTo>
                  <a:pt x="36438" y="547832"/>
                </a:lnTo>
                <a:lnTo>
                  <a:pt x="14841" y="509806"/>
                </a:lnTo>
                <a:lnTo>
                  <a:pt x="2471" y="466927"/>
                </a:lnTo>
                <a:lnTo>
                  <a:pt x="0" y="436291"/>
                </a:lnTo>
                <a:lnTo>
                  <a:pt x="0" y="188862"/>
                </a:lnTo>
                <a:close/>
              </a:path>
            </a:pathLst>
          </a:custGeom>
          <a:ln w="23603">
            <a:solidFill>
              <a:srgbClr val="5BBA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4984922" y="5445969"/>
            <a:ext cx="216535" cy="144780"/>
          </a:xfrm>
          <a:custGeom>
            <a:avLst/>
            <a:gdLst/>
            <a:ahLst/>
            <a:cxnLst/>
            <a:rect l="l" t="t" r="r" b="b"/>
            <a:pathLst>
              <a:path w="216535" h="144779">
                <a:moveTo>
                  <a:pt x="216546" y="144536"/>
                </a:moveTo>
                <a:lnTo>
                  <a:pt x="212432" y="101721"/>
                </a:lnTo>
                <a:lnTo>
                  <a:pt x="195077" y="63488"/>
                </a:lnTo>
                <a:lnTo>
                  <a:pt x="167527" y="37065"/>
                </a:lnTo>
                <a:lnTo>
                  <a:pt x="122998" y="15839"/>
                </a:lnTo>
                <a:lnTo>
                  <a:pt x="81870" y="6029"/>
                </a:lnTo>
                <a:lnTo>
                  <a:pt x="30181" y="706"/>
                </a:lnTo>
                <a:lnTo>
                  <a:pt x="0" y="0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3902383" y="5268296"/>
            <a:ext cx="1086631" cy="37584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5573668" y="4662504"/>
            <a:ext cx="200660" cy="637540"/>
          </a:xfrm>
          <a:custGeom>
            <a:avLst/>
            <a:gdLst/>
            <a:ahLst/>
            <a:cxnLst/>
            <a:rect l="l" t="t" r="r" b="b"/>
            <a:pathLst>
              <a:path w="200660" h="637539">
                <a:moveTo>
                  <a:pt x="199839" y="0"/>
                </a:moveTo>
                <a:lnTo>
                  <a:pt x="199839" y="135341"/>
                </a:lnTo>
                <a:lnTo>
                  <a:pt x="200375" y="154998"/>
                </a:lnTo>
                <a:lnTo>
                  <a:pt x="199990" y="169882"/>
                </a:lnTo>
                <a:lnTo>
                  <a:pt x="174705" y="201775"/>
                </a:lnTo>
                <a:lnTo>
                  <a:pt x="125141" y="218622"/>
                </a:lnTo>
                <a:lnTo>
                  <a:pt x="75946" y="232600"/>
                </a:lnTo>
                <a:lnTo>
                  <a:pt x="60895" y="236814"/>
                </a:lnTo>
                <a:lnTo>
                  <a:pt x="23277" y="248571"/>
                </a:lnTo>
                <a:lnTo>
                  <a:pt x="0" y="263403"/>
                </a:lnTo>
                <a:lnTo>
                  <a:pt x="2883" y="269278"/>
                </a:lnTo>
                <a:lnTo>
                  <a:pt x="10690" y="275383"/>
                </a:lnTo>
                <a:lnTo>
                  <a:pt x="22042" y="281876"/>
                </a:lnTo>
                <a:lnTo>
                  <a:pt x="35559" y="288911"/>
                </a:lnTo>
                <a:lnTo>
                  <a:pt x="49862" y="296644"/>
                </a:lnTo>
                <a:lnTo>
                  <a:pt x="63572" y="305232"/>
                </a:lnTo>
                <a:lnTo>
                  <a:pt x="75308" y="314829"/>
                </a:lnTo>
                <a:lnTo>
                  <a:pt x="83693" y="325591"/>
                </a:lnTo>
                <a:lnTo>
                  <a:pt x="87346" y="337675"/>
                </a:lnTo>
                <a:lnTo>
                  <a:pt x="86217" y="351693"/>
                </a:lnTo>
                <a:lnTo>
                  <a:pt x="83174" y="365240"/>
                </a:lnTo>
                <a:lnTo>
                  <a:pt x="78788" y="378312"/>
                </a:lnTo>
                <a:lnTo>
                  <a:pt x="73631" y="390907"/>
                </a:lnTo>
                <a:lnTo>
                  <a:pt x="68275" y="403022"/>
                </a:lnTo>
                <a:lnTo>
                  <a:pt x="63291" y="414652"/>
                </a:lnTo>
                <a:lnTo>
                  <a:pt x="59251" y="425795"/>
                </a:lnTo>
                <a:lnTo>
                  <a:pt x="56727" y="436447"/>
                </a:lnTo>
                <a:lnTo>
                  <a:pt x="56168" y="637147"/>
                </a:lnTo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5196320" y="5101809"/>
            <a:ext cx="433705" cy="625475"/>
          </a:xfrm>
          <a:custGeom>
            <a:avLst/>
            <a:gdLst/>
            <a:ahLst/>
            <a:cxnLst/>
            <a:rect l="l" t="t" r="r" b="b"/>
            <a:pathLst>
              <a:path w="433704" h="625475">
                <a:moveTo>
                  <a:pt x="0" y="188862"/>
                </a:moveTo>
                <a:lnTo>
                  <a:pt x="5488" y="143475"/>
                </a:lnTo>
                <a:lnTo>
                  <a:pt x="21080" y="102067"/>
                </a:lnTo>
                <a:lnTo>
                  <a:pt x="45462" y="65951"/>
                </a:lnTo>
                <a:lnTo>
                  <a:pt x="77324" y="36438"/>
                </a:lnTo>
                <a:lnTo>
                  <a:pt x="115354" y="14841"/>
                </a:lnTo>
                <a:lnTo>
                  <a:pt x="158239" y="2471"/>
                </a:lnTo>
                <a:lnTo>
                  <a:pt x="188878" y="0"/>
                </a:lnTo>
                <a:lnTo>
                  <a:pt x="244214" y="0"/>
                </a:lnTo>
                <a:lnTo>
                  <a:pt x="289602" y="5488"/>
                </a:lnTo>
                <a:lnTo>
                  <a:pt x="331012" y="21079"/>
                </a:lnTo>
                <a:lnTo>
                  <a:pt x="367132" y="45461"/>
                </a:lnTo>
                <a:lnTo>
                  <a:pt x="396649" y="77321"/>
                </a:lnTo>
                <a:lnTo>
                  <a:pt x="418249" y="115347"/>
                </a:lnTo>
                <a:lnTo>
                  <a:pt x="430621" y="158226"/>
                </a:lnTo>
                <a:lnTo>
                  <a:pt x="433093" y="188862"/>
                </a:lnTo>
                <a:lnTo>
                  <a:pt x="433093" y="436291"/>
                </a:lnTo>
                <a:lnTo>
                  <a:pt x="427603" y="481678"/>
                </a:lnTo>
                <a:lnTo>
                  <a:pt x="412010" y="523086"/>
                </a:lnTo>
                <a:lnTo>
                  <a:pt x="387625" y="559202"/>
                </a:lnTo>
                <a:lnTo>
                  <a:pt x="355761" y="588715"/>
                </a:lnTo>
                <a:lnTo>
                  <a:pt x="317732" y="610312"/>
                </a:lnTo>
                <a:lnTo>
                  <a:pt x="274850" y="622682"/>
                </a:lnTo>
                <a:lnTo>
                  <a:pt x="244214" y="625153"/>
                </a:lnTo>
                <a:lnTo>
                  <a:pt x="188878" y="625153"/>
                </a:lnTo>
                <a:lnTo>
                  <a:pt x="143485" y="619665"/>
                </a:lnTo>
                <a:lnTo>
                  <a:pt x="102073" y="604074"/>
                </a:lnTo>
                <a:lnTo>
                  <a:pt x="65954" y="579692"/>
                </a:lnTo>
                <a:lnTo>
                  <a:pt x="36439" y="547832"/>
                </a:lnTo>
                <a:lnTo>
                  <a:pt x="14841" y="509806"/>
                </a:lnTo>
                <a:lnTo>
                  <a:pt x="2471" y="466927"/>
                </a:lnTo>
                <a:lnTo>
                  <a:pt x="0" y="436291"/>
                </a:lnTo>
                <a:lnTo>
                  <a:pt x="0" y="188862"/>
                </a:lnTo>
                <a:close/>
              </a:path>
            </a:pathLst>
          </a:custGeom>
          <a:ln w="23603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 txBox="1"/>
          <p:nvPr/>
        </p:nvSpPr>
        <p:spPr>
          <a:xfrm>
            <a:off x="7261035" y="5312782"/>
            <a:ext cx="693420" cy="318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05"/>
              </a:lnSpc>
            </a:pP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1125" spc="22" baseline="22222" dirty="0">
                <a:solidFill>
                  <a:srgbClr val="231F20"/>
                </a:solidFill>
                <a:latin typeface="Arial Rounded MT Bold"/>
                <a:cs typeface="Arial Rounded MT Bold"/>
              </a:rPr>
              <a:t>+</a:t>
            </a:r>
            <a:r>
              <a:rPr sz="1125" spc="104" baseline="22222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injector</a:t>
            </a:r>
            <a:endParaRPr sz="1050">
              <a:latin typeface="Arial Rounded MT Bold"/>
              <a:cs typeface="Arial Rounded MT Bold"/>
            </a:endParaRPr>
          </a:p>
          <a:p>
            <a:pPr marL="102235">
              <a:lnSpc>
                <a:spcPts val="1205"/>
              </a:lnSpc>
            </a:pPr>
            <a:r>
              <a:rPr sz="1050" spc="-5" dirty="0">
                <a:solidFill>
                  <a:srgbClr val="231F20"/>
                </a:solidFill>
                <a:latin typeface="Times New Roman"/>
                <a:cs typeface="Times New Roman"/>
              </a:rPr>
              <a:t>2.86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8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1050" spc="-65" dirty="0">
                <a:solidFill>
                  <a:srgbClr val="231F20"/>
                </a:solidFill>
                <a:latin typeface="Times New Roman"/>
                <a:cs typeface="Times New Roman"/>
              </a:rPr>
              <a:t>eV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115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 txBox="1"/>
          <p:nvPr/>
        </p:nvSpPr>
        <p:spPr>
          <a:xfrm>
            <a:off x="5954335" y="5167567"/>
            <a:ext cx="871219" cy="464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501015" algn="l"/>
              </a:tabLst>
            </a:pPr>
            <a:r>
              <a:rPr sz="1575" spc="-7" baseline="-15873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750" spc="15" dirty="0">
                <a:solidFill>
                  <a:srgbClr val="231F20"/>
                </a:solidFill>
                <a:latin typeface="Arial Rounded MT Bold"/>
                <a:cs typeface="Arial Rounded MT Bold"/>
              </a:rPr>
              <a:t>+</a:t>
            </a:r>
            <a:r>
              <a:rPr sz="750" dirty="0">
                <a:solidFill>
                  <a:srgbClr val="231F20"/>
                </a:solidFill>
                <a:latin typeface="Arial Rounded MT Bold"/>
                <a:cs typeface="Arial Rounded MT Bold"/>
              </a:rPr>
              <a:t>	</a:t>
            </a:r>
            <a:r>
              <a:rPr sz="1575" spc="-7" baseline="-15873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750" spc="15" dirty="0">
                <a:solidFill>
                  <a:srgbClr val="231F20"/>
                </a:solidFill>
                <a:latin typeface="Arial Rounded MT Bold"/>
                <a:cs typeface="Arial Rounded MT Bold"/>
              </a:rPr>
              <a:t>+</a:t>
            </a:r>
            <a:endParaRPr sz="750">
              <a:latin typeface="Arial Rounded MT Bold"/>
              <a:cs typeface="Arial Rounded MT Bold"/>
            </a:endParaRPr>
          </a:p>
          <a:p>
            <a:pPr marL="43815" algn="ctr">
              <a:lnSpc>
                <a:spcPts val="1205"/>
              </a:lnSpc>
              <a:spcBef>
                <a:spcPts val="180"/>
              </a:spcBef>
              <a:tabLst>
                <a:tab pos="501015" algn="l"/>
              </a:tabLst>
            </a:pP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D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R	PDR</a:t>
            </a:r>
            <a:endParaRPr sz="1050">
              <a:latin typeface="Arial Rounded MT Bold"/>
              <a:cs typeface="Arial Rounded MT Bold"/>
            </a:endParaRPr>
          </a:p>
          <a:p>
            <a:pPr algn="ctr">
              <a:lnSpc>
                <a:spcPts val="1205"/>
              </a:lnSpc>
              <a:tabLst>
                <a:tab pos="501015" algn="l"/>
              </a:tabLst>
            </a:pP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427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1050" dirty="0">
                <a:solidFill>
                  <a:srgbClr val="231F20"/>
                </a:solidFill>
                <a:latin typeface="Times New Roman"/>
                <a:cs typeface="Times New Roman"/>
              </a:rPr>
              <a:t>	</a:t>
            </a: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389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37" name="object 237"/>
          <p:cNvSpPr txBox="1"/>
          <p:nvPr/>
        </p:nvSpPr>
        <p:spPr>
          <a:xfrm>
            <a:off x="4133476" y="5305836"/>
            <a:ext cx="685165" cy="318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05"/>
              </a:lnSpc>
            </a:pP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1125" spc="22" baseline="22222" dirty="0">
                <a:solidFill>
                  <a:srgbClr val="231F20"/>
                </a:solidFill>
                <a:latin typeface="Arial Rounded MT Bold"/>
                <a:cs typeface="Arial Rounded MT Bold"/>
              </a:rPr>
              <a:t>–</a:t>
            </a:r>
            <a:r>
              <a:rPr sz="1125" spc="104" baseline="22222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dirty="0">
                <a:solidFill>
                  <a:srgbClr val="231F20"/>
                </a:solidFill>
                <a:latin typeface="Arial Rounded MT Bold"/>
                <a:cs typeface="Arial Rounded MT Bold"/>
              </a:rPr>
              <a:t>injector</a:t>
            </a:r>
            <a:endParaRPr sz="1050">
              <a:latin typeface="Arial Rounded MT Bold"/>
              <a:cs typeface="Arial Rounded MT Bold"/>
            </a:endParaRPr>
          </a:p>
          <a:p>
            <a:pPr marL="97790">
              <a:lnSpc>
                <a:spcPts val="1205"/>
              </a:lnSpc>
            </a:pPr>
            <a:r>
              <a:rPr sz="1050" spc="-5" dirty="0">
                <a:solidFill>
                  <a:srgbClr val="231F20"/>
                </a:solidFill>
                <a:latin typeface="Times New Roman"/>
                <a:cs typeface="Times New Roman"/>
              </a:rPr>
              <a:t>2.86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-8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1050" spc="-65" dirty="0">
                <a:solidFill>
                  <a:srgbClr val="231F20"/>
                </a:solidFill>
                <a:latin typeface="Times New Roman"/>
                <a:cs typeface="Times New Roman"/>
              </a:rPr>
              <a:t>eV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38" name="object 238"/>
          <p:cNvSpPr txBox="1"/>
          <p:nvPr/>
        </p:nvSpPr>
        <p:spPr>
          <a:xfrm>
            <a:off x="5235047" y="5167567"/>
            <a:ext cx="370205" cy="464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14300"/>
              </a:lnSpc>
            </a:pPr>
            <a:r>
              <a:rPr sz="1575" spc="-7" baseline="-15873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750" spc="15" dirty="0">
                <a:solidFill>
                  <a:srgbClr val="231F20"/>
                </a:solidFill>
                <a:latin typeface="Arial Rounded MT Bold"/>
                <a:cs typeface="Arial Rounded MT Bold"/>
              </a:rPr>
              <a:t>–</a:t>
            </a:r>
            <a:r>
              <a:rPr sz="7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0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DR</a:t>
            </a:r>
            <a:endParaRPr sz="1050">
              <a:latin typeface="Arial Rounded MT Bold"/>
              <a:cs typeface="Arial Rounded MT Bold"/>
            </a:endParaRPr>
          </a:p>
          <a:p>
            <a:pPr algn="ctr">
              <a:lnSpc>
                <a:spcPts val="1155"/>
              </a:lnSpc>
            </a:pPr>
            <a:r>
              <a:rPr sz="1050" spc="10" dirty="0">
                <a:solidFill>
                  <a:srgbClr val="231F20"/>
                </a:solidFill>
                <a:latin typeface="Times New Roman"/>
                <a:cs typeface="Times New Roman"/>
              </a:rPr>
              <a:t>427</a:t>
            </a:r>
            <a:r>
              <a:rPr sz="1050" spc="-4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050" spc="5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105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0364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16835">
              <a:lnSpc>
                <a:spcPct val="100000"/>
              </a:lnSpc>
            </a:pPr>
            <a:r>
              <a:rPr sz="3200" spc="250" dirty="0">
                <a:latin typeface="+mj-lt"/>
              </a:rPr>
              <a:t>Phase</a:t>
            </a:r>
            <a:r>
              <a:rPr sz="3200" spc="70" dirty="0">
                <a:latin typeface="+mj-lt"/>
              </a:rPr>
              <a:t> F</a:t>
            </a:r>
            <a:r>
              <a:rPr sz="3200" spc="125" dirty="0">
                <a:latin typeface="+mj-lt"/>
              </a:rPr>
              <a:t>eed-</a:t>
            </a:r>
            <a:r>
              <a:rPr sz="3200" spc="20" dirty="0">
                <a:latin typeface="+mj-lt"/>
              </a:rPr>
              <a:t>f</a:t>
            </a:r>
            <a:r>
              <a:rPr sz="3200" spc="40" dirty="0">
                <a:latin typeface="+mj-lt"/>
              </a:rPr>
              <a:t>or</a:t>
            </a:r>
            <a:r>
              <a:rPr sz="3200" spc="30" dirty="0">
                <a:latin typeface="+mj-lt"/>
              </a:rPr>
              <a:t>w</a:t>
            </a:r>
            <a:r>
              <a:rPr sz="3200" spc="145" dirty="0">
                <a:latin typeface="+mj-lt"/>
              </a:rPr>
              <a:t>ard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5100" y="1163034"/>
            <a:ext cx="4063263" cy="38880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4005" marR="5080" indent="-172085" algn="just">
              <a:lnSpc>
                <a:spcPct val="107400"/>
              </a:lnSpc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Design  drive  beam  </a:t>
            </a:r>
            <a:r>
              <a:rPr sz="2000" dirty="0" smtClean="0">
                <a:cs typeface="Times New Roman"/>
              </a:rPr>
              <a:t>complex </a:t>
            </a:r>
            <a:r>
              <a:rPr sz="2000" dirty="0">
                <a:cs typeface="Times New Roman"/>
              </a:rPr>
              <a:t>for current and phase stability</a:t>
            </a:r>
          </a:p>
          <a:p>
            <a:pPr marL="572770" marR="5080" lvl="1" indent="-135890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573405" algn="l"/>
                <a:tab pos="1678939" algn="l"/>
                <a:tab pos="2493645" algn="l"/>
              </a:tabLst>
            </a:pPr>
            <a:r>
              <a:rPr sz="2000" dirty="0" smtClean="0">
                <a:cs typeface="Times New Roman"/>
              </a:rPr>
              <a:t>Measured</a:t>
            </a:r>
            <a:r>
              <a:rPr lang="fr-CH" sz="2000" dirty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current</a:t>
            </a:r>
            <a:r>
              <a:rPr sz="2000" dirty="0">
                <a:cs typeface="Times New Roman"/>
              </a:rPr>
              <a:t>	</a:t>
            </a:r>
            <a:r>
              <a:rPr sz="2000" dirty="0" smtClean="0">
                <a:cs typeface="Times New Roman"/>
              </a:rPr>
              <a:t>stability </a:t>
            </a:r>
            <a:r>
              <a:rPr sz="2000" dirty="0">
                <a:cs typeface="Times New Roman"/>
              </a:rPr>
              <a:t>is OK</a:t>
            </a:r>
          </a:p>
          <a:p>
            <a:pPr marL="572770" marR="5080" lvl="1" indent="-135890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cs typeface="Times New Roman"/>
              </a:rPr>
              <a:t>Phase stability needs a factor to improvement</a:t>
            </a:r>
          </a:p>
          <a:p>
            <a:pPr marL="294005" marR="5080" indent="-281940" algn="just">
              <a:lnSpc>
                <a:spcPct val="107400"/>
              </a:lnSpc>
              <a:spcBef>
                <a:spcPts val="994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Correct  the  phase  of  the drive   </a:t>
            </a:r>
            <a:r>
              <a:rPr lang="fr-CH" sz="2000" dirty="0" smtClean="0">
                <a:cs typeface="Times New Roman"/>
              </a:rPr>
              <a:t>beam </a:t>
            </a:r>
            <a:r>
              <a:rPr sz="2000" dirty="0" smtClean="0">
                <a:cs typeface="Times New Roman"/>
              </a:rPr>
              <a:t>at   </a:t>
            </a:r>
            <a:r>
              <a:rPr sz="2000" dirty="0">
                <a:cs typeface="Times New Roman"/>
              </a:rPr>
              <a:t>the   final turn-around</a:t>
            </a:r>
          </a:p>
          <a:p>
            <a:pPr marL="572770" marR="5080" lvl="1" indent="-135890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573405" algn="l"/>
                <a:tab pos="1560830" algn="l"/>
                <a:tab pos="2341880" algn="l"/>
              </a:tabLst>
            </a:pPr>
            <a:r>
              <a:rPr sz="2000" dirty="0">
                <a:cs typeface="Times New Roman"/>
              </a:rPr>
              <a:t>requires	timing	</a:t>
            </a:r>
            <a:r>
              <a:rPr sz="2000" dirty="0" smtClean="0">
                <a:cs typeface="Times New Roman"/>
              </a:rPr>
              <a:t>reference </a:t>
            </a:r>
            <a:r>
              <a:rPr sz="2000" dirty="0">
                <a:cs typeface="Times New Roman"/>
              </a:rPr>
              <a:t>system</a:t>
            </a:r>
          </a:p>
          <a:p>
            <a:pPr marL="572770" marR="5080" lvl="1" indent="-135890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573405" algn="l"/>
                <a:tab pos="1017269" algn="l"/>
                <a:tab pos="1667510" algn="l"/>
                <a:tab pos="2117090" algn="l"/>
              </a:tabLst>
            </a:pPr>
            <a:r>
              <a:rPr sz="2000" dirty="0">
                <a:cs typeface="Times New Roman"/>
              </a:rPr>
              <a:t>but	gives	the	missing factor</a:t>
            </a:r>
          </a:p>
        </p:txBody>
      </p:sp>
      <p:sp>
        <p:nvSpPr>
          <p:cNvPr id="4" name="object 4"/>
          <p:cNvSpPr/>
          <p:nvPr/>
        </p:nvSpPr>
        <p:spPr>
          <a:xfrm>
            <a:off x="4697764" y="1004582"/>
            <a:ext cx="5754095" cy="19713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98136" y="2996257"/>
            <a:ext cx="5751964" cy="34769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116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117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200025"/>
            <a:ext cx="7566736" cy="535937"/>
          </a:xfrm>
          <a:prstGeom prst="rect">
            <a:avLst/>
          </a:prstGeom>
        </p:spPr>
        <p:txBody>
          <a:bodyPr vert="horz" wrap="square" lIns="0" tIns="43074" rIns="0" bIns="0" rtlCol="0">
            <a:spAutoFit/>
          </a:bodyPr>
          <a:lstStyle/>
          <a:p>
            <a:pPr marL="3252470">
              <a:lnSpc>
                <a:spcPct val="100000"/>
              </a:lnSpc>
            </a:pPr>
            <a:r>
              <a:rPr sz="3200" spc="100" dirty="0">
                <a:latin typeface="+mj-lt"/>
              </a:rPr>
              <a:t>Conclusion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05432" y="1562120"/>
            <a:ext cx="7903668" cy="3438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Introduced some basic physics of the main linac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For CLIC aim to maximise the beam current for best efficiency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leads to short pulses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requires drive beam scheme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For ILC can afford using longer pulses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but still need pulsed operation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Superconducting FELs could be operated in CW mode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Normalconducting FELs need to find ways to use bunch trains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843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14725">
              <a:lnSpc>
                <a:spcPct val="100000"/>
              </a:lnSpc>
            </a:pPr>
            <a:r>
              <a:rPr sz="3200" spc="140" dirty="0">
                <a:latin typeface="+mj-lt"/>
              </a:rPr>
              <a:t>Thanks</a:t>
            </a:r>
          </a:p>
        </p:txBody>
      </p:sp>
      <p:sp>
        <p:nvSpPr>
          <p:cNvPr id="3" name="object 3"/>
          <p:cNvSpPr/>
          <p:nvPr/>
        </p:nvSpPr>
        <p:spPr>
          <a:xfrm>
            <a:off x="2716830" y="966617"/>
            <a:ext cx="5754467" cy="43158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61694" y="5482599"/>
            <a:ext cx="8665845" cy="1618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28930" indent="-172720">
              <a:lnSpc>
                <a:spcPct val="100000"/>
              </a:lnSpc>
              <a:buFont typeface=""/>
              <a:buChar char="•"/>
              <a:tabLst>
                <a:tab pos="329565" algn="l"/>
              </a:tabLst>
            </a:pPr>
            <a:r>
              <a:rPr sz="1600" dirty="0">
                <a:cs typeface="Times New Roman"/>
              </a:rPr>
              <a:t>Many thanks to you for listening and to the people who helped me to prepare this lecture</a:t>
            </a:r>
          </a:p>
          <a:p>
            <a:pPr marL="607060" lvl="1" indent="-135890">
              <a:lnSpc>
                <a:spcPct val="100000"/>
              </a:lnSpc>
              <a:spcBef>
                <a:spcPts val="865"/>
              </a:spcBef>
              <a:buFont typeface="Times New Roman"/>
              <a:buChar char="-"/>
              <a:tabLst>
                <a:tab pos="607695" algn="l"/>
              </a:tabLst>
            </a:pPr>
            <a:r>
              <a:rPr sz="1600" dirty="0">
                <a:cs typeface="Times New Roman"/>
              </a:rPr>
              <a:t>with advice</a:t>
            </a:r>
          </a:p>
          <a:p>
            <a:pPr marL="607060" lvl="1" indent="-135890">
              <a:lnSpc>
                <a:spcPct val="100000"/>
              </a:lnSpc>
              <a:spcBef>
                <a:spcPts val="1025"/>
              </a:spcBef>
              <a:buFont typeface="Times New Roman"/>
              <a:buChar char="-"/>
              <a:tabLst>
                <a:tab pos="607695" algn="l"/>
              </a:tabLst>
            </a:pPr>
            <a:r>
              <a:rPr sz="1600" dirty="0">
                <a:cs typeface="Times New Roman"/>
              </a:rPr>
              <a:t>with plots</a:t>
            </a:r>
          </a:p>
          <a:p>
            <a:pPr marL="12700" marR="5080">
              <a:lnSpc>
                <a:spcPct val="107400"/>
              </a:lnSpc>
              <a:spcBef>
                <a:spcPts val="869"/>
              </a:spcBef>
            </a:pPr>
            <a:r>
              <a:rPr sz="1600" dirty="0">
                <a:cs typeface="Times New Roman"/>
              </a:rPr>
              <a:t>Erik  Adli,  Alexej  Grudiev,  Erk  Jensen,  Jochem  Snuverink,  Igor  Syratchev,  Rolf  Wegner, Walter Wuensch, Riccardo Zennaro, Frank Zimmermann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835033" y="7214812"/>
            <a:ext cx="55321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118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12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0364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7845">
              <a:lnSpc>
                <a:spcPct val="100000"/>
              </a:lnSpc>
            </a:pPr>
            <a:r>
              <a:rPr sz="3200" spc="220" dirty="0">
                <a:latin typeface="+mj-lt"/>
              </a:rPr>
              <a:t>Some</a:t>
            </a:r>
            <a:r>
              <a:rPr sz="3200" spc="70" dirty="0">
                <a:latin typeface="+mj-lt"/>
              </a:rPr>
              <a:t> </a:t>
            </a:r>
            <a:r>
              <a:rPr sz="3200" spc="150" dirty="0">
                <a:latin typeface="+mj-lt"/>
              </a:rPr>
              <a:t>Fundamental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P</a:t>
            </a:r>
            <a:r>
              <a:rPr sz="3200" spc="160" dirty="0">
                <a:latin typeface="+mj-lt"/>
              </a:rPr>
              <a:t>a</a:t>
            </a:r>
            <a:r>
              <a:rPr sz="3200" spc="95" dirty="0">
                <a:latin typeface="+mj-lt"/>
              </a:rPr>
              <a:t>r</a:t>
            </a:r>
            <a:r>
              <a:rPr sz="3200" spc="185" dirty="0">
                <a:latin typeface="+mj-lt"/>
              </a:rPr>
              <a:t>ameters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53311" y="5762237"/>
            <a:ext cx="7174789" cy="76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i="1" spc="15" dirty="0">
                <a:latin typeface="メイリオ"/>
                <a:cs typeface="メイリオ"/>
              </a:rPr>
              <a:t>⇒</a:t>
            </a:r>
            <a:r>
              <a:rPr sz="1700" i="1" spc="-80" dirty="0">
                <a:latin typeface="メイリオ"/>
                <a:cs typeface="メイリオ"/>
              </a:rPr>
              <a:t> </a:t>
            </a:r>
            <a:r>
              <a:rPr sz="2000" dirty="0">
                <a:cs typeface="Times New Roman"/>
              </a:rPr>
              <a:t>Beam Parameters are very different</a:t>
            </a:r>
          </a:p>
          <a:p>
            <a:pPr marL="29400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We will see that this is driven by the main linac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350788"/>
              </p:ext>
            </p:extLst>
          </p:nvPr>
        </p:nvGraphicFramePr>
        <p:xfrm>
          <a:off x="1718336" y="1393260"/>
          <a:ext cx="7057364" cy="3912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3902"/>
                <a:gridCol w="1893127"/>
                <a:gridCol w="960767"/>
                <a:gridCol w="819684"/>
                <a:gridCol w="649884"/>
              </a:tblGrid>
              <a:tr h="283413">
                <a:tc>
                  <a:txBody>
                    <a:bodyPr/>
                    <a:lstStyle/>
                    <a:p>
                      <a:pPr marL="866775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pa</a:t>
                      </a:r>
                      <a:r>
                        <a:rPr sz="1700" spc="-20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ameter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7535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symbol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4795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SLC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ILC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CLIC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5382"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centre</a:t>
                      </a:r>
                      <a:r>
                        <a:rPr sz="1700" spc="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1700" spc="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mass</a:t>
                      </a:r>
                      <a:r>
                        <a:rPr sz="1700" spc="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energy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80059">
                        <a:lnSpc>
                          <a:spcPct val="100000"/>
                        </a:lnSpc>
                      </a:pPr>
                      <a:r>
                        <a:rPr sz="1700" i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800" i="1" baseline="-11574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cm </a:t>
                      </a:r>
                      <a:r>
                        <a:rPr sz="1800" i="1" spc="-112" baseline="-11574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[GeV]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92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500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3000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303471">
                <a:tc>
                  <a:txBody>
                    <a:bodyPr/>
                    <a:lstStyle/>
                    <a:p>
                      <a:pPr marL="878205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luminosity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08279">
                        <a:lnSpc>
                          <a:spcPct val="100000"/>
                        </a:lnSpc>
                      </a:pPr>
                      <a:r>
                        <a:rPr sz="1700" i="1" dirty="0">
                          <a:solidFill>
                            <a:srgbClr val="0000FF"/>
                          </a:solidFill>
                          <a:latin typeface="メイリオ"/>
                          <a:cs typeface="メイリオ"/>
                        </a:rPr>
                        <a:t>L</a:t>
                      </a:r>
                      <a:r>
                        <a:rPr sz="1700" i="1" spc="-100" dirty="0">
                          <a:solidFill>
                            <a:srgbClr val="0000FF"/>
                          </a:solidFill>
                          <a:latin typeface="メイリオ"/>
                          <a:cs typeface="メイリオ"/>
                        </a:rPr>
                        <a:t> 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[10</a:t>
                      </a:r>
                      <a:r>
                        <a:rPr sz="1800" baseline="27777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34 </a:t>
                      </a:r>
                      <a:r>
                        <a:rPr sz="1800" spc="-112" baseline="27777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cm</a:t>
                      </a:r>
                      <a:r>
                        <a:rPr sz="1800" i="1" baseline="27777" dirty="0">
                          <a:solidFill>
                            <a:srgbClr val="0000FF"/>
                          </a:solidFill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sz="1800" spc="75" baseline="27777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800" i="1" baseline="27777" dirty="0">
                          <a:solidFill>
                            <a:srgbClr val="0000FF"/>
                          </a:solidFill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sz="1800" spc="75" baseline="27777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]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96850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1700" i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0003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700" i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1700" i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61276">
                <a:tc>
                  <a:txBody>
                    <a:bodyPr/>
                    <a:lstStyle/>
                    <a:p>
                      <a:pPr marL="495300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luminosity</a:t>
                      </a:r>
                      <a:r>
                        <a:rPr sz="1700" spc="5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in</a:t>
                      </a:r>
                      <a:r>
                        <a:rPr sz="1700" spc="5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peak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700" i="1" dirty="0">
                          <a:solidFill>
                            <a:srgbClr val="0000FF"/>
                          </a:solidFill>
                          <a:latin typeface="メイリオ"/>
                          <a:cs typeface="メイリオ"/>
                        </a:rPr>
                        <a:t>L</a:t>
                      </a:r>
                      <a:r>
                        <a:rPr sz="1800" baseline="-11574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1800" i="1" baseline="-11574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800" baseline="-11574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01 </a:t>
                      </a:r>
                      <a:r>
                        <a:rPr sz="1800" spc="-112" baseline="-11574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[10</a:t>
                      </a:r>
                      <a:r>
                        <a:rPr sz="1800" baseline="27777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34 </a:t>
                      </a:r>
                      <a:r>
                        <a:rPr sz="1800" spc="-112" baseline="27777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cm</a:t>
                      </a:r>
                      <a:r>
                        <a:rPr sz="1800" i="1" baseline="27777" dirty="0">
                          <a:solidFill>
                            <a:srgbClr val="0000FF"/>
                          </a:solidFill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sz="1800" spc="75" baseline="27777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800" i="1" baseline="27777" dirty="0">
                          <a:solidFill>
                            <a:srgbClr val="0000FF"/>
                          </a:solidFill>
                          <a:latin typeface="メイリオ"/>
                          <a:cs typeface="メイリオ"/>
                        </a:rPr>
                        <a:t>−</a:t>
                      </a:r>
                      <a:r>
                        <a:rPr sz="1800" spc="75" baseline="27777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]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0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1700" i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0003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700" i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73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spc="-20" dirty="0">
                          <a:latin typeface="Times New Roman"/>
                          <a:cs typeface="Times New Roman"/>
                        </a:rPr>
                        <a:t>gr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adient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66090">
                        <a:lnSpc>
                          <a:spcPct val="100000"/>
                        </a:lnSpc>
                      </a:pPr>
                      <a:r>
                        <a:rPr sz="1700" i="1" dirty="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sz="1700" i="1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[M</a:t>
                      </a:r>
                      <a:r>
                        <a:rPr sz="1700" spc="20" dirty="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1700" i="1" dirty="0">
                          <a:latin typeface="Times New Roman"/>
                          <a:cs typeface="Times New Roman"/>
                        </a:rPr>
                        <a:t>/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m]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26695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31</a:t>
                      </a:r>
                      <a:r>
                        <a:rPr sz="1700" i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100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90755">
                <a:tc>
                  <a:txBody>
                    <a:bodyPr/>
                    <a:lstStyle/>
                    <a:p>
                      <a:pPr marL="51562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charge</a:t>
                      </a:r>
                      <a:r>
                        <a:rPr sz="17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per</a:t>
                      </a:r>
                      <a:r>
                        <a:rPr sz="17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spc="-35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unch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21030">
                        <a:lnSpc>
                          <a:spcPct val="100000"/>
                        </a:lnSpc>
                      </a:pPr>
                      <a:r>
                        <a:rPr sz="1700" i="1" dirty="0">
                          <a:latin typeface="Times New Roman"/>
                          <a:cs typeface="Times New Roman"/>
                        </a:rPr>
                        <a:t>N </a:t>
                      </a:r>
                      <a:r>
                        <a:rPr sz="1700" i="1" spc="-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[10</a:t>
                      </a:r>
                      <a:r>
                        <a:rPr sz="1800" spc="75" baseline="27777" dirty="0">
                          <a:latin typeface="Times New Roman"/>
                          <a:cs typeface="Times New Roman"/>
                        </a:rPr>
                        <a:t>9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]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37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20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4224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700" i="1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72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86376">
                <a:tc>
                  <a:txBody>
                    <a:bodyPr/>
                    <a:lstStyle/>
                    <a:p>
                      <a:pPr marL="740410">
                        <a:lnSpc>
                          <a:spcPct val="100000"/>
                        </a:lnSpc>
                      </a:pPr>
                      <a:r>
                        <a:rPr sz="1700" spc="-35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unch</a:t>
                      </a:r>
                      <a:r>
                        <a:rPr sz="17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length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08330">
                        <a:lnSpc>
                          <a:spcPct val="100000"/>
                        </a:lnSpc>
                      </a:pPr>
                      <a:r>
                        <a:rPr sz="1700" i="1" dirty="0">
                          <a:latin typeface="Times New Roman"/>
                          <a:cs typeface="Times New Roman"/>
                        </a:rPr>
                        <a:t>σ</a:t>
                      </a:r>
                      <a:r>
                        <a:rPr sz="1800" i="1" baseline="-11574" dirty="0">
                          <a:latin typeface="Times New Roman"/>
                          <a:cs typeface="Times New Roman"/>
                        </a:rPr>
                        <a:t>z </a:t>
                      </a:r>
                      <a:r>
                        <a:rPr sz="1800" i="1" spc="-30" baseline="-1157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[</a:t>
                      </a:r>
                      <a:r>
                        <a:rPr sz="1700" i="1" dirty="0">
                          <a:latin typeface="Times New Roman"/>
                          <a:cs typeface="Times New Roman"/>
                        </a:rPr>
                        <a:t>µ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m]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1000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44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86741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beam</a:t>
                      </a:r>
                      <a:r>
                        <a:rPr sz="17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si</a:t>
                      </a:r>
                      <a:r>
                        <a:rPr sz="1700" spc="-30" dirty="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52450">
                        <a:lnSpc>
                          <a:spcPct val="100000"/>
                        </a:lnSpc>
                      </a:pPr>
                      <a:r>
                        <a:rPr sz="1700" i="1" dirty="0">
                          <a:latin typeface="Times New Roman"/>
                          <a:cs typeface="Times New Roman"/>
                        </a:rPr>
                        <a:t>σ</a:t>
                      </a:r>
                      <a:r>
                        <a:rPr sz="1800" i="1" baseline="-11574" dirty="0">
                          <a:latin typeface="Times New Roman"/>
                          <a:cs typeface="Times New Roman"/>
                        </a:rPr>
                        <a:t>x,y </a:t>
                      </a:r>
                      <a:r>
                        <a:rPr sz="1800" i="1" spc="-44" baseline="-1157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[nm]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1700</a:t>
                      </a:r>
                      <a:r>
                        <a:rPr sz="1700" i="1" dirty="0">
                          <a:latin typeface="Times New Roman"/>
                          <a:cs typeface="Times New Roman"/>
                        </a:rPr>
                        <a:t>/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600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474</a:t>
                      </a:r>
                      <a:r>
                        <a:rPr sz="1700" i="1" dirty="0">
                          <a:latin typeface="Times New Roman"/>
                          <a:cs typeface="Times New Roman"/>
                        </a:rPr>
                        <a:t>/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1700" i="1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1811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40</a:t>
                      </a:r>
                      <a:r>
                        <a:rPr sz="1700" i="1" dirty="0">
                          <a:latin typeface="Times New Roman"/>
                          <a:cs typeface="Times New Roman"/>
                        </a:rPr>
                        <a:t>/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2">
                <a:tc>
                  <a:txBody>
                    <a:bodyPr/>
                    <a:lstStyle/>
                    <a:p>
                      <a:pPr marL="511809">
                        <a:lnSpc>
                          <a:spcPct val="100000"/>
                        </a:lnSpc>
                      </a:pPr>
                      <a:r>
                        <a:rPr sz="1700" spc="-45" dirty="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00" spc="65" dirty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tical</a:t>
                      </a:r>
                      <a:r>
                        <a:rPr sz="17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emittance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86360" algn="ctr">
                        <a:lnSpc>
                          <a:spcPct val="100000"/>
                        </a:lnSpc>
                      </a:pPr>
                      <a:r>
                        <a:rPr sz="1800" i="1" baseline="-11574" dirty="0">
                          <a:latin typeface="Times New Roman"/>
                          <a:cs typeface="Times New Roman"/>
                        </a:rPr>
                        <a:t>y </a:t>
                      </a:r>
                      <a:r>
                        <a:rPr sz="1800" i="1" spc="-44" baseline="-1157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[nm]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3000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35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20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473075">
                        <a:lnSpc>
                          <a:spcPct val="100000"/>
                        </a:lnSpc>
                      </a:pPr>
                      <a:r>
                        <a:rPr sz="1700" spc="-35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unches</a:t>
                      </a:r>
                      <a:r>
                        <a:rPr sz="17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per</a:t>
                      </a:r>
                      <a:r>
                        <a:rPr sz="17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pulse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i="1" dirty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800" i="1" baseline="-11574" dirty="0">
                          <a:latin typeface="Times New Roman"/>
                          <a:cs typeface="Times New Roman"/>
                        </a:rPr>
                        <a:t>b</a:t>
                      </a:r>
                      <a:endParaRPr sz="1800" baseline="-11574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1312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312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2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distance</a:t>
                      </a:r>
                      <a:r>
                        <a:rPr sz="17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bet</a:t>
                      </a:r>
                      <a:r>
                        <a:rPr sz="1700" spc="-20" dirty="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een</a:t>
                      </a:r>
                      <a:r>
                        <a:rPr sz="17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spc="-35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unches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∆</a:t>
                      </a:r>
                      <a:r>
                        <a:rPr sz="1800" i="1" baseline="-11574" dirty="0">
                          <a:latin typeface="Times New Roman"/>
                          <a:cs typeface="Times New Roman"/>
                        </a:rPr>
                        <a:t>b </a:t>
                      </a:r>
                      <a:r>
                        <a:rPr sz="1800" i="1" spc="-112" baseline="-1157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[ns]</a:t>
                      </a: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–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554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1700" i="1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8358">
                <a:tc>
                  <a:txBody>
                    <a:bodyPr/>
                    <a:lstStyle/>
                    <a:p>
                      <a:pPr marL="403860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repetition</a:t>
                      </a:r>
                      <a:r>
                        <a:rPr sz="1700" spc="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frequency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i="1" dirty="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sz="1800" i="1" baseline="-11574" dirty="0">
                          <a:latin typeface="Times New Roman"/>
                          <a:cs typeface="Times New Roman"/>
                        </a:rPr>
                        <a:t>r </a:t>
                      </a:r>
                      <a:r>
                        <a:rPr sz="1800" i="1" spc="-60" baseline="-1157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latin typeface="Times New Roman"/>
                          <a:cs typeface="Times New Roman"/>
                        </a:rPr>
                        <a:t>[Hz]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120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latin typeface="Times New Roman"/>
                          <a:cs typeface="Times New Roman"/>
                        </a:rPr>
                        <a:t>50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70334">
                <a:tc>
                  <a:txBody>
                    <a:bodyPr/>
                    <a:lstStyle/>
                    <a:p>
                      <a:pPr marL="346075">
                        <a:lnSpc>
                          <a:spcPct val="100000"/>
                        </a:lnSpc>
                      </a:pPr>
                      <a:r>
                        <a:rPr sz="1700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00" spc="-4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age</a:t>
                      </a:r>
                      <a:r>
                        <a:rPr sz="1700" spc="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beam</a:t>
                      </a:r>
                      <a:r>
                        <a:rPr sz="1700" spc="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7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7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er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[MW]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6695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700" i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28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82016">
                <a:tc>
                  <a:txBody>
                    <a:bodyPr/>
                    <a:lstStyle/>
                    <a:p>
                      <a:pPr marL="497840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peak</a:t>
                      </a:r>
                      <a:r>
                        <a:rPr sz="1700" spc="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beam</a:t>
                      </a:r>
                      <a:r>
                        <a:rPr sz="1700" spc="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700" spc="-3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7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er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[GW]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6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700" i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6">
                      <a:solidFill>
                        <a:srgbClr val="000000"/>
                      </a:solidFill>
                      <a:prstDash val="solid"/>
                    </a:lnL>
                    <a:lnR w="5057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ct val="100000"/>
                        </a:lnSpc>
                      </a:pPr>
                      <a:r>
                        <a:rPr sz="17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3600</a:t>
                      </a:r>
                      <a:endParaRPr sz="1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057">
                      <a:solidFill>
                        <a:srgbClr val="000000"/>
                      </a:solidFill>
                      <a:prstDash val="solid"/>
                    </a:lnL>
                    <a:lnR w="5058">
                      <a:solidFill>
                        <a:srgbClr val="000000"/>
                      </a:solidFill>
                      <a:prstDash val="solid"/>
                    </a:lnR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035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1"/>
            <a:ext cx="9624060" cy="700243"/>
          </a:xfrm>
        </p:spPr>
        <p:txBody>
          <a:bodyPr>
            <a:normAutofit/>
          </a:bodyPr>
          <a:lstStyle/>
          <a:p>
            <a:pPr algn="ctr"/>
            <a:r>
              <a:rPr lang="en-US" sz="3200" dirty="0" err="1">
                <a:latin typeface="+mj-lt"/>
              </a:rPr>
              <a:t>Beamstrahlung</a:t>
            </a:r>
            <a:r>
              <a:rPr lang="en-US" sz="3200" dirty="0">
                <a:latin typeface="+mj-lt"/>
              </a:rPr>
              <a:t> </a:t>
            </a:r>
            <a:r>
              <a:rPr lang="en-US" sz="3200" dirty="0" err="1">
                <a:latin typeface="+mj-lt"/>
              </a:rPr>
              <a:t>Optimisation</a:t>
            </a:r>
            <a:endParaRPr lang="en-US" sz="3200" dirty="0">
              <a:latin typeface="+mj-lt"/>
            </a:endParaRPr>
          </a:p>
        </p:txBody>
      </p:sp>
      <p:pic>
        <p:nvPicPr>
          <p:cNvPr id="7" name="Picture 6" descr="seminar3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7305" y="901732"/>
            <a:ext cx="6307017" cy="416323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062894" y="770082"/>
            <a:ext cx="4458884" cy="382332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dirty="0" smtClean="0"/>
              <a:t>For CLIC at 3TeV (quantum regime) </a:t>
            </a: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5089088" y="2870457"/>
            <a:ext cx="4961423" cy="18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Donut 40"/>
          <p:cNvSpPr/>
          <p:nvPr/>
        </p:nvSpPr>
        <p:spPr>
          <a:xfrm>
            <a:off x="7468648" y="3115617"/>
            <a:ext cx="179154" cy="214747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Donut 41"/>
          <p:cNvSpPr/>
          <p:nvPr/>
        </p:nvSpPr>
        <p:spPr>
          <a:xfrm>
            <a:off x="7484449" y="2311175"/>
            <a:ext cx="179154" cy="214747"/>
          </a:xfrm>
          <a:prstGeom prst="donut">
            <a:avLst>
              <a:gd name="adj" fmla="val 454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54487" y="5386169"/>
            <a:ext cx="3610015" cy="382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dirty="0" smtClean="0"/>
              <a:t>CLIC parameter choice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γ</a:t>
            </a:r>
            <a:r>
              <a:rPr lang="en-US" dirty="0" smtClean="0"/>
              <a:t> ≈ 2</a:t>
            </a:r>
            <a:endParaRPr lang="en-US" dirty="0"/>
          </a:p>
        </p:txBody>
      </p:sp>
      <p:pic>
        <p:nvPicPr>
          <p:cNvPr id="22" name="Picture 21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393" y="2833453"/>
            <a:ext cx="1865404" cy="952359"/>
          </a:xfrm>
          <a:prstGeom prst="rect">
            <a:avLst/>
          </a:prstGeom>
        </p:spPr>
      </p:pic>
      <p:pic>
        <p:nvPicPr>
          <p:cNvPr id="23" name="Picture 22" descr="p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361" y="4656886"/>
            <a:ext cx="1537176" cy="502205"/>
          </a:xfrm>
          <a:prstGeom prst="rect">
            <a:avLst/>
          </a:prstGeom>
        </p:spPr>
      </p:pic>
      <p:pic>
        <p:nvPicPr>
          <p:cNvPr id="24" name="Picture 23" descr="p4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0871" y="4667914"/>
            <a:ext cx="2165414" cy="397050"/>
          </a:xfrm>
          <a:prstGeom prst="rect">
            <a:avLst/>
          </a:prstGeom>
        </p:spPr>
      </p:pic>
      <p:pic>
        <p:nvPicPr>
          <p:cNvPr id="25" name="Picture 24" descr="p1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61" y="828022"/>
            <a:ext cx="3704342" cy="1126828"/>
          </a:xfrm>
          <a:prstGeom prst="rect">
            <a:avLst/>
          </a:prstGeom>
        </p:spPr>
      </p:pic>
      <p:sp>
        <p:nvSpPr>
          <p:cNvPr id="29" name="Down Arrow 28"/>
          <p:cNvSpPr/>
          <p:nvPr/>
        </p:nvSpPr>
        <p:spPr>
          <a:xfrm>
            <a:off x="1927898" y="3859522"/>
            <a:ext cx="297039" cy="69793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en-US"/>
          </a:p>
        </p:txBody>
      </p:sp>
      <p:sp>
        <p:nvSpPr>
          <p:cNvPr id="10" name="Cross 9"/>
          <p:cNvSpPr/>
          <p:nvPr/>
        </p:nvSpPr>
        <p:spPr>
          <a:xfrm>
            <a:off x="1765538" y="2179012"/>
            <a:ext cx="674738" cy="693819"/>
          </a:xfrm>
          <a:prstGeom prst="plus">
            <a:avLst>
              <a:gd name="adj" fmla="val 3658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315" tIns="52157" rIns="104315" bIns="52157"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912502" y="6307464"/>
            <a:ext cx="2769098" cy="382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104315" tIns="52157" rIns="104315" bIns="52157" rtlCol="0">
            <a:spAutoFit/>
          </a:bodyPr>
          <a:lstStyle/>
          <a:p>
            <a:r>
              <a:rPr lang="en-US" dirty="0" smtClean="0"/>
              <a:t>Or use very short bunches?</a:t>
            </a:r>
          </a:p>
        </p:txBody>
      </p:sp>
      <p:pic>
        <p:nvPicPr>
          <p:cNvPr id="30" name="Picture 29" descr="p2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62" y="5845055"/>
            <a:ext cx="4507924" cy="10363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65922" y="2995149"/>
            <a:ext cx="902765" cy="520831"/>
          </a:xfrm>
          <a:prstGeom prst="rect">
            <a:avLst/>
          </a:prstGeom>
          <a:noFill/>
        </p:spPr>
        <p:txBody>
          <a:bodyPr wrap="none" lIns="104315" tIns="52157" rIns="104315" bIns="52157" rtlCol="0">
            <a:spAutoFit/>
          </a:bodyPr>
          <a:lstStyle/>
          <a:p>
            <a:r>
              <a:rPr lang="en-US" sz="2700" i="1" dirty="0" err="1"/>
              <a:t>I</a:t>
            </a:r>
            <a:r>
              <a:rPr lang="en-US" sz="2700" i="1" baseline="-25000" dirty="0" err="1"/>
              <a:t>beam</a:t>
            </a:r>
            <a:endParaRPr lang="en-US" sz="27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060630" y="4543384"/>
            <a:ext cx="1400836" cy="520831"/>
          </a:xfrm>
          <a:prstGeom prst="rect">
            <a:avLst/>
          </a:prstGeom>
          <a:noFill/>
        </p:spPr>
        <p:txBody>
          <a:bodyPr wrap="none" lIns="104315" tIns="52157" rIns="104315" bIns="52157" rtlCol="0">
            <a:spAutoFit/>
          </a:bodyPr>
          <a:lstStyle/>
          <a:p>
            <a:r>
              <a:rPr lang="en-US" sz="2700" i="1" dirty="0"/>
              <a:t>R=</a:t>
            </a:r>
            <a:r>
              <a:rPr lang="en-US" sz="2700" i="1" dirty="0" err="1">
                <a:latin typeface="Symbol" charset="2"/>
                <a:cs typeface="Symbol" charset="2"/>
              </a:rPr>
              <a:t>s</a:t>
            </a:r>
            <a:r>
              <a:rPr lang="en-US" sz="2700" i="1" baseline="-25000" dirty="0" err="1">
                <a:cs typeface="Symbol" charset="2"/>
              </a:rPr>
              <a:t>x</a:t>
            </a:r>
            <a:r>
              <a:rPr lang="en-US" sz="2700" i="1" dirty="0">
                <a:cs typeface="Symbol" charset="2"/>
              </a:rPr>
              <a:t>/</a:t>
            </a:r>
            <a:r>
              <a:rPr lang="en-US" sz="2700" i="1" dirty="0" err="1">
                <a:latin typeface="Symbol" charset="2"/>
                <a:cs typeface="Symbol" charset="2"/>
              </a:rPr>
              <a:t>s</a:t>
            </a:r>
            <a:r>
              <a:rPr lang="en-US" sz="2700" i="1" baseline="-25000" dirty="0" err="1">
                <a:cs typeface="Symbol" charset="2"/>
              </a:rPr>
              <a:t>y</a:t>
            </a:r>
            <a:endParaRPr lang="en-US" sz="2700" i="1" dirty="0"/>
          </a:p>
        </p:txBody>
      </p:sp>
      <p:sp>
        <p:nvSpPr>
          <p:cNvPr id="27" name="object 5"/>
          <p:cNvSpPr txBox="1"/>
          <p:nvPr/>
        </p:nvSpPr>
        <p:spPr>
          <a:xfrm>
            <a:off x="2885680" y="7214812"/>
            <a:ext cx="5509019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 smtClean="0">
                <a:latin typeface="Times New Roman"/>
                <a:cs typeface="Times New Roman"/>
              </a:rPr>
              <a:t>1</a:t>
            </a:r>
            <a:r>
              <a:rPr lang="fr-CH" sz="1400" spc="90" dirty="0" smtClean="0">
                <a:latin typeface="Times New Roman"/>
                <a:cs typeface="Times New Roman"/>
              </a:rPr>
              <a:t>1c</a:t>
            </a:r>
            <a:endParaRPr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4581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1100" y="280199"/>
            <a:ext cx="7566736" cy="377026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+mj-lt"/>
              </a:rPr>
              <a:t>Luminosity and Parameter Drivers</a:t>
            </a:r>
            <a:endParaRPr lang="en-US" sz="3200" dirty="0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8501" y="1444206"/>
            <a:ext cx="3104599" cy="459276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sz="2300" dirty="0" smtClean="0"/>
              <a:t>In the classical regime</a:t>
            </a:r>
            <a:endParaRPr lang="en-US" sz="2300" dirty="0"/>
          </a:p>
        </p:txBody>
      </p:sp>
      <p:sp>
        <p:nvSpPr>
          <p:cNvPr id="16" name="object 5"/>
          <p:cNvSpPr txBox="1"/>
          <p:nvPr/>
        </p:nvSpPr>
        <p:spPr>
          <a:xfrm>
            <a:off x="2885681" y="7214812"/>
            <a:ext cx="54178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 smtClean="0">
                <a:latin typeface="Times New Roman"/>
                <a:cs typeface="Times New Roman"/>
              </a:rPr>
              <a:t>1</a:t>
            </a:r>
            <a:r>
              <a:rPr lang="fr-CH" sz="1400" spc="90" dirty="0" smtClean="0">
                <a:latin typeface="Times New Roman"/>
                <a:cs typeface="Times New Roman"/>
              </a:rPr>
              <a:t>1</a:t>
            </a:r>
            <a:endParaRPr sz="1400" dirty="0">
              <a:latin typeface="Times New Roman"/>
              <a:cs typeface="Times New Roman"/>
            </a:endParaRPr>
          </a:p>
        </p:txBody>
      </p:sp>
      <p:pic>
        <p:nvPicPr>
          <p:cNvPr id="3" name="Picture 2" descr="p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0" y="2028825"/>
            <a:ext cx="5803900" cy="1398889"/>
          </a:xfrm>
          <a:prstGeom prst="rect">
            <a:avLst/>
          </a:prstGeom>
        </p:spPr>
      </p:pic>
      <p:pic>
        <p:nvPicPr>
          <p:cNvPr id="4" name="Picture 3" descr="p3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3857625"/>
            <a:ext cx="5880100" cy="1502379"/>
          </a:xfrm>
          <a:prstGeom prst="rect">
            <a:avLst/>
          </a:prstGeom>
        </p:spPr>
      </p:pic>
      <p:pic>
        <p:nvPicPr>
          <p:cNvPr id="5" name="Picture 4" descr="p4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300" y="5915025"/>
            <a:ext cx="2794000" cy="108414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41300" y="3324225"/>
            <a:ext cx="3104599" cy="459276"/>
          </a:xfrm>
          <a:prstGeom prst="rect">
            <a:avLst/>
          </a:prstGeom>
          <a:noFill/>
        </p:spPr>
        <p:txBody>
          <a:bodyPr wrap="square" lIns="104315" tIns="52157" rIns="104315" bIns="52157" rtlCol="0">
            <a:spAutoFit/>
          </a:bodyPr>
          <a:lstStyle/>
          <a:p>
            <a:r>
              <a:rPr lang="en-US" sz="2300" dirty="0" smtClean="0"/>
              <a:t>In the quantum regime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466497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12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0364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7845">
              <a:lnSpc>
                <a:spcPct val="100000"/>
              </a:lnSpc>
            </a:pPr>
            <a:r>
              <a:rPr sz="3200" spc="220" dirty="0">
                <a:latin typeface="+mj-lt"/>
              </a:rPr>
              <a:t>Some</a:t>
            </a:r>
            <a:r>
              <a:rPr sz="3200" spc="70" dirty="0">
                <a:latin typeface="+mj-lt"/>
              </a:rPr>
              <a:t> </a:t>
            </a:r>
            <a:r>
              <a:rPr sz="3200" spc="150" dirty="0">
                <a:latin typeface="+mj-lt"/>
              </a:rPr>
              <a:t>Fundamental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P</a:t>
            </a:r>
            <a:r>
              <a:rPr sz="3200" spc="160" dirty="0">
                <a:latin typeface="+mj-lt"/>
              </a:rPr>
              <a:t>a</a:t>
            </a:r>
            <a:r>
              <a:rPr sz="3200" spc="95" dirty="0">
                <a:latin typeface="+mj-lt"/>
              </a:rPr>
              <a:t>r</a:t>
            </a:r>
            <a:r>
              <a:rPr sz="3200" spc="185" dirty="0">
                <a:latin typeface="+mj-lt"/>
              </a:rPr>
              <a:t>ameters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53311" y="5762237"/>
            <a:ext cx="7174789" cy="76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i="1" spc="15" dirty="0">
                <a:latin typeface="メイリオ"/>
                <a:cs typeface="メイリオ"/>
              </a:rPr>
              <a:t>⇒</a:t>
            </a:r>
            <a:r>
              <a:rPr sz="1700" i="1" spc="-80" dirty="0">
                <a:latin typeface="メイリオ"/>
                <a:cs typeface="メイリオ"/>
              </a:rPr>
              <a:t> </a:t>
            </a:r>
            <a:r>
              <a:rPr sz="2000" dirty="0">
                <a:cs typeface="Times New Roman"/>
              </a:rPr>
              <a:t>Beam Parameters are very different</a:t>
            </a:r>
          </a:p>
          <a:p>
            <a:pPr marL="29400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We will see that this is driven by the main linac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193552"/>
              </p:ext>
            </p:extLst>
          </p:nvPr>
        </p:nvGraphicFramePr>
        <p:xfrm>
          <a:off x="850900" y="1114425"/>
          <a:ext cx="8657167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3366"/>
                <a:gridCol w="1803400"/>
                <a:gridCol w="1309719"/>
                <a:gridCol w="1102564"/>
                <a:gridCol w="1029059"/>
                <a:gridCol w="102905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</a:t>
                      </a:r>
                      <a:r>
                        <a:rPr lang="en-US" baseline="0" dirty="0" smtClean="0"/>
                        <a:t> [unit]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Centre</a:t>
                      </a:r>
                      <a:r>
                        <a:rPr lang="en-US" baseline="0" dirty="0" smtClean="0"/>
                        <a:t> of mass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cm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 in peak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0.01</a:t>
                      </a:r>
                      <a:r>
                        <a:rPr lang="en-US" dirty="0" smtClean="0"/>
                        <a:t>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 [MV/</a:t>
                      </a:r>
                      <a:r>
                        <a:rPr lang="en-US" dirty="0" err="1" smtClean="0"/>
                        <a:t>m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[10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z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Collision beam</a:t>
                      </a:r>
                      <a:r>
                        <a:rPr lang="en-US" baseline="0" dirty="0" smtClean="0"/>
                        <a:t>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σ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0" dirty="0" smtClean="0"/>
                        <a:t> [nm/nm]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1700/600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474/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143/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 </a:t>
                      </a:r>
                      <a:r>
                        <a:rPr lang="en-US" dirty="0" err="1" smtClean="0"/>
                        <a:t>emittance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ε</a:t>
                      </a:r>
                      <a:r>
                        <a:rPr lang="en-US" baseline="-25000" dirty="0" err="1" smtClean="0"/>
                        <a:t>x,y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[nm]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Bunches per pulse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distance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Δz</a:t>
                      </a:r>
                      <a:r>
                        <a:rPr lang="en-US" dirty="0" smtClean="0"/>
                        <a:t>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Repetition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f</a:t>
                      </a:r>
                      <a:r>
                        <a:rPr lang="en-US" baseline="-25000" dirty="0" err="1" smtClean="0"/>
                        <a:t>r</a:t>
                      </a:r>
                      <a:r>
                        <a:rPr lang="en-US" baseline="0" dirty="0" smtClean="0"/>
                        <a:t> [Hz]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7698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2840">
              <a:lnSpc>
                <a:spcPct val="100000"/>
              </a:lnSpc>
            </a:pPr>
            <a:r>
              <a:rPr sz="3200" spc="90" dirty="0">
                <a:latin typeface="+mj-lt"/>
              </a:rPr>
              <a:t>Accele</a:t>
            </a:r>
            <a:r>
              <a:rPr sz="3200" spc="40" dirty="0">
                <a:latin typeface="+mj-lt"/>
              </a:rPr>
              <a:t>r</a:t>
            </a:r>
            <a:r>
              <a:rPr sz="3200" spc="85" dirty="0">
                <a:latin typeface="+mj-lt"/>
              </a:rPr>
              <a:t>ating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40" dirty="0">
                <a:latin typeface="+mj-lt"/>
              </a:rPr>
              <a:t>uctures</a:t>
            </a:r>
          </a:p>
        </p:txBody>
      </p:sp>
      <p:sp>
        <p:nvSpPr>
          <p:cNvPr id="3" name="object 3"/>
          <p:cNvSpPr/>
          <p:nvPr/>
        </p:nvSpPr>
        <p:spPr>
          <a:xfrm>
            <a:off x="1997437" y="1075573"/>
            <a:ext cx="7193579" cy="5395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87880">
              <a:lnSpc>
                <a:spcPct val="100000"/>
              </a:lnSpc>
            </a:pPr>
            <a:r>
              <a:rPr sz="3200" spc="90" dirty="0">
                <a:latin typeface="+mj-lt"/>
              </a:rPr>
              <a:t>Accele</a:t>
            </a:r>
            <a:r>
              <a:rPr sz="3200" spc="40" dirty="0">
                <a:latin typeface="+mj-lt"/>
              </a:rPr>
              <a:t>r</a:t>
            </a:r>
            <a:r>
              <a:rPr sz="3200" spc="85" dirty="0">
                <a:latin typeface="+mj-lt"/>
              </a:rPr>
              <a:t>ating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20" dirty="0">
                <a:latin typeface="+mj-lt"/>
              </a:rPr>
              <a:t>ucture</a:t>
            </a:r>
            <a:r>
              <a:rPr sz="3200" spc="70" dirty="0">
                <a:latin typeface="+mj-lt"/>
              </a:rPr>
              <a:t> </a:t>
            </a:r>
            <a:r>
              <a:rPr sz="3200" spc="-25" dirty="0">
                <a:latin typeface="+mj-lt"/>
              </a:rPr>
              <a:t>(ILC)</a:t>
            </a:r>
          </a:p>
        </p:txBody>
      </p:sp>
      <p:sp>
        <p:nvSpPr>
          <p:cNvPr id="3" name="object 3"/>
          <p:cNvSpPr/>
          <p:nvPr/>
        </p:nvSpPr>
        <p:spPr>
          <a:xfrm>
            <a:off x="1464183" y="1064539"/>
            <a:ext cx="8640058" cy="30169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222500" y="4695825"/>
            <a:ext cx="6836868" cy="21004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About 1 m long cavity with 31</a:t>
            </a:r>
            <a:r>
              <a:rPr sz="2000" i="1" dirty="0">
                <a:cs typeface="Times New Roman"/>
              </a:rPr>
              <a:t>.</a:t>
            </a:r>
            <a:r>
              <a:rPr sz="2000" dirty="0">
                <a:cs typeface="Times New Roman"/>
              </a:rPr>
              <a:t>5 MV</a:t>
            </a:r>
            <a:r>
              <a:rPr sz="2000" i="1" dirty="0">
                <a:cs typeface="Times New Roman"/>
              </a:rPr>
              <a:t>/</a:t>
            </a:r>
            <a:r>
              <a:rPr sz="2000" dirty="0">
                <a:cs typeface="Times New Roman"/>
              </a:rPr>
              <a:t>m,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super-conducting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4184" algn="l"/>
              </a:tabLst>
            </a:pPr>
            <a:r>
              <a:rPr sz="2000" dirty="0">
                <a:cs typeface="Times New Roman"/>
              </a:rPr>
              <a:t>1</a:t>
            </a:r>
            <a:r>
              <a:rPr sz="2000" i="1" dirty="0">
                <a:cs typeface="Times New Roman"/>
              </a:rPr>
              <a:t>.</a:t>
            </a:r>
            <a:r>
              <a:rPr sz="2000" dirty="0">
                <a:cs typeface="Times New Roman"/>
              </a:rPr>
              <a:t>3 GHz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standing wave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constant impedance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74850">
              <a:lnSpc>
                <a:spcPct val="100000"/>
              </a:lnSpc>
            </a:pPr>
            <a:r>
              <a:rPr sz="3200" spc="90" dirty="0">
                <a:latin typeface="+mj-lt"/>
              </a:rPr>
              <a:t>Accele</a:t>
            </a:r>
            <a:r>
              <a:rPr sz="3200" spc="40" dirty="0">
                <a:latin typeface="+mj-lt"/>
              </a:rPr>
              <a:t>r</a:t>
            </a:r>
            <a:r>
              <a:rPr sz="3200" spc="85" dirty="0">
                <a:latin typeface="+mj-lt"/>
              </a:rPr>
              <a:t>ating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20" dirty="0">
                <a:latin typeface="+mj-lt"/>
              </a:rPr>
              <a:t>ucture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(CLIC)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222500" y="4848225"/>
            <a:ext cx="6684468" cy="21004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About 23 cm long structure with </a:t>
            </a:r>
            <a:r>
              <a:rPr sz="2000" i="1" dirty="0">
                <a:cs typeface="Times New Roman"/>
              </a:rPr>
              <a:t>G </a:t>
            </a:r>
            <a:r>
              <a:rPr sz="2000" dirty="0">
                <a:cs typeface="Times New Roman"/>
              </a:rPr>
              <a:t>= 100 MV</a:t>
            </a:r>
            <a:r>
              <a:rPr sz="2000" i="1" dirty="0">
                <a:cs typeface="Times New Roman"/>
              </a:rPr>
              <a:t>/</a:t>
            </a:r>
            <a:r>
              <a:rPr sz="2000" dirty="0">
                <a:cs typeface="Times New Roman"/>
              </a:rPr>
              <a:t>m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normal-conducting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4184" algn="l"/>
              </a:tabLst>
            </a:pPr>
            <a:r>
              <a:rPr sz="2000" dirty="0">
                <a:cs typeface="Times New Roman"/>
              </a:rPr>
              <a:t>12 GHz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travelling wave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constant gradient (almost)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15</a:t>
            </a:r>
          </a:p>
        </p:txBody>
      </p:sp>
      <p:pic>
        <p:nvPicPr>
          <p:cNvPr id="6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599" y="1033619"/>
            <a:ext cx="9258301" cy="3357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16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82875">
              <a:lnSpc>
                <a:spcPct val="100000"/>
              </a:lnSpc>
            </a:pPr>
            <a:r>
              <a:rPr sz="3200" spc="-285" dirty="0">
                <a:latin typeface="+mj-lt"/>
              </a:rPr>
              <a:t>T</a:t>
            </a:r>
            <a:r>
              <a:rPr sz="3200" spc="175" dirty="0">
                <a:latin typeface="+mj-lt"/>
              </a:rPr>
              <a:t>ypes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of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40" dirty="0">
                <a:latin typeface="+mj-lt"/>
              </a:rPr>
              <a:t>uctures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241301" y="1180449"/>
            <a:ext cx="10134600" cy="44359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3594" indent="-172085">
              <a:lnSpc>
                <a:spcPct val="100000"/>
              </a:lnSpc>
              <a:buClr>
                <a:srgbClr val="FF0000"/>
              </a:buClr>
              <a:buFont typeface=""/>
              <a:buChar char="•"/>
              <a:tabLst>
                <a:tab pos="824865" algn="l"/>
              </a:tabLst>
            </a:pPr>
            <a:r>
              <a:rPr sz="2000" dirty="0">
                <a:solidFill>
                  <a:srgbClr val="FF0000"/>
                </a:solidFill>
                <a:latin typeface="+mn-lt"/>
              </a:rPr>
              <a:t>Accelerating structures can be normal-conducting or </a:t>
            </a:r>
            <a:r>
              <a:rPr sz="2000" dirty="0" smtClean="0">
                <a:solidFill>
                  <a:srgbClr val="FF0000"/>
                </a:solidFill>
                <a:latin typeface="+mn-lt"/>
              </a:rPr>
              <a:t>superconducting</a:t>
            </a:r>
            <a:endParaRPr sz="2000" dirty="0">
              <a:solidFill>
                <a:srgbClr val="FF0000"/>
              </a:solidFill>
              <a:latin typeface="+mn-lt"/>
            </a:endParaRP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Clr>
                <a:srgbClr val="FF0000"/>
              </a:buClr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in a </a:t>
            </a:r>
            <a:r>
              <a:rPr sz="2000" dirty="0" smtClean="0">
                <a:solidFill>
                  <a:srgbClr val="FF0000"/>
                </a:solidFill>
                <a:cs typeface="Times New Roman"/>
              </a:rPr>
              <a:t>superconducting </a:t>
            </a:r>
            <a:r>
              <a:rPr sz="2000" dirty="0">
                <a:solidFill>
                  <a:srgbClr val="FF0000"/>
                </a:solidFill>
                <a:cs typeface="Times New Roman"/>
              </a:rPr>
              <a:t>structure very little power is lost in the walls</a:t>
            </a:r>
            <a:endParaRPr sz="2000" dirty="0">
              <a:cs typeface="Times New Roman"/>
            </a:endParaRPr>
          </a:p>
          <a:p>
            <a:pPr marL="1102360" marR="5080" lvl="1" indent="-136525">
              <a:lnSpc>
                <a:spcPct val="107400"/>
              </a:lnSpc>
              <a:spcBef>
                <a:spcPts val="994"/>
              </a:spcBef>
              <a:buClr>
                <a:srgbClr val="FF0000"/>
              </a:buClr>
              <a:buFont typeface="Times New Roman"/>
              <a:buChar char="-"/>
              <a:tabLst>
                <a:tab pos="1102995" algn="l"/>
              </a:tabLst>
            </a:pPr>
            <a:r>
              <a:rPr lang="en-US" sz="2000" dirty="0" smtClean="0">
                <a:solidFill>
                  <a:srgbClr val="FF0000"/>
                </a:solidFill>
                <a:cs typeface="Times New Roman"/>
              </a:rPr>
              <a:t>I</a:t>
            </a:r>
            <a:r>
              <a:rPr sz="2000" dirty="0" smtClean="0">
                <a:solidFill>
                  <a:srgbClr val="FF0000"/>
                </a:solidFill>
                <a:cs typeface="Times New Roman"/>
              </a:rPr>
              <a:t>n a normal</a:t>
            </a:r>
            <a:r>
              <a:rPr lang="fr-CH" sz="2000" dirty="0" smtClean="0">
                <a:solidFill>
                  <a:srgbClr val="FF0000"/>
                </a:solidFill>
                <a:cs typeface="Times New Roman"/>
              </a:rPr>
              <a:t>-</a:t>
            </a:r>
            <a:r>
              <a:rPr sz="2000" dirty="0" smtClean="0">
                <a:solidFill>
                  <a:srgbClr val="FF0000"/>
                </a:solidFill>
                <a:cs typeface="Times New Roman"/>
              </a:rPr>
              <a:t>conducting structure a significant power</a:t>
            </a:r>
            <a:r>
              <a:rPr lang="fr-CH" sz="2000" dirty="0" smtClean="0">
                <a:solidFill>
                  <a:srgbClr val="FF0000"/>
                </a:solidFill>
                <a:cs typeface="Times New Roman"/>
              </a:rPr>
              <a:t> </a:t>
            </a:r>
            <a:r>
              <a:rPr sz="2000" dirty="0" smtClean="0">
                <a:solidFill>
                  <a:srgbClr val="FF0000"/>
                </a:solidFill>
                <a:cs typeface="Times New Roman"/>
              </a:rPr>
              <a:t>is lost in the walls (in</a:t>
            </a:r>
            <a:r>
              <a:rPr lang="fr-CH" sz="2000" dirty="0" smtClean="0">
                <a:solidFill>
                  <a:srgbClr val="FF0000"/>
                </a:solidFill>
                <a:cs typeface="Times New Roman"/>
              </a:rPr>
              <a:t> </a:t>
            </a:r>
            <a:r>
              <a:rPr sz="2000" dirty="0" smtClean="0">
                <a:solidFill>
                  <a:srgbClr val="FF0000"/>
                </a:solidFill>
                <a:cs typeface="Times New Roman"/>
              </a:rPr>
              <a:t>most cases)</a:t>
            </a:r>
            <a:endParaRPr sz="2000" dirty="0">
              <a:cs typeface="Times New Roman"/>
            </a:endParaRPr>
          </a:p>
          <a:p>
            <a:pPr marL="638810" lvl="1">
              <a:lnSpc>
                <a:spcPct val="100000"/>
              </a:lnSpc>
              <a:spcBef>
                <a:spcPts val="16"/>
              </a:spcBef>
              <a:buClr>
                <a:srgbClr val="FF0000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823594" indent="-172085">
              <a:lnSpc>
                <a:spcPct val="100000"/>
              </a:lnSpc>
              <a:buClr>
                <a:srgbClr val="FF0000"/>
              </a:buClr>
              <a:buFont typeface=""/>
              <a:buChar char="•"/>
              <a:tabLst>
                <a:tab pos="824865" algn="l"/>
              </a:tabLst>
            </a:pPr>
            <a:r>
              <a:rPr sz="2000" dirty="0">
                <a:solidFill>
                  <a:srgbClr val="0000FF"/>
                </a:solidFill>
                <a:latin typeface="+mn-lt"/>
              </a:rPr>
              <a:t>They can be standing wave or travelling wave structures</a:t>
            </a:r>
          </a:p>
          <a:p>
            <a:pPr marL="1102360" marR="5080" lvl="1" indent="-136525">
              <a:lnSpc>
                <a:spcPct val="107400"/>
              </a:lnSpc>
              <a:spcBef>
                <a:spcPts val="795"/>
              </a:spcBef>
              <a:buClr>
                <a:srgbClr val="FF0000"/>
              </a:buClr>
              <a:buFont typeface="Times New Roman"/>
              <a:buChar char="-"/>
              <a:tabLst>
                <a:tab pos="1102995" algn="l"/>
              </a:tabLst>
            </a:pPr>
            <a:r>
              <a:rPr lang="en-US" sz="2000" dirty="0" smtClean="0">
                <a:solidFill>
                  <a:srgbClr val="0000FF"/>
                </a:solidFill>
                <a:cs typeface="Times New Roman"/>
              </a:rPr>
              <a:t>I</a:t>
            </a:r>
            <a:r>
              <a:rPr sz="2000" dirty="0" smtClean="0">
                <a:solidFill>
                  <a:srgbClr val="0000FF"/>
                </a:solidFill>
                <a:cs typeface="Times New Roman"/>
              </a:rPr>
              <a:t>n standing wave the energy is trapped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and </a:t>
            </a:r>
            <a:r>
              <a:rPr sz="2000" dirty="0" smtClean="0">
                <a:solidFill>
                  <a:srgbClr val="0000FF"/>
                </a:solidFill>
                <a:cs typeface="Times New Roman"/>
              </a:rPr>
              <a:t>the RF wave is reflected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at </a:t>
            </a:r>
            <a:r>
              <a:rPr sz="2000" dirty="0" smtClean="0">
                <a:solidFill>
                  <a:srgbClr val="0000FF"/>
                </a:solidFill>
                <a:cs typeface="Times New Roman"/>
              </a:rPr>
              <a:t>the ends</a:t>
            </a:r>
            <a:r>
              <a:rPr lang="fr-CH" sz="2000" dirty="0" smtClean="0">
                <a:solidFill>
                  <a:srgbClr val="0000FF"/>
                </a:solidFill>
                <a:cs typeface="Times New Roman"/>
              </a:rPr>
              <a:t> </a:t>
            </a:r>
            <a:r>
              <a:rPr sz="2000" dirty="0" smtClean="0">
                <a:solidFill>
                  <a:srgbClr val="0000FF"/>
                </a:solidFill>
                <a:cs typeface="Times New Roman"/>
              </a:rPr>
              <a:t>creating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the standing wave</a:t>
            </a:r>
          </a:p>
          <a:p>
            <a:pPr marL="1102360" marR="5080" lvl="1" indent="-136525">
              <a:lnSpc>
                <a:spcPct val="107400"/>
              </a:lnSpc>
              <a:spcBef>
                <a:spcPts val="994"/>
              </a:spcBef>
              <a:buClr>
                <a:srgbClr val="FF0000"/>
              </a:buClr>
              <a:buFont typeface="Times New Roman"/>
              <a:buChar char="-"/>
              <a:tabLst>
                <a:tab pos="1102995" algn="l"/>
              </a:tabLst>
            </a:pPr>
            <a:r>
              <a:rPr lang="en-US" sz="2000" dirty="0" smtClean="0">
                <a:solidFill>
                  <a:srgbClr val="0000FF"/>
                </a:solidFill>
                <a:cs typeface="Times New Roman"/>
              </a:rPr>
              <a:t>I</a:t>
            </a:r>
            <a:r>
              <a:rPr sz="2000" dirty="0" smtClean="0">
                <a:solidFill>
                  <a:srgbClr val="0000FF"/>
                </a:solidFill>
                <a:cs typeface="Times New Roman"/>
              </a:rPr>
              <a:t>n a travelling wave structure power is coupled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into </a:t>
            </a:r>
            <a:r>
              <a:rPr sz="2000" dirty="0" smtClean="0">
                <a:solidFill>
                  <a:srgbClr val="0000FF"/>
                </a:solidFill>
                <a:cs typeface="Times New Roman"/>
              </a:rPr>
              <a:t>one end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and </a:t>
            </a:r>
            <a:r>
              <a:rPr sz="2000" dirty="0" smtClean="0">
                <a:solidFill>
                  <a:srgbClr val="0000FF"/>
                </a:solidFill>
                <a:cs typeface="Times New Roman"/>
              </a:rPr>
              <a:t>extracted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at </a:t>
            </a:r>
            <a:r>
              <a:rPr sz="2000" dirty="0" smtClean="0">
                <a:solidFill>
                  <a:srgbClr val="0000FF"/>
                </a:solidFill>
                <a:cs typeface="Times New Roman"/>
              </a:rPr>
              <a:t>the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other</a:t>
            </a:r>
          </a:p>
          <a:p>
            <a:pPr marL="638810" lvl="1">
              <a:lnSpc>
                <a:spcPct val="100000"/>
              </a:lnSpc>
              <a:spcBef>
                <a:spcPts val="38"/>
              </a:spcBef>
              <a:buClr>
                <a:srgbClr val="FF0000"/>
              </a:buClr>
              <a:buFont typeface="Times New Roman"/>
              <a:buChar char="-"/>
            </a:pPr>
            <a:endParaRPr sz="2000" dirty="0">
              <a:solidFill>
                <a:srgbClr val="0000FF"/>
              </a:solidFill>
              <a:cs typeface="Times New Roman"/>
            </a:endParaRPr>
          </a:p>
          <a:p>
            <a:pPr marL="823594" marR="5080" indent="-172085">
              <a:lnSpc>
                <a:spcPct val="107400"/>
              </a:lnSpc>
              <a:buClr>
                <a:srgbClr val="FF0000"/>
              </a:buClr>
              <a:buFont typeface=""/>
              <a:buChar char="•"/>
              <a:tabLst>
                <a:tab pos="824865" algn="l"/>
              </a:tabLst>
            </a:pPr>
            <a:r>
              <a:rPr sz="2000" dirty="0">
                <a:solidFill>
                  <a:srgbClr val="FFA400"/>
                </a:solidFill>
                <a:latin typeface="+mn-lt"/>
              </a:rPr>
              <a:t>They can be constant impedance structures of constant gradient structures (or some- thing else)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Clr>
                <a:srgbClr val="FF0000"/>
              </a:buClr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solidFill>
                  <a:srgbClr val="FFA400"/>
                </a:solidFill>
                <a:cs typeface="Times New Roman"/>
              </a:rPr>
              <a:t>all cells can be the same design or the design differs along the structure</a:t>
            </a:r>
            <a:endParaRPr sz="2000"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200025"/>
            <a:ext cx="7566736" cy="535937"/>
          </a:xfrm>
          <a:prstGeom prst="rect">
            <a:avLst/>
          </a:prstGeom>
        </p:spPr>
        <p:txBody>
          <a:bodyPr vert="horz" wrap="square" lIns="0" tIns="43074" rIns="0" bIns="0" rtlCol="0">
            <a:spAutoFit/>
          </a:bodyPr>
          <a:lstStyle/>
          <a:p>
            <a:pPr marL="3208655">
              <a:lnSpc>
                <a:spcPct val="100000"/>
              </a:lnSpc>
            </a:pPr>
            <a:r>
              <a:rPr sz="3200" spc="60" dirty="0">
                <a:latin typeface="+mj-lt"/>
              </a:rPr>
              <a:t>Introduction</a:t>
            </a:r>
          </a:p>
        </p:txBody>
      </p:sp>
      <p:sp>
        <p:nvSpPr>
          <p:cNvPr id="3" name="object 3"/>
          <p:cNvSpPr/>
          <p:nvPr/>
        </p:nvSpPr>
        <p:spPr>
          <a:xfrm>
            <a:off x="1997437" y="1010726"/>
            <a:ext cx="7193579" cy="5395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936328" y="7214812"/>
            <a:ext cx="53289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1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17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60345">
              <a:lnSpc>
                <a:spcPct val="100000"/>
              </a:lnSpc>
            </a:pPr>
            <a:r>
              <a:rPr sz="3200" spc="125" dirty="0">
                <a:solidFill>
                  <a:srgbClr val="0000FF"/>
                </a:solidFill>
                <a:latin typeface="+mj-lt"/>
              </a:rPr>
              <a:t>Choice</a:t>
            </a:r>
            <a:r>
              <a:rPr sz="3200" spc="70" dirty="0">
                <a:solidFill>
                  <a:srgbClr val="0000FF"/>
                </a:solidFill>
                <a:latin typeface="+mj-lt"/>
              </a:rPr>
              <a:t> </a:t>
            </a:r>
            <a:r>
              <a:rPr sz="3200" spc="10" dirty="0">
                <a:solidFill>
                  <a:srgbClr val="0000FF"/>
                </a:solidFill>
                <a:latin typeface="+mj-lt"/>
              </a:rPr>
              <a:t>of</a:t>
            </a:r>
            <a:r>
              <a:rPr sz="3200" spc="70" dirty="0">
                <a:solidFill>
                  <a:srgbClr val="0000FF"/>
                </a:solidFill>
                <a:latin typeface="+mj-lt"/>
              </a:rPr>
              <a:t> </a:t>
            </a:r>
            <a:r>
              <a:rPr sz="3200" spc="100" dirty="0">
                <a:solidFill>
                  <a:srgbClr val="0000FF"/>
                </a:solidFill>
                <a:latin typeface="+mj-lt"/>
              </a:rPr>
              <a:t>Mater</a:t>
            </a:r>
            <a:r>
              <a:rPr sz="3200" spc="5" dirty="0">
                <a:solidFill>
                  <a:srgbClr val="0000FF"/>
                </a:solidFill>
                <a:latin typeface="+mj-lt"/>
              </a:rPr>
              <a:t>ial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05432" y="1180449"/>
            <a:ext cx="7446468" cy="5582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material is the most fundamental design choice</a:t>
            </a:r>
          </a:p>
          <a:p>
            <a:pPr>
              <a:lnSpc>
                <a:spcPct val="100000"/>
              </a:lnSpc>
              <a:spcBef>
                <a:spcPts val="16"/>
              </a:spcBef>
              <a:buFont typeface=""/>
              <a:buChar char="•"/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Super-conducting structures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allow a small beam current</a:t>
            </a:r>
            <a:endParaRPr sz="2000" dirty="0">
              <a:cs typeface="Times New Roman"/>
            </a:endParaRPr>
          </a:p>
          <a:p>
            <a:pPr marL="184785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solidFill>
                  <a:srgbClr val="FF0000"/>
                </a:solidFill>
                <a:cs typeface="メイリオ"/>
              </a:rPr>
              <a:t>⇒ </a:t>
            </a:r>
            <a:r>
              <a:rPr sz="2000" dirty="0">
                <a:solidFill>
                  <a:srgbClr val="FF0000"/>
                </a:solidFill>
                <a:cs typeface="Times New Roman"/>
              </a:rPr>
              <a:t>low background per unit time in IP</a:t>
            </a:r>
            <a:endParaRPr sz="2000" dirty="0">
              <a:cs typeface="Times New Roman"/>
            </a:endParaRPr>
          </a:p>
          <a:p>
            <a:pPr marL="184785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solidFill>
                  <a:srgbClr val="FF0000"/>
                </a:solidFill>
                <a:cs typeface="メイリオ"/>
              </a:rPr>
              <a:t>⇒ </a:t>
            </a:r>
            <a:r>
              <a:rPr sz="2000" dirty="0">
                <a:solidFill>
                  <a:srgbClr val="FF0000"/>
                </a:solidFill>
                <a:cs typeface="Times New Roman"/>
              </a:rPr>
              <a:t>intra-pulse feedback is possible everywhere</a:t>
            </a:r>
            <a:endParaRPr sz="2000" dirty="0">
              <a:cs typeface="Times New Roman"/>
            </a:endParaRPr>
          </a:p>
          <a:p>
            <a:pPr>
              <a:lnSpc>
                <a:spcPct val="100000"/>
              </a:lnSpc>
              <a:spcBef>
                <a:spcPts val="16"/>
              </a:spcBef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Normal conducting structures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allow for high gradient</a:t>
            </a:r>
            <a:endParaRPr sz="2000" dirty="0">
              <a:cs typeface="Times New Roman"/>
            </a:endParaRPr>
          </a:p>
          <a:p>
            <a:pPr marL="184785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solidFill>
                  <a:srgbClr val="0000FF"/>
                </a:solidFill>
                <a:cs typeface="メイリオ"/>
              </a:rPr>
              <a:t>⇒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high centre-of-mass energy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need high beam current</a:t>
            </a:r>
            <a:endParaRPr sz="2000" dirty="0">
              <a:cs typeface="Times New Roman"/>
            </a:endParaRPr>
          </a:p>
          <a:p>
            <a:pPr marL="184785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solidFill>
                  <a:srgbClr val="0000FF"/>
                </a:solidFill>
                <a:cs typeface="メイリオ"/>
              </a:rPr>
              <a:t>⇒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significant wakefield effects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use short pulses</a:t>
            </a:r>
            <a:endParaRPr sz="2000" dirty="0">
              <a:cs typeface="Times New Roman"/>
            </a:endParaRPr>
          </a:p>
          <a:p>
            <a:pPr marL="184785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solidFill>
                  <a:srgbClr val="0000FF"/>
                </a:solidFill>
                <a:cs typeface="メイリオ"/>
              </a:rPr>
              <a:t>⇒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smaller damping ring</a:t>
            </a:r>
            <a:endParaRPr sz="2000"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95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13610">
              <a:lnSpc>
                <a:spcPct val="100000"/>
              </a:lnSpc>
            </a:pPr>
            <a:r>
              <a:rPr sz="3200" spc="130" dirty="0">
                <a:latin typeface="+mj-lt"/>
              </a:rPr>
              <a:t>Standing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40" dirty="0">
                <a:latin typeface="+mj-lt"/>
              </a:rPr>
              <a:t>uctures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36700" y="4543425"/>
            <a:ext cx="7751268" cy="20608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power is feed into one end</a:t>
            </a:r>
          </a:p>
          <a:p>
            <a:pPr marL="463550" lvl="1" indent="-136525">
              <a:lnSpc>
                <a:spcPct val="100000"/>
              </a:lnSpc>
              <a:spcBef>
                <a:spcPts val="92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the power is reflected at the coupler</a:t>
            </a:r>
          </a:p>
          <a:p>
            <a:pPr marL="463550" lvl="1" indent="-136525">
              <a:lnSpc>
                <a:spcPct val="100000"/>
              </a:lnSpc>
              <a:spcBef>
                <a:spcPts val="1110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as the power in the cavity is increasing, the reflection is reduced</a:t>
            </a:r>
          </a:p>
          <a:p>
            <a:pPr marL="184785" indent="-172085">
              <a:lnSpc>
                <a:spcPct val="100000"/>
              </a:lnSpc>
              <a:spcBef>
                <a:spcPts val="1110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there is a level when there is no reflection</a:t>
            </a:r>
          </a:p>
          <a:p>
            <a:pPr marL="184785">
              <a:lnSpc>
                <a:spcPct val="100000"/>
              </a:lnSpc>
              <a:spcBef>
                <a:spcPts val="925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now switch on the </a:t>
            </a:r>
            <a:r>
              <a:rPr sz="2000" dirty="0" smtClean="0">
                <a:cs typeface="Times New Roman"/>
              </a:rPr>
              <a:t>beam</a:t>
            </a:r>
            <a:endParaRPr sz="2000"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30138" y="2281844"/>
            <a:ext cx="4102201" cy="9292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34900" y="2519815"/>
            <a:ext cx="5666105" cy="453390"/>
          </a:xfrm>
          <a:custGeom>
            <a:avLst/>
            <a:gdLst/>
            <a:ahLst/>
            <a:cxnLst/>
            <a:rect l="l" t="t" r="r" b="b"/>
            <a:pathLst>
              <a:path w="5666105" h="453389">
                <a:moveTo>
                  <a:pt x="0" y="453279"/>
                </a:moveTo>
                <a:lnTo>
                  <a:pt x="5666028" y="453279"/>
                </a:lnTo>
                <a:lnTo>
                  <a:pt x="5666028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34900" y="2519815"/>
            <a:ext cx="5666105" cy="453390"/>
          </a:xfrm>
          <a:custGeom>
            <a:avLst/>
            <a:gdLst/>
            <a:ahLst/>
            <a:cxnLst/>
            <a:rect l="l" t="t" r="r" b="b"/>
            <a:pathLst>
              <a:path w="5666105" h="453389">
                <a:moveTo>
                  <a:pt x="0" y="453279"/>
                </a:moveTo>
                <a:lnTo>
                  <a:pt x="5666028" y="453279"/>
                </a:lnTo>
                <a:lnTo>
                  <a:pt x="5666028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747648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747648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214832" y="2973093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14832" y="2973093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14832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14832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88179" y="1613244"/>
            <a:ext cx="680085" cy="453390"/>
          </a:xfrm>
          <a:custGeom>
            <a:avLst/>
            <a:gdLst/>
            <a:ahLst/>
            <a:cxnLst/>
            <a:rect l="l" t="t" r="r" b="b"/>
            <a:pathLst>
              <a:path w="680085" h="453389">
                <a:moveTo>
                  <a:pt x="0" y="453291"/>
                </a:moveTo>
                <a:lnTo>
                  <a:pt x="679929" y="453291"/>
                </a:lnTo>
                <a:lnTo>
                  <a:pt x="679929" y="0"/>
                </a:lnTo>
                <a:lnTo>
                  <a:pt x="0" y="0"/>
                </a:lnTo>
                <a:lnTo>
                  <a:pt x="0" y="453291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988179" y="1613244"/>
            <a:ext cx="680085" cy="453390"/>
          </a:xfrm>
          <a:custGeom>
            <a:avLst/>
            <a:gdLst/>
            <a:ahLst/>
            <a:cxnLst/>
            <a:rect l="l" t="t" r="r" b="b"/>
            <a:pathLst>
              <a:path w="680085" h="453389">
                <a:moveTo>
                  <a:pt x="0" y="453291"/>
                </a:moveTo>
                <a:lnTo>
                  <a:pt x="679929" y="453291"/>
                </a:lnTo>
                <a:lnTo>
                  <a:pt x="679929" y="0"/>
                </a:lnTo>
                <a:lnTo>
                  <a:pt x="0" y="0"/>
                </a:lnTo>
                <a:lnTo>
                  <a:pt x="0" y="453291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308262" y="1839897"/>
            <a:ext cx="974725" cy="544195"/>
          </a:xfrm>
          <a:custGeom>
            <a:avLst/>
            <a:gdLst/>
            <a:ahLst/>
            <a:cxnLst/>
            <a:rect l="l" t="t" r="r" b="b"/>
            <a:pathLst>
              <a:path w="974725" h="544195">
                <a:moveTo>
                  <a:pt x="0" y="0"/>
                </a:moveTo>
                <a:lnTo>
                  <a:pt x="974556" y="0"/>
                </a:lnTo>
                <a:lnTo>
                  <a:pt x="974556" y="543923"/>
                </a:lnTo>
              </a:path>
            </a:pathLst>
          </a:custGeom>
          <a:ln w="679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180809" y="2293152"/>
            <a:ext cx="204470" cy="226695"/>
          </a:xfrm>
          <a:custGeom>
            <a:avLst/>
            <a:gdLst/>
            <a:ahLst/>
            <a:cxnLst/>
            <a:rect l="l" t="t" r="r" b="b"/>
            <a:pathLst>
              <a:path w="204469" h="226695">
                <a:moveTo>
                  <a:pt x="0" y="0"/>
                </a:moveTo>
                <a:lnTo>
                  <a:pt x="102009" y="226662"/>
                </a:lnTo>
                <a:lnTo>
                  <a:pt x="190414" y="30222"/>
                </a:lnTo>
                <a:lnTo>
                  <a:pt x="68010" y="30222"/>
                </a:lnTo>
                <a:lnTo>
                  <a:pt x="0" y="0"/>
                </a:lnTo>
                <a:close/>
              </a:path>
              <a:path w="204469" h="226695">
                <a:moveTo>
                  <a:pt x="204016" y="0"/>
                </a:moveTo>
                <a:lnTo>
                  <a:pt x="136008" y="30222"/>
                </a:lnTo>
                <a:lnTo>
                  <a:pt x="190414" y="30222"/>
                </a:lnTo>
                <a:lnTo>
                  <a:pt x="2040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373472" y="1839897"/>
            <a:ext cx="385445" cy="680085"/>
          </a:xfrm>
          <a:custGeom>
            <a:avLst/>
            <a:gdLst/>
            <a:ahLst/>
            <a:cxnLst/>
            <a:rect l="l" t="t" r="r" b="b"/>
            <a:pathLst>
              <a:path w="385445" h="680085">
                <a:moveTo>
                  <a:pt x="385283" y="0"/>
                </a:moveTo>
                <a:lnTo>
                  <a:pt x="0" y="0"/>
                </a:lnTo>
                <a:lnTo>
                  <a:pt x="0" y="679917"/>
                </a:lnTo>
              </a:path>
            </a:pathLst>
          </a:custGeom>
          <a:ln w="679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68087" y="1737875"/>
            <a:ext cx="226695" cy="204470"/>
          </a:xfrm>
          <a:custGeom>
            <a:avLst/>
            <a:gdLst/>
            <a:ahLst/>
            <a:cxnLst/>
            <a:rect l="l" t="t" r="r" b="b"/>
            <a:pathLst>
              <a:path w="226695" h="204470">
                <a:moveTo>
                  <a:pt x="0" y="0"/>
                </a:moveTo>
                <a:lnTo>
                  <a:pt x="30222" y="68022"/>
                </a:lnTo>
                <a:lnTo>
                  <a:pt x="30222" y="136008"/>
                </a:lnTo>
                <a:lnTo>
                  <a:pt x="0" y="204028"/>
                </a:lnTo>
                <a:lnTo>
                  <a:pt x="226662" y="10202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944231" y="1495425"/>
            <a:ext cx="728345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klystron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18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915945" y="1495425"/>
            <a:ext cx="411480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load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946900" y="1495425"/>
            <a:ext cx="1602105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damping antenna</a:t>
            </a:r>
            <a:endParaRPr sz="1600">
              <a:latin typeface="Helvetica"/>
              <a:cs typeface="Helvetic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95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13610">
              <a:lnSpc>
                <a:spcPct val="100000"/>
              </a:lnSpc>
            </a:pPr>
            <a:r>
              <a:rPr sz="3200" spc="130" dirty="0">
                <a:latin typeface="+mj-lt"/>
              </a:rPr>
              <a:t>Standing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40" dirty="0">
                <a:latin typeface="+mj-lt"/>
              </a:rPr>
              <a:t>uctures</a:t>
            </a:r>
          </a:p>
        </p:txBody>
      </p:sp>
      <p:sp>
        <p:nvSpPr>
          <p:cNvPr id="4" name="object 4"/>
          <p:cNvSpPr/>
          <p:nvPr/>
        </p:nvSpPr>
        <p:spPr>
          <a:xfrm>
            <a:off x="3430138" y="2281844"/>
            <a:ext cx="4102201" cy="9292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34900" y="2519815"/>
            <a:ext cx="5666105" cy="453390"/>
          </a:xfrm>
          <a:custGeom>
            <a:avLst/>
            <a:gdLst/>
            <a:ahLst/>
            <a:cxnLst/>
            <a:rect l="l" t="t" r="r" b="b"/>
            <a:pathLst>
              <a:path w="5666105" h="453389">
                <a:moveTo>
                  <a:pt x="0" y="453279"/>
                </a:moveTo>
                <a:lnTo>
                  <a:pt x="5666028" y="453279"/>
                </a:lnTo>
                <a:lnTo>
                  <a:pt x="5666028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34900" y="2519815"/>
            <a:ext cx="5666105" cy="453390"/>
          </a:xfrm>
          <a:custGeom>
            <a:avLst/>
            <a:gdLst/>
            <a:ahLst/>
            <a:cxnLst/>
            <a:rect l="l" t="t" r="r" b="b"/>
            <a:pathLst>
              <a:path w="5666105" h="453389">
                <a:moveTo>
                  <a:pt x="0" y="453279"/>
                </a:moveTo>
                <a:lnTo>
                  <a:pt x="5666028" y="453279"/>
                </a:lnTo>
                <a:lnTo>
                  <a:pt x="5666028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747648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747648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214832" y="2973093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14832" y="2973093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14832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14832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88179" y="1613244"/>
            <a:ext cx="680085" cy="453390"/>
          </a:xfrm>
          <a:custGeom>
            <a:avLst/>
            <a:gdLst/>
            <a:ahLst/>
            <a:cxnLst/>
            <a:rect l="l" t="t" r="r" b="b"/>
            <a:pathLst>
              <a:path w="680085" h="453389">
                <a:moveTo>
                  <a:pt x="0" y="453291"/>
                </a:moveTo>
                <a:lnTo>
                  <a:pt x="679929" y="453291"/>
                </a:lnTo>
                <a:lnTo>
                  <a:pt x="679929" y="0"/>
                </a:lnTo>
                <a:lnTo>
                  <a:pt x="0" y="0"/>
                </a:lnTo>
                <a:lnTo>
                  <a:pt x="0" y="453291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988179" y="1613244"/>
            <a:ext cx="680085" cy="453390"/>
          </a:xfrm>
          <a:custGeom>
            <a:avLst/>
            <a:gdLst/>
            <a:ahLst/>
            <a:cxnLst/>
            <a:rect l="l" t="t" r="r" b="b"/>
            <a:pathLst>
              <a:path w="680085" h="453389">
                <a:moveTo>
                  <a:pt x="0" y="453291"/>
                </a:moveTo>
                <a:lnTo>
                  <a:pt x="679929" y="453291"/>
                </a:lnTo>
                <a:lnTo>
                  <a:pt x="679929" y="0"/>
                </a:lnTo>
                <a:lnTo>
                  <a:pt x="0" y="0"/>
                </a:lnTo>
                <a:lnTo>
                  <a:pt x="0" y="453291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308262" y="1839897"/>
            <a:ext cx="974725" cy="544195"/>
          </a:xfrm>
          <a:custGeom>
            <a:avLst/>
            <a:gdLst/>
            <a:ahLst/>
            <a:cxnLst/>
            <a:rect l="l" t="t" r="r" b="b"/>
            <a:pathLst>
              <a:path w="974725" h="544195">
                <a:moveTo>
                  <a:pt x="0" y="0"/>
                </a:moveTo>
                <a:lnTo>
                  <a:pt x="974556" y="0"/>
                </a:lnTo>
                <a:lnTo>
                  <a:pt x="974556" y="543923"/>
                </a:lnTo>
              </a:path>
            </a:pathLst>
          </a:custGeom>
          <a:ln w="679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180809" y="2293152"/>
            <a:ext cx="204470" cy="226695"/>
          </a:xfrm>
          <a:custGeom>
            <a:avLst/>
            <a:gdLst/>
            <a:ahLst/>
            <a:cxnLst/>
            <a:rect l="l" t="t" r="r" b="b"/>
            <a:pathLst>
              <a:path w="204469" h="226695">
                <a:moveTo>
                  <a:pt x="0" y="0"/>
                </a:moveTo>
                <a:lnTo>
                  <a:pt x="102009" y="226662"/>
                </a:lnTo>
                <a:lnTo>
                  <a:pt x="190414" y="30222"/>
                </a:lnTo>
                <a:lnTo>
                  <a:pt x="68010" y="30222"/>
                </a:lnTo>
                <a:lnTo>
                  <a:pt x="0" y="0"/>
                </a:lnTo>
                <a:close/>
              </a:path>
              <a:path w="204469" h="226695">
                <a:moveTo>
                  <a:pt x="204016" y="0"/>
                </a:moveTo>
                <a:lnTo>
                  <a:pt x="136008" y="30222"/>
                </a:lnTo>
                <a:lnTo>
                  <a:pt x="190414" y="30222"/>
                </a:lnTo>
                <a:lnTo>
                  <a:pt x="2040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373472" y="1839897"/>
            <a:ext cx="385445" cy="680085"/>
          </a:xfrm>
          <a:custGeom>
            <a:avLst/>
            <a:gdLst/>
            <a:ahLst/>
            <a:cxnLst/>
            <a:rect l="l" t="t" r="r" b="b"/>
            <a:pathLst>
              <a:path w="385445" h="680085">
                <a:moveTo>
                  <a:pt x="385283" y="0"/>
                </a:moveTo>
                <a:lnTo>
                  <a:pt x="0" y="0"/>
                </a:lnTo>
                <a:lnTo>
                  <a:pt x="0" y="679917"/>
                </a:lnTo>
              </a:path>
            </a:pathLst>
          </a:custGeom>
          <a:ln w="679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68087" y="1737875"/>
            <a:ext cx="226695" cy="204470"/>
          </a:xfrm>
          <a:custGeom>
            <a:avLst/>
            <a:gdLst/>
            <a:ahLst/>
            <a:cxnLst/>
            <a:rect l="l" t="t" r="r" b="b"/>
            <a:pathLst>
              <a:path w="226695" h="204470">
                <a:moveTo>
                  <a:pt x="0" y="0"/>
                </a:moveTo>
                <a:lnTo>
                  <a:pt x="30222" y="68022"/>
                </a:lnTo>
                <a:lnTo>
                  <a:pt x="30222" y="136008"/>
                </a:lnTo>
                <a:lnTo>
                  <a:pt x="0" y="204028"/>
                </a:lnTo>
                <a:lnTo>
                  <a:pt x="226662" y="10202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944231" y="1495425"/>
            <a:ext cx="728345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klystron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18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915945" y="1495425"/>
            <a:ext cx="411480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load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946900" y="1495425"/>
            <a:ext cx="1602105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damping antenna</a:t>
            </a:r>
            <a:endParaRPr sz="1600">
              <a:latin typeface="Helvetica"/>
              <a:cs typeface="Helvetica"/>
            </a:endParaRPr>
          </a:p>
        </p:txBody>
      </p:sp>
      <p:pic>
        <p:nvPicPr>
          <p:cNvPr id="23" name="Picture 22" descr="film_bl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4314825"/>
            <a:ext cx="5765800" cy="174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155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95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13610">
              <a:lnSpc>
                <a:spcPct val="100000"/>
              </a:lnSpc>
            </a:pPr>
            <a:r>
              <a:rPr sz="3200" spc="130" dirty="0">
                <a:latin typeface="+mj-lt"/>
              </a:rPr>
              <a:t>Standing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40" dirty="0">
                <a:latin typeface="+mj-lt"/>
              </a:rPr>
              <a:t>uctures</a:t>
            </a:r>
          </a:p>
        </p:txBody>
      </p:sp>
      <p:sp>
        <p:nvSpPr>
          <p:cNvPr id="4" name="object 4"/>
          <p:cNvSpPr/>
          <p:nvPr/>
        </p:nvSpPr>
        <p:spPr>
          <a:xfrm>
            <a:off x="3430138" y="2281844"/>
            <a:ext cx="4102201" cy="9292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34900" y="2519815"/>
            <a:ext cx="5666105" cy="453390"/>
          </a:xfrm>
          <a:custGeom>
            <a:avLst/>
            <a:gdLst/>
            <a:ahLst/>
            <a:cxnLst/>
            <a:rect l="l" t="t" r="r" b="b"/>
            <a:pathLst>
              <a:path w="5666105" h="453389">
                <a:moveTo>
                  <a:pt x="0" y="453279"/>
                </a:moveTo>
                <a:lnTo>
                  <a:pt x="5666028" y="453279"/>
                </a:lnTo>
                <a:lnTo>
                  <a:pt x="5666028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34900" y="2519815"/>
            <a:ext cx="5666105" cy="453390"/>
          </a:xfrm>
          <a:custGeom>
            <a:avLst/>
            <a:gdLst/>
            <a:ahLst/>
            <a:cxnLst/>
            <a:rect l="l" t="t" r="r" b="b"/>
            <a:pathLst>
              <a:path w="5666105" h="453389">
                <a:moveTo>
                  <a:pt x="0" y="453279"/>
                </a:moveTo>
                <a:lnTo>
                  <a:pt x="5666028" y="453279"/>
                </a:lnTo>
                <a:lnTo>
                  <a:pt x="5666028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747648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747648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214832" y="2973093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14832" y="2973093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14832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14832" y="2066535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4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88179" y="1613244"/>
            <a:ext cx="680085" cy="453390"/>
          </a:xfrm>
          <a:custGeom>
            <a:avLst/>
            <a:gdLst/>
            <a:ahLst/>
            <a:cxnLst/>
            <a:rect l="l" t="t" r="r" b="b"/>
            <a:pathLst>
              <a:path w="680085" h="453389">
                <a:moveTo>
                  <a:pt x="0" y="453291"/>
                </a:moveTo>
                <a:lnTo>
                  <a:pt x="679929" y="453291"/>
                </a:lnTo>
                <a:lnTo>
                  <a:pt x="679929" y="0"/>
                </a:lnTo>
                <a:lnTo>
                  <a:pt x="0" y="0"/>
                </a:lnTo>
                <a:lnTo>
                  <a:pt x="0" y="453291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988179" y="1613244"/>
            <a:ext cx="680085" cy="453390"/>
          </a:xfrm>
          <a:custGeom>
            <a:avLst/>
            <a:gdLst/>
            <a:ahLst/>
            <a:cxnLst/>
            <a:rect l="l" t="t" r="r" b="b"/>
            <a:pathLst>
              <a:path w="680085" h="453389">
                <a:moveTo>
                  <a:pt x="0" y="453291"/>
                </a:moveTo>
                <a:lnTo>
                  <a:pt x="679929" y="453291"/>
                </a:lnTo>
                <a:lnTo>
                  <a:pt x="679929" y="0"/>
                </a:lnTo>
                <a:lnTo>
                  <a:pt x="0" y="0"/>
                </a:lnTo>
                <a:lnTo>
                  <a:pt x="0" y="453291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308262" y="1839897"/>
            <a:ext cx="974725" cy="544195"/>
          </a:xfrm>
          <a:custGeom>
            <a:avLst/>
            <a:gdLst/>
            <a:ahLst/>
            <a:cxnLst/>
            <a:rect l="l" t="t" r="r" b="b"/>
            <a:pathLst>
              <a:path w="974725" h="544195">
                <a:moveTo>
                  <a:pt x="0" y="0"/>
                </a:moveTo>
                <a:lnTo>
                  <a:pt x="974556" y="0"/>
                </a:lnTo>
                <a:lnTo>
                  <a:pt x="974556" y="543923"/>
                </a:lnTo>
              </a:path>
            </a:pathLst>
          </a:custGeom>
          <a:ln w="679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180809" y="2293152"/>
            <a:ext cx="204470" cy="226695"/>
          </a:xfrm>
          <a:custGeom>
            <a:avLst/>
            <a:gdLst/>
            <a:ahLst/>
            <a:cxnLst/>
            <a:rect l="l" t="t" r="r" b="b"/>
            <a:pathLst>
              <a:path w="204469" h="226695">
                <a:moveTo>
                  <a:pt x="0" y="0"/>
                </a:moveTo>
                <a:lnTo>
                  <a:pt x="102009" y="226662"/>
                </a:lnTo>
                <a:lnTo>
                  <a:pt x="190414" y="30222"/>
                </a:lnTo>
                <a:lnTo>
                  <a:pt x="68010" y="30222"/>
                </a:lnTo>
                <a:lnTo>
                  <a:pt x="0" y="0"/>
                </a:lnTo>
                <a:close/>
              </a:path>
              <a:path w="204469" h="226695">
                <a:moveTo>
                  <a:pt x="204016" y="0"/>
                </a:moveTo>
                <a:lnTo>
                  <a:pt x="136008" y="30222"/>
                </a:lnTo>
                <a:lnTo>
                  <a:pt x="190414" y="30222"/>
                </a:lnTo>
                <a:lnTo>
                  <a:pt x="2040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373472" y="1839897"/>
            <a:ext cx="385445" cy="680085"/>
          </a:xfrm>
          <a:custGeom>
            <a:avLst/>
            <a:gdLst/>
            <a:ahLst/>
            <a:cxnLst/>
            <a:rect l="l" t="t" r="r" b="b"/>
            <a:pathLst>
              <a:path w="385445" h="680085">
                <a:moveTo>
                  <a:pt x="385283" y="0"/>
                </a:moveTo>
                <a:lnTo>
                  <a:pt x="0" y="0"/>
                </a:lnTo>
                <a:lnTo>
                  <a:pt x="0" y="679917"/>
                </a:lnTo>
              </a:path>
            </a:pathLst>
          </a:custGeom>
          <a:ln w="679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68087" y="1737875"/>
            <a:ext cx="226695" cy="204470"/>
          </a:xfrm>
          <a:custGeom>
            <a:avLst/>
            <a:gdLst/>
            <a:ahLst/>
            <a:cxnLst/>
            <a:rect l="l" t="t" r="r" b="b"/>
            <a:pathLst>
              <a:path w="226695" h="204470">
                <a:moveTo>
                  <a:pt x="0" y="0"/>
                </a:moveTo>
                <a:lnTo>
                  <a:pt x="30222" y="68022"/>
                </a:lnTo>
                <a:lnTo>
                  <a:pt x="30222" y="136008"/>
                </a:lnTo>
                <a:lnTo>
                  <a:pt x="0" y="204028"/>
                </a:lnTo>
                <a:lnTo>
                  <a:pt x="226662" y="10202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944231" y="1495425"/>
            <a:ext cx="728345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klystron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18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915945" y="1495425"/>
            <a:ext cx="411480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load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946900" y="1495425"/>
            <a:ext cx="1602105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damping antenna</a:t>
            </a:r>
            <a:endParaRPr sz="1600">
              <a:latin typeface="Helvetica"/>
              <a:cs typeface="Helvetica"/>
            </a:endParaRPr>
          </a:p>
        </p:txBody>
      </p:sp>
      <p:pic>
        <p:nvPicPr>
          <p:cNvPr id="24" name="Picture 23" descr="film_bl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4314825"/>
            <a:ext cx="5788192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70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79955">
              <a:lnSpc>
                <a:spcPct val="100000"/>
              </a:lnSpc>
            </a:pPr>
            <a:r>
              <a:rPr sz="3200" spc="-285" dirty="0">
                <a:latin typeface="+mj-lt"/>
              </a:rPr>
              <a:t>T</a:t>
            </a:r>
            <a:r>
              <a:rPr sz="3200" spc="-20" dirty="0">
                <a:latin typeface="+mj-lt"/>
              </a:rPr>
              <a:t>r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5" dirty="0">
                <a:latin typeface="+mj-lt"/>
              </a:rPr>
              <a:t>elling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40" dirty="0">
                <a:latin typeface="+mj-lt"/>
              </a:rPr>
              <a:t>uctures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36700" y="4467225"/>
            <a:ext cx="7598868" cy="1620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power is feed into one end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no reflection if designed properly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It slowly moves through the structure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group velocity is typically a few percent of the speed of light</a:t>
            </a:r>
          </a:p>
        </p:txBody>
      </p:sp>
      <p:sp>
        <p:nvSpPr>
          <p:cNvPr id="4" name="object 4"/>
          <p:cNvSpPr/>
          <p:nvPr/>
        </p:nvSpPr>
        <p:spPr>
          <a:xfrm>
            <a:off x="3201413" y="1979005"/>
            <a:ext cx="4555483" cy="1382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06175" y="2443615"/>
            <a:ext cx="5666105" cy="453390"/>
          </a:xfrm>
          <a:custGeom>
            <a:avLst/>
            <a:gdLst/>
            <a:ahLst/>
            <a:cxnLst/>
            <a:rect l="l" t="t" r="r" b="b"/>
            <a:pathLst>
              <a:path w="5666105" h="453389">
                <a:moveTo>
                  <a:pt x="0" y="453279"/>
                </a:moveTo>
                <a:lnTo>
                  <a:pt x="5666028" y="453279"/>
                </a:lnTo>
                <a:lnTo>
                  <a:pt x="5666028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06175" y="2443615"/>
            <a:ext cx="5666105" cy="453390"/>
          </a:xfrm>
          <a:custGeom>
            <a:avLst/>
            <a:gdLst/>
            <a:ahLst/>
            <a:cxnLst/>
            <a:rect l="l" t="t" r="r" b="b"/>
            <a:pathLst>
              <a:path w="5666105" h="453389">
                <a:moveTo>
                  <a:pt x="0" y="453279"/>
                </a:moveTo>
                <a:lnTo>
                  <a:pt x="5666028" y="453279"/>
                </a:lnTo>
                <a:lnTo>
                  <a:pt x="5666028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6240" y="1990336"/>
            <a:ext cx="79375" cy="453390"/>
          </a:xfrm>
          <a:custGeom>
            <a:avLst/>
            <a:gdLst/>
            <a:ahLst/>
            <a:cxnLst/>
            <a:rect l="l" t="t" r="r" b="b"/>
            <a:pathLst>
              <a:path w="79375" h="453389">
                <a:moveTo>
                  <a:pt x="0" y="453279"/>
                </a:moveTo>
                <a:lnTo>
                  <a:pt x="79322" y="453279"/>
                </a:lnTo>
                <a:lnTo>
                  <a:pt x="79322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518923" y="1990336"/>
            <a:ext cx="79375" cy="453390"/>
          </a:xfrm>
          <a:custGeom>
            <a:avLst/>
            <a:gdLst/>
            <a:ahLst/>
            <a:cxnLst/>
            <a:rect l="l" t="t" r="r" b="b"/>
            <a:pathLst>
              <a:path w="79375" h="453389">
                <a:moveTo>
                  <a:pt x="0" y="453279"/>
                </a:moveTo>
                <a:lnTo>
                  <a:pt x="79324" y="453279"/>
                </a:lnTo>
                <a:lnTo>
                  <a:pt x="79324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518923" y="1990336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12745" y="1990336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12745" y="1990336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326060" y="1763697"/>
            <a:ext cx="0" cy="544195"/>
          </a:xfrm>
          <a:custGeom>
            <a:avLst/>
            <a:gdLst/>
            <a:ahLst/>
            <a:cxnLst/>
            <a:rect l="l" t="t" r="r" b="b"/>
            <a:pathLst>
              <a:path h="544195">
                <a:moveTo>
                  <a:pt x="0" y="0"/>
                </a:moveTo>
                <a:lnTo>
                  <a:pt x="0" y="543923"/>
                </a:lnTo>
              </a:path>
            </a:pathLst>
          </a:custGeom>
          <a:ln w="679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24050" y="2216953"/>
            <a:ext cx="204470" cy="226695"/>
          </a:xfrm>
          <a:custGeom>
            <a:avLst/>
            <a:gdLst/>
            <a:ahLst/>
            <a:cxnLst/>
            <a:rect l="l" t="t" r="r" b="b"/>
            <a:pathLst>
              <a:path w="204470" h="226695">
                <a:moveTo>
                  <a:pt x="0" y="0"/>
                </a:moveTo>
                <a:lnTo>
                  <a:pt x="102009" y="226662"/>
                </a:lnTo>
                <a:lnTo>
                  <a:pt x="190417" y="30222"/>
                </a:lnTo>
                <a:lnTo>
                  <a:pt x="68010" y="30222"/>
                </a:lnTo>
                <a:lnTo>
                  <a:pt x="0" y="0"/>
                </a:lnTo>
                <a:close/>
              </a:path>
              <a:path w="204470" h="226695">
                <a:moveTo>
                  <a:pt x="204019" y="0"/>
                </a:moveTo>
                <a:lnTo>
                  <a:pt x="136008" y="30222"/>
                </a:lnTo>
                <a:lnTo>
                  <a:pt x="190417" y="30222"/>
                </a:lnTo>
                <a:lnTo>
                  <a:pt x="20401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32244" y="1786356"/>
            <a:ext cx="0" cy="657860"/>
          </a:xfrm>
          <a:custGeom>
            <a:avLst/>
            <a:gdLst/>
            <a:ahLst/>
            <a:cxnLst/>
            <a:rect l="l" t="t" r="r" b="b"/>
            <a:pathLst>
              <a:path h="657860">
                <a:moveTo>
                  <a:pt x="0" y="657259"/>
                </a:moveTo>
                <a:lnTo>
                  <a:pt x="0" y="0"/>
                </a:lnTo>
              </a:path>
            </a:pathLst>
          </a:custGeom>
          <a:ln w="679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530223" y="1650371"/>
            <a:ext cx="204470" cy="226695"/>
          </a:xfrm>
          <a:custGeom>
            <a:avLst/>
            <a:gdLst/>
            <a:ahLst/>
            <a:cxnLst/>
            <a:rect l="l" t="t" r="r" b="b"/>
            <a:pathLst>
              <a:path w="204470" h="226695">
                <a:moveTo>
                  <a:pt x="102021" y="0"/>
                </a:moveTo>
                <a:lnTo>
                  <a:pt x="0" y="226662"/>
                </a:lnTo>
                <a:lnTo>
                  <a:pt x="68034" y="196439"/>
                </a:lnTo>
                <a:lnTo>
                  <a:pt x="190440" y="196439"/>
                </a:lnTo>
                <a:lnTo>
                  <a:pt x="102021" y="0"/>
                </a:lnTo>
                <a:close/>
              </a:path>
              <a:path w="204470" h="226695">
                <a:moveTo>
                  <a:pt x="190440" y="196439"/>
                </a:moveTo>
                <a:lnTo>
                  <a:pt x="136008" y="196439"/>
                </a:lnTo>
                <a:lnTo>
                  <a:pt x="204043" y="226662"/>
                </a:lnTo>
                <a:lnTo>
                  <a:pt x="190440" y="1964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395424" y="1419225"/>
            <a:ext cx="728345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klystron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19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313464" y="1419225"/>
            <a:ext cx="411480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load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08500" y="1419225"/>
            <a:ext cx="1941830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damping waveguides</a:t>
            </a:r>
            <a:endParaRPr sz="1600">
              <a:latin typeface="Helvetica"/>
              <a:cs typeface="Helvetic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79955">
              <a:lnSpc>
                <a:spcPct val="100000"/>
              </a:lnSpc>
            </a:pPr>
            <a:r>
              <a:rPr sz="3200" spc="-285" dirty="0">
                <a:latin typeface="+mj-lt"/>
              </a:rPr>
              <a:t>T</a:t>
            </a:r>
            <a:r>
              <a:rPr sz="3200" spc="-20" dirty="0">
                <a:latin typeface="+mj-lt"/>
              </a:rPr>
              <a:t>r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5" dirty="0">
                <a:latin typeface="+mj-lt"/>
              </a:rPr>
              <a:t>elling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40" dirty="0">
                <a:latin typeface="+mj-lt"/>
              </a:rPr>
              <a:t>uctures</a:t>
            </a:r>
          </a:p>
        </p:txBody>
      </p:sp>
      <p:sp>
        <p:nvSpPr>
          <p:cNvPr id="4" name="object 4"/>
          <p:cNvSpPr/>
          <p:nvPr/>
        </p:nvSpPr>
        <p:spPr>
          <a:xfrm>
            <a:off x="3201413" y="1979005"/>
            <a:ext cx="4555483" cy="1382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06175" y="2443615"/>
            <a:ext cx="5666105" cy="453390"/>
          </a:xfrm>
          <a:custGeom>
            <a:avLst/>
            <a:gdLst/>
            <a:ahLst/>
            <a:cxnLst/>
            <a:rect l="l" t="t" r="r" b="b"/>
            <a:pathLst>
              <a:path w="5666105" h="453389">
                <a:moveTo>
                  <a:pt x="0" y="453279"/>
                </a:moveTo>
                <a:lnTo>
                  <a:pt x="5666028" y="453279"/>
                </a:lnTo>
                <a:lnTo>
                  <a:pt x="5666028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06175" y="2443615"/>
            <a:ext cx="5666105" cy="453390"/>
          </a:xfrm>
          <a:custGeom>
            <a:avLst/>
            <a:gdLst/>
            <a:ahLst/>
            <a:cxnLst/>
            <a:rect l="l" t="t" r="r" b="b"/>
            <a:pathLst>
              <a:path w="5666105" h="453389">
                <a:moveTo>
                  <a:pt x="0" y="453279"/>
                </a:moveTo>
                <a:lnTo>
                  <a:pt x="5666028" y="453279"/>
                </a:lnTo>
                <a:lnTo>
                  <a:pt x="5666028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6240" y="1990336"/>
            <a:ext cx="79375" cy="453390"/>
          </a:xfrm>
          <a:custGeom>
            <a:avLst/>
            <a:gdLst/>
            <a:ahLst/>
            <a:cxnLst/>
            <a:rect l="l" t="t" r="r" b="b"/>
            <a:pathLst>
              <a:path w="79375" h="453389">
                <a:moveTo>
                  <a:pt x="0" y="453279"/>
                </a:moveTo>
                <a:lnTo>
                  <a:pt x="79322" y="453279"/>
                </a:lnTo>
                <a:lnTo>
                  <a:pt x="79322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518923" y="1990336"/>
            <a:ext cx="79375" cy="453390"/>
          </a:xfrm>
          <a:custGeom>
            <a:avLst/>
            <a:gdLst/>
            <a:ahLst/>
            <a:cxnLst/>
            <a:rect l="l" t="t" r="r" b="b"/>
            <a:pathLst>
              <a:path w="79375" h="453389">
                <a:moveTo>
                  <a:pt x="0" y="453279"/>
                </a:moveTo>
                <a:lnTo>
                  <a:pt x="79324" y="453279"/>
                </a:lnTo>
                <a:lnTo>
                  <a:pt x="79324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518923" y="1990336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12745" y="1990336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12745" y="1990336"/>
            <a:ext cx="226695" cy="453390"/>
          </a:xfrm>
          <a:custGeom>
            <a:avLst/>
            <a:gdLst/>
            <a:ahLst/>
            <a:cxnLst/>
            <a:rect l="l" t="t" r="r" b="b"/>
            <a:pathLst>
              <a:path w="226695" h="453389">
                <a:moveTo>
                  <a:pt x="0" y="453279"/>
                </a:moveTo>
                <a:lnTo>
                  <a:pt x="226639" y="453279"/>
                </a:lnTo>
                <a:lnTo>
                  <a:pt x="226639" y="0"/>
                </a:lnTo>
                <a:lnTo>
                  <a:pt x="0" y="0"/>
                </a:lnTo>
                <a:lnTo>
                  <a:pt x="0" y="453279"/>
                </a:lnTo>
                <a:close/>
              </a:path>
            </a:pathLst>
          </a:custGeom>
          <a:ln w="2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326060" y="1763697"/>
            <a:ext cx="0" cy="544195"/>
          </a:xfrm>
          <a:custGeom>
            <a:avLst/>
            <a:gdLst/>
            <a:ahLst/>
            <a:cxnLst/>
            <a:rect l="l" t="t" r="r" b="b"/>
            <a:pathLst>
              <a:path h="544195">
                <a:moveTo>
                  <a:pt x="0" y="0"/>
                </a:moveTo>
                <a:lnTo>
                  <a:pt x="0" y="543923"/>
                </a:lnTo>
              </a:path>
            </a:pathLst>
          </a:custGeom>
          <a:ln w="679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24050" y="2216953"/>
            <a:ext cx="204470" cy="226695"/>
          </a:xfrm>
          <a:custGeom>
            <a:avLst/>
            <a:gdLst/>
            <a:ahLst/>
            <a:cxnLst/>
            <a:rect l="l" t="t" r="r" b="b"/>
            <a:pathLst>
              <a:path w="204470" h="226695">
                <a:moveTo>
                  <a:pt x="0" y="0"/>
                </a:moveTo>
                <a:lnTo>
                  <a:pt x="102009" y="226662"/>
                </a:lnTo>
                <a:lnTo>
                  <a:pt x="190417" y="30222"/>
                </a:lnTo>
                <a:lnTo>
                  <a:pt x="68010" y="30222"/>
                </a:lnTo>
                <a:lnTo>
                  <a:pt x="0" y="0"/>
                </a:lnTo>
                <a:close/>
              </a:path>
              <a:path w="204470" h="226695">
                <a:moveTo>
                  <a:pt x="204019" y="0"/>
                </a:moveTo>
                <a:lnTo>
                  <a:pt x="136008" y="30222"/>
                </a:lnTo>
                <a:lnTo>
                  <a:pt x="190417" y="30222"/>
                </a:lnTo>
                <a:lnTo>
                  <a:pt x="20401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32244" y="1786356"/>
            <a:ext cx="0" cy="657860"/>
          </a:xfrm>
          <a:custGeom>
            <a:avLst/>
            <a:gdLst/>
            <a:ahLst/>
            <a:cxnLst/>
            <a:rect l="l" t="t" r="r" b="b"/>
            <a:pathLst>
              <a:path h="657860">
                <a:moveTo>
                  <a:pt x="0" y="657259"/>
                </a:moveTo>
                <a:lnTo>
                  <a:pt x="0" y="0"/>
                </a:lnTo>
              </a:path>
            </a:pathLst>
          </a:custGeom>
          <a:ln w="679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530223" y="1650371"/>
            <a:ext cx="204470" cy="226695"/>
          </a:xfrm>
          <a:custGeom>
            <a:avLst/>
            <a:gdLst/>
            <a:ahLst/>
            <a:cxnLst/>
            <a:rect l="l" t="t" r="r" b="b"/>
            <a:pathLst>
              <a:path w="204470" h="226695">
                <a:moveTo>
                  <a:pt x="102021" y="0"/>
                </a:moveTo>
                <a:lnTo>
                  <a:pt x="0" y="226662"/>
                </a:lnTo>
                <a:lnTo>
                  <a:pt x="68034" y="196439"/>
                </a:lnTo>
                <a:lnTo>
                  <a:pt x="190440" y="196439"/>
                </a:lnTo>
                <a:lnTo>
                  <a:pt x="102021" y="0"/>
                </a:lnTo>
                <a:close/>
              </a:path>
              <a:path w="204470" h="226695">
                <a:moveTo>
                  <a:pt x="190440" y="196439"/>
                </a:moveTo>
                <a:lnTo>
                  <a:pt x="136008" y="196439"/>
                </a:lnTo>
                <a:lnTo>
                  <a:pt x="204043" y="226662"/>
                </a:lnTo>
                <a:lnTo>
                  <a:pt x="190440" y="1964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395424" y="1419225"/>
            <a:ext cx="728345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klystron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19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7313464" y="1419225"/>
            <a:ext cx="411480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load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08500" y="1419225"/>
            <a:ext cx="1941830" cy="229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damping waveguides</a:t>
            </a:r>
            <a:endParaRPr sz="1600">
              <a:latin typeface="Helvetica"/>
              <a:cs typeface="Helvetica"/>
            </a:endParaRPr>
          </a:p>
        </p:txBody>
      </p:sp>
      <p:pic>
        <p:nvPicPr>
          <p:cNvPr id="19" name="Picture 18" descr="film_bl4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700" y="4314825"/>
            <a:ext cx="5590339" cy="169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054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885681" y="7214812"/>
            <a:ext cx="54178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20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47570">
              <a:lnSpc>
                <a:spcPct val="100000"/>
              </a:lnSpc>
            </a:pPr>
            <a:r>
              <a:rPr sz="3200" spc="125" dirty="0">
                <a:latin typeface="+mj-lt"/>
              </a:rPr>
              <a:t>Choice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of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20" dirty="0">
                <a:latin typeface="+mj-lt"/>
              </a:rPr>
              <a:t>ucture</a:t>
            </a:r>
            <a:r>
              <a:rPr sz="3200" spc="70" dirty="0">
                <a:latin typeface="+mj-lt"/>
              </a:rPr>
              <a:t> </a:t>
            </a:r>
            <a:r>
              <a:rPr sz="3200" spc="125" dirty="0">
                <a:latin typeface="+mj-lt"/>
              </a:rPr>
              <a:t>Design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93701" y="1180449"/>
            <a:ext cx="10058400" cy="45610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3594" indent="-172085">
              <a:lnSpc>
                <a:spcPct val="100000"/>
              </a:lnSpc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In a super-conducting structure little power is lost in the wall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so can afford a small beam current</a:t>
            </a:r>
          </a:p>
          <a:p>
            <a:pPr marL="110236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little power is extracted but over long times</a:t>
            </a:r>
          </a:p>
          <a:p>
            <a:pPr marL="1102360" marR="5080" lvl="1" indent="-136525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natural choice is standing wave structures, to avoid all the power draining out at the end</a:t>
            </a:r>
          </a:p>
          <a:p>
            <a:pPr marL="110236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no need to compensate extraction of energy along the structure</a:t>
            </a:r>
          </a:p>
          <a:p>
            <a:pPr marL="823594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For a normal conducting structure all four options (constant impedance/constant gradi- ent and standing/travelling wave) could be used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for CLIC travelling wave, constant gradient structures have been chosen</a:t>
            </a:r>
          </a:p>
          <a:p>
            <a:pPr marL="110236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travelling wave structures avoid recirculators to keep the energy in the structures</a:t>
            </a:r>
          </a:p>
          <a:p>
            <a:pPr marL="110236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constant gradient allows to reach higher effective gradients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21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85720">
              <a:lnSpc>
                <a:spcPct val="100000"/>
              </a:lnSpc>
            </a:pPr>
            <a:r>
              <a:rPr sz="3200" spc="125" dirty="0">
                <a:latin typeface="+mj-lt"/>
              </a:rPr>
              <a:t>Choice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of</a:t>
            </a:r>
            <a:r>
              <a:rPr sz="3200" spc="70" dirty="0">
                <a:latin typeface="+mj-lt"/>
              </a:rPr>
              <a:t> </a:t>
            </a:r>
            <a:r>
              <a:rPr sz="3200" spc="30" dirty="0">
                <a:latin typeface="+mj-lt"/>
              </a:rPr>
              <a:t>F</a:t>
            </a:r>
            <a:r>
              <a:rPr sz="3200" spc="145" dirty="0">
                <a:latin typeface="+mj-lt"/>
              </a:rPr>
              <a:t>requency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81632" y="885825"/>
            <a:ext cx="7751268" cy="2746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dirty="0">
                <a:cs typeface="Times New Roman"/>
              </a:rPr>
              <a:t>Obviously the frequency choice differs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dirty="0">
                <a:solidFill>
                  <a:srgbClr val="0000FF"/>
                </a:solidFill>
                <a:cs typeface="Times New Roman"/>
              </a:rPr>
              <a:t>CLIC: 12 GHz</a:t>
            </a:r>
            <a:endParaRPr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51"/>
              </a:spcBef>
              <a:buClr>
                <a:srgbClr val="0000FF"/>
              </a:buClr>
              <a:buFont typeface="Times New Roman"/>
              <a:buChar char="-"/>
            </a:pPr>
            <a:endParaRPr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dirty="0">
                <a:solidFill>
                  <a:srgbClr val="FF0000"/>
                </a:solidFill>
                <a:cs typeface="Times New Roman"/>
              </a:rPr>
              <a:t>ILC: 1</a:t>
            </a:r>
            <a:r>
              <a:rPr i="1" dirty="0">
                <a:solidFill>
                  <a:srgbClr val="FF0000"/>
                </a:solidFill>
                <a:cs typeface="Times New Roman"/>
              </a:rPr>
              <a:t>.</a:t>
            </a:r>
            <a:r>
              <a:rPr dirty="0">
                <a:solidFill>
                  <a:srgbClr val="FF0000"/>
                </a:solidFill>
                <a:cs typeface="Times New Roman"/>
              </a:rPr>
              <a:t>3 GHz</a:t>
            </a:r>
            <a:endParaRPr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20"/>
              </a:spcBef>
              <a:buClr>
                <a:srgbClr val="0000FF"/>
              </a:buClr>
              <a:buFont typeface="Times New Roman"/>
              <a:buChar char="-"/>
            </a:pPr>
            <a:endParaRPr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dirty="0">
                <a:cs typeface="Times New Roman"/>
              </a:rPr>
              <a:t>So what drives the choice?</a:t>
            </a:r>
          </a:p>
          <a:p>
            <a:pPr>
              <a:lnSpc>
                <a:spcPct val="100000"/>
              </a:lnSpc>
              <a:spcBef>
                <a:spcPts val="16"/>
              </a:spcBef>
              <a:buFont typeface=""/>
              <a:buChar char="•"/>
            </a:pPr>
            <a:endParaRPr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dirty="0">
                <a:solidFill>
                  <a:srgbClr val="FF0000"/>
                </a:solidFill>
                <a:cs typeface="Times New Roman"/>
              </a:rPr>
              <a:t>ILC uses super-conducting structures</a:t>
            </a:r>
            <a:endParaRPr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dirty="0">
                <a:solidFill>
                  <a:srgbClr val="FF0000"/>
                </a:solidFill>
                <a:cs typeface="Times New Roman"/>
              </a:rPr>
              <a:t>high frequencies lead to higher surface resistance</a:t>
            </a:r>
            <a:endParaRPr dirty="0"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20303" y="3787375"/>
            <a:ext cx="704786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600190" algn="l"/>
              </a:tabLst>
            </a:pPr>
            <a:r>
              <a:rPr sz="1700" spc="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1700" spc="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FF0000"/>
                </a:solidFill>
                <a:cs typeface="Times New Roman"/>
              </a:rPr>
              <a:t>high frequencies lead to higher wakefield amplitudes </a:t>
            </a:r>
            <a:r>
              <a:rPr i="1" dirty="0">
                <a:solidFill>
                  <a:srgbClr val="FF0000"/>
                </a:solidFill>
                <a:cs typeface="Times New Roman"/>
              </a:rPr>
              <a:t>W</a:t>
            </a:r>
            <a:r>
              <a:rPr i="1" baseline="-11574" dirty="0">
                <a:solidFill>
                  <a:srgbClr val="FF0000"/>
                </a:solidFill>
                <a:cs typeface="Times New Roman"/>
              </a:rPr>
              <a:t>L  </a:t>
            </a:r>
            <a:r>
              <a:rPr i="1" dirty="0">
                <a:solidFill>
                  <a:srgbClr val="FF0000"/>
                </a:solidFill>
                <a:cs typeface="メイリオ"/>
              </a:rPr>
              <a:t>∝ </a:t>
            </a:r>
            <a:r>
              <a:rPr i="1" dirty="0">
                <a:solidFill>
                  <a:srgbClr val="FF0000"/>
                </a:solidFill>
                <a:cs typeface="Times New Roman"/>
              </a:rPr>
              <a:t>f </a:t>
            </a:r>
            <a:r>
              <a:rPr baseline="27777" dirty="0">
                <a:solidFill>
                  <a:srgbClr val="FF0000"/>
                </a:solidFill>
                <a:cs typeface="Times New Roman"/>
              </a:rPr>
              <a:t>2</a:t>
            </a:r>
            <a:r>
              <a:rPr dirty="0">
                <a:solidFill>
                  <a:srgbClr val="FF0000"/>
                </a:solidFill>
                <a:cs typeface="Times New Roman"/>
              </a:rPr>
              <a:t>, </a:t>
            </a:r>
            <a:r>
              <a:rPr i="1" dirty="0" smtClean="0">
                <a:solidFill>
                  <a:srgbClr val="FF0000"/>
                </a:solidFill>
                <a:cs typeface="Times New Roman"/>
              </a:rPr>
              <a:t>W</a:t>
            </a:r>
            <a:r>
              <a:rPr lang="fr-CH" i="1" dirty="0" smtClean="0">
                <a:solidFill>
                  <a:srgbClr val="FF0000"/>
                </a:solidFill>
                <a:cs typeface="Times New Roman"/>
              </a:rPr>
              <a:t>   </a:t>
            </a:r>
            <a:r>
              <a:rPr i="1" dirty="0" smtClean="0">
                <a:solidFill>
                  <a:srgbClr val="FF0000"/>
                </a:solidFill>
                <a:cs typeface="メイリオ"/>
              </a:rPr>
              <a:t>∝ </a:t>
            </a:r>
            <a:r>
              <a:rPr i="1" dirty="0">
                <a:solidFill>
                  <a:srgbClr val="FF0000"/>
                </a:solidFill>
                <a:cs typeface="Times New Roman"/>
              </a:rPr>
              <a:t>f </a:t>
            </a:r>
            <a:r>
              <a:rPr baseline="27777" dirty="0">
                <a:solidFill>
                  <a:srgbClr val="FF0000"/>
                </a:solidFill>
                <a:cs typeface="Times New Roman"/>
              </a:rPr>
              <a:t>3</a:t>
            </a:r>
            <a:endParaRPr baseline="27777" dirty="0"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13700" y="3945455"/>
            <a:ext cx="14351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i="1" spc="-40" dirty="0">
                <a:solidFill>
                  <a:srgbClr val="FF0000"/>
                </a:solidFill>
                <a:latin typeface="メイリオ"/>
                <a:cs typeface="メイリオ"/>
              </a:rPr>
              <a:t>⊥</a:t>
            </a:r>
            <a:endParaRPr sz="1200" dirty="0">
              <a:latin typeface="メイリオ"/>
              <a:cs typeface="メイリオ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05432" y="4217057"/>
            <a:ext cx="8522335" cy="27978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27025">
              <a:lnSpc>
                <a:spcPct val="100000"/>
              </a:lnSpc>
            </a:pPr>
            <a:r>
              <a:rPr sz="1700" spc="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1700" spc="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FF0000"/>
                </a:solidFill>
                <a:cs typeface="Times New Roman"/>
              </a:rPr>
              <a:t>a very low frequency makes the structures expensive (dimension </a:t>
            </a:r>
            <a:r>
              <a:rPr i="1" dirty="0">
                <a:solidFill>
                  <a:srgbClr val="FF0000"/>
                </a:solidFill>
                <a:cs typeface="メイリオ"/>
              </a:rPr>
              <a:t>∝ </a:t>
            </a:r>
            <a:r>
              <a:rPr i="1" dirty="0">
                <a:solidFill>
                  <a:srgbClr val="FF0000"/>
                </a:solidFill>
                <a:cs typeface="Times New Roman"/>
              </a:rPr>
              <a:t>λ</a:t>
            </a:r>
            <a:r>
              <a:rPr dirty="0">
                <a:solidFill>
                  <a:srgbClr val="FF0000"/>
                </a:solidFill>
                <a:cs typeface="Times New Roman"/>
              </a:rPr>
              <a:t>)</a:t>
            </a:r>
            <a:endParaRPr dirty="0">
              <a:cs typeface="Times New Roman"/>
            </a:endParaRPr>
          </a:p>
          <a:p>
            <a:pPr marL="184785">
              <a:lnSpc>
                <a:spcPct val="100000"/>
              </a:lnSpc>
              <a:spcBef>
                <a:spcPts val="1145"/>
              </a:spcBef>
            </a:pPr>
            <a:r>
              <a:rPr i="1" dirty="0">
                <a:solidFill>
                  <a:srgbClr val="FF0000"/>
                </a:solidFill>
                <a:cs typeface="メイリオ"/>
              </a:rPr>
              <a:t>⇒ </a:t>
            </a:r>
            <a:r>
              <a:rPr dirty="0">
                <a:solidFill>
                  <a:srgbClr val="FF0000"/>
                </a:solidFill>
                <a:cs typeface="Times New Roman"/>
              </a:rPr>
              <a:t>so a frequency with existing power sources has been picked</a:t>
            </a:r>
            <a:endParaRPr dirty="0">
              <a:cs typeface="Times New Roman"/>
            </a:endParaRPr>
          </a:p>
          <a:p>
            <a:pPr>
              <a:lnSpc>
                <a:spcPct val="100000"/>
              </a:lnSpc>
              <a:spcBef>
                <a:spcPts val="16"/>
              </a:spcBef>
            </a:pPr>
            <a:endParaRPr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Clr>
                <a:srgbClr val="0000FF"/>
              </a:buClr>
              <a:buFont typeface=""/>
              <a:buChar char="•"/>
              <a:tabLst>
                <a:tab pos="185420" algn="l"/>
              </a:tabLst>
            </a:pPr>
            <a:r>
              <a:rPr dirty="0">
                <a:solidFill>
                  <a:srgbClr val="0000FF"/>
                </a:solidFill>
                <a:cs typeface="Times New Roman"/>
              </a:rPr>
              <a:t>CLIC uses normal-conducting structures</a:t>
            </a:r>
            <a:endParaRPr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dirty="0">
                <a:solidFill>
                  <a:srgbClr val="0000FF"/>
                </a:solidFill>
                <a:cs typeface="Times New Roman"/>
              </a:rPr>
              <a:t>higher frequencies help in reaching high gradients</a:t>
            </a:r>
            <a:endParaRPr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Clr>
                <a:srgbClr val="0000FF"/>
              </a:buClr>
              <a:buFont typeface="Times New Roman"/>
              <a:buChar char="-"/>
              <a:tabLst>
                <a:tab pos="463550" algn="l"/>
              </a:tabLst>
            </a:pPr>
            <a:r>
              <a:rPr dirty="0">
                <a:solidFill>
                  <a:srgbClr val="0000FF"/>
                </a:solidFill>
                <a:cs typeface="Times New Roman"/>
              </a:rPr>
              <a:t>but also lead to higher wakefields</a:t>
            </a:r>
            <a:endParaRPr dirty="0">
              <a:cs typeface="Times New Roman"/>
            </a:endParaRPr>
          </a:p>
          <a:p>
            <a:pPr marL="463550" marR="5080" indent="-278765">
              <a:lnSpc>
                <a:spcPct val="107400"/>
              </a:lnSpc>
              <a:spcBef>
                <a:spcPts val="994"/>
              </a:spcBef>
            </a:pPr>
            <a:r>
              <a:rPr i="1" dirty="0">
                <a:solidFill>
                  <a:srgbClr val="0000FF"/>
                </a:solidFill>
                <a:cs typeface="メイリオ"/>
              </a:rPr>
              <a:t>⇒ </a:t>
            </a:r>
            <a:r>
              <a:rPr dirty="0">
                <a:solidFill>
                  <a:srgbClr val="0000FF"/>
                </a:solidFill>
                <a:cs typeface="Times New Roman"/>
              </a:rPr>
              <a:t>full optimisation of the design has been performed to achieve the lowest cost for a fixed energy and luminosity target</a:t>
            </a:r>
            <a:endParaRPr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22220">
              <a:lnSpc>
                <a:spcPct val="100000"/>
              </a:lnSpc>
            </a:pPr>
            <a:r>
              <a:rPr sz="3200" spc="145" dirty="0">
                <a:latin typeface="+mj-lt"/>
              </a:rPr>
              <a:t>RF</a:t>
            </a:r>
            <a:r>
              <a:rPr sz="3200" spc="70" dirty="0">
                <a:latin typeface="+mj-lt"/>
              </a:rPr>
              <a:t> </a:t>
            </a:r>
            <a:r>
              <a:rPr sz="3200" spc="160" dirty="0">
                <a:latin typeface="+mj-lt"/>
              </a:rPr>
              <a:t>P</a:t>
            </a:r>
            <a:r>
              <a:rPr sz="3200" spc="105" dirty="0">
                <a:latin typeface="+mj-lt"/>
              </a:rPr>
              <a:t>o</a:t>
            </a:r>
            <a:r>
              <a:rPr sz="3200" spc="-10" dirty="0">
                <a:latin typeface="+mj-lt"/>
              </a:rPr>
              <a:t>w</a:t>
            </a:r>
            <a:r>
              <a:rPr sz="3200" spc="140" dirty="0">
                <a:latin typeface="+mj-lt"/>
              </a:rPr>
              <a:t>er</a:t>
            </a:r>
            <a:r>
              <a:rPr sz="3200" spc="70" dirty="0">
                <a:latin typeface="+mj-lt"/>
              </a:rPr>
              <a:t> </a:t>
            </a:r>
            <a:r>
              <a:rPr sz="3200" spc="190" dirty="0">
                <a:latin typeface="+mj-lt"/>
              </a:rPr>
              <a:t>Gene</a:t>
            </a:r>
            <a:r>
              <a:rPr sz="3200" spc="95" dirty="0">
                <a:latin typeface="+mj-lt"/>
              </a:rPr>
              <a:t>r</a:t>
            </a:r>
            <a:r>
              <a:rPr sz="3200" spc="85" dirty="0">
                <a:latin typeface="+mj-lt"/>
              </a:rPr>
              <a:t>ation</a:t>
            </a:r>
          </a:p>
        </p:txBody>
      </p:sp>
      <p:sp>
        <p:nvSpPr>
          <p:cNvPr id="3" name="object 3"/>
          <p:cNvSpPr/>
          <p:nvPr/>
        </p:nvSpPr>
        <p:spPr>
          <a:xfrm>
            <a:off x="1997437" y="1010726"/>
            <a:ext cx="7193579" cy="5395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22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0500" y="197249"/>
            <a:ext cx="7566736" cy="535937"/>
          </a:xfrm>
          <a:prstGeom prst="rect">
            <a:avLst/>
          </a:prstGeom>
        </p:spPr>
        <p:txBody>
          <a:bodyPr vert="horz" wrap="square" lIns="0" tIns="43074" rIns="0" bIns="0" rtlCol="0">
            <a:spAutoFit/>
          </a:bodyPr>
          <a:lstStyle/>
          <a:p>
            <a:pPr marL="3462020">
              <a:lnSpc>
                <a:spcPct val="100000"/>
              </a:lnSpc>
            </a:pPr>
            <a:r>
              <a:rPr sz="3200" spc="40" dirty="0">
                <a:latin typeface="+mj-lt"/>
              </a:rPr>
              <a:t>Klystron</a:t>
            </a:r>
          </a:p>
        </p:txBody>
      </p:sp>
      <p:sp>
        <p:nvSpPr>
          <p:cNvPr id="5" name="object 5"/>
          <p:cNvSpPr/>
          <p:nvPr/>
        </p:nvSpPr>
        <p:spPr>
          <a:xfrm>
            <a:off x="3897902" y="1150993"/>
            <a:ext cx="6782798" cy="40782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23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901" y="1038225"/>
            <a:ext cx="7619999" cy="4385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1495" marR="4097020" indent="-285750">
              <a:lnSpc>
                <a:spcPct val="107400"/>
              </a:lnSpc>
              <a:buFont typeface="Arial"/>
              <a:buChar char="•"/>
            </a:pPr>
            <a:r>
              <a:rPr lang="en-US" sz="2000" dirty="0" smtClean="0">
                <a:cs typeface="Times New Roman"/>
              </a:rPr>
              <a:t>Usually the input RF power  for the accelerating structures is  provided  by klystrons</a:t>
            </a:r>
          </a:p>
          <a:p>
            <a:pPr marL="531495" marR="4097020" indent="-285750">
              <a:lnSpc>
                <a:spcPct val="107400"/>
              </a:lnSpc>
              <a:buFont typeface="Arial"/>
              <a:buChar char="•"/>
            </a:pPr>
            <a:r>
              <a:rPr lang="en-US" sz="2000" dirty="0" smtClean="0">
                <a:cs typeface="Times New Roman"/>
              </a:rPr>
              <a:t>In ILC or superconducting FELs klystrons are used to directly power the main beam</a:t>
            </a:r>
          </a:p>
          <a:p>
            <a:pPr marL="531495" marR="4097020" indent="-285750">
              <a:lnSpc>
                <a:spcPct val="107400"/>
              </a:lnSpc>
              <a:buFont typeface="Arial"/>
              <a:buChar char="•"/>
            </a:pPr>
            <a:r>
              <a:rPr lang="en-US" sz="2000" dirty="0" smtClean="0">
                <a:cs typeface="Times New Roman"/>
              </a:rPr>
              <a:t>In  CLIC   they   power   the drive beam accelerator</a:t>
            </a:r>
            <a:endParaRPr lang="en-US" sz="2000" dirty="0">
              <a:cs typeface="Times New Roman"/>
            </a:endParaRPr>
          </a:p>
          <a:p>
            <a:pPr marL="988695" marR="4097020" lvl="1" indent="-285750">
              <a:lnSpc>
                <a:spcPct val="107400"/>
              </a:lnSpc>
              <a:buFont typeface="Arial"/>
              <a:buChar char="•"/>
            </a:pPr>
            <a:r>
              <a:rPr lang="en-US" sz="2000" dirty="0" smtClean="0">
                <a:cs typeface="Times New Roman"/>
              </a:rPr>
              <a:t>only at low energy could use  them  in  the main </a:t>
            </a:r>
            <a:r>
              <a:rPr lang="en-US" sz="2000" dirty="0" err="1" smtClean="0">
                <a:cs typeface="Times New Roman"/>
              </a:rPr>
              <a:t>linac</a:t>
            </a:r>
            <a:endParaRPr lang="en-US" sz="2000" dirty="0"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432" y="5692011"/>
            <a:ext cx="12657068" cy="1061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1495" marR="4097020" indent="-285750" algn="just">
              <a:lnSpc>
                <a:spcPct val="107400"/>
              </a:lnSpc>
              <a:buFont typeface="Arial"/>
              <a:buChar char="•"/>
            </a:pPr>
            <a:r>
              <a:rPr lang="en-US" sz="2000" dirty="0" smtClean="0">
                <a:cs typeface="Times New Roman"/>
              </a:rPr>
              <a:t>In normal conducting FEL would use klystrons and pulse compressors</a:t>
            </a:r>
          </a:p>
          <a:p>
            <a:pPr marL="531495" marR="4097020" indent="-285750" algn="just">
              <a:lnSpc>
                <a:spcPct val="107400"/>
              </a:lnSpc>
              <a:buFont typeface="Arial"/>
              <a:buChar char="•"/>
            </a:pPr>
            <a:r>
              <a:rPr lang="en-US" sz="2000" dirty="0" smtClean="0">
                <a:cs typeface="Times New Roman"/>
              </a:rPr>
              <a:t>Klystrons tend to be more efficient at low frequencies and long pulses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936328" y="7214812"/>
            <a:ext cx="53289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2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843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75915">
              <a:lnSpc>
                <a:spcPct val="100000"/>
              </a:lnSpc>
            </a:pPr>
            <a:r>
              <a:rPr sz="3200" spc="130" dirty="0">
                <a:latin typeface="+mj-lt"/>
              </a:rPr>
              <a:t>Stepping</a:t>
            </a:r>
            <a:r>
              <a:rPr sz="3200" spc="70" dirty="0">
                <a:latin typeface="+mj-lt"/>
              </a:rPr>
              <a:t> </a:t>
            </a:r>
            <a:r>
              <a:rPr sz="3200" spc="195" dirty="0">
                <a:latin typeface="+mj-lt"/>
              </a:rPr>
              <a:t>Stones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05432" y="1180449"/>
            <a:ext cx="6913068" cy="437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Introduction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Accelerating structures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Power efficiency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Beam parameters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single bunch longitudinal wakefield and energy spread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beam transport and emittance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transverse wakefields and beam break-up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multi-bunch effects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Imperfections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Parameter optimisation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24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17500" y="3114484"/>
            <a:ext cx="10439400" cy="38673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Main cost drivers are peak power, average power and energy per pulse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the first make the klystron tough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the second the modulators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Very short high peak power for CLIC main linac would be very expensive</a:t>
            </a:r>
          </a:p>
          <a:p>
            <a:pPr marL="184785">
              <a:lnSpc>
                <a:spcPct val="100000"/>
              </a:lnSpc>
              <a:spcBef>
                <a:spcPts val="944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hence the drive beam scheme with resonable klystron peak power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For ILC and CLIC drive beam average power is important for cost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but there is nothing we can do to reduce it if we do not want to compromise luminosity</a:t>
            </a:r>
          </a:p>
          <a:p>
            <a:pPr marL="184785" indent="-135890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85420" algn="l"/>
              </a:tabLst>
            </a:pPr>
            <a:r>
              <a:rPr sz="2000" dirty="0">
                <a:cs typeface="Times New Roman"/>
              </a:rPr>
              <a:t>ILC klystrons: 1</a:t>
            </a:r>
            <a:r>
              <a:rPr sz="2000" i="1" dirty="0">
                <a:cs typeface="Times New Roman"/>
              </a:rPr>
              <a:t>.</a:t>
            </a:r>
            <a:r>
              <a:rPr sz="2000" dirty="0">
                <a:cs typeface="Times New Roman"/>
              </a:rPr>
              <a:t>3 GHz, 5 </a:t>
            </a:r>
            <a:r>
              <a:rPr sz="2000" i="1" dirty="0">
                <a:cs typeface="メイリオ"/>
              </a:rPr>
              <a:t>× </a:t>
            </a:r>
            <a:r>
              <a:rPr sz="2000" dirty="0">
                <a:cs typeface="Times New Roman"/>
              </a:rPr>
              <a:t>1</a:t>
            </a:r>
            <a:r>
              <a:rPr sz="2000" i="1" dirty="0">
                <a:cs typeface="Times New Roman"/>
              </a:rPr>
              <a:t>.</a:t>
            </a:r>
            <a:r>
              <a:rPr sz="2000" dirty="0">
                <a:cs typeface="Times New Roman"/>
              </a:rPr>
              <a:t>5 ms at 10 MW</a:t>
            </a:r>
          </a:p>
          <a:p>
            <a:pPr marL="184785" indent="-135890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85420" algn="l"/>
              </a:tabLst>
            </a:pPr>
            <a:r>
              <a:rPr sz="2000" dirty="0">
                <a:cs typeface="Times New Roman"/>
              </a:rPr>
              <a:t>CLIC drive beam klystrons: 1 GHz, 50 </a:t>
            </a:r>
            <a:r>
              <a:rPr sz="2000" i="1" dirty="0">
                <a:cs typeface="メイリオ"/>
              </a:rPr>
              <a:t>× </a:t>
            </a:r>
            <a:r>
              <a:rPr sz="2000" dirty="0">
                <a:cs typeface="Times New Roman"/>
              </a:rPr>
              <a:t>140 </a:t>
            </a:r>
            <a:r>
              <a:rPr sz="2000" i="1" dirty="0">
                <a:cs typeface="Times New Roman"/>
              </a:rPr>
              <a:t>µ</a:t>
            </a:r>
            <a:r>
              <a:rPr sz="2000" dirty="0">
                <a:cs typeface="Times New Roman"/>
              </a:rPr>
              <a:t>s at 20 MW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629671"/>
              </p:ext>
            </p:extLst>
          </p:nvPr>
        </p:nvGraphicFramePr>
        <p:xfrm>
          <a:off x="546100" y="1038226"/>
          <a:ext cx="6553200" cy="16763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48502"/>
                <a:gridCol w="981017"/>
                <a:gridCol w="1161848"/>
                <a:gridCol w="1161833"/>
              </a:tblGrid>
              <a:tr h="335277">
                <a:tc>
                  <a:txBody>
                    <a:bodyPr/>
                    <a:lstStyle/>
                    <a:p>
                      <a:endParaRPr sz="2000" dirty="0">
                        <a:latin typeface="+mn-lt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ILC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ML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CLIC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ML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CLIC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DB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91"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</a:pPr>
                      <a:r>
                        <a:rPr sz="2000" spc="-90" dirty="0">
                          <a:latin typeface="+mn-lt"/>
                          <a:cs typeface="Times New Roman"/>
                        </a:rPr>
                        <a:t>P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eak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p</a:t>
                      </a:r>
                      <a:r>
                        <a:rPr sz="2000" spc="-30" dirty="0">
                          <a:latin typeface="+mn-lt"/>
                          <a:cs typeface="Times New Roman"/>
                        </a:rPr>
                        <a:t>o</a:t>
                      </a:r>
                      <a:r>
                        <a:rPr sz="2000" spc="-20" dirty="0">
                          <a:latin typeface="+mn-lt"/>
                          <a:cs typeface="Times New Roman"/>
                        </a:rPr>
                        <a:t>w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er/st</a:t>
                      </a:r>
                      <a:r>
                        <a:rPr sz="2000" spc="2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ucture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[</a:t>
                      </a:r>
                      <a:r>
                        <a:rPr sz="2000" i="1" spc="175" dirty="0">
                          <a:latin typeface="+mn-lt"/>
                          <a:cs typeface="Times New Roman"/>
                        </a:rPr>
                        <a:t>M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W</a:t>
                      </a:r>
                      <a:r>
                        <a:rPr sz="2000" i="1" spc="-19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]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368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0.2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61.3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20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77">
                <a:tc>
                  <a:txBody>
                    <a:bodyPr/>
                    <a:lstStyle/>
                    <a:p>
                      <a:pPr marL="915669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St</a:t>
                      </a:r>
                      <a:r>
                        <a:rPr sz="2000" spc="25" dirty="0">
                          <a:latin typeface="+mn-lt"/>
                          <a:cs typeface="Times New Roman"/>
                        </a:rPr>
                        <a:t>r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uctures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16,000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140,000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98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1100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77">
                <a:tc>
                  <a:txBody>
                    <a:bodyPr/>
                    <a:lstStyle/>
                    <a:p>
                      <a:pPr marL="307340">
                        <a:lnSpc>
                          <a:spcPct val="100000"/>
                        </a:lnSpc>
                      </a:pPr>
                      <a:r>
                        <a:rPr sz="2000" spc="-210" dirty="0">
                          <a:latin typeface="+mn-lt"/>
                          <a:cs typeface="Times New Roman"/>
                        </a:rPr>
                        <a:t>T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otal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peak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p</a:t>
                      </a:r>
                      <a:r>
                        <a:rPr sz="2000" spc="-30" dirty="0">
                          <a:latin typeface="+mn-lt"/>
                          <a:cs typeface="Times New Roman"/>
                        </a:rPr>
                        <a:t>o</a:t>
                      </a:r>
                      <a:r>
                        <a:rPr sz="2000" spc="-20" dirty="0">
                          <a:latin typeface="+mn-lt"/>
                          <a:cs typeface="Times New Roman"/>
                        </a:rPr>
                        <a:t>w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er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[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GW</a:t>
                      </a:r>
                      <a:r>
                        <a:rPr sz="2000" i="1" spc="-195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]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3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8,600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22</a:t>
                      </a:r>
                      <a:endParaRPr sz="2000">
                        <a:latin typeface="+mn-lt"/>
                        <a:cs typeface="Times New Roman"/>
                      </a:endParaRP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77">
                <a:tc>
                  <a:txBody>
                    <a:bodyPr/>
                    <a:lstStyle/>
                    <a:p>
                      <a:pPr marL="61404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Pulse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length</a:t>
                      </a:r>
                      <a:r>
                        <a:rPr sz="2000" spc="50" dirty="0">
                          <a:latin typeface="+mn-lt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[</a:t>
                      </a:r>
                      <a:r>
                        <a:rPr sz="2000" i="1" dirty="0">
                          <a:latin typeface="+mn-lt"/>
                          <a:cs typeface="Times New Roman"/>
                        </a:rPr>
                        <a:t>µs</a:t>
                      </a:r>
                      <a:r>
                        <a:rPr sz="2000" dirty="0">
                          <a:latin typeface="+mn-lt"/>
                          <a:cs typeface="Times New Roman"/>
                        </a:rPr>
                        <a:t>]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5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1,600</a:t>
                      </a:r>
                    </a:p>
                  </a:txBody>
                  <a:tcPr marL="0" marR="0" marT="0" marB="0">
                    <a:lnL w="5055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0.244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+mn-lt"/>
                          <a:cs typeface="Times New Roman"/>
                        </a:rPr>
                        <a:t>142</a:t>
                      </a:r>
                    </a:p>
                  </a:txBody>
                  <a:tcPr marL="0" marR="0" marT="0" marB="0">
                    <a:lnL w="5054">
                      <a:solidFill>
                        <a:srgbClr val="000000"/>
                      </a:solidFill>
                      <a:prstDash val="solid"/>
                    </a:lnL>
                    <a:lnR w="5054">
                      <a:solidFill>
                        <a:srgbClr val="000000"/>
                      </a:solidFill>
                      <a:prstDash val="solid"/>
                    </a:lnR>
                    <a:lnT w="5054">
                      <a:solidFill>
                        <a:srgbClr val="000000"/>
                      </a:solidFill>
                      <a:prstDash val="solid"/>
                    </a:lnT>
                    <a:lnB w="505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404100" y="1419225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Numbers are rounded, new CLIC drive beam numbers used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63331" y="197249"/>
            <a:ext cx="7566736" cy="492443"/>
          </a:xfrm>
        </p:spPr>
        <p:txBody>
          <a:bodyPr/>
          <a:lstStyle/>
          <a:p>
            <a:pPr algn="ctr"/>
            <a:r>
              <a:rPr lang="en-US" sz="3200" dirty="0" smtClean="0">
                <a:latin typeface="+mj-lt"/>
              </a:rPr>
              <a:t>Power Needs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13764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03195">
              <a:lnSpc>
                <a:spcPct val="100000"/>
              </a:lnSpc>
            </a:pPr>
            <a:r>
              <a:rPr sz="3200" spc="15" dirty="0">
                <a:latin typeface="+mj-lt"/>
              </a:rPr>
              <a:t>D</a:t>
            </a:r>
            <a:r>
              <a:rPr sz="3200" spc="40" dirty="0">
                <a:latin typeface="+mj-lt"/>
              </a:rPr>
              <a:t>r</a:t>
            </a:r>
            <a:r>
              <a:rPr sz="3200" spc="-50" dirty="0">
                <a:latin typeface="+mj-lt"/>
              </a:rPr>
              <a:t>i</a:t>
            </a:r>
            <a:r>
              <a:rPr sz="3200" spc="-1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(CLIC)</a:t>
            </a:r>
          </a:p>
        </p:txBody>
      </p:sp>
      <p:sp>
        <p:nvSpPr>
          <p:cNvPr id="3" name="object 3"/>
          <p:cNvSpPr/>
          <p:nvPr/>
        </p:nvSpPr>
        <p:spPr>
          <a:xfrm>
            <a:off x="5437336" y="2756462"/>
            <a:ext cx="319405" cy="214629"/>
          </a:xfrm>
          <a:custGeom>
            <a:avLst/>
            <a:gdLst/>
            <a:ahLst/>
            <a:cxnLst/>
            <a:rect l="l" t="t" r="r" b="b"/>
            <a:pathLst>
              <a:path w="319404" h="214630">
                <a:moveTo>
                  <a:pt x="0" y="0"/>
                </a:moveTo>
                <a:lnTo>
                  <a:pt x="319132" y="0"/>
                </a:lnTo>
                <a:lnTo>
                  <a:pt x="319132" y="214536"/>
                </a:lnTo>
                <a:lnTo>
                  <a:pt x="0" y="214536"/>
                </a:lnTo>
                <a:lnTo>
                  <a:pt x="0" y="0"/>
                </a:lnTo>
                <a:close/>
              </a:path>
            </a:pathLst>
          </a:custGeom>
          <a:solidFill>
            <a:srgbClr val="6F84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611367" y="2818418"/>
            <a:ext cx="116205" cy="86995"/>
          </a:xfrm>
          <a:custGeom>
            <a:avLst/>
            <a:gdLst/>
            <a:ahLst/>
            <a:cxnLst/>
            <a:rect l="l" t="t" r="r" b="b"/>
            <a:pathLst>
              <a:path w="116204" h="86994">
                <a:moveTo>
                  <a:pt x="115701" y="0"/>
                </a:moveTo>
                <a:lnTo>
                  <a:pt x="0" y="43393"/>
                </a:lnTo>
                <a:lnTo>
                  <a:pt x="115701" y="86786"/>
                </a:lnTo>
                <a:lnTo>
                  <a:pt x="86772" y="43393"/>
                </a:lnTo>
                <a:lnTo>
                  <a:pt x="115701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11367" y="2818418"/>
            <a:ext cx="116205" cy="86995"/>
          </a:xfrm>
          <a:custGeom>
            <a:avLst/>
            <a:gdLst/>
            <a:ahLst/>
            <a:cxnLst/>
            <a:rect l="l" t="t" r="r" b="b"/>
            <a:pathLst>
              <a:path w="116204" h="86994">
                <a:moveTo>
                  <a:pt x="86772" y="43393"/>
                </a:moveTo>
                <a:lnTo>
                  <a:pt x="115701" y="86786"/>
                </a:lnTo>
                <a:lnTo>
                  <a:pt x="0" y="43393"/>
                </a:lnTo>
                <a:lnTo>
                  <a:pt x="115701" y="0"/>
                </a:lnTo>
                <a:lnTo>
                  <a:pt x="86772" y="43393"/>
                </a:lnTo>
              </a:path>
            </a:pathLst>
          </a:custGeom>
          <a:ln w="13881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698142" y="2861807"/>
            <a:ext cx="520700" cy="0"/>
          </a:xfrm>
          <a:custGeom>
            <a:avLst/>
            <a:gdLst/>
            <a:ahLst/>
            <a:cxnLst/>
            <a:rect l="l" t="t" r="r" b="b"/>
            <a:pathLst>
              <a:path w="520700">
                <a:moveTo>
                  <a:pt x="0" y="0"/>
                </a:moveTo>
                <a:lnTo>
                  <a:pt x="520536" y="0"/>
                </a:lnTo>
              </a:path>
            </a:pathLst>
          </a:custGeom>
          <a:ln w="3175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698139" y="2861811"/>
            <a:ext cx="520700" cy="0"/>
          </a:xfrm>
          <a:custGeom>
            <a:avLst/>
            <a:gdLst/>
            <a:ahLst/>
            <a:cxnLst/>
            <a:rect l="l" t="t" r="r" b="b"/>
            <a:pathLst>
              <a:path w="520700">
                <a:moveTo>
                  <a:pt x="520550" y="0"/>
                </a:moveTo>
                <a:lnTo>
                  <a:pt x="0" y="0"/>
                </a:lnTo>
              </a:path>
            </a:pathLst>
          </a:custGeom>
          <a:ln w="19669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52395" y="1291482"/>
            <a:ext cx="0" cy="191135"/>
          </a:xfrm>
          <a:custGeom>
            <a:avLst/>
            <a:gdLst/>
            <a:ahLst/>
            <a:cxnLst/>
            <a:rect l="l" t="t" r="r" b="b"/>
            <a:pathLst>
              <a:path h="191134">
                <a:moveTo>
                  <a:pt x="0" y="0"/>
                </a:moveTo>
                <a:lnTo>
                  <a:pt x="0" y="190868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80923" y="1210046"/>
            <a:ext cx="144145" cy="125095"/>
          </a:xfrm>
          <a:custGeom>
            <a:avLst/>
            <a:gdLst/>
            <a:ahLst/>
            <a:cxnLst/>
            <a:rect l="l" t="t" r="r" b="b"/>
            <a:pathLst>
              <a:path w="144145" h="125094">
                <a:moveTo>
                  <a:pt x="143810" y="0"/>
                </a:moveTo>
                <a:lnTo>
                  <a:pt x="0" y="0"/>
                </a:lnTo>
                <a:lnTo>
                  <a:pt x="71905" y="124557"/>
                </a:lnTo>
                <a:lnTo>
                  <a:pt x="143810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747374" y="1291482"/>
            <a:ext cx="0" cy="191135"/>
          </a:xfrm>
          <a:custGeom>
            <a:avLst/>
            <a:gdLst/>
            <a:ahLst/>
            <a:cxnLst/>
            <a:rect l="l" t="t" r="r" b="b"/>
            <a:pathLst>
              <a:path h="191134">
                <a:moveTo>
                  <a:pt x="0" y="0"/>
                </a:moveTo>
                <a:lnTo>
                  <a:pt x="0" y="190868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75902" y="1210046"/>
            <a:ext cx="144145" cy="125095"/>
          </a:xfrm>
          <a:custGeom>
            <a:avLst/>
            <a:gdLst/>
            <a:ahLst/>
            <a:cxnLst/>
            <a:rect l="l" t="t" r="r" b="b"/>
            <a:pathLst>
              <a:path w="144145" h="125094">
                <a:moveTo>
                  <a:pt x="143810" y="0"/>
                </a:moveTo>
                <a:lnTo>
                  <a:pt x="0" y="0"/>
                </a:lnTo>
                <a:lnTo>
                  <a:pt x="71905" y="124557"/>
                </a:lnTo>
                <a:lnTo>
                  <a:pt x="143810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57417" y="1291482"/>
            <a:ext cx="0" cy="191135"/>
          </a:xfrm>
          <a:custGeom>
            <a:avLst/>
            <a:gdLst/>
            <a:ahLst/>
            <a:cxnLst/>
            <a:rect l="l" t="t" r="r" b="b"/>
            <a:pathLst>
              <a:path h="191134">
                <a:moveTo>
                  <a:pt x="0" y="0"/>
                </a:moveTo>
                <a:lnTo>
                  <a:pt x="0" y="190868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772209" y="2495690"/>
            <a:ext cx="136525" cy="137160"/>
          </a:xfrm>
          <a:custGeom>
            <a:avLst/>
            <a:gdLst/>
            <a:ahLst/>
            <a:cxnLst/>
            <a:rect l="l" t="t" r="r" b="b"/>
            <a:pathLst>
              <a:path w="136525" h="137160">
                <a:moveTo>
                  <a:pt x="0" y="137078"/>
                </a:moveTo>
                <a:lnTo>
                  <a:pt x="78082" y="137078"/>
                </a:lnTo>
                <a:lnTo>
                  <a:pt x="92541" y="135275"/>
                </a:lnTo>
                <a:lnTo>
                  <a:pt x="125392" y="111843"/>
                </a:lnTo>
                <a:lnTo>
                  <a:pt x="135948" y="85704"/>
                </a:lnTo>
                <a:lnTo>
                  <a:pt x="135489" y="68100"/>
                </a:lnTo>
                <a:lnTo>
                  <a:pt x="123727" y="24271"/>
                </a:lnTo>
                <a:lnTo>
                  <a:pt x="97125" y="1363"/>
                </a:lnTo>
                <a:lnTo>
                  <a:pt x="33731" y="0"/>
                </a:lnTo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327463" y="2495690"/>
            <a:ext cx="136525" cy="137160"/>
          </a:xfrm>
          <a:custGeom>
            <a:avLst/>
            <a:gdLst/>
            <a:ahLst/>
            <a:cxnLst/>
            <a:rect l="l" t="t" r="r" b="b"/>
            <a:pathLst>
              <a:path w="136525" h="137160">
                <a:moveTo>
                  <a:pt x="0" y="137078"/>
                </a:moveTo>
                <a:lnTo>
                  <a:pt x="78082" y="137078"/>
                </a:lnTo>
                <a:lnTo>
                  <a:pt x="92541" y="135275"/>
                </a:lnTo>
                <a:lnTo>
                  <a:pt x="125392" y="111843"/>
                </a:lnTo>
                <a:lnTo>
                  <a:pt x="135948" y="85704"/>
                </a:lnTo>
                <a:lnTo>
                  <a:pt x="135489" y="68100"/>
                </a:lnTo>
                <a:lnTo>
                  <a:pt x="123727" y="24271"/>
                </a:lnTo>
                <a:lnTo>
                  <a:pt x="97125" y="1363"/>
                </a:lnTo>
                <a:lnTo>
                  <a:pt x="33731" y="0"/>
                </a:lnTo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031942" y="2495690"/>
            <a:ext cx="136525" cy="137160"/>
          </a:xfrm>
          <a:custGeom>
            <a:avLst/>
            <a:gdLst/>
            <a:ahLst/>
            <a:cxnLst/>
            <a:rect l="l" t="t" r="r" b="b"/>
            <a:pathLst>
              <a:path w="136525" h="137160">
                <a:moveTo>
                  <a:pt x="0" y="137078"/>
                </a:moveTo>
                <a:lnTo>
                  <a:pt x="78082" y="137078"/>
                </a:lnTo>
                <a:lnTo>
                  <a:pt x="92541" y="135275"/>
                </a:lnTo>
                <a:lnTo>
                  <a:pt x="125392" y="111843"/>
                </a:lnTo>
                <a:lnTo>
                  <a:pt x="135948" y="85704"/>
                </a:lnTo>
                <a:lnTo>
                  <a:pt x="135489" y="68100"/>
                </a:lnTo>
                <a:lnTo>
                  <a:pt x="123727" y="24271"/>
                </a:lnTo>
                <a:lnTo>
                  <a:pt x="97125" y="1363"/>
                </a:lnTo>
                <a:lnTo>
                  <a:pt x="33731" y="0"/>
                </a:lnTo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676804" y="2495690"/>
            <a:ext cx="1045210" cy="137160"/>
          </a:xfrm>
          <a:custGeom>
            <a:avLst/>
            <a:gdLst/>
            <a:ahLst/>
            <a:cxnLst/>
            <a:rect l="l" t="t" r="r" b="b"/>
            <a:pathLst>
              <a:path w="1045209" h="137160">
                <a:moveTo>
                  <a:pt x="911435" y="137078"/>
                </a:moveTo>
                <a:lnTo>
                  <a:pt x="987935" y="137078"/>
                </a:lnTo>
                <a:lnTo>
                  <a:pt x="1002225" y="135242"/>
                </a:lnTo>
                <a:lnTo>
                  <a:pt x="1034569" y="111417"/>
                </a:lnTo>
                <a:lnTo>
                  <a:pt x="1044766" y="84897"/>
                </a:lnTo>
                <a:lnTo>
                  <a:pt x="1044254" y="67342"/>
                </a:lnTo>
                <a:lnTo>
                  <a:pt x="1032337" y="23568"/>
                </a:lnTo>
                <a:lnTo>
                  <a:pt x="1005577" y="1092"/>
                </a:lnTo>
                <a:lnTo>
                  <a:pt x="0" y="0"/>
                </a:lnTo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8847460" y="3029177"/>
            <a:ext cx="16129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5" dirty="0">
                <a:solidFill>
                  <a:srgbClr val="231F20"/>
                </a:solidFill>
                <a:latin typeface="Arial Rounded MT Bold"/>
                <a:cs typeface="Arial Rounded MT Bold"/>
              </a:rPr>
              <a:t>TA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296592" y="2683966"/>
            <a:ext cx="45720" cy="60960"/>
          </a:xfrm>
          <a:custGeom>
            <a:avLst/>
            <a:gdLst/>
            <a:ahLst/>
            <a:cxnLst/>
            <a:rect l="l" t="t" r="r" b="b"/>
            <a:pathLst>
              <a:path w="45720" h="60960">
                <a:moveTo>
                  <a:pt x="0" y="0"/>
                </a:moveTo>
                <a:lnTo>
                  <a:pt x="22737" y="60633"/>
                </a:lnTo>
                <a:lnTo>
                  <a:pt x="39785" y="15172"/>
                </a:lnTo>
                <a:lnTo>
                  <a:pt x="22737" y="15172"/>
                </a:lnTo>
                <a:lnTo>
                  <a:pt x="0" y="0"/>
                </a:lnTo>
                <a:close/>
              </a:path>
              <a:path w="45720" h="60960">
                <a:moveTo>
                  <a:pt x="45475" y="0"/>
                </a:moveTo>
                <a:lnTo>
                  <a:pt x="22737" y="15172"/>
                </a:lnTo>
                <a:lnTo>
                  <a:pt x="39785" y="15172"/>
                </a:lnTo>
                <a:lnTo>
                  <a:pt x="4547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319372" y="2627309"/>
            <a:ext cx="128905" cy="57785"/>
          </a:xfrm>
          <a:custGeom>
            <a:avLst/>
            <a:gdLst/>
            <a:ahLst/>
            <a:cxnLst/>
            <a:rect l="l" t="t" r="r" b="b"/>
            <a:pathLst>
              <a:path w="128904" h="57785">
                <a:moveTo>
                  <a:pt x="128360" y="1121"/>
                </a:moveTo>
                <a:lnTo>
                  <a:pt x="98439" y="357"/>
                </a:lnTo>
                <a:lnTo>
                  <a:pt x="73570" y="0"/>
                </a:lnTo>
                <a:lnTo>
                  <a:pt x="53286" y="306"/>
                </a:lnTo>
                <a:lnTo>
                  <a:pt x="15267" y="7778"/>
                </a:lnTo>
                <a:lnTo>
                  <a:pt x="423" y="42635"/>
                </a:lnTo>
                <a:lnTo>
                  <a:pt x="0" y="57509"/>
                </a:lnTo>
              </a:path>
            </a:pathLst>
          </a:custGeom>
          <a:ln w="58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455481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481175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439639" y="2579781"/>
            <a:ext cx="376476" cy="1158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527855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553550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600232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80" y="68490"/>
                </a:lnTo>
                <a:lnTo>
                  <a:pt x="4494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80" y="17129"/>
                </a:lnTo>
                <a:lnTo>
                  <a:pt x="44948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625912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672608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698301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744983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80" y="68490"/>
                </a:lnTo>
                <a:lnTo>
                  <a:pt x="4494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80" y="17129"/>
                </a:lnTo>
                <a:lnTo>
                  <a:pt x="44948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70664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271758" y="2744691"/>
            <a:ext cx="97155" cy="75565"/>
          </a:xfrm>
          <a:custGeom>
            <a:avLst/>
            <a:gdLst/>
            <a:ahLst/>
            <a:cxnLst/>
            <a:rect l="l" t="t" r="r" b="b"/>
            <a:pathLst>
              <a:path w="97154" h="75564">
                <a:moveTo>
                  <a:pt x="0" y="0"/>
                </a:moveTo>
                <a:lnTo>
                  <a:pt x="97016" y="0"/>
                </a:lnTo>
                <a:lnTo>
                  <a:pt x="97016" y="75472"/>
                </a:lnTo>
                <a:lnTo>
                  <a:pt x="0" y="75472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272505" y="2744677"/>
            <a:ext cx="96520" cy="75565"/>
          </a:xfrm>
          <a:custGeom>
            <a:avLst/>
            <a:gdLst/>
            <a:ahLst/>
            <a:cxnLst/>
            <a:rect l="l" t="t" r="r" b="b"/>
            <a:pathLst>
              <a:path w="96520" h="75564">
                <a:moveTo>
                  <a:pt x="96270" y="0"/>
                </a:moveTo>
                <a:lnTo>
                  <a:pt x="93480" y="0"/>
                </a:lnTo>
                <a:lnTo>
                  <a:pt x="0" y="75486"/>
                </a:lnTo>
                <a:lnTo>
                  <a:pt x="96270" y="75486"/>
                </a:lnTo>
                <a:lnTo>
                  <a:pt x="96270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851846" y="2683966"/>
            <a:ext cx="45720" cy="60960"/>
          </a:xfrm>
          <a:custGeom>
            <a:avLst/>
            <a:gdLst/>
            <a:ahLst/>
            <a:cxnLst/>
            <a:rect l="l" t="t" r="r" b="b"/>
            <a:pathLst>
              <a:path w="45720" h="60960">
                <a:moveTo>
                  <a:pt x="0" y="0"/>
                </a:moveTo>
                <a:lnTo>
                  <a:pt x="22737" y="60633"/>
                </a:lnTo>
                <a:lnTo>
                  <a:pt x="39785" y="15172"/>
                </a:lnTo>
                <a:lnTo>
                  <a:pt x="22737" y="15172"/>
                </a:lnTo>
                <a:lnTo>
                  <a:pt x="0" y="0"/>
                </a:lnTo>
                <a:close/>
              </a:path>
              <a:path w="45720" h="60960">
                <a:moveTo>
                  <a:pt x="45475" y="0"/>
                </a:moveTo>
                <a:lnTo>
                  <a:pt x="22737" y="15172"/>
                </a:lnTo>
                <a:lnTo>
                  <a:pt x="39785" y="15172"/>
                </a:lnTo>
                <a:lnTo>
                  <a:pt x="4547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874626" y="2627309"/>
            <a:ext cx="128905" cy="57785"/>
          </a:xfrm>
          <a:custGeom>
            <a:avLst/>
            <a:gdLst/>
            <a:ahLst/>
            <a:cxnLst/>
            <a:rect l="l" t="t" r="r" b="b"/>
            <a:pathLst>
              <a:path w="128904" h="57785">
                <a:moveTo>
                  <a:pt x="128360" y="1121"/>
                </a:moveTo>
                <a:lnTo>
                  <a:pt x="98439" y="357"/>
                </a:lnTo>
                <a:lnTo>
                  <a:pt x="73570" y="0"/>
                </a:lnTo>
                <a:lnTo>
                  <a:pt x="53286" y="306"/>
                </a:lnTo>
                <a:lnTo>
                  <a:pt x="15267" y="7778"/>
                </a:lnTo>
                <a:lnTo>
                  <a:pt x="423" y="42635"/>
                </a:lnTo>
                <a:lnTo>
                  <a:pt x="0" y="57509"/>
                </a:lnTo>
              </a:path>
            </a:pathLst>
          </a:custGeom>
          <a:ln w="58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010735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036430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994893" y="2579781"/>
            <a:ext cx="376476" cy="1158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083110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108804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155486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80" y="68490"/>
                </a:lnTo>
                <a:lnTo>
                  <a:pt x="4494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80" y="17129"/>
                </a:lnTo>
                <a:lnTo>
                  <a:pt x="44948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181166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227861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253556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300238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80" y="68490"/>
                </a:lnTo>
                <a:lnTo>
                  <a:pt x="4494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80" y="17129"/>
                </a:lnTo>
                <a:lnTo>
                  <a:pt x="44948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325918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827012" y="2744691"/>
            <a:ext cx="97155" cy="75565"/>
          </a:xfrm>
          <a:custGeom>
            <a:avLst/>
            <a:gdLst/>
            <a:ahLst/>
            <a:cxnLst/>
            <a:rect l="l" t="t" r="r" b="b"/>
            <a:pathLst>
              <a:path w="97154" h="75564">
                <a:moveTo>
                  <a:pt x="0" y="0"/>
                </a:moveTo>
                <a:lnTo>
                  <a:pt x="97016" y="0"/>
                </a:lnTo>
                <a:lnTo>
                  <a:pt x="97016" y="75472"/>
                </a:lnTo>
                <a:lnTo>
                  <a:pt x="0" y="75472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827759" y="2744677"/>
            <a:ext cx="96520" cy="75565"/>
          </a:xfrm>
          <a:custGeom>
            <a:avLst/>
            <a:gdLst/>
            <a:ahLst/>
            <a:cxnLst/>
            <a:rect l="l" t="t" r="r" b="b"/>
            <a:pathLst>
              <a:path w="96520" h="75564">
                <a:moveTo>
                  <a:pt x="96270" y="0"/>
                </a:moveTo>
                <a:lnTo>
                  <a:pt x="93480" y="0"/>
                </a:lnTo>
                <a:lnTo>
                  <a:pt x="0" y="75486"/>
                </a:lnTo>
                <a:lnTo>
                  <a:pt x="96270" y="75486"/>
                </a:lnTo>
                <a:lnTo>
                  <a:pt x="96270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545914" y="2683966"/>
            <a:ext cx="45720" cy="60960"/>
          </a:xfrm>
          <a:custGeom>
            <a:avLst/>
            <a:gdLst/>
            <a:ahLst/>
            <a:cxnLst/>
            <a:rect l="l" t="t" r="r" b="b"/>
            <a:pathLst>
              <a:path w="45720" h="60960">
                <a:moveTo>
                  <a:pt x="0" y="0"/>
                </a:moveTo>
                <a:lnTo>
                  <a:pt x="22737" y="60633"/>
                </a:lnTo>
                <a:lnTo>
                  <a:pt x="39785" y="15172"/>
                </a:lnTo>
                <a:lnTo>
                  <a:pt x="22737" y="15172"/>
                </a:lnTo>
                <a:lnTo>
                  <a:pt x="0" y="0"/>
                </a:lnTo>
                <a:close/>
              </a:path>
              <a:path w="45720" h="60960">
                <a:moveTo>
                  <a:pt x="45475" y="0"/>
                </a:moveTo>
                <a:lnTo>
                  <a:pt x="22737" y="15172"/>
                </a:lnTo>
                <a:lnTo>
                  <a:pt x="39785" y="15172"/>
                </a:lnTo>
                <a:lnTo>
                  <a:pt x="4547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568694" y="2627309"/>
            <a:ext cx="128905" cy="57785"/>
          </a:xfrm>
          <a:custGeom>
            <a:avLst/>
            <a:gdLst/>
            <a:ahLst/>
            <a:cxnLst/>
            <a:rect l="l" t="t" r="r" b="b"/>
            <a:pathLst>
              <a:path w="128904" h="57785">
                <a:moveTo>
                  <a:pt x="128360" y="1121"/>
                </a:moveTo>
                <a:lnTo>
                  <a:pt x="98439" y="357"/>
                </a:lnTo>
                <a:lnTo>
                  <a:pt x="73570" y="0"/>
                </a:lnTo>
                <a:lnTo>
                  <a:pt x="53286" y="306"/>
                </a:lnTo>
                <a:lnTo>
                  <a:pt x="15267" y="7778"/>
                </a:lnTo>
                <a:lnTo>
                  <a:pt x="423" y="42635"/>
                </a:lnTo>
                <a:lnTo>
                  <a:pt x="0" y="57509"/>
                </a:lnTo>
              </a:path>
            </a:pathLst>
          </a:custGeom>
          <a:ln w="58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704803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730497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688961" y="2579781"/>
            <a:ext cx="376476" cy="1158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777178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802872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849554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80" y="68490"/>
                </a:lnTo>
                <a:lnTo>
                  <a:pt x="4494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80" y="17129"/>
                </a:lnTo>
                <a:lnTo>
                  <a:pt x="44948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875234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921929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947624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994305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80" y="68490"/>
                </a:lnTo>
                <a:lnTo>
                  <a:pt x="4494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80" y="17129"/>
                </a:lnTo>
                <a:lnTo>
                  <a:pt x="44948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019986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521080" y="2744691"/>
            <a:ext cx="97155" cy="75565"/>
          </a:xfrm>
          <a:custGeom>
            <a:avLst/>
            <a:gdLst/>
            <a:ahLst/>
            <a:cxnLst/>
            <a:rect l="l" t="t" r="r" b="b"/>
            <a:pathLst>
              <a:path w="97154" h="75564">
                <a:moveTo>
                  <a:pt x="0" y="0"/>
                </a:moveTo>
                <a:lnTo>
                  <a:pt x="97016" y="0"/>
                </a:lnTo>
                <a:lnTo>
                  <a:pt x="97016" y="75472"/>
                </a:lnTo>
                <a:lnTo>
                  <a:pt x="0" y="75472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521826" y="2744677"/>
            <a:ext cx="96520" cy="75565"/>
          </a:xfrm>
          <a:custGeom>
            <a:avLst/>
            <a:gdLst/>
            <a:ahLst/>
            <a:cxnLst/>
            <a:rect l="l" t="t" r="r" b="b"/>
            <a:pathLst>
              <a:path w="96520" h="75564">
                <a:moveTo>
                  <a:pt x="96270" y="0"/>
                </a:moveTo>
                <a:lnTo>
                  <a:pt x="93480" y="0"/>
                </a:lnTo>
                <a:lnTo>
                  <a:pt x="0" y="75486"/>
                </a:lnTo>
                <a:lnTo>
                  <a:pt x="96270" y="75486"/>
                </a:lnTo>
                <a:lnTo>
                  <a:pt x="96270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101168" y="2683966"/>
            <a:ext cx="45720" cy="60960"/>
          </a:xfrm>
          <a:custGeom>
            <a:avLst/>
            <a:gdLst/>
            <a:ahLst/>
            <a:cxnLst/>
            <a:rect l="l" t="t" r="r" b="b"/>
            <a:pathLst>
              <a:path w="45720" h="60960">
                <a:moveTo>
                  <a:pt x="0" y="0"/>
                </a:moveTo>
                <a:lnTo>
                  <a:pt x="22737" y="60633"/>
                </a:lnTo>
                <a:lnTo>
                  <a:pt x="39785" y="15172"/>
                </a:lnTo>
                <a:lnTo>
                  <a:pt x="22737" y="15172"/>
                </a:lnTo>
                <a:lnTo>
                  <a:pt x="0" y="0"/>
                </a:lnTo>
                <a:close/>
              </a:path>
              <a:path w="45720" h="60960">
                <a:moveTo>
                  <a:pt x="45475" y="0"/>
                </a:moveTo>
                <a:lnTo>
                  <a:pt x="22737" y="15172"/>
                </a:lnTo>
                <a:lnTo>
                  <a:pt x="39785" y="15172"/>
                </a:lnTo>
                <a:lnTo>
                  <a:pt x="4547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123948" y="2627309"/>
            <a:ext cx="128905" cy="57785"/>
          </a:xfrm>
          <a:custGeom>
            <a:avLst/>
            <a:gdLst/>
            <a:ahLst/>
            <a:cxnLst/>
            <a:rect l="l" t="t" r="r" b="b"/>
            <a:pathLst>
              <a:path w="128904" h="57785">
                <a:moveTo>
                  <a:pt x="128360" y="1121"/>
                </a:moveTo>
                <a:lnTo>
                  <a:pt x="98439" y="357"/>
                </a:lnTo>
                <a:lnTo>
                  <a:pt x="73570" y="0"/>
                </a:lnTo>
                <a:lnTo>
                  <a:pt x="53286" y="306"/>
                </a:lnTo>
                <a:lnTo>
                  <a:pt x="15267" y="7778"/>
                </a:lnTo>
                <a:lnTo>
                  <a:pt x="423" y="42635"/>
                </a:lnTo>
                <a:lnTo>
                  <a:pt x="0" y="57509"/>
                </a:lnTo>
              </a:path>
            </a:pathLst>
          </a:custGeom>
          <a:ln w="58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260057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285751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244216" y="2579781"/>
            <a:ext cx="376476" cy="1158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332431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358126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404807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80" y="68490"/>
                </a:lnTo>
                <a:lnTo>
                  <a:pt x="4494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80" y="17129"/>
                </a:lnTo>
                <a:lnTo>
                  <a:pt x="44948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430488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477184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502878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549560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4" h="68580">
                <a:moveTo>
                  <a:pt x="0" y="0"/>
                </a:moveTo>
                <a:lnTo>
                  <a:pt x="25680" y="68490"/>
                </a:lnTo>
                <a:lnTo>
                  <a:pt x="4494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4" h="68580">
                <a:moveTo>
                  <a:pt x="51374" y="0"/>
                </a:moveTo>
                <a:lnTo>
                  <a:pt x="25680" y="17129"/>
                </a:lnTo>
                <a:lnTo>
                  <a:pt x="44948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575240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076334" y="2744691"/>
            <a:ext cx="97155" cy="75565"/>
          </a:xfrm>
          <a:custGeom>
            <a:avLst/>
            <a:gdLst/>
            <a:ahLst/>
            <a:cxnLst/>
            <a:rect l="l" t="t" r="r" b="b"/>
            <a:pathLst>
              <a:path w="97154" h="75564">
                <a:moveTo>
                  <a:pt x="0" y="0"/>
                </a:moveTo>
                <a:lnTo>
                  <a:pt x="97016" y="0"/>
                </a:lnTo>
                <a:lnTo>
                  <a:pt x="97016" y="75472"/>
                </a:lnTo>
                <a:lnTo>
                  <a:pt x="0" y="75472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077080" y="2744677"/>
            <a:ext cx="96520" cy="75565"/>
          </a:xfrm>
          <a:custGeom>
            <a:avLst/>
            <a:gdLst/>
            <a:ahLst/>
            <a:cxnLst/>
            <a:rect l="l" t="t" r="r" b="b"/>
            <a:pathLst>
              <a:path w="96520" h="75564">
                <a:moveTo>
                  <a:pt x="96270" y="0"/>
                </a:moveTo>
                <a:lnTo>
                  <a:pt x="93480" y="0"/>
                </a:lnTo>
                <a:lnTo>
                  <a:pt x="0" y="75486"/>
                </a:lnTo>
                <a:lnTo>
                  <a:pt x="96270" y="75486"/>
                </a:lnTo>
                <a:lnTo>
                  <a:pt x="96270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193495" y="2821483"/>
            <a:ext cx="1213785" cy="854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278444" y="2797175"/>
            <a:ext cx="151130" cy="144145"/>
          </a:xfrm>
          <a:custGeom>
            <a:avLst/>
            <a:gdLst/>
            <a:ahLst/>
            <a:cxnLst/>
            <a:rect l="l" t="t" r="r" b="b"/>
            <a:pathLst>
              <a:path w="151129" h="144144">
                <a:moveTo>
                  <a:pt x="150959" y="0"/>
                </a:moveTo>
                <a:lnTo>
                  <a:pt x="0" y="144019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611123" y="2784344"/>
            <a:ext cx="3496945" cy="962660"/>
          </a:xfrm>
          <a:custGeom>
            <a:avLst/>
            <a:gdLst/>
            <a:ahLst/>
            <a:cxnLst/>
            <a:rect l="l" t="t" r="r" b="b"/>
            <a:pathLst>
              <a:path w="3496945" h="962660">
                <a:moveTo>
                  <a:pt x="0" y="962403"/>
                </a:moveTo>
                <a:lnTo>
                  <a:pt x="0" y="875644"/>
                </a:lnTo>
                <a:lnTo>
                  <a:pt x="16982" y="824905"/>
                </a:lnTo>
                <a:lnTo>
                  <a:pt x="32279" y="779199"/>
                </a:lnTo>
                <a:lnTo>
                  <a:pt x="45989" y="738221"/>
                </a:lnTo>
                <a:lnTo>
                  <a:pt x="58213" y="701669"/>
                </a:lnTo>
                <a:lnTo>
                  <a:pt x="78600" y="640631"/>
                </a:lnTo>
                <a:lnTo>
                  <a:pt x="94239" y="593659"/>
                </a:lnTo>
                <a:lnTo>
                  <a:pt x="110541" y="544266"/>
                </a:lnTo>
                <a:lnTo>
                  <a:pt x="123108" y="504996"/>
                </a:lnTo>
                <a:lnTo>
                  <a:pt x="133066" y="471350"/>
                </a:lnTo>
                <a:lnTo>
                  <a:pt x="137024" y="458812"/>
                </a:lnTo>
                <a:lnTo>
                  <a:pt x="160963" y="418658"/>
                </a:lnTo>
                <a:lnTo>
                  <a:pt x="209330" y="396630"/>
                </a:lnTo>
                <a:lnTo>
                  <a:pt x="247446" y="393299"/>
                </a:lnTo>
                <a:lnTo>
                  <a:pt x="3410829" y="393267"/>
                </a:lnTo>
                <a:lnTo>
                  <a:pt x="3429802" y="392391"/>
                </a:lnTo>
                <a:lnTo>
                  <a:pt x="3471229" y="378880"/>
                </a:lnTo>
                <a:lnTo>
                  <a:pt x="3495223" y="333799"/>
                </a:lnTo>
                <a:lnTo>
                  <a:pt x="3496520" y="317396"/>
                </a:lnTo>
                <a:lnTo>
                  <a:pt x="3496036" y="301004"/>
                </a:lnTo>
                <a:lnTo>
                  <a:pt x="3487546" y="257234"/>
                </a:lnTo>
                <a:lnTo>
                  <a:pt x="3465822" y="225005"/>
                </a:lnTo>
                <a:lnTo>
                  <a:pt x="3427431" y="208725"/>
                </a:lnTo>
                <a:lnTo>
                  <a:pt x="3411334" y="207906"/>
                </a:lnTo>
                <a:lnTo>
                  <a:pt x="3395995" y="205948"/>
                </a:lnTo>
                <a:lnTo>
                  <a:pt x="3354432" y="194086"/>
                </a:lnTo>
                <a:lnTo>
                  <a:pt x="3319333" y="175002"/>
                </a:lnTo>
                <a:lnTo>
                  <a:pt x="3282123" y="142242"/>
                </a:lnTo>
                <a:lnTo>
                  <a:pt x="3252563" y="101269"/>
                </a:lnTo>
                <a:lnTo>
                  <a:pt x="3230363" y="57356"/>
                </a:lnTo>
                <a:lnTo>
                  <a:pt x="3223870" y="43457"/>
                </a:lnTo>
                <a:lnTo>
                  <a:pt x="3217736" y="30686"/>
                </a:lnTo>
                <a:lnTo>
                  <a:pt x="3211907" y="19500"/>
                </a:lnTo>
                <a:lnTo>
                  <a:pt x="3206327" y="10353"/>
                </a:lnTo>
                <a:lnTo>
                  <a:pt x="3200940" y="3701"/>
                </a:lnTo>
                <a:lnTo>
                  <a:pt x="3195690" y="0"/>
                </a:lnTo>
                <a:lnTo>
                  <a:pt x="3188921" y="2546"/>
                </a:lnTo>
                <a:lnTo>
                  <a:pt x="3182317" y="9731"/>
                </a:lnTo>
                <a:lnTo>
                  <a:pt x="3175589" y="20266"/>
                </a:lnTo>
                <a:lnTo>
                  <a:pt x="3168451" y="32863"/>
                </a:lnTo>
                <a:lnTo>
                  <a:pt x="3160615" y="46235"/>
                </a:lnTo>
                <a:lnTo>
                  <a:pt x="3151792" y="59094"/>
                </a:lnTo>
                <a:lnTo>
                  <a:pt x="3141696" y="70152"/>
                </a:lnTo>
                <a:lnTo>
                  <a:pt x="3130038" y="78122"/>
                </a:lnTo>
                <a:lnTo>
                  <a:pt x="3116531" y="81715"/>
                </a:lnTo>
                <a:lnTo>
                  <a:pt x="2994985" y="81798"/>
                </a:lnTo>
              </a:path>
            </a:pathLst>
          </a:custGeom>
          <a:ln w="19669">
            <a:solidFill>
              <a:srgbClr val="62BB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383446" y="2821483"/>
            <a:ext cx="1280096" cy="8543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349152" y="2797175"/>
            <a:ext cx="151130" cy="144145"/>
          </a:xfrm>
          <a:custGeom>
            <a:avLst/>
            <a:gdLst/>
            <a:ahLst/>
            <a:cxnLst/>
            <a:rect l="l" t="t" r="r" b="b"/>
            <a:pathLst>
              <a:path w="151129" h="144144">
                <a:moveTo>
                  <a:pt x="150959" y="0"/>
                </a:moveTo>
                <a:lnTo>
                  <a:pt x="0" y="144019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8706369" y="2631024"/>
            <a:ext cx="25400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BC2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6470492" y="2132809"/>
            <a:ext cx="0" cy="153035"/>
          </a:xfrm>
          <a:custGeom>
            <a:avLst/>
            <a:gdLst/>
            <a:ahLst/>
            <a:cxnLst/>
            <a:rect l="l" t="t" r="r" b="b"/>
            <a:pathLst>
              <a:path h="153035">
                <a:moveTo>
                  <a:pt x="0" y="0"/>
                </a:moveTo>
                <a:lnTo>
                  <a:pt x="0" y="152930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754743" y="1603215"/>
            <a:ext cx="85090" cy="681355"/>
          </a:xfrm>
          <a:custGeom>
            <a:avLst/>
            <a:gdLst/>
            <a:ahLst/>
            <a:cxnLst/>
            <a:rect l="l" t="t" r="r" b="b"/>
            <a:pathLst>
              <a:path w="85090" h="681355">
                <a:moveTo>
                  <a:pt x="4994" y="680784"/>
                </a:moveTo>
                <a:lnTo>
                  <a:pt x="4994" y="57858"/>
                </a:lnTo>
                <a:lnTo>
                  <a:pt x="2047" y="43022"/>
                </a:lnTo>
                <a:lnTo>
                  <a:pt x="218" y="30967"/>
                </a:lnTo>
                <a:lnTo>
                  <a:pt x="40210" y="868"/>
                </a:lnTo>
                <a:lnTo>
                  <a:pt x="59946" y="198"/>
                </a:lnTo>
                <a:lnTo>
                  <a:pt x="84723" y="0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590016" y="1889636"/>
            <a:ext cx="168910" cy="310515"/>
          </a:xfrm>
          <a:custGeom>
            <a:avLst/>
            <a:gdLst/>
            <a:ahLst/>
            <a:cxnLst/>
            <a:rect l="l" t="t" r="r" b="b"/>
            <a:pathLst>
              <a:path w="168909" h="310514">
                <a:moveTo>
                  <a:pt x="168311" y="310207"/>
                </a:moveTo>
                <a:lnTo>
                  <a:pt x="159128" y="263351"/>
                </a:lnTo>
                <a:lnTo>
                  <a:pt x="139225" y="224038"/>
                </a:lnTo>
                <a:lnTo>
                  <a:pt x="104470" y="199839"/>
                </a:lnTo>
                <a:lnTo>
                  <a:pt x="57558" y="184439"/>
                </a:lnTo>
                <a:lnTo>
                  <a:pt x="42797" y="179522"/>
                </a:lnTo>
                <a:lnTo>
                  <a:pt x="2645" y="160883"/>
                </a:lnTo>
                <a:lnTo>
                  <a:pt x="0" y="154055"/>
                </a:lnTo>
                <a:lnTo>
                  <a:pt x="2311" y="149284"/>
                </a:lnTo>
                <a:lnTo>
                  <a:pt x="45153" y="129688"/>
                </a:lnTo>
                <a:lnTo>
                  <a:pt x="76125" y="119981"/>
                </a:lnTo>
                <a:lnTo>
                  <a:pt x="91347" y="115249"/>
                </a:lnTo>
                <a:lnTo>
                  <a:pt x="129329" y="95368"/>
                </a:lnTo>
                <a:lnTo>
                  <a:pt x="153794" y="59042"/>
                </a:lnTo>
                <a:lnTo>
                  <a:pt x="166057" y="20035"/>
                </a:lnTo>
                <a:lnTo>
                  <a:pt x="167733" y="9047"/>
                </a:lnTo>
                <a:lnTo>
                  <a:pt x="168310" y="0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6787705" y="1976350"/>
            <a:ext cx="577215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del</a:t>
            </a:r>
            <a:r>
              <a:rPr sz="8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a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y loop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7716645" y="1835616"/>
            <a:ext cx="33274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solidFill>
                  <a:srgbClr val="231F20"/>
                </a:solidFill>
                <a:latin typeface="Times New Roman"/>
                <a:cs typeface="Times New Roman"/>
              </a:rPr>
              <a:t>2.5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1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7077881" y="2281407"/>
            <a:ext cx="1593215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decele</a:t>
            </a:r>
            <a:r>
              <a:rPr sz="850" spc="-20" dirty="0">
                <a:solidFill>
                  <a:srgbClr val="231F20"/>
                </a:solidFill>
                <a:latin typeface="Arial Rounded MT Bold"/>
                <a:cs typeface="Arial Rounded MT Bold"/>
              </a:rPr>
              <a:t>ra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tor</a:t>
            </a:r>
            <a:r>
              <a:rPr sz="850" spc="-3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25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5" dirty="0">
                <a:solidFill>
                  <a:srgbClr val="231F20"/>
                </a:solidFill>
                <a:latin typeface="Times New Roman"/>
                <a:cs typeface="Times New Roman"/>
              </a:rPr>
              <a:t>se</a:t>
            </a:r>
            <a:r>
              <a:rPr sz="850" spc="40" dirty="0">
                <a:solidFill>
                  <a:srgbClr val="231F20"/>
                </a:solidFill>
                <a:latin typeface="Times New Roman"/>
                <a:cs typeface="Times New Roman"/>
              </a:rPr>
              <a:t>ct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ors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10" dirty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878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7590342" y="2425849"/>
            <a:ext cx="151130" cy="144145"/>
          </a:xfrm>
          <a:custGeom>
            <a:avLst/>
            <a:gdLst/>
            <a:ahLst/>
            <a:cxnLst/>
            <a:rect l="l" t="t" r="r" b="b"/>
            <a:pathLst>
              <a:path w="151129" h="144144">
                <a:moveTo>
                  <a:pt x="150959" y="0"/>
                </a:moveTo>
                <a:lnTo>
                  <a:pt x="0" y="144019"/>
                </a:lnTo>
              </a:path>
            </a:pathLst>
          </a:custGeom>
          <a:ln w="2082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855497" y="1449380"/>
            <a:ext cx="1962753" cy="32386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7976296" y="1177286"/>
            <a:ext cx="686435" cy="2590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90"/>
              </a:lnSpc>
            </a:pP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540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1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850" spc="-2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sz="850" spc="-4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st</a:t>
            </a:r>
            <a:r>
              <a:rPr sz="850" spc="1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850" spc="40" dirty="0">
                <a:solidFill>
                  <a:srgbClr val="231F20"/>
                </a:solidFill>
                <a:latin typeface="Times New Roman"/>
                <a:cs typeface="Times New Roman"/>
              </a:rPr>
              <a:t>ons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ts val="990"/>
              </a:lnSpc>
            </a:pP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20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850" spc="-114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850" spc="-3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142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dirty="0">
                <a:solidFill>
                  <a:srgbClr val="231F20"/>
                </a:solidFill>
                <a:latin typeface="Times New Roman"/>
                <a:cs typeface="Times New Roman"/>
              </a:rPr>
              <a:t>µs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7085945" y="1210046"/>
            <a:ext cx="144145" cy="125095"/>
          </a:xfrm>
          <a:custGeom>
            <a:avLst/>
            <a:gdLst/>
            <a:ahLst/>
            <a:cxnLst/>
            <a:rect l="l" t="t" r="r" b="b"/>
            <a:pathLst>
              <a:path w="144145" h="125094">
                <a:moveTo>
                  <a:pt x="143810" y="0"/>
                </a:moveTo>
                <a:lnTo>
                  <a:pt x="0" y="0"/>
                </a:lnTo>
                <a:lnTo>
                  <a:pt x="71905" y="124557"/>
                </a:lnTo>
                <a:lnTo>
                  <a:pt x="143810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6056820" y="2046272"/>
            <a:ext cx="25400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CR2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6488919" y="2225175"/>
            <a:ext cx="25400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CR1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5854374" y="1264442"/>
            <a:ext cx="763905" cy="502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960"/>
              </a:lnSpc>
            </a:pPr>
            <a:r>
              <a:rPr sz="850" spc="-10" dirty="0">
                <a:solidFill>
                  <a:srgbClr val="231F20"/>
                </a:solidFill>
                <a:latin typeface="Times New Roman"/>
                <a:cs typeface="Times New Roman"/>
              </a:rPr>
              <a:t>ci</a:t>
            </a:r>
            <a:r>
              <a:rPr sz="850" spc="-2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850" spc="25" dirty="0">
                <a:solidFill>
                  <a:srgbClr val="231F20"/>
                </a:solidFill>
                <a:latin typeface="Times New Roman"/>
                <a:cs typeface="Times New Roman"/>
              </a:rPr>
              <a:t>cum</a:t>
            </a:r>
            <a:r>
              <a:rPr sz="850" dirty="0">
                <a:solidFill>
                  <a:srgbClr val="231F20"/>
                </a:solidFill>
                <a:latin typeface="Times New Roman"/>
                <a:cs typeface="Times New Roman"/>
              </a:rPr>
              <a:t>f</a:t>
            </a:r>
            <a:r>
              <a:rPr sz="850" spc="3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850" spc="1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850" spc="40" dirty="0">
                <a:solidFill>
                  <a:srgbClr val="231F20"/>
                </a:solidFill>
                <a:latin typeface="Times New Roman"/>
                <a:cs typeface="Times New Roman"/>
              </a:rPr>
              <a:t>en</a:t>
            </a:r>
            <a:r>
              <a:rPr sz="850" spc="30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sz="850" spc="35" dirty="0">
                <a:solidFill>
                  <a:srgbClr val="231F20"/>
                </a:solidFill>
                <a:latin typeface="Times New Roman"/>
                <a:cs typeface="Times New Roman"/>
              </a:rPr>
              <a:t>es</a:t>
            </a:r>
            <a:r>
              <a:rPr sz="850" spc="30" dirty="0">
                <a:solidFill>
                  <a:srgbClr val="231F20"/>
                </a:solidFill>
                <a:latin typeface="Times New Roman"/>
                <a:cs typeface="Times New Roman"/>
              </a:rPr>
              <a:t> del</a:t>
            </a:r>
            <a:r>
              <a:rPr sz="850" spc="2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850" spc="-2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35" dirty="0">
                <a:solidFill>
                  <a:srgbClr val="231F20"/>
                </a:solidFill>
                <a:latin typeface="Times New Roman"/>
                <a:cs typeface="Times New Roman"/>
              </a:rPr>
              <a:t>loop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73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50" dirty="0">
                <a:solidFill>
                  <a:srgbClr val="231F20"/>
                </a:solidFill>
                <a:latin typeface="Times New Roman"/>
                <a:cs typeface="Times New Roman"/>
              </a:rPr>
              <a:t>CR1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293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ts val="940"/>
              </a:lnSpc>
            </a:pPr>
            <a:r>
              <a:rPr sz="850" spc="-50" dirty="0">
                <a:solidFill>
                  <a:srgbClr val="231F20"/>
                </a:solidFill>
                <a:latin typeface="Times New Roman"/>
                <a:cs typeface="Times New Roman"/>
              </a:rPr>
              <a:t>CR2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439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5838049" y="2741339"/>
            <a:ext cx="26162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BDS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5774084" y="2866350"/>
            <a:ext cx="38989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Times New Roman"/>
                <a:cs typeface="Times New Roman"/>
              </a:rPr>
              <a:t>2.75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1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5540878" y="2956555"/>
            <a:ext cx="13462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IP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5494229" y="2818418"/>
            <a:ext cx="116205" cy="86995"/>
          </a:xfrm>
          <a:custGeom>
            <a:avLst/>
            <a:gdLst/>
            <a:ahLst/>
            <a:cxnLst/>
            <a:rect l="l" t="t" r="r" b="b"/>
            <a:pathLst>
              <a:path w="116204" h="86994">
                <a:moveTo>
                  <a:pt x="0" y="0"/>
                </a:moveTo>
                <a:lnTo>
                  <a:pt x="28928" y="43393"/>
                </a:lnTo>
                <a:lnTo>
                  <a:pt x="0" y="86786"/>
                </a:lnTo>
                <a:lnTo>
                  <a:pt x="115701" y="43393"/>
                </a:lnTo>
                <a:lnTo>
                  <a:pt x="0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002607" y="2861811"/>
            <a:ext cx="520700" cy="0"/>
          </a:xfrm>
          <a:custGeom>
            <a:avLst/>
            <a:gdLst/>
            <a:ahLst/>
            <a:cxnLst/>
            <a:rect l="l" t="t" r="r" b="b"/>
            <a:pathLst>
              <a:path w="520700">
                <a:moveTo>
                  <a:pt x="0" y="0"/>
                </a:moveTo>
                <a:lnTo>
                  <a:pt x="520550" y="0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768902" y="1291482"/>
            <a:ext cx="0" cy="191135"/>
          </a:xfrm>
          <a:custGeom>
            <a:avLst/>
            <a:gdLst/>
            <a:ahLst/>
            <a:cxnLst/>
            <a:rect l="l" t="t" r="r" b="b"/>
            <a:pathLst>
              <a:path h="191134">
                <a:moveTo>
                  <a:pt x="0" y="0"/>
                </a:moveTo>
                <a:lnTo>
                  <a:pt x="0" y="190868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696563" y="1210046"/>
            <a:ext cx="144145" cy="125095"/>
          </a:xfrm>
          <a:custGeom>
            <a:avLst/>
            <a:gdLst/>
            <a:ahLst/>
            <a:cxnLst/>
            <a:rect l="l" t="t" r="r" b="b"/>
            <a:pathLst>
              <a:path w="144145" h="125094">
                <a:moveTo>
                  <a:pt x="143810" y="0"/>
                </a:moveTo>
                <a:lnTo>
                  <a:pt x="0" y="0"/>
                </a:lnTo>
                <a:lnTo>
                  <a:pt x="71905" y="124557"/>
                </a:lnTo>
                <a:lnTo>
                  <a:pt x="143810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473923" y="1291482"/>
            <a:ext cx="0" cy="191135"/>
          </a:xfrm>
          <a:custGeom>
            <a:avLst/>
            <a:gdLst/>
            <a:ahLst/>
            <a:cxnLst/>
            <a:rect l="l" t="t" r="r" b="b"/>
            <a:pathLst>
              <a:path h="191134">
                <a:moveTo>
                  <a:pt x="0" y="0"/>
                </a:moveTo>
                <a:lnTo>
                  <a:pt x="0" y="190868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401585" y="1210046"/>
            <a:ext cx="144145" cy="125095"/>
          </a:xfrm>
          <a:custGeom>
            <a:avLst/>
            <a:gdLst/>
            <a:ahLst/>
            <a:cxnLst/>
            <a:rect l="l" t="t" r="r" b="b"/>
            <a:pathLst>
              <a:path w="144145" h="125094">
                <a:moveTo>
                  <a:pt x="143810" y="0"/>
                </a:moveTo>
                <a:lnTo>
                  <a:pt x="0" y="0"/>
                </a:lnTo>
                <a:lnTo>
                  <a:pt x="71905" y="124557"/>
                </a:lnTo>
                <a:lnTo>
                  <a:pt x="143810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063881" y="1291482"/>
            <a:ext cx="0" cy="191135"/>
          </a:xfrm>
          <a:custGeom>
            <a:avLst/>
            <a:gdLst/>
            <a:ahLst/>
            <a:cxnLst/>
            <a:rect l="l" t="t" r="r" b="b"/>
            <a:pathLst>
              <a:path h="191134">
                <a:moveTo>
                  <a:pt x="0" y="0"/>
                </a:moveTo>
                <a:lnTo>
                  <a:pt x="0" y="190868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4313140" y="2495690"/>
            <a:ext cx="136525" cy="137160"/>
          </a:xfrm>
          <a:custGeom>
            <a:avLst/>
            <a:gdLst/>
            <a:ahLst/>
            <a:cxnLst/>
            <a:rect l="l" t="t" r="r" b="b"/>
            <a:pathLst>
              <a:path w="136525" h="137160">
                <a:moveTo>
                  <a:pt x="135948" y="137078"/>
                </a:moveTo>
                <a:lnTo>
                  <a:pt x="57865" y="137078"/>
                </a:lnTo>
                <a:lnTo>
                  <a:pt x="43406" y="135275"/>
                </a:lnTo>
                <a:lnTo>
                  <a:pt x="10555" y="111843"/>
                </a:lnTo>
                <a:lnTo>
                  <a:pt x="0" y="85704"/>
                </a:lnTo>
                <a:lnTo>
                  <a:pt x="458" y="68100"/>
                </a:lnTo>
                <a:lnTo>
                  <a:pt x="12220" y="24271"/>
                </a:lnTo>
                <a:lnTo>
                  <a:pt x="38822" y="1363"/>
                </a:lnTo>
                <a:lnTo>
                  <a:pt x="102216" y="0"/>
                </a:lnTo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757886" y="2495690"/>
            <a:ext cx="136525" cy="137160"/>
          </a:xfrm>
          <a:custGeom>
            <a:avLst/>
            <a:gdLst/>
            <a:ahLst/>
            <a:cxnLst/>
            <a:rect l="l" t="t" r="r" b="b"/>
            <a:pathLst>
              <a:path w="136525" h="137160">
                <a:moveTo>
                  <a:pt x="135948" y="137078"/>
                </a:moveTo>
                <a:lnTo>
                  <a:pt x="57865" y="137078"/>
                </a:lnTo>
                <a:lnTo>
                  <a:pt x="43406" y="135275"/>
                </a:lnTo>
                <a:lnTo>
                  <a:pt x="10555" y="111843"/>
                </a:lnTo>
                <a:lnTo>
                  <a:pt x="0" y="85704"/>
                </a:lnTo>
                <a:lnTo>
                  <a:pt x="458" y="68100"/>
                </a:lnTo>
                <a:lnTo>
                  <a:pt x="12220" y="24271"/>
                </a:lnTo>
                <a:lnTo>
                  <a:pt x="38822" y="1363"/>
                </a:lnTo>
                <a:lnTo>
                  <a:pt x="102216" y="0"/>
                </a:lnTo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053407" y="2495690"/>
            <a:ext cx="136525" cy="137160"/>
          </a:xfrm>
          <a:custGeom>
            <a:avLst/>
            <a:gdLst/>
            <a:ahLst/>
            <a:cxnLst/>
            <a:rect l="l" t="t" r="r" b="b"/>
            <a:pathLst>
              <a:path w="136525" h="137160">
                <a:moveTo>
                  <a:pt x="135948" y="137078"/>
                </a:moveTo>
                <a:lnTo>
                  <a:pt x="57865" y="137078"/>
                </a:lnTo>
                <a:lnTo>
                  <a:pt x="43406" y="135275"/>
                </a:lnTo>
                <a:lnTo>
                  <a:pt x="10555" y="111843"/>
                </a:lnTo>
                <a:lnTo>
                  <a:pt x="0" y="85704"/>
                </a:lnTo>
                <a:lnTo>
                  <a:pt x="458" y="68100"/>
                </a:lnTo>
                <a:lnTo>
                  <a:pt x="12220" y="24271"/>
                </a:lnTo>
                <a:lnTo>
                  <a:pt x="38822" y="1363"/>
                </a:lnTo>
                <a:lnTo>
                  <a:pt x="102216" y="0"/>
                </a:lnTo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499731" y="2495690"/>
            <a:ext cx="1045210" cy="137160"/>
          </a:xfrm>
          <a:custGeom>
            <a:avLst/>
            <a:gdLst/>
            <a:ahLst/>
            <a:cxnLst/>
            <a:rect l="l" t="t" r="r" b="b"/>
            <a:pathLst>
              <a:path w="1045210" h="137160">
                <a:moveTo>
                  <a:pt x="133319" y="137078"/>
                </a:moveTo>
                <a:lnTo>
                  <a:pt x="56819" y="137078"/>
                </a:lnTo>
                <a:lnTo>
                  <a:pt x="42529" y="135242"/>
                </a:lnTo>
                <a:lnTo>
                  <a:pt x="10191" y="111412"/>
                </a:lnTo>
                <a:lnTo>
                  <a:pt x="0" y="84888"/>
                </a:lnTo>
                <a:lnTo>
                  <a:pt x="513" y="67334"/>
                </a:lnTo>
                <a:lnTo>
                  <a:pt x="12428" y="23563"/>
                </a:lnTo>
                <a:lnTo>
                  <a:pt x="39195" y="1090"/>
                </a:lnTo>
                <a:lnTo>
                  <a:pt x="1044768" y="0"/>
                </a:lnTo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2160918" y="3025450"/>
            <a:ext cx="16129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-45" dirty="0">
                <a:solidFill>
                  <a:srgbClr val="231F20"/>
                </a:solidFill>
                <a:latin typeface="Arial Rounded MT Bold"/>
                <a:cs typeface="Arial Rounded MT Bold"/>
              </a:rPr>
              <a:t>TA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4879230" y="2683966"/>
            <a:ext cx="45720" cy="60960"/>
          </a:xfrm>
          <a:custGeom>
            <a:avLst/>
            <a:gdLst/>
            <a:ahLst/>
            <a:cxnLst/>
            <a:rect l="l" t="t" r="r" b="b"/>
            <a:pathLst>
              <a:path w="45720" h="60960">
                <a:moveTo>
                  <a:pt x="0" y="0"/>
                </a:moveTo>
                <a:lnTo>
                  <a:pt x="22737" y="60633"/>
                </a:lnTo>
                <a:lnTo>
                  <a:pt x="39785" y="15172"/>
                </a:lnTo>
                <a:lnTo>
                  <a:pt x="22737" y="15172"/>
                </a:lnTo>
                <a:lnTo>
                  <a:pt x="0" y="0"/>
                </a:lnTo>
                <a:close/>
              </a:path>
              <a:path w="45720" h="60960">
                <a:moveTo>
                  <a:pt x="45475" y="0"/>
                </a:moveTo>
                <a:lnTo>
                  <a:pt x="22737" y="15172"/>
                </a:lnTo>
                <a:lnTo>
                  <a:pt x="39785" y="15172"/>
                </a:lnTo>
                <a:lnTo>
                  <a:pt x="4547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773565" y="2627309"/>
            <a:ext cx="128905" cy="57785"/>
          </a:xfrm>
          <a:custGeom>
            <a:avLst/>
            <a:gdLst/>
            <a:ahLst/>
            <a:cxnLst/>
            <a:rect l="l" t="t" r="r" b="b"/>
            <a:pathLst>
              <a:path w="128904" h="57785">
                <a:moveTo>
                  <a:pt x="0" y="1121"/>
                </a:moveTo>
                <a:lnTo>
                  <a:pt x="29920" y="357"/>
                </a:lnTo>
                <a:lnTo>
                  <a:pt x="54789" y="0"/>
                </a:lnTo>
                <a:lnTo>
                  <a:pt x="75074" y="306"/>
                </a:lnTo>
                <a:lnTo>
                  <a:pt x="113092" y="7778"/>
                </a:lnTo>
                <a:lnTo>
                  <a:pt x="127936" y="42635"/>
                </a:lnTo>
                <a:lnTo>
                  <a:pt x="128360" y="57509"/>
                </a:lnTo>
              </a:path>
            </a:pathLst>
          </a:custGeom>
          <a:ln w="58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714448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740123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405174" y="2579781"/>
            <a:ext cx="376476" cy="1158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642074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667747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569698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4595385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497322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4523009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4424940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4450634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4852515" y="2744691"/>
            <a:ext cx="97155" cy="75565"/>
          </a:xfrm>
          <a:custGeom>
            <a:avLst/>
            <a:gdLst/>
            <a:ahLst/>
            <a:cxnLst/>
            <a:rect l="l" t="t" r="r" b="b"/>
            <a:pathLst>
              <a:path w="97154" h="75564">
                <a:moveTo>
                  <a:pt x="0" y="0"/>
                </a:moveTo>
                <a:lnTo>
                  <a:pt x="97016" y="0"/>
                </a:lnTo>
                <a:lnTo>
                  <a:pt x="97016" y="75472"/>
                </a:lnTo>
                <a:lnTo>
                  <a:pt x="0" y="75472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4852515" y="2744677"/>
            <a:ext cx="96520" cy="75565"/>
          </a:xfrm>
          <a:custGeom>
            <a:avLst/>
            <a:gdLst/>
            <a:ahLst/>
            <a:cxnLst/>
            <a:rect l="l" t="t" r="r" b="b"/>
            <a:pathLst>
              <a:path w="96520" h="75564">
                <a:moveTo>
                  <a:pt x="2797" y="0"/>
                </a:moveTo>
                <a:lnTo>
                  <a:pt x="0" y="0"/>
                </a:lnTo>
                <a:lnTo>
                  <a:pt x="0" y="75486"/>
                </a:lnTo>
                <a:lnTo>
                  <a:pt x="96277" y="75486"/>
                </a:lnTo>
                <a:lnTo>
                  <a:pt x="2797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4323975" y="2683966"/>
            <a:ext cx="45720" cy="60960"/>
          </a:xfrm>
          <a:custGeom>
            <a:avLst/>
            <a:gdLst/>
            <a:ahLst/>
            <a:cxnLst/>
            <a:rect l="l" t="t" r="r" b="b"/>
            <a:pathLst>
              <a:path w="45720" h="60960">
                <a:moveTo>
                  <a:pt x="0" y="0"/>
                </a:moveTo>
                <a:lnTo>
                  <a:pt x="22737" y="60633"/>
                </a:lnTo>
                <a:lnTo>
                  <a:pt x="39785" y="15172"/>
                </a:lnTo>
                <a:lnTo>
                  <a:pt x="22737" y="15172"/>
                </a:lnTo>
                <a:lnTo>
                  <a:pt x="0" y="0"/>
                </a:lnTo>
                <a:close/>
              </a:path>
              <a:path w="45720" h="60960">
                <a:moveTo>
                  <a:pt x="45475" y="0"/>
                </a:moveTo>
                <a:lnTo>
                  <a:pt x="22737" y="15172"/>
                </a:lnTo>
                <a:lnTo>
                  <a:pt x="39785" y="15172"/>
                </a:lnTo>
                <a:lnTo>
                  <a:pt x="4547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4218311" y="2627309"/>
            <a:ext cx="128905" cy="57785"/>
          </a:xfrm>
          <a:custGeom>
            <a:avLst/>
            <a:gdLst/>
            <a:ahLst/>
            <a:cxnLst/>
            <a:rect l="l" t="t" r="r" b="b"/>
            <a:pathLst>
              <a:path w="128904" h="57785">
                <a:moveTo>
                  <a:pt x="0" y="1121"/>
                </a:moveTo>
                <a:lnTo>
                  <a:pt x="29920" y="357"/>
                </a:lnTo>
                <a:lnTo>
                  <a:pt x="54789" y="0"/>
                </a:lnTo>
                <a:lnTo>
                  <a:pt x="75074" y="306"/>
                </a:lnTo>
                <a:lnTo>
                  <a:pt x="113092" y="7778"/>
                </a:lnTo>
                <a:lnTo>
                  <a:pt x="127936" y="42635"/>
                </a:lnTo>
                <a:lnTo>
                  <a:pt x="128360" y="57509"/>
                </a:lnTo>
              </a:path>
            </a:pathLst>
          </a:custGeom>
          <a:ln w="58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4159194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4184869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3849920" y="2579781"/>
            <a:ext cx="376476" cy="1158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4086819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4112493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4014443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4040131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942067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3967755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869686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3895380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4297260" y="2744691"/>
            <a:ext cx="97155" cy="75565"/>
          </a:xfrm>
          <a:custGeom>
            <a:avLst/>
            <a:gdLst/>
            <a:ahLst/>
            <a:cxnLst/>
            <a:rect l="l" t="t" r="r" b="b"/>
            <a:pathLst>
              <a:path w="97154" h="75564">
                <a:moveTo>
                  <a:pt x="0" y="0"/>
                </a:moveTo>
                <a:lnTo>
                  <a:pt x="97016" y="0"/>
                </a:lnTo>
                <a:lnTo>
                  <a:pt x="97016" y="75472"/>
                </a:lnTo>
                <a:lnTo>
                  <a:pt x="0" y="75472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4297260" y="2744677"/>
            <a:ext cx="96520" cy="75565"/>
          </a:xfrm>
          <a:custGeom>
            <a:avLst/>
            <a:gdLst/>
            <a:ahLst/>
            <a:cxnLst/>
            <a:rect l="l" t="t" r="r" b="b"/>
            <a:pathLst>
              <a:path w="96520" h="75564">
                <a:moveTo>
                  <a:pt x="2797" y="0"/>
                </a:moveTo>
                <a:lnTo>
                  <a:pt x="0" y="0"/>
                </a:lnTo>
                <a:lnTo>
                  <a:pt x="0" y="75486"/>
                </a:lnTo>
                <a:lnTo>
                  <a:pt x="96278" y="75486"/>
                </a:lnTo>
                <a:lnTo>
                  <a:pt x="2797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629908" y="2683966"/>
            <a:ext cx="45720" cy="60960"/>
          </a:xfrm>
          <a:custGeom>
            <a:avLst/>
            <a:gdLst/>
            <a:ahLst/>
            <a:cxnLst/>
            <a:rect l="l" t="t" r="r" b="b"/>
            <a:pathLst>
              <a:path w="45720" h="60960">
                <a:moveTo>
                  <a:pt x="0" y="0"/>
                </a:moveTo>
                <a:lnTo>
                  <a:pt x="22737" y="60633"/>
                </a:lnTo>
                <a:lnTo>
                  <a:pt x="39785" y="15172"/>
                </a:lnTo>
                <a:lnTo>
                  <a:pt x="22737" y="15172"/>
                </a:lnTo>
                <a:lnTo>
                  <a:pt x="0" y="0"/>
                </a:lnTo>
                <a:close/>
              </a:path>
              <a:path w="45720" h="60960">
                <a:moveTo>
                  <a:pt x="45475" y="0"/>
                </a:moveTo>
                <a:lnTo>
                  <a:pt x="22737" y="15172"/>
                </a:lnTo>
                <a:lnTo>
                  <a:pt x="39785" y="15172"/>
                </a:lnTo>
                <a:lnTo>
                  <a:pt x="4547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3524243" y="2627309"/>
            <a:ext cx="128905" cy="57785"/>
          </a:xfrm>
          <a:custGeom>
            <a:avLst/>
            <a:gdLst/>
            <a:ahLst/>
            <a:cxnLst/>
            <a:rect l="l" t="t" r="r" b="b"/>
            <a:pathLst>
              <a:path w="128904" h="57785">
                <a:moveTo>
                  <a:pt x="0" y="1121"/>
                </a:moveTo>
                <a:lnTo>
                  <a:pt x="29920" y="357"/>
                </a:lnTo>
                <a:lnTo>
                  <a:pt x="54789" y="0"/>
                </a:lnTo>
                <a:lnTo>
                  <a:pt x="75074" y="306"/>
                </a:lnTo>
                <a:lnTo>
                  <a:pt x="113092" y="7778"/>
                </a:lnTo>
                <a:lnTo>
                  <a:pt x="127936" y="42635"/>
                </a:lnTo>
                <a:lnTo>
                  <a:pt x="128360" y="57509"/>
                </a:lnTo>
              </a:path>
            </a:pathLst>
          </a:custGeom>
          <a:ln w="58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465126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3490801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155866" y="2579781"/>
            <a:ext cx="376476" cy="1158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3392752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418425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320376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346063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248000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273687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3175618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201313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603193" y="2744691"/>
            <a:ext cx="97155" cy="75565"/>
          </a:xfrm>
          <a:custGeom>
            <a:avLst/>
            <a:gdLst/>
            <a:ahLst/>
            <a:cxnLst/>
            <a:rect l="l" t="t" r="r" b="b"/>
            <a:pathLst>
              <a:path w="97154" h="75564">
                <a:moveTo>
                  <a:pt x="0" y="0"/>
                </a:moveTo>
                <a:lnTo>
                  <a:pt x="97016" y="0"/>
                </a:lnTo>
                <a:lnTo>
                  <a:pt x="97016" y="75472"/>
                </a:lnTo>
                <a:lnTo>
                  <a:pt x="0" y="75472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03193" y="2744677"/>
            <a:ext cx="96520" cy="75565"/>
          </a:xfrm>
          <a:custGeom>
            <a:avLst/>
            <a:gdLst/>
            <a:ahLst/>
            <a:cxnLst/>
            <a:rect l="l" t="t" r="r" b="b"/>
            <a:pathLst>
              <a:path w="96520" h="75564">
                <a:moveTo>
                  <a:pt x="2797" y="0"/>
                </a:moveTo>
                <a:lnTo>
                  <a:pt x="0" y="0"/>
                </a:lnTo>
                <a:lnTo>
                  <a:pt x="0" y="75486"/>
                </a:lnTo>
                <a:lnTo>
                  <a:pt x="96277" y="75486"/>
                </a:lnTo>
                <a:lnTo>
                  <a:pt x="2797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3074653" y="2683966"/>
            <a:ext cx="45720" cy="60960"/>
          </a:xfrm>
          <a:custGeom>
            <a:avLst/>
            <a:gdLst/>
            <a:ahLst/>
            <a:cxnLst/>
            <a:rect l="l" t="t" r="r" b="b"/>
            <a:pathLst>
              <a:path w="45719" h="60960">
                <a:moveTo>
                  <a:pt x="0" y="0"/>
                </a:moveTo>
                <a:lnTo>
                  <a:pt x="22737" y="60633"/>
                </a:lnTo>
                <a:lnTo>
                  <a:pt x="39785" y="15172"/>
                </a:lnTo>
                <a:lnTo>
                  <a:pt x="22737" y="15172"/>
                </a:lnTo>
                <a:lnTo>
                  <a:pt x="0" y="0"/>
                </a:lnTo>
                <a:close/>
              </a:path>
              <a:path w="45719" h="60960">
                <a:moveTo>
                  <a:pt x="45475" y="0"/>
                </a:moveTo>
                <a:lnTo>
                  <a:pt x="22737" y="15172"/>
                </a:lnTo>
                <a:lnTo>
                  <a:pt x="39785" y="15172"/>
                </a:lnTo>
                <a:lnTo>
                  <a:pt x="4547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2968989" y="2627309"/>
            <a:ext cx="128905" cy="57785"/>
          </a:xfrm>
          <a:custGeom>
            <a:avLst/>
            <a:gdLst/>
            <a:ahLst/>
            <a:cxnLst/>
            <a:rect l="l" t="t" r="r" b="b"/>
            <a:pathLst>
              <a:path w="128905" h="57785">
                <a:moveTo>
                  <a:pt x="0" y="1121"/>
                </a:moveTo>
                <a:lnTo>
                  <a:pt x="29920" y="357"/>
                </a:lnTo>
                <a:lnTo>
                  <a:pt x="54789" y="0"/>
                </a:lnTo>
                <a:lnTo>
                  <a:pt x="75074" y="306"/>
                </a:lnTo>
                <a:lnTo>
                  <a:pt x="113092" y="7778"/>
                </a:lnTo>
                <a:lnTo>
                  <a:pt x="127936" y="42635"/>
                </a:lnTo>
                <a:lnTo>
                  <a:pt x="128360" y="57509"/>
                </a:lnTo>
              </a:path>
            </a:pathLst>
          </a:custGeom>
          <a:ln w="58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2909872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2935547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2600598" y="2579781"/>
            <a:ext cx="376490" cy="1158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2837498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2863171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765122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2790809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692746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80" y="68490"/>
                </a:lnTo>
                <a:lnTo>
                  <a:pt x="44938" y="17129"/>
                </a:lnTo>
                <a:lnTo>
                  <a:pt x="25680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61" y="0"/>
                </a:moveTo>
                <a:lnTo>
                  <a:pt x="25680" y="17129"/>
                </a:lnTo>
                <a:lnTo>
                  <a:pt x="44938" y="17129"/>
                </a:lnTo>
                <a:lnTo>
                  <a:pt x="5136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718433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620364" y="2759658"/>
            <a:ext cx="51435" cy="68580"/>
          </a:xfrm>
          <a:custGeom>
            <a:avLst/>
            <a:gdLst/>
            <a:ahLst/>
            <a:cxnLst/>
            <a:rect l="l" t="t" r="r" b="b"/>
            <a:pathLst>
              <a:path w="51435" h="68580">
                <a:moveTo>
                  <a:pt x="0" y="0"/>
                </a:moveTo>
                <a:lnTo>
                  <a:pt x="25694" y="68490"/>
                </a:lnTo>
                <a:lnTo>
                  <a:pt x="44952" y="17129"/>
                </a:lnTo>
                <a:lnTo>
                  <a:pt x="25694" y="17129"/>
                </a:lnTo>
                <a:lnTo>
                  <a:pt x="0" y="0"/>
                </a:lnTo>
                <a:close/>
              </a:path>
              <a:path w="51435" h="68580">
                <a:moveTo>
                  <a:pt x="51374" y="0"/>
                </a:moveTo>
                <a:lnTo>
                  <a:pt x="25694" y="17129"/>
                </a:lnTo>
                <a:lnTo>
                  <a:pt x="44952" y="17129"/>
                </a:lnTo>
                <a:lnTo>
                  <a:pt x="5137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2646058" y="2689975"/>
            <a:ext cx="0" cy="86995"/>
          </a:xfrm>
          <a:custGeom>
            <a:avLst/>
            <a:gdLst/>
            <a:ahLst/>
            <a:cxnLst/>
            <a:rect l="l" t="t" r="r" b="b"/>
            <a:pathLst>
              <a:path h="86994">
                <a:moveTo>
                  <a:pt x="0" y="0"/>
                </a:moveTo>
                <a:lnTo>
                  <a:pt x="0" y="86813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3047939" y="2744691"/>
            <a:ext cx="97155" cy="75565"/>
          </a:xfrm>
          <a:custGeom>
            <a:avLst/>
            <a:gdLst/>
            <a:ahLst/>
            <a:cxnLst/>
            <a:rect l="l" t="t" r="r" b="b"/>
            <a:pathLst>
              <a:path w="97155" h="75564">
                <a:moveTo>
                  <a:pt x="0" y="0"/>
                </a:moveTo>
                <a:lnTo>
                  <a:pt x="97016" y="0"/>
                </a:lnTo>
                <a:lnTo>
                  <a:pt x="97016" y="75472"/>
                </a:lnTo>
                <a:lnTo>
                  <a:pt x="0" y="75472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3047939" y="2744677"/>
            <a:ext cx="96520" cy="75565"/>
          </a:xfrm>
          <a:custGeom>
            <a:avLst/>
            <a:gdLst/>
            <a:ahLst/>
            <a:cxnLst/>
            <a:rect l="l" t="t" r="r" b="b"/>
            <a:pathLst>
              <a:path w="96519" h="75564">
                <a:moveTo>
                  <a:pt x="2796" y="0"/>
                </a:moveTo>
                <a:lnTo>
                  <a:pt x="0" y="0"/>
                </a:lnTo>
                <a:lnTo>
                  <a:pt x="0" y="75486"/>
                </a:lnTo>
                <a:lnTo>
                  <a:pt x="96277" y="75486"/>
                </a:lnTo>
                <a:lnTo>
                  <a:pt x="2796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3814009" y="2821483"/>
            <a:ext cx="1213785" cy="8543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3791893" y="2797175"/>
            <a:ext cx="151130" cy="144145"/>
          </a:xfrm>
          <a:custGeom>
            <a:avLst/>
            <a:gdLst/>
            <a:ahLst/>
            <a:cxnLst/>
            <a:rect l="l" t="t" r="r" b="b"/>
            <a:pathLst>
              <a:path w="151129" h="144144">
                <a:moveTo>
                  <a:pt x="0" y="0"/>
                </a:moveTo>
                <a:lnTo>
                  <a:pt x="150959" y="144019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2113648" y="2784258"/>
            <a:ext cx="3489325" cy="962660"/>
          </a:xfrm>
          <a:custGeom>
            <a:avLst/>
            <a:gdLst/>
            <a:ahLst/>
            <a:cxnLst/>
            <a:rect l="l" t="t" r="r" b="b"/>
            <a:pathLst>
              <a:path w="3489325" h="962660">
                <a:moveTo>
                  <a:pt x="3489070" y="962489"/>
                </a:moveTo>
                <a:lnTo>
                  <a:pt x="3489070" y="875730"/>
                </a:lnTo>
                <a:lnTo>
                  <a:pt x="3472123" y="824991"/>
                </a:lnTo>
                <a:lnTo>
                  <a:pt x="3456859" y="779284"/>
                </a:lnTo>
                <a:lnTo>
                  <a:pt x="3443177" y="738307"/>
                </a:lnTo>
                <a:lnTo>
                  <a:pt x="3430979" y="701755"/>
                </a:lnTo>
                <a:lnTo>
                  <a:pt x="3410634" y="640717"/>
                </a:lnTo>
                <a:lnTo>
                  <a:pt x="3395028" y="593744"/>
                </a:lnTo>
                <a:lnTo>
                  <a:pt x="3378761" y="544351"/>
                </a:lnTo>
                <a:lnTo>
                  <a:pt x="3366219" y="505082"/>
                </a:lnTo>
                <a:lnTo>
                  <a:pt x="3356281" y="471436"/>
                </a:lnTo>
                <a:lnTo>
                  <a:pt x="3352328" y="458880"/>
                </a:lnTo>
                <a:lnTo>
                  <a:pt x="3328389" y="418686"/>
                </a:lnTo>
                <a:lnTo>
                  <a:pt x="3279966" y="396676"/>
                </a:lnTo>
                <a:lnTo>
                  <a:pt x="3241789" y="393380"/>
                </a:lnTo>
                <a:lnTo>
                  <a:pt x="85515" y="393353"/>
                </a:lnTo>
                <a:lnTo>
                  <a:pt x="66563" y="392475"/>
                </a:lnTo>
                <a:lnTo>
                  <a:pt x="25199" y="378933"/>
                </a:lnTo>
                <a:lnTo>
                  <a:pt x="1279" y="333748"/>
                </a:lnTo>
                <a:lnTo>
                  <a:pt x="0" y="317307"/>
                </a:lnTo>
                <a:lnTo>
                  <a:pt x="485" y="300929"/>
                </a:lnTo>
                <a:lnTo>
                  <a:pt x="8993" y="257182"/>
                </a:lnTo>
                <a:lnTo>
                  <a:pt x="30761" y="224977"/>
                </a:lnTo>
                <a:lnTo>
                  <a:pt x="69236" y="208770"/>
                </a:lnTo>
                <a:lnTo>
                  <a:pt x="85293" y="207954"/>
                </a:lnTo>
                <a:lnTo>
                  <a:pt x="100596" y="205992"/>
                </a:lnTo>
                <a:lnTo>
                  <a:pt x="142073" y="194079"/>
                </a:lnTo>
                <a:lnTo>
                  <a:pt x="177106" y="174906"/>
                </a:lnTo>
                <a:lnTo>
                  <a:pt x="214241" y="142007"/>
                </a:lnTo>
                <a:lnTo>
                  <a:pt x="243686" y="100987"/>
                </a:lnTo>
                <a:lnTo>
                  <a:pt x="265783" y="57098"/>
                </a:lnTo>
                <a:lnTo>
                  <a:pt x="272257" y="43196"/>
                </a:lnTo>
                <a:lnTo>
                  <a:pt x="278377" y="30430"/>
                </a:lnTo>
                <a:lnTo>
                  <a:pt x="284198" y="19264"/>
                </a:lnTo>
                <a:lnTo>
                  <a:pt x="289774" y="10161"/>
                </a:lnTo>
                <a:lnTo>
                  <a:pt x="295161" y="3585"/>
                </a:lnTo>
                <a:lnTo>
                  <a:pt x="300413" y="0"/>
                </a:lnTo>
                <a:lnTo>
                  <a:pt x="307123" y="2586"/>
                </a:lnTo>
                <a:lnTo>
                  <a:pt x="313682" y="9828"/>
                </a:lnTo>
                <a:lnTo>
                  <a:pt x="320378" y="20426"/>
                </a:lnTo>
                <a:lnTo>
                  <a:pt x="327500" y="33084"/>
                </a:lnTo>
                <a:lnTo>
                  <a:pt x="335334" y="46503"/>
                </a:lnTo>
                <a:lnTo>
                  <a:pt x="344169" y="59384"/>
                </a:lnTo>
                <a:lnTo>
                  <a:pt x="354294" y="70430"/>
                </a:lnTo>
                <a:lnTo>
                  <a:pt x="365996" y="78342"/>
                </a:lnTo>
                <a:lnTo>
                  <a:pt x="379564" y="81824"/>
                </a:lnTo>
                <a:lnTo>
                  <a:pt x="500484" y="81883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2557760" y="2821483"/>
            <a:ext cx="1280096" cy="854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3721184" y="2797175"/>
            <a:ext cx="151130" cy="144145"/>
          </a:xfrm>
          <a:custGeom>
            <a:avLst/>
            <a:gdLst/>
            <a:ahLst/>
            <a:cxnLst/>
            <a:rect l="l" t="t" r="r" b="b"/>
            <a:pathLst>
              <a:path w="151129" h="144144">
                <a:moveTo>
                  <a:pt x="0" y="0"/>
                </a:moveTo>
                <a:lnTo>
                  <a:pt x="150959" y="144019"/>
                </a:lnTo>
              </a:path>
            </a:pathLst>
          </a:custGeom>
          <a:ln w="787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 txBox="1"/>
          <p:nvPr/>
        </p:nvSpPr>
        <p:spPr>
          <a:xfrm>
            <a:off x="2273499" y="2631024"/>
            <a:ext cx="25400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BC2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4458904" y="2158128"/>
            <a:ext cx="292735" cy="274320"/>
          </a:xfrm>
          <a:custGeom>
            <a:avLst/>
            <a:gdLst/>
            <a:ahLst/>
            <a:cxnLst/>
            <a:rect l="l" t="t" r="r" b="b"/>
            <a:pathLst>
              <a:path w="292735" h="274319">
                <a:moveTo>
                  <a:pt x="0" y="136865"/>
                </a:moveTo>
                <a:lnTo>
                  <a:pt x="6740" y="95553"/>
                </a:lnTo>
                <a:lnTo>
                  <a:pt x="25588" y="59279"/>
                </a:lnTo>
                <a:lnTo>
                  <a:pt x="54482" y="29974"/>
                </a:lnTo>
                <a:lnTo>
                  <a:pt x="91360" y="9571"/>
                </a:lnTo>
                <a:lnTo>
                  <a:pt x="134160" y="0"/>
                </a:lnTo>
                <a:lnTo>
                  <a:pt x="150736" y="581"/>
                </a:lnTo>
                <a:lnTo>
                  <a:pt x="196335" y="9837"/>
                </a:lnTo>
                <a:lnTo>
                  <a:pt x="234684" y="29038"/>
                </a:lnTo>
                <a:lnTo>
                  <a:pt x="264428" y="56485"/>
                </a:lnTo>
                <a:lnTo>
                  <a:pt x="284212" y="90478"/>
                </a:lnTo>
                <a:lnTo>
                  <a:pt x="292678" y="129318"/>
                </a:lnTo>
                <a:lnTo>
                  <a:pt x="291982" y="144471"/>
                </a:lnTo>
                <a:lnTo>
                  <a:pt x="281613" y="186383"/>
                </a:lnTo>
                <a:lnTo>
                  <a:pt x="260312" y="221809"/>
                </a:lnTo>
                <a:lnTo>
                  <a:pt x="229990" y="249248"/>
                </a:lnTo>
                <a:lnTo>
                  <a:pt x="192559" y="267201"/>
                </a:lnTo>
                <a:lnTo>
                  <a:pt x="149927" y="274169"/>
                </a:lnTo>
                <a:lnTo>
                  <a:pt x="134354" y="273468"/>
                </a:lnTo>
                <a:lnTo>
                  <a:pt x="90955" y="263413"/>
                </a:lnTo>
                <a:lnTo>
                  <a:pt x="53973" y="242880"/>
                </a:lnTo>
                <a:lnTo>
                  <a:pt x="25256" y="213732"/>
                </a:lnTo>
                <a:lnTo>
                  <a:pt x="6649" y="177829"/>
                </a:lnTo>
                <a:lnTo>
                  <a:pt x="0" y="137034"/>
                </a:lnTo>
                <a:lnTo>
                  <a:pt x="0" y="136865"/>
                </a:lnTo>
                <a:close/>
              </a:path>
            </a:pathLst>
          </a:custGeom>
          <a:ln w="2776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4750805" y="2132809"/>
            <a:ext cx="0" cy="153035"/>
          </a:xfrm>
          <a:custGeom>
            <a:avLst/>
            <a:gdLst/>
            <a:ahLst/>
            <a:cxnLst/>
            <a:rect l="l" t="t" r="r" b="b"/>
            <a:pathLst>
              <a:path h="153035">
                <a:moveTo>
                  <a:pt x="0" y="0"/>
                </a:moveTo>
                <a:lnTo>
                  <a:pt x="0" y="152930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4381784" y="1603215"/>
            <a:ext cx="85090" cy="685800"/>
          </a:xfrm>
          <a:custGeom>
            <a:avLst/>
            <a:gdLst/>
            <a:ahLst/>
            <a:cxnLst/>
            <a:rect l="l" t="t" r="r" b="b"/>
            <a:pathLst>
              <a:path w="85089" h="685800">
                <a:moveTo>
                  <a:pt x="76659" y="685379"/>
                </a:moveTo>
                <a:lnTo>
                  <a:pt x="79782" y="57859"/>
                </a:lnTo>
                <a:lnTo>
                  <a:pt x="82726" y="43020"/>
                </a:lnTo>
                <a:lnTo>
                  <a:pt x="84552" y="30963"/>
                </a:lnTo>
                <a:lnTo>
                  <a:pt x="44533" y="867"/>
                </a:lnTo>
                <a:lnTo>
                  <a:pt x="24788" y="197"/>
                </a:lnTo>
                <a:lnTo>
                  <a:pt x="0" y="0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4459553" y="1889632"/>
            <a:ext cx="172085" cy="316865"/>
          </a:xfrm>
          <a:custGeom>
            <a:avLst/>
            <a:gdLst/>
            <a:ahLst/>
            <a:cxnLst/>
            <a:rect l="l" t="t" r="r" b="b"/>
            <a:pathLst>
              <a:path w="172085" h="316864">
                <a:moveTo>
                  <a:pt x="0" y="316664"/>
                </a:moveTo>
                <a:lnTo>
                  <a:pt x="9308" y="270713"/>
                </a:lnTo>
                <a:lnTo>
                  <a:pt x="28406" y="230233"/>
                </a:lnTo>
                <a:lnTo>
                  <a:pt x="57768" y="202457"/>
                </a:lnTo>
                <a:lnTo>
                  <a:pt x="102580" y="187839"/>
                </a:lnTo>
                <a:lnTo>
                  <a:pt x="118120" y="182944"/>
                </a:lnTo>
                <a:lnTo>
                  <a:pt x="157315" y="168404"/>
                </a:lnTo>
                <a:lnTo>
                  <a:pt x="171726" y="154057"/>
                </a:lnTo>
                <a:lnTo>
                  <a:pt x="169414" y="149290"/>
                </a:lnTo>
                <a:lnTo>
                  <a:pt x="126572" y="129693"/>
                </a:lnTo>
                <a:lnTo>
                  <a:pt x="95600" y="119981"/>
                </a:lnTo>
                <a:lnTo>
                  <a:pt x="80379" y="115248"/>
                </a:lnTo>
                <a:lnTo>
                  <a:pt x="42396" y="95373"/>
                </a:lnTo>
                <a:lnTo>
                  <a:pt x="17930" y="59047"/>
                </a:lnTo>
                <a:lnTo>
                  <a:pt x="5668" y="20036"/>
                </a:lnTo>
                <a:lnTo>
                  <a:pt x="3992" y="9047"/>
                </a:lnTo>
                <a:lnTo>
                  <a:pt x="3415" y="0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 txBox="1"/>
          <p:nvPr/>
        </p:nvSpPr>
        <p:spPr>
          <a:xfrm>
            <a:off x="3861153" y="1981772"/>
            <a:ext cx="577215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del</a:t>
            </a:r>
            <a:r>
              <a:rPr sz="8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a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y loop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3179745" y="1834931"/>
            <a:ext cx="33274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dirty="0">
                <a:solidFill>
                  <a:srgbClr val="231F20"/>
                </a:solidFill>
                <a:latin typeface="Times New Roman"/>
                <a:cs typeface="Times New Roman"/>
              </a:rPr>
              <a:t>2.5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1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3479996" y="2425849"/>
            <a:ext cx="151130" cy="144145"/>
          </a:xfrm>
          <a:custGeom>
            <a:avLst/>
            <a:gdLst/>
            <a:ahLst/>
            <a:cxnLst/>
            <a:rect l="l" t="t" r="r" b="b"/>
            <a:pathLst>
              <a:path w="151129" h="144144">
                <a:moveTo>
                  <a:pt x="0" y="0"/>
                </a:moveTo>
                <a:lnTo>
                  <a:pt x="73210" y="69837"/>
                </a:lnTo>
                <a:lnTo>
                  <a:pt x="150959" y="144019"/>
                </a:lnTo>
              </a:path>
            </a:pathLst>
          </a:custGeom>
          <a:ln w="2082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403039" y="1449380"/>
            <a:ext cx="1962753" cy="32386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 txBox="1"/>
          <p:nvPr/>
        </p:nvSpPr>
        <p:spPr>
          <a:xfrm>
            <a:off x="2620209" y="1177286"/>
            <a:ext cx="686435" cy="2590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90"/>
              </a:lnSpc>
            </a:pP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540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1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850" spc="-2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sz="850" spc="-4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st</a:t>
            </a:r>
            <a:r>
              <a:rPr sz="850" spc="1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850" spc="40" dirty="0">
                <a:solidFill>
                  <a:srgbClr val="231F20"/>
                </a:solidFill>
                <a:latin typeface="Times New Roman"/>
                <a:cs typeface="Times New Roman"/>
              </a:rPr>
              <a:t>ons</a:t>
            </a:r>
            <a:endParaRPr sz="850">
              <a:latin typeface="Times New Roman"/>
              <a:cs typeface="Times New Roman"/>
            </a:endParaRPr>
          </a:p>
          <a:p>
            <a:pPr marL="12700">
              <a:lnSpc>
                <a:spcPts val="990"/>
              </a:lnSpc>
            </a:pP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20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850" spc="-114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850" spc="-3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142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dirty="0">
                <a:solidFill>
                  <a:srgbClr val="231F20"/>
                </a:solidFill>
                <a:latin typeface="Times New Roman"/>
                <a:cs typeface="Times New Roman"/>
              </a:rPr>
              <a:t>µs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2745696" y="1479044"/>
            <a:ext cx="1277620" cy="261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9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dri</a:t>
            </a:r>
            <a:r>
              <a:rPr sz="85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v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beam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accele</a:t>
            </a:r>
            <a:r>
              <a:rPr sz="850" spc="-20" dirty="0">
                <a:solidFill>
                  <a:srgbClr val="231F20"/>
                </a:solidFill>
                <a:latin typeface="Arial Rounded MT Bold"/>
                <a:cs typeface="Arial Rounded MT Bold"/>
              </a:rPr>
              <a:t>ra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tor</a:t>
            </a:r>
            <a:endParaRPr sz="850">
              <a:latin typeface="Arial Rounded MT Bold"/>
              <a:cs typeface="Arial Rounded MT Bold"/>
            </a:endParaRPr>
          </a:p>
          <a:p>
            <a:pPr marL="266700">
              <a:lnSpc>
                <a:spcPts val="990"/>
              </a:lnSpc>
            </a:pPr>
            <a:r>
              <a:rPr sz="850" dirty="0">
                <a:solidFill>
                  <a:srgbClr val="231F20"/>
                </a:solidFill>
                <a:latin typeface="Times New Roman"/>
                <a:cs typeface="Times New Roman"/>
              </a:rPr>
              <a:t>2.4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5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850" spc="-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850" spc="-3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dirty="0">
                <a:solidFill>
                  <a:srgbClr val="231F20"/>
                </a:solidFill>
                <a:latin typeface="Times New Roman"/>
                <a:cs typeface="Times New Roman"/>
              </a:rPr>
              <a:t>1.0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5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850" spc="-45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sz="850" spc="-5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3991542" y="1210046"/>
            <a:ext cx="144145" cy="125095"/>
          </a:xfrm>
          <a:custGeom>
            <a:avLst/>
            <a:gdLst/>
            <a:ahLst/>
            <a:cxnLst/>
            <a:rect l="l" t="t" r="r" b="b"/>
            <a:pathLst>
              <a:path w="144145" h="125094">
                <a:moveTo>
                  <a:pt x="143810" y="0"/>
                </a:moveTo>
                <a:lnTo>
                  <a:pt x="0" y="0"/>
                </a:lnTo>
                <a:lnTo>
                  <a:pt x="71905" y="124557"/>
                </a:lnTo>
                <a:lnTo>
                  <a:pt x="143810" y="0"/>
                </a:lnTo>
                <a:close/>
              </a:path>
            </a:pathLst>
          </a:custGeom>
          <a:solidFill>
            <a:srgbClr val="FFCB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 txBox="1"/>
          <p:nvPr/>
        </p:nvSpPr>
        <p:spPr>
          <a:xfrm>
            <a:off x="4913750" y="2051695"/>
            <a:ext cx="25400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CR2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190" name="object 190"/>
          <p:cNvSpPr txBox="1"/>
          <p:nvPr/>
        </p:nvSpPr>
        <p:spPr>
          <a:xfrm>
            <a:off x="4486426" y="2227267"/>
            <a:ext cx="25400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CR1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191" name="object 191"/>
          <p:cNvSpPr txBox="1"/>
          <p:nvPr/>
        </p:nvSpPr>
        <p:spPr>
          <a:xfrm>
            <a:off x="5117417" y="2741210"/>
            <a:ext cx="26162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BDS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5053452" y="2866221"/>
            <a:ext cx="389890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Times New Roman"/>
                <a:cs typeface="Times New Roman"/>
              </a:rPr>
              <a:t>2.75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1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5555827" y="3728296"/>
            <a:ext cx="118491" cy="33344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 txBox="1"/>
          <p:nvPr/>
        </p:nvSpPr>
        <p:spPr>
          <a:xfrm>
            <a:off x="4521792" y="3298346"/>
            <a:ext cx="347345" cy="136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5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0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 km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3653371" y="2117842"/>
            <a:ext cx="1677670" cy="378460"/>
          </a:xfrm>
          <a:custGeom>
            <a:avLst/>
            <a:gdLst/>
            <a:ahLst/>
            <a:cxnLst/>
            <a:rect l="l" t="t" r="r" b="b"/>
            <a:pathLst>
              <a:path w="1677670" h="378460">
                <a:moveTo>
                  <a:pt x="1677589" y="0"/>
                </a:moveTo>
                <a:lnTo>
                  <a:pt x="1677589" y="282388"/>
                </a:lnTo>
                <a:lnTo>
                  <a:pt x="1677048" y="296953"/>
                </a:lnTo>
                <a:lnTo>
                  <a:pt x="1667513" y="335070"/>
                </a:lnTo>
                <a:lnTo>
                  <a:pt x="1629681" y="368911"/>
                </a:lnTo>
                <a:lnTo>
                  <a:pt x="1576233" y="377834"/>
                </a:lnTo>
                <a:lnTo>
                  <a:pt x="0" y="377850"/>
                </a:lnTo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4751713" y="1829348"/>
            <a:ext cx="579755" cy="579755"/>
          </a:xfrm>
          <a:custGeom>
            <a:avLst/>
            <a:gdLst/>
            <a:ahLst/>
            <a:cxnLst/>
            <a:rect l="l" t="t" r="r" b="b"/>
            <a:pathLst>
              <a:path w="579754" h="579755">
                <a:moveTo>
                  <a:pt x="0" y="289606"/>
                </a:moveTo>
                <a:lnTo>
                  <a:pt x="3790" y="242632"/>
                </a:lnTo>
                <a:lnTo>
                  <a:pt x="14766" y="198070"/>
                </a:lnTo>
                <a:lnTo>
                  <a:pt x="32329" y="156517"/>
                </a:lnTo>
                <a:lnTo>
                  <a:pt x="55883" y="118570"/>
                </a:lnTo>
                <a:lnTo>
                  <a:pt x="84832" y="84825"/>
                </a:lnTo>
                <a:lnTo>
                  <a:pt x="118579" y="55878"/>
                </a:lnTo>
                <a:lnTo>
                  <a:pt x="156528" y="32326"/>
                </a:lnTo>
                <a:lnTo>
                  <a:pt x="198082" y="14764"/>
                </a:lnTo>
                <a:lnTo>
                  <a:pt x="242645" y="3790"/>
                </a:lnTo>
                <a:lnTo>
                  <a:pt x="289620" y="0"/>
                </a:lnTo>
                <a:lnTo>
                  <a:pt x="313374" y="960"/>
                </a:lnTo>
                <a:lnTo>
                  <a:pt x="359221" y="8416"/>
                </a:lnTo>
                <a:lnTo>
                  <a:pt x="402356" y="22759"/>
                </a:lnTo>
                <a:lnTo>
                  <a:pt x="442185" y="43390"/>
                </a:lnTo>
                <a:lnTo>
                  <a:pt x="478109" y="69714"/>
                </a:lnTo>
                <a:lnTo>
                  <a:pt x="509532" y="101135"/>
                </a:lnTo>
                <a:lnTo>
                  <a:pt x="535859" y="137056"/>
                </a:lnTo>
                <a:lnTo>
                  <a:pt x="556493" y="176880"/>
                </a:lnTo>
                <a:lnTo>
                  <a:pt x="570837" y="220012"/>
                </a:lnTo>
                <a:lnTo>
                  <a:pt x="578294" y="265855"/>
                </a:lnTo>
                <a:lnTo>
                  <a:pt x="579255" y="289606"/>
                </a:lnTo>
                <a:lnTo>
                  <a:pt x="578294" y="313360"/>
                </a:lnTo>
                <a:lnTo>
                  <a:pt x="570837" y="359206"/>
                </a:lnTo>
                <a:lnTo>
                  <a:pt x="556493" y="402340"/>
                </a:lnTo>
                <a:lnTo>
                  <a:pt x="535859" y="442167"/>
                </a:lnTo>
                <a:lnTo>
                  <a:pt x="509532" y="478089"/>
                </a:lnTo>
                <a:lnTo>
                  <a:pt x="478109" y="509511"/>
                </a:lnTo>
                <a:lnTo>
                  <a:pt x="442185" y="535835"/>
                </a:lnTo>
                <a:lnTo>
                  <a:pt x="402356" y="556467"/>
                </a:lnTo>
                <a:lnTo>
                  <a:pt x="359221" y="570810"/>
                </a:lnTo>
                <a:lnTo>
                  <a:pt x="313374" y="578267"/>
                </a:lnTo>
                <a:lnTo>
                  <a:pt x="289620" y="579227"/>
                </a:lnTo>
                <a:lnTo>
                  <a:pt x="265868" y="578267"/>
                </a:lnTo>
                <a:lnTo>
                  <a:pt x="220025" y="570810"/>
                </a:lnTo>
                <a:lnTo>
                  <a:pt x="176892" y="556467"/>
                </a:lnTo>
                <a:lnTo>
                  <a:pt x="137066" y="535835"/>
                </a:lnTo>
                <a:lnTo>
                  <a:pt x="101143" y="509511"/>
                </a:lnTo>
                <a:lnTo>
                  <a:pt x="69720" y="478089"/>
                </a:lnTo>
                <a:lnTo>
                  <a:pt x="43394" y="442167"/>
                </a:lnTo>
                <a:lnTo>
                  <a:pt x="22761" y="402340"/>
                </a:lnTo>
                <a:lnTo>
                  <a:pt x="8417" y="359206"/>
                </a:lnTo>
                <a:lnTo>
                  <a:pt x="960" y="313360"/>
                </a:lnTo>
                <a:lnTo>
                  <a:pt x="0" y="289606"/>
                </a:lnTo>
                <a:close/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5890442" y="2106733"/>
            <a:ext cx="0" cy="19685"/>
          </a:xfrm>
          <a:custGeom>
            <a:avLst/>
            <a:gdLst/>
            <a:ahLst/>
            <a:cxnLst/>
            <a:rect l="l" t="t" r="r" b="b"/>
            <a:pathLst>
              <a:path h="19685">
                <a:moveTo>
                  <a:pt x="0" y="0"/>
                </a:moveTo>
                <a:lnTo>
                  <a:pt x="0" y="19669"/>
                </a:lnTo>
              </a:path>
            </a:pathLst>
          </a:custGeom>
          <a:ln w="3175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5890333" y="2116562"/>
            <a:ext cx="1690370" cy="379730"/>
          </a:xfrm>
          <a:custGeom>
            <a:avLst/>
            <a:gdLst/>
            <a:ahLst/>
            <a:cxnLst/>
            <a:rect l="l" t="t" r="r" b="b"/>
            <a:pathLst>
              <a:path w="1690370" h="379730">
                <a:moveTo>
                  <a:pt x="1690165" y="379127"/>
                </a:moveTo>
                <a:lnTo>
                  <a:pt x="104929" y="379127"/>
                </a:lnTo>
                <a:lnTo>
                  <a:pt x="83920" y="378184"/>
                </a:lnTo>
                <a:lnTo>
                  <a:pt x="37146" y="364874"/>
                </a:lnTo>
                <a:lnTo>
                  <a:pt x="6070" y="326601"/>
                </a:lnTo>
                <a:lnTo>
                  <a:pt x="14" y="286185"/>
                </a:lnTo>
                <a:lnTo>
                  <a:pt x="0" y="0"/>
                </a:lnTo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6467985" y="2158128"/>
            <a:ext cx="292735" cy="274320"/>
          </a:xfrm>
          <a:custGeom>
            <a:avLst/>
            <a:gdLst/>
            <a:ahLst/>
            <a:cxnLst/>
            <a:rect l="l" t="t" r="r" b="b"/>
            <a:pathLst>
              <a:path w="292734" h="274319">
                <a:moveTo>
                  <a:pt x="0" y="136865"/>
                </a:moveTo>
                <a:lnTo>
                  <a:pt x="6739" y="95553"/>
                </a:lnTo>
                <a:lnTo>
                  <a:pt x="25585" y="59279"/>
                </a:lnTo>
                <a:lnTo>
                  <a:pt x="54476" y="29974"/>
                </a:lnTo>
                <a:lnTo>
                  <a:pt x="91354" y="9571"/>
                </a:lnTo>
                <a:lnTo>
                  <a:pt x="134158" y="0"/>
                </a:lnTo>
                <a:lnTo>
                  <a:pt x="150733" y="581"/>
                </a:lnTo>
                <a:lnTo>
                  <a:pt x="196328" y="9837"/>
                </a:lnTo>
                <a:lnTo>
                  <a:pt x="234678" y="29038"/>
                </a:lnTo>
                <a:lnTo>
                  <a:pt x="264424" y="56484"/>
                </a:lnTo>
                <a:lnTo>
                  <a:pt x="284210" y="90477"/>
                </a:lnTo>
                <a:lnTo>
                  <a:pt x="292678" y="129317"/>
                </a:lnTo>
                <a:lnTo>
                  <a:pt x="291981" y="144470"/>
                </a:lnTo>
                <a:lnTo>
                  <a:pt x="281611" y="186383"/>
                </a:lnTo>
                <a:lnTo>
                  <a:pt x="260308" y="221808"/>
                </a:lnTo>
                <a:lnTo>
                  <a:pt x="229985" y="249247"/>
                </a:lnTo>
                <a:lnTo>
                  <a:pt x="192554" y="267201"/>
                </a:lnTo>
                <a:lnTo>
                  <a:pt x="149928" y="274169"/>
                </a:lnTo>
                <a:lnTo>
                  <a:pt x="134352" y="273468"/>
                </a:lnTo>
                <a:lnTo>
                  <a:pt x="90950" y="263413"/>
                </a:lnTo>
                <a:lnTo>
                  <a:pt x="53968" y="242880"/>
                </a:lnTo>
                <a:lnTo>
                  <a:pt x="25252" y="213732"/>
                </a:lnTo>
                <a:lnTo>
                  <a:pt x="6648" y="177829"/>
                </a:lnTo>
                <a:lnTo>
                  <a:pt x="0" y="137034"/>
                </a:lnTo>
                <a:lnTo>
                  <a:pt x="0" y="136865"/>
                </a:lnTo>
                <a:close/>
              </a:path>
            </a:pathLst>
          </a:custGeom>
          <a:ln w="27762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5888832" y="1829348"/>
            <a:ext cx="579755" cy="579755"/>
          </a:xfrm>
          <a:custGeom>
            <a:avLst/>
            <a:gdLst/>
            <a:ahLst/>
            <a:cxnLst/>
            <a:rect l="l" t="t" r="r" b="b"/>
            <a:pathLst>
              <a:path w="579754" h="579755">
                <a:moveTo>
                  <a:pt x="0" y="289606"/>
                </a:moveTo>
                <a:lnTo>
                  <a:pt x="3790" y="242632"/>
                </a:lnTo>
                <a:lnTo>
                  <a:pt x="14764" y="198070"/>
                </a:lnTo>
                <a:lnTo>
                  <a:pt x="32326" y="156517"/>
                </a:lnTo>
                <a:lnTo>
                  <a:pt x="55878" y="118570"/>
                </a:lnTo>
                <a:lnTo>
                  <a:pt x="84825" y="84825"/>
                </a:lnTo>
                <a:lnTo>
                  <a:pt x="118570" y="55878"/>
                </a:lnTo>
                <a:lnTo>
                  <a:pt x="156517" y="32326"/>
                </a:lnTo>
                <a:lnTo>
                  <a:pt x="198070" y="14764"/>
                </a:lnTo>
                <a:lnTo>
                  <a:pt x="242632" y="3790"/>
                </a:lnTo>
                <a:lnTo>
                  <a:pt x="289606" y="0"/>
                </a:lnTo>
                <a:lnTo>
                  <a:pt x="313362" y="960"/>
                </a:lnTo>
                <a:lnTo>
                  <a:pt x="359211" y="8416"/>
                </a:lnTo>
                <a:lnTo>
                  <a:pt x="402348" y="22759"/>
                </a:lnTo>
                <a:lnTo>
                  <a:pt x="442177" y="43390"/>
                </a:lnTo>
                <a:lnTo>
                  <a:pt x="478100" y="69714"/>
                </a:lnTo>
                <a:lnTo>
                  <a:pt x="509523" y="101135"/>
                </a:lnTo>
                <a:lnTo>
                  <a:pt x="535849" y="137056"/>
                </a:lnTo>
                <a:lnTo>
                  <a:pt x="556481" y="176880"/>
                </a:lnTo>
                <a:lnTo>
                  <a:pt x="570824" y="220012"/>
                </a:lnTo>
                <a:lnTo>
                  <a:pt x="578281" y="265855"/>
                </a:lnTo>
                <a:lnTo>
                  <a:pt x="579241" y="289606"/>
                </a:lnTo>
                <a:lnTo>
                  <a:pt x="578281" y="313360"/>
                </a:lnTo>
                <a:lnTo>
                  <a:pt x="570824" y="359206"/>
                </a:lnTo>
                <a:lnTo>
                  <a:pt x="556481" y="402340"/>
                </a:lnTo>
                <a:lnTo>
                  <a:pt x="535849" y="442167"/>
                </a:lnTo>
                <a:lnTo>
                  <a:pt x="509523" y="478089"/>
                </a:lnTo>
                <a:lnTo>
                  <a:pt x="478100" y="509511"/>
                </a:lnTo>
                <a:lnTo>
                  <a:pt x="442177" y="535835"/>
                </a:lnTo>
                <a:lnTo>
                  <a:pt x="402348" y="556467"/>
                </a:lnTo>
                <a:lnTo>
                  <a:pt x="359211" y="570810"/>
                </a:lnTo>
                <a:lnTo>
                  <a:pt x="313362" y="578267"/>
                </a:lnTo>
                <a:lnTo>
                  <a:pt x="289606" y="579227"/>
                </a:lnTo>
                <a:lnTo>
                  <a:pt x="265855" y="578267"/>
                </a:lnTo>
                <a:lnTo>
                  <a:pt x="220012" y="570810"/>
                </a:lnTo>
                <a:lnTo>
                  <a:pt x="176880" y="556467"/>
                </a:lnTo>
                <a:lnTo>
                  <a:pt x="137056" y="535835"/>
                </a:lnTo>
                <a:lnTo>
                  <a:pt x="101135" y="509511"/>
                </a:lnTo>
                <a:lnTo>
                  <a:pt x="69714" y="478089"/>
                </a:lnTo>
                <a:lnTo>
                  <a:pt x="43390" y="442167"/>
                </a:lnTo>
                <a:lnTo>
                  <a:pt x="22759" y="402340"/>
                </a:lnTo>
                <a:lnTo>
                  <a:pt x="8416" y="359206"/>
                </a:lnTo>
                <a:lnTo>
                  <a:pt x="960" y="313360"/>
                </a:lnTo>
                <a:lnTo>
                  <a:pt x="0" y="289606"/>
                </a:lnTo>
                <a:close/>
              </a:path>
            </a:pathLst>
          </a:custGeom>
          <a:ln w="41644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2136287" y="3415605"/>
            <a:ext cx="108204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960"/>
              </a:lnSpc>
              <a:tabLst>
                <a:tab pos="313055" algn="l"/>
              </a:tabLst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C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	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combiner ring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-45" dirty="0">
                <a:solidFill>
                  <a:srgbClr val="231F20"/>
                </a:solidFill>
                <a:latin typeface="Arial Rounded MT Bold"/>
                <a:cs typeface="Arial Rounded MT Bold"/>
              </a:rPr>
              <a:t>T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A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	</a:t>
            </a:r>
            <a:r>
              <a:rPr sz="850" spc="-150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turna</a:t>
            </a:r>
            <a:r>
              <a:rPr sz="850" spc="-30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ound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D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	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damping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 ring</a:t>
            </a:r>
            <a:endParaRPr sz="850" dirty="0">
              <a:latin typeface="Arial Rounded MT Bold"/>
              <a:cs typeface="Arial Rounded MT Bold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2136287" y="3782073"/>
            <a:ext cx="151193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81610">
              <a:lnSpc>
                <a:spcPts val="960"/>
              </a:lnSpc>
              <a:tabLst>
                <a:tab pos="313055" algn="l"/>
              </a:tabLst>
            </a:pP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PDR  </a:t>
            </a:r>
            <a:r>
              <a:rPr sz="850" spc="1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p</a:t>
            </a:r>
            <a:r>
              <a:rPr sz="850" spc="-20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edampin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g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 ring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B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C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	</a:t>
            </a:r>
            <a:r>
              <a:rPr sz="85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b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un</a:t>
            </a:r>
            <a:r>
              <a:rPr sz="850" spc="-15" dirty="0">
                <a:solidFill>
                  <a:srgbClr val="231F20"/>
                </a:solidFill>
                <a:latin typeface="Arial Rounded MT Bold"/>
                <a:cs typeface="Arial Rounded MT Bold"/>
              </a:rPr>
              <a:t>c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h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 comp</a:t>
            </a:r>
            <a:r>
              <a:rPr sz="850" spc="-20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essor</a:t>
            </a:r>
            <a:endParaRPr sz="850">
              <a:latin typeface="Arial Rounded MT Bold"/>
              <a:cs typeface="Arial Rounded MT Bold"/>
            </a:endParaRPr>
          </a:p>
          <a:p>
            <a:pPr marL="12700">
              <a:lnSpc>
                <a:spcPts val="94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BD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S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  </a:t>
            </a:r>
            <a:r>
              <a:rPr sz="850" spc="1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beam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 deli</a:t>
            </a:r>
            <a:r>
              <a:rPr sz="85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v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er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y s</a:t>
            </a:r>
            <a:r>
              <a:rPr sz="85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y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stem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2136287" y="4148540"/>
            <a:ext cx="1207770" cy="2590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7500" marR="5080" indent="-305435">
              <a:lnSpc>
                <a:spcPts val="960"/>
              </a:lnSpc>
              <a:tabLst>
                <a:tab pos="309880" algn="l"/>
              </a:tabLst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IP	inte</a:t>
            </a:r>
            <a:r>
              <a:rPr sz="850" spc="-20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actio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n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 point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 dump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204" name="object 204"/>
          <p:cNvSpPr txBox="1"/>
          <p:nvPr/>
        </p:nvSpPr>
        <p:spPr>
          <a:xfrm>
            <a:off x="7192875" y="1479767"/>
            <a:ext cx="1277620" cy="261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9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dri</a:t>
            </a:r>
            <a:r>
              <a:rPr sz="85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v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beam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accele</a:t>
            </a:r>
            <a:r>
              <a:rPr sz="850" spc="-20" dirty="0">
                <a:solidFill>
                  <a:srgbClr val="231F20"/>
                </a:solidFill>
                <a:latin typeface="Arial Rounded MT Bold"/>
                <a:cs typeface="Arial Rounded MT Bold"/>
              </a:rPr>
              <a:t>ra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tor</a:t>
            </a:r>
            <a:endParaRPr sz="850">
              <a:latin typeface="Arial Rounded MT Bold"/>
              <a:cs typeface="Arial Rounded MT Bold"/>
            </a:endParaRPr>
          </a:p>
          <a:p>
            <a:pPr marL="266700">
              <a:lnSpc>
                <a:spcPts val="990"/>
              </a:lnSpc>
            </a:pPr>
            <a:r>
              <a:rPr sz="850" dirty="0">
                <a:solidFill>
                  <a:srgbClr val="231F20"/>
                </a:solidFill>
                <a:latin typeface="Times New Roman"/>
                <a:cs typeface="Times New Roman"/>
              </a:rPr>
              <a:t>2.4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5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850" spc="-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850" spc="-3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dirty="0">
                <a:solidFill>
                  <a:srgbClr val="231F20"/>
                </a:solidFill>
                <a:latin typeface="Times New Roman"/>
                <a:cs typeface="Times New Roman"/>
              </a:rPr>
              <a:t>1.0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5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850" spc="-45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sz="850" spc="-5" dirty="0">
                <a:solidFill>
                  <a:srgbClr val="231F20"/>
                </a:solidFill>
                <a:latin typeface="Times New Roman"/>
                <a:cs typeface="Times New Roman"/>
              </a:rPr>
              <a:t>z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4299587" y="1804478"/>
            <a:ext cx="64769" cy="45720"/>
          </a:xfrm>
          <a:custGeom>
            <a:avLst/>
            <a:gdLst/>
            <a:ahLst/>
            <a:cxnLst/>
            <a:rect l="l" t="t" r="r" b="b"/>
            <a:pathLst>
              <a:path w="64770" h="45719">
                <a:moveTo>
                  <a:pt x="0" y="0"/>
                </a:moveTo>
                <a:lnTo>
                  <a:pt x="16157" y="22737"/>
                </a:lnTo>
                <a:lnTo>
                  <a:pt x="0" y="45475"/>
                </a:lnTo>
                <a:lnTo>
                  <a:pt x="64645" y="22737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2399875" y="1804478"/>
            <a:ext cx="70485" cy="45720"/>
          </a:xfrm>
          <a:custGeom>
            <a:avLst/>
            <a:gdLst/>
            <a:ahLst/>
            <a:cxnLst/>
            <a:rect l="l" t="t" r="r" b="b"/>
            <a:pathLst>
              <a:path w="70485" h="45719">
                <a:moveTo>
                  <a:pt x="70073" y="0"/>
                </a:moveTo>
                <a:lnTo>
                  <a:pt x="0" y="22737"/>
                </a:lnTo>
                <a:lnTo>
                  <a:pt x="70073" y="45475"/>
                </a:lnTo>
                <a:lnTo>
                  <a:pt x="52554" y="22737"/>
                </a:lnTo>
                <a:lnTo>
                  <a:pt x="7007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2439276" y="1827215"/>
            <a:ext cx="1892935" cy="0"/>
          </a:xfrm>
          <a:custGeom>
            <a:avLst/>
            <a:gdLst/>
            <a:ahLst/>
            <a:cxnLst/>
            <a:rect l="l" t="t" r="r" b="b"/>
            <a:pathLst>
              <a:path w="1892935">
                <a:moveTo>
                  <a:pt x="1892417" y="0"/>
                </a:moveTo>
                <a:lnTo>
                  <a:pt x="0" y="0"/>
                </a:lnTo>
              </a:path>
            </a:pathLst>
          </a:custGeom>
          <a:ln w="58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8755291" y="1795151"/>
            <a:ext cx="64769" cy="45720"/>
          </a:xfrm>
          <a:custGeom>
            <a:avLst/>
            <a:gdLst/>
            <a:ahLst/>
            <a:cxnLst/>
            <a:rect l="l" t="t" r="r" b="b"/>
            <a:pathLst>
              <a:path w="64770" h="45719">
                <a:moveTo>
                  <a:pt x="0" y="0"/>
                </a:moveTo>
                <a:lnTo>
                  <a:pt x="16157" y="22737"/>
                </a:lnTo>
                <a:lnTo>
                  <a:pt x="0" y="45475"/>
                </a:lnTo>
                <a:lnTo>
                  <a:pt x="64631" y="22737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6855580" y="1795151"/>
            <a:ext cx="70485" cy="45720"/>
          </a:xfrm>
          <a:custGeom>
            <a:avLst/>
            <a:gdLst/>
            <a:ahLst/>
            <a:cxnLst/>
            <a:rect l="l" t="t" r="r" b="b"/>
            <a:pathLst>
              <a:path w="70484" h="45719">
                <a:moveTo>
                  <a:pt x="70059" y="0"/>
                </a:moveTo>
                <a:lnTo>
                  <a:pt x="0" y="22737"/>
                </a:lnTo>
                <a:lnTo>
                  <a:pt x="70059" y="45475"/>
                </a:lnTo>
                <a:lnTo>
                  <a:pt x="52540" y="22737"/>
                </a:lnTo>
                <a:lnTo>
                  <a:pt x="7005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6894974" y="1817889"/>
            <a:ext cx="1892935" cy="0"/>
          </a:xfrm>
          <a:custGeom>
            <a:avLst/>
            <a:gdLst/>
            <a:ahLst/>
            <a:cxnLst/>
            <a:rect l="l" t="t" r="r" b="b"/>
            <a:pathLst>
              <a:path w="1892934">
                <a:moveTo>
                  <a:pt x="1892417" y="0"/>
                </a:moveTo>
                <a:lnTo>
                  <a:pt x="0" y="0"/>
                </a:lnTo>
              </a:path>
            </a:pathLst>
          </a:custGeom>
          <a:ln w="58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9042281" y="3268798"/>
            <a:ext cx="66040" cy="45720"/>
          </a:xfrm>
          <a:custGeom>
            <a:avLst/>
            <a:gdLst/>
            <a:ahLst/>
            <a:cxnLst/>
            <a:rect l="l" t="t" r="r" b="b"/>
            <a:pathLst>
              <a:path w="66040" h="45720">
                <a:moveTo>
                  <a:pt x="0" y="0"/>
                </a:moveTo>
                <a:lnTo>
                  <a:pt x="16366" y="22737"/>
                </a:lnTo>
                <a:lnTo>
                  <a:pt x="0" y="45475"/>
                </a:lnTo>
                <a:lnTo>
                  <a:pt x="65422" y="22737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2153465" y="3291536"/>
            <a:ext cx="6905625" cy="0"/>
          </a:xfrm>
          <a:custGeom>
            <a:avLst/>
            <a:gdLst/>
            <a:ahLst/>
            <a:cxnLst/>
            <a:rect l="l" t="t" r="r" b="b"/>
            <a:pathLst>
              <a:path w="6905625">
                <a:moveTo>
                  <a:pt x="6905182" y="0"/>
                </a:moveTo>
                <a:lnTo>
                  <a:pt x="0" y="0"/>
                </a:lnTo>
              </a:path>
            </a:pathLst>
          </a:custGeom>
          <a:ln w="58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113585" y="3268798"/>
            <a:ext cx="71120" cy="45720"/>
          </a:xfrm>
          <a:custGeom>
            <a:avLst/>
            <a:gdLst/>
            <a:ahLst/>
            <a:cxnLst/>
            <a:rect l="l" t="t" r="r" b="b"/>
            <a:pathLst>
              <a:path w="71119" h="45720">
                <a:moveTo>
                  <a:pt x="70919" y="0"/>
                </a:moveTo>
                <a:lnTo>
                  <a:pt x="0" y="22737"/>
                </a:lnTo>
                <a:lnTo>
                  <a:pt x="70919" y="45475"/>
                </a:lnTo>
                <a:lnTo>
                  <a:pt x="53193" y="22737"/>
                </a:lnTo>
                <a:lnTo>
                  <a:pt x="7091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158741" y="4297182"/>
            <a:ext cx="97155" cy="75565"/>
          </a:xfrm>
          <a:custGeom>
            <a:avLst/>
            <a:gdLst/>
            <a:ahLst/>
            <a:cxnLst/>
            <a:rect l="l" t="t" r="r" b="b"/>
            <a:pathLst>
              <a:path w="97155" h="75564">
                <a:moveTo>
                  <a:pt x="0" y="0"/>
                </a:moveTo>
                <a:lnTo>
                  <a:pt x="97016" y="0"/>
                </a:lnTo>
                <a:lnTo>
                  <a:pt x="97016" y="75472"/>
                </a:lnTo>
                <a:lnTo>
                  <a:pt x="0" y="75472"/>
                </a:lnTo>
                <a:lnTo>
                  <a:pt x="0" y="0"/>
                </a:lnTo>
                <a:close/>
              </a:path>
            </a:pathLst>
          </a:custGeom>
          <a:solidFill>
            <a:srgbClr val="62BB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158741" y="4297182"/>
            <a:ext cx="96520" cy="75565"/>
          </a:xfrm>
          <a:custGeom>
            <a:avLst/>
            <a:gdLst/>
            <a:ahLst/>
            <a:cxnLst/>
            <a:rect l="l" t="t" r="r" b="b"/>
            <a:pathLst>
              <a:path w="96519" h="75564">
                <a:moveTo>
                  <a:pt x="2798" y="0"/>
                </a:moveTo>
                <a:lnTo>
                  <a:pt x="0" y="0"/>
                </a:lnTo>
                <a:lnTo>
                  <a:pt x="0" y="75486"/>
                </a:lnTo>
                <a:lnTo>
                  <a:pt x="96279" y="75486"/>
                </a:lnTo>
                <a:lnTo>
                  <a:pt x="2798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3564586" y="2425849"/>
            <a:ext cx="151130" cy="144145"/>
          </a:xfrm>
          <a:custGeom>
            <a:avLst/>
            <a:gdLst/>
            <a:ahLst/>
            <a:cxnLst/>
            <a:rect l="l" t="t" r="r" b="b"/>
            <a:pathLst>
              <a:path w="151129" h="144144">
                <a:moveTo>
                  <a:pt x="0" y="0"/>
                </a:moveTo>
                <a:lnTo>
                  <a:pt x="150959" y="144019"/>
                </a:lnTo>
              </a:path>
            </a:pathLst>
          </a:custGeom>
          <a:ln w="2082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505751" y="2425849"/>
            <a:ext cx="151130" cy="144145"/>
          </a:xfrm>
          <a:custGeom>
            <a:avLst/>
            <a:gdLst/>
            <a:ahLst/>
            <a:cxnLst/>
            <a:rect l="l" t="t" r="r" b="b"/>
            <a:pathLst>
              <a:path w="151129" h="144144">
                <a:moveTo>
                  <a:pt x="150959" y="0"/>
                </a:moveTo>
                <a:lnTo>
                  <a:pt x="0" y="144019"/>
                </a:lnTo>
              </a:path>
            </a:pathLst>
          </a:custGeom>
          <a:ln w="20822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4620599" y="1169641"/>
            <a:ext cx="1138271" cy="40255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4672432" y="1215646"/>
            <a:ext cx="948915" cy="22232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 txBox="1"/>
          <p:nvPr/>
        </p:nvSpPr>
        <p:spPr>
          <a:xfrm>
            <a:off x="4672432" y="1215646"/>
            <a:ext cx="949325" cy="222885"/>
          </a:xfrm>
          <a:prstGeom prst="rect">
            <a:avLst/>
          </a:prstGeom>
          <a:ln w="694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78105">
              <a:lnSpc>
                <a:spcPct val="100000"/>
              </a:lnSpc>
            </a:pPr>
            <a:r>
              <a:rPr sz="1100" spc="-15" dirty="0">
                <a:solidFill>
                  <a:srgbClr val="231F20"/>
                </a:solidFill>
                <a:latin typeface="Arial Rounded MT Bold"/>
                <a:cs typeface="Arial Rounded MT Bold"/>
              </a:rPr>
              <a:t>Dri</a:t>
            </a:r>
            <a:r>
              <a:rPr sz="1100" spc="-25" dirty="0">
                <a:solidFill>
                  <a:srgbClr val="231F20"/>
                </a:solidFill>
                <a:latin typeface="Arial Rounded MT Bold"/>
                <a:cs typeface="Arial Rounded MT Bold"/>
              </a:rPr>
              <a:t>v</a:t>
            </a:r>
            <a:r>
              <a:rPr sz="110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110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100" spc="-15" dirty="0">
                <a:solidFill>
                  <a:srgbClr val="231F20"/>
                </a:solidFill>
                <a:latin typeface="Arial Rounded MT Bold"/>
                <a:cs typeface="Arial Rounded MT Bold"/>
              </a:rPr>
              <a:t>Beam</a:t>
            </a:r>
            <a:endParaRPr sz="1100">
              <a:latin typeface="Arial Rounded MT Bold"/>
              <a:cs typeface="Arial Rounded MT Bold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7008192" y="3723810"/>
            <a:ext cx="1138271" cy="40255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060025" y="3769815"/>
            <a:ext cx="948915" cy="22232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 txBox="1"/>
          <p:nvPr/>
        </p:nvSpPr>
        <p:spPr>
          <a:xfrm>
            <a:off x="7060025" y="3769815"/>
            <a:ext cx="949325" cy="222885"/>
          </a:xfrm>
          <a:prstGeom prst="rect">
            <a:avLst/>
          </a:prstGeom>
          <a:ln w="694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8900">
              <a:lnSpc>
                <a:spcPct val="100000"/>
              </a:lnSpc>
            </a:pPr>
            <a:r>
              <a:rPr sz="1100" spc="-10" dirty="0">
                <a:solidFill>
                  <a:srgbClr val="231F20"/>
                </a:solidFill>
                <a:latin typeface="Arial Rounded MT Bold"/>
                <a:cs typeface="Arial Rounded MT Bold"/>
              </a:rPr>
              <a:t>Main</a:t>
            </a:r>
            <a:r>
              <a:rPr sz="1100" spc="-5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1100" spc="-15" dirty="0">
                <a:solidFill>
                  <a:srgbClr val="231F20"/>
                </a:solidFill>
                <a:latin typeface="Arial Rounded MT Bold"/>
                <a:cs typeface="Arial Rounded MT Bold"/>
              </a:rPr>
              <a:t>Beam</a:t>
            </a:r>
            <a:endParaRPr sz="1100">
              <a:latin typeface="Arial Rounded MT Bold"/>
              <a:cs typeface="Arial Rounded MT Bold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5726568" y="3756634"/>
            <a:ext cx="730250" cy="261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90"/>
              </a:lnSpc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booster linac</a:t>
            </a:r>
            <a:endParaRPr sz="850">
              <a:latin typeface="Arial Rounded MT Bold"/>
              <a:cs typeface="Arial Rounded MT Bold"/>
            </a:endParaRPr>
          </a:p>
          <a:p>
            <a:pPr marL="60325">
              <a:lnSpc>
                <a:spcPts val="990"/>
              </a:lnSpc>
            </a:pPr>
            <a:r>
              <a:rPr sz="850" spc="5" dirty="0">
                <a:solidFill>
                  <a:srgbClr val="231F20"/>
                </a:solidFill>
                <a:latin typeface="Times New Roman"/>
                <a:cs typeface="Times New Roman"/>
              </a:rPr>
              <a:t>2.86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4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850" spc="5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9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5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850" spc="-35" dirty="0">
                <a:solidFill>
                  <a:srgbClr val="231F20"/>
                </a:solidFill>
                <a:latin typeface="Times New Roman"/>
                <a:cs typeface="Times New Roman"/>
              </a:rPr>
              <a:t>eV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6979444" y="2972699"/>
            <a:ext cx="716280" cy="144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975" spc="15" baseline="21367" dirty="0">
                <a:solidFill>
                  <a:srgbClr val="231F20"/>
                </a:solidFill>
                <a:latin typeface="Arial Rounded MT Bold"/>
                <a:cs typeface="Arial Rounded MT Bold"/>
              </a:rPr>
              <a:t>+</a:t>
            </a:r>
            <a:r>
              <a:rPr sz="975" spc="82" baseline="21367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main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linac</a:t>
            </a:r>
            <a:endParaRPr sz="850">
              <a:latin typeface="Arial Rounded MT Bold"/>
              <a:cs typeface="Arial Rounded MT Bold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2855567" y="2972699"/>
            <a:ext cx="1939925" cy="147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975" spc="15" baseline="21367" dirty="0">
                <a:solidFill>
                  <a:srgbClr val="231F20"/>
                </a:solidFill>
                <a:latin typeface="Arial Rounded MT Bold"/>
                <a:cs typeface="Arial Rounded MT Bold"/>
              </a:rPr>
              <a:t>–</a:t>
            </a:r>
            <a:r>
              <a:rPr sz="975" spc="82" baseline="21367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main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linac</a:t>
            </a:r>
            <a:r>
              <a:rPr sz="850" spc="-3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12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5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850" spc="-45" dirty="0">
                <a:solidFill>
                  <a:srgbClr val="231F20"/>
                </a:solidFill>
                <a:latin typeface="Times New Roman"/>
                <a:cs typeface="Times New Roman"/>
              </a:rPr>
              <a:t>H</a:t>
            </a:r>
            <a:r>
              <a:rPr sz="850" spc="-20" dirty="0">
                <a:solidFill>
                  <a:srgbClr val="231F20"/>
                </a:solidFill>
                <a:latin typeface="Times New Roman"/>
                <a:cs typeface="Times New Roman"/>
              </a:rPr>
              <a:t>z,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100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20" dirty="0">
                <a:solidFill>
                  <a:srgbClr val="231F20"/>
                </a:solidFill>
                <a:latin typeface="Times New Roman"/>
                <a:cs typeface="Times New Roman"/>
              </a:rPr>
              <a:t>MV/m,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21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1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27" name="object 227"/>
          <p:cNvSpPr/>
          <p:nvPr/>
        </p:nvSpPr>
        <p:spPr>
          <a:xfrm>
            <a:off x="6098028" y="4543061"/>
            <a:ext cx="61594" cy="259715"/>
          </a:xfrm>
          <a:custGeom>
            <a:avLst/>
            <a:gdLst/>
            <a:ahLst/>
            <a:cxnLst/>
            <a:rect l="l" t="t" r="r" b="b"/>
            <a:pathLst>
              <a:path w="61595" h="259714">
                <a:moveTo>
                  <a:pt x="0" y="259400"/>
                </a:moveTo>
                <a:lnTo>
                  <a:pt x="61591" y="0"/>
                </a:lnTo>
              </a:path>
            </a:pathLst>
          </a:custGeom>
          <a:ln w="19669">
            <a:solidFill>
              <a:srgbClr val="5BBA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6510537" y="4544789"/>
            <a:ext cx="180975" cy="180975"/>
          </a:xfrm>
          <a:custGeom>
            <a:avLst/>
            <a:gdLst/>
            <a:ahLst/>
            <a:cxnLst/>
            <a:rect l="l" t="t" r="r" b="b"/>
            <a:pathLst>
              <a:path w="180975" h="180975">
                <a:moveTo>
                  <a:pt x="0" y="0"/>
                </a:moveTo>
                <a:lnTo>
                  <a:pt x="1859" y="41752"/>
                </a:lnTo>
                <a:lnTo>
                  <a:pt x="12796" y="89379"/>
                </a:lnTo>
                <a:lnTo>
                  <a:pt x="31792" y="123717"/>
                </a:lnTo>
                <a:lnTo>
                  <a:pt x="63806" y="152791"/>
                </a:lnTo>
                <a:lnTo>
                  <a:pt x="112231" y="172929"/>
                </a:lnTo>
                <a:lnTo>
                  <a:pt x="155306" y="179575"/>
                </a:lnTo>
                <a:lnTo>
                  <a:pt x="180457" y="180457"/>
                </a:lnTo>
              </a:path>
            </a:pathLst>
          </a:custGeom>
          <a:ln w="19669">
            <a:solidFill>
              <a:srgbClr val="5BBA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6687574" y="4565508"/>
            <a:ext cx="897318" cy="30935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5616929" y="4060676"/>
            <a:ext cx="166370" cy="531495"/>
          </a:xfrm>
          <a:custGeom>
            <a:avLst/>
            <a:gdLst/>
            <a:ahLst/>
            <a:cxnLst/>
            <a:rect l="l" t="t" r="r" b="b"/>
            <a:pathLst>
              <a:path w="166370" h="531495">
                <a:moveTo>
                  <a:pt x="463" y="0"/>
                </a:moveTo>
                <a:lnTo>
                  <a:pt x="463" y="112785"/>
                </a:lnTo>
                <a:lnTo>
                  <a:pt x="0" y="131940"/>
                </a:lnTo>
                <a:lnTo>
                  <a:pt x="816" y="145607"/>
                </a:lnTo>
                <a:lnTo>
                  <a:pt x="37806" y="174336"/>
                </a:lnTo>
                <a:lnTo>
                  <a:pt x="87413" y="189392"/>
                </a:lnTo>
                <a:lnTo>
                  <a:pt x="103424" y="193818"/>
                </a:lnTo>
                <a:lnTo>
                  <a:pt x="118505" y="198023"/>
                </a:lnTo>
                <a:lnTo>
                  <a:pt x="161510" y="213538"/>
                </a:lnTo>
                <a:lnTo>
                  <a:pt x="165928" y="217315"/>
                </a:lnTo>
                <a:lnTo>
                  <a:pt x="163019" y="223813"/>
                </a:lnTo>
                <a:lnTo>
                  <a:pt x="154647" y="230418"/>
                </a:lnTo>
                <a:lnTo>
                  <a:pt x="142681" y="237368"/>
                </a:lnTo>
                <a:lnTo>
                  <a:pt x="128990" y="244899"/>
                </a:lnTo>
                <a:lnTo>
                  <a:pt x="115441" y="253249"/>
                </a:lnTo>
                <a:lnTo>
                  <a:pt x="103903" y="262654"/>
                </a:lnTo>
                <a:lnTo>
                  <a:pt x="96243" y="273353"/>
                </a:lnTo>
                <a:lnTo>
                  <a:pt x="96695" y="288876"/>
                </a:lnTo>
                <a:lnTo>
                  <a:pt x="99193" y="303247"/>
                </a:lnTo>
                <a:lnTo>
                  <a:pt x="103077" y="316560"/>
                </a:lnTo>
                <a:lnTo>
                  <a:pt x="107687" y="328910"/>
                </a:lnTo>
                <a:lnTo>
                  <a:pt x="112362" y="340391"/>
                </a:lnTo>
                <a:lnTo>
                  <a:pt x="116442" y="351097"/>
                </a:lnTo>
                <a:lnTo>
                  <a:pt x="119266" y="361123"/>
                </a:lnTo>
                <a:lnTo>
                  <a:pt x="120190" y="530961"/>
                </a:lnTo>
              </a:path>
            </a:pathLst>
          </a:custGeom>
          <a:ln w="19669">
            <a:solidFill>
              <a:srgbClr val="5BBA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5737479" y="4426768"/>
            <a:ext cx="361315" cy="521334"/>
          </a:xfrm>
          <a:custGeom>
            <a:avLst/>
            <a:gdLst/>
            <a:ahLst/>
            <a:cxnLst/>
            <a:rect l="l" t="t" r="r" b="b"/>
            <a:pathLst>
              <a:path w="361314" h="521335">
                <a:moveTo>
                  <a:pt x="0" y="157386"/>
                </a:moveTo>
                <a:lnTo>
                  <a:pt x="5922" y="114466"/>
                </a:lnTo>
                <a:lnTo>
                  <a:pt x="22608" y="76065"/>
                </a:lnTo>
                <a:lnTo>
                  <a:pt x="48431" y="43808"/>
                </a:lnTo>
                <a:lnTo>
                  <a:pt x="81767" y="19321"/>
                </a:lnTo>
                <a:lnTo>
                  <a:pt x="120990" y="4229"/>
                </a:lnTo>
                <a:lnTo>
                  <a:pt x="203500" y="0"/>
                </a:lnTo>
                <a:lnTo>
                  <a:pt x="218210" y="678"/>
                </a:lnTo>
                <a:lnTo>
                  <a:pt x="259808" y="10368"/>
                </a:lnTo>
                <a:lnTo>
                  <a:pt x="296344" y="30278"/>
                </a:lnTo>
                <a:lnTo>
                  <a:pt x="326193" y="58784"/>
                </a:lnTo>
                <a:lnTo>
                  <a:pt x="347731" y="94260"/>
                </a:lnTo>
                <a:lnTo>
                  <a:pt x="359333" y="135082"/>
                </a:lnTo>
                <a:lnTo>
                  <a:pt x="360901" y="363580"/>
                </a:lnTo>
                <a:lnTo>
                  <a:pt x="360223" y="378288"/>
                </a:lnTo>
                <a:lnTo>
                  <a:pt x="350532" y="419881"/>
                </a:lnTo>
                <a:lnTo>
                  <a:pt x="330621" y="456413"/>
                </a:lnTo>
                <a:lnTo>
                  <a:pt x="302114" y="486260"/>
                </a:lnTo>
                <a:lnTo>
                  <a:pt x="266634" y="507797"/>
                </a:lnTo>
                <a:lnTo>
                  <a:pt x="225808" y="519399"/>
                </a:lnTo>
                <a:lnTo>
                  <a:pt x="157386" y="520967"/>
                </a:lnTo>
                <a:lnTo>
                  <a:pt x="142678" y="520289"/>
                </a:lnTo>
                <a:lnTo>
                  <a:pt x="101083" y="510597"/>
                </a:lnTo>
                <a:lnTo>
                  <a:pt x="64550" y="490685"/>
                </a:lnTo>
                <a:lnTo>
                  <a:pt x="34703" y="462178"/>
                </a:lnTo>
                <a:lnTo>
                  <a:pt x="13166" y="426699"/>
                </a:lnTo>
                <a:lnTo>
                  <a:pt x="1566" y="385874"/>
                </a:lnTo>
                <a:lnTo>
                  <a:pt x="0" y="157386"/>
                </a:lnTo>
                <a:close/>
              </a:path>
            </a:pathLst>
          </a:custGeom>
          <a:ln w="19669">
            <a:solidFill>
              <a:srgbClr val="5BBA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6153920" y="4426768"/>
            <a:ext cx="361315" cy="521334"/>
          </a:xfrm>
          <a:custGeom>
            <a:avLst/>
            <a:gdLst/>
            <a:ahLst/>
            <a:cxnLst/>
            <a:rect l="l" t="t" r="r" b="b"/>
            <a:pathLst>
              <a:path w="361315" h="521335">
                <a:moveTo>
                  <a:pt x="0" y="157386"/>
                </a:moveTo>
                <a:lnTo>
                  <a:pt x="5922" y="114466"/>
                </a:lnTo>
                <a:lnTo>
                  <a:pt x="22608" y="76065"/>
                </a:lnTo>
                <a:lnTo>
                  <a:pt x="48431" y="43808"/>
                </a:lnTo>
                <a:lnTo>
                  <a:pt x="81767" y="19321"/>
                </a:lnTo>
                <a:lnTo>
                  <a:pt x="120990" y="4229"/>
                </a:lnTo>
                <a:lnTo>
                  <a:pt x="203500" y="0"/>
                </a:lnTo>
                <a:lnTo>
                  <a:pt x="218210" y="678"/>
                </a:lnTo>
                <a:lnTo>
                  <a:pt x="259808" y="10368"/>
                </a:lnTo>
                <a:lnTo>
                  <a:pt x="296344" y="30278"/>
                </a:lnTo>
                <a:lnTo>
                  <a:pt x="326193" y="58784"/>
                </a:lnTo>
                <a:lnTo>
                  <a:pt x="347731" y="94260"/>
                </a:lnTo>
                <a:lnTo>
                  <a:pt x="359333" y="135082"/>
                </a:lnTo>
                <a:lnTo>
                  <a:pt x="360901" y="363580"/>
                </a:lnTo>
                <a:lnTo>
                  <a:pt x="360223" y="378288"/>
                </a:lnTo>
                <a:lnTo>
                  <a:pt x="350532" y="419881"/>
                </a:lnTo>
                <a:lnTo>
                  <a:pt x="330621" y="456413"/>
                </a:lnTo>
                <a:lnTo>
                  <a:pt x="302114" y="486260"/>
                </a:lnTo>
                <a:lnTo>
                  <a:pt x="266634" y="507797"/>
                </a:lnTo>
                <a:lnTo>
                  <a:pt x="225808" y="519399"/>
                </a:lnTo>
                <a:lnTo>
                  <a:pt x="157386" y="520967"/>
                </a:lnTo>
                <a:lnTo>
                  <a:pt x="142678" y="520289"/>
                </a:lnTo>
                <a:lnTo>
                  <a:pt x="101083" y="510597"/>
                </a:lnTo>
                <a:lnTo>
                  <a:pt x="64550" y="490685"/>
                </a:lnTo>
                <a:lnTo>
                  <a:pt x="34703" y="462178"/>
                </a:lnTo>
                <a:lnTo>
                  <a:pt x="13166" y="426699"/>
                </a:lnTo>
                <a:lnTo>
                  <a:pt x="1566" y="385874"/>
                </a:lnTo>
                <a:lnTo>
                  <a:pt x="0" y="157386"/>
                </a:lnTo>
                <a:close/>
              </a:path>
            </a:pathLst>
          </a:custGeom>
          <a:ln w="19669">
            <a:solidFill>
              <a:srgbClr val="5BBA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4961342" y="4713577"/>
            <a:ext cx="178435" cy="120650"/>
          </a:xfrm>
          <a:custGeom>
            <a:avLst/>
            <a:gdLst/>
            <a:ahLst/>
            <a:cxnLst/>
            <a:rect l="l" t="t" r="r" b="b"/>
            <a:pathLst>
              <a:path w="178435" h="120650">
                <a:moveTo>
                  <a:pt x="177882" y="120442"/>
                </a:moveTo>
                <a:lnTo>
                  <a:pt x="172570" y="77973"/>
                </a:lnTo>
                <a:lnTo>
                  <a:pt x="149790" y="41235"/>
                </a:lnTo>
                <a:lnTo>
                  <a:pt x="113431" y="18186"/>
                </a:lnTo>
                <a:lnTo>
                  <a:pt x="54507" y="3366"/>
                </a:lnTo>
                <a:lnTo>
                  <a:pt x="28910" y="934"/>
                </a:lnTo>
                <a:lnTo>
                  <a:pt x="0" y="0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4056641" y="4565508"/>
            <a:ext cx="905536" cy="31320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5450452" y="4060676"/>
            <a:ext cx="166370" cy="531495"/>
          </a:xfrm>
          <a:custGeom>
            <a:avLst/>
            <a:gdLst/>
            <a:ahLst/>
            <a:cxnLst/>
            <a:rect l="l" t="t" r="r" b="b"/>
            <a:pathLst>
              <a:path w="166370" h="531495">
                <a:moveTo>
                  <a:pt x="165475" y="0"/>
                </a:moveTo>
                <a:lnTo>
                  <a:pt x="165475" y="112785"/>
                </a:lnTo>
                <a:lnTo>
                  <a:pt x="165939" y="131939"/>
                </a:lnTo>
                <a:lnTo>
                  <a:pt x="165122" y="145605"/>
                </a:lnTo>
                <a:lnTo>
                  <a:pt x="128133" y="174331"/>
                </a:lnTo>
                <a:lnTo>
                  <a:pt x="78528" y="189389"/>
                </a:lnTo>
                <a:lnTo>
                  <a:pt x="62517" y="193815"/>
                </a:lnTo>
                <a:lnTo>
                  <a:pt x="47435" y="198020"/>
                </a:lnTo>
                <a:lnTo>
                  <a:pt x="4421" y="213534"/>
                </a:lnTo>
                <a:lnTo>
                  <a:pt x="0" y="217311"/>
                </a:lnTo>
                <a:lnTo>
                  <a:pt x="2908" y="223809"/>
                </a:lnTo>
                <a:lnTo>
                  <a:pt x="11278" y="230415"/>
                </a:lnTo>
                <a:lnTo>
                  <a:pt x="23242" y="237363"/>
                </a:lnTo>
                <a:lnTo>
                  <a:pt x="36933" y="244893"/>
                </a:lnTo>
                <a:lnTo>
                  <a:pt x="50483" y="253241"/>
                </a:lnTo>
                <a:lnTo>
                  <a:pt x="62024" y="262645"/>
                </a:lnTo>
                <a:lnTo>
                  <a:pt x="69689" y="273341"/>
                </a:lnTo>
                <a:lnTo>
                  <a:pt x="69239" y="288866"/>
                </a:lnTo>
                <a:lnTo>
                  <a:pt x="66743" y="303238"/>
                </a:lnTo>
                <a:lnTo>
                  <a:pt x="62861" y="316552"/>
                </a:lnTo>
                <a:lnTo>
                  <a:pt x="58253" y="328902"/>
                </a:lnTo>
                <a:lnTo>
                  <a:pt x="53579" y="340382"/>
                </a:lnTo>
                <a:lnTo>
                  <a:pt x="49499" y="351088"/>
                </a:lnTo>
                <a:lnTo>
                  <a:pt x="46674" y="361113"/>
                </a:lnTo>
                <a:lnTo>
                  <a:pt x="45748" y="530961"/>
                </a:lnTo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5134934" y="4426768"/>
            <a:ext cx="361315" cy="521334"/>
          </a:xfrm>
          <a:custGeom>
            <a:avLst/>
            <a:gdLst/>
            <a:ahLst/>
            <a:cxnLst/>
            <a:rect l="l" t="t" r="r" b="b"/>
            <a:pathLst>
              <a:path w="361314" h="521335">
                <a:moveTo>
                  <a:pt x="0" y="157386"/>
                </a:moveTo>
                <a:lnTo>
                  <a:pt x="5922" y="114468"/>
                </a:lnTo>
                <a:lnTo>
                  <a:pt x="22607" y="76068"/>
                </a:lnTo>
                <a:lnTo>
                  <a:pt x="48429" y="43812"/>
                </a:lnTo>
                <a:lnTo>
                  <a:pt x="81765" y="19325"/>
                </a:lnTo>
                <a:lnTo>
                  <a:pt x="120990" y="4231"/>
                </a:lnTo>
                <a:lnTo>
                  <a:pt x="203514" y="0"/>
                </a:lnTo>
                <a:lnTo>
                  <a:pt x="218222" y="678"/>
                </a:lnTo>
                <a:lnTo>
                  <a:pt x="259817" y="10368"/>
                </a:lnTo>
                <a:lnTo>
                  <a:pt x="296352" y="30278"/>
                </a:lnTo>
                <a:lnTo>
                  <a:pt x="326202" y="58784"/>
                </a:lnTo>
                <a:lnTo>
                  <a:pt x="347742" y="94260"/>
                </a:lnTo>
                <a:lnTo>
                  <a:pt x="359346" y="135082"/>
                </a:lnTo>
                <a:lnTo>
                  <a:pt x="360915" y="363580"/>
                </a:lnTo>
                <a:lnTo>
                  <a:pt x="360236" y="378288"/>
                </a:lnTo>
                <a:lnTo>
                  <a:pt x="350544" y="419881"/>
                </a:lnTo>
                <a:lnTo>
                  <a:pt x="330631" y="456413"/>
                </a:lnTo>
                <a:lnTo>
                  <a:pt x="302122" y="486260"/>
                </a:lnTo>
                <a:lnTo>
                  <a:pt x="266642" y="507797"/>
                </a:lnTo>
                <a:lnTo>
                  <a:pt x="225818" y="519399"/>
                </a:lnTo>
                <a:lnTo>
                  <a:pt x="157400" y="520967"/>
                </a:lnTo>
                <a:lnTo>
                  <a:pt x="142690" y="520289"/>
                </a:lnTo>
                <a:lnTo>
                  <a:pt x="101092" y="510598"/>
                </a:lnTo>
                <a:lnTo>
                  <a:pt x="64556" y="490688"/>
                </a:lnTo>
                <a:lnTo>
                  <a:pt x="34707" y="462182"/>
                </a:lnTo>
                <a:lnTo>
                  <a:pt x="13170" y="426706"/>
                </a:lnTo>
                <a:lnTo>
                  <a:pt x="1568" y="385884"/>
                </a:lnTo>
                <a:lnTo>
                  <a:pt x="0" y="157386"/>
                </a:lnTo>
                <a:close/>
              </a:path>
            </a:pathLst>
          </a:custGeom>
          <a:ln w="19669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 txBox="1"/>
          <p:nvPr/>
        </p:nvSpPr>
        <p:spPr>
          <a:xfrm>
            <a:off x="6853432" y="4600464"/>
            <a:ext cx="582295" cy="269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90"/>
              </a:lnSpc>
            </a:pP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975" spc="15" baseline="21367" dirty="0">
                <a:solidFill>
                  <a:srgbClr val="231F20"/>
                </a:solidFill>
                <a:latin typeface="Arial Rounded MT Bold"/>
                <a:cs typeface="Arial Rounded MT Bold"/>
              </a:rPr>
              <a:t>+</a:t>
            </a:r>
            <a:r>
              <a:rPr sz="975" spc="82" baseline="21367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injector</a:t>
            </a:r>
            <a:endParaRPr sz="850">
              <a:latin typeface="Arial Rounded MT Bold"/>
              <a:cs typeface="Arial Rounded MT Bold"/>
            </a:endParaRPr>
          </a:p>
          <a:p>
            <a:pPr marL="86995">
              <a:lnSpc>
                <a:spcPts val="990"/>
              </a:lnSpc>
            </a:pPr>
            <a:r>
              <a:rPr sz="850" spc="5" dirty="0">
                <a:solidFill>
                  <a:srgbClr val="231F20"/>
                </a:solidFill>
                <a:latin typeface="Times New Roman"/>
                <a:cs typeface="Times New Roman"/>
              </a:rPr>
              <a:t>2.86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5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850" spc="-35" dirty="0">
                <a:solidFill>
                  <a:srgbClr val="231F20"/>
                </a:solidFill>
                <a:latin typeface="Times New Roman"/>
                <a:cs typeface="Times New Roman"/>
              </a:rPr>
              <a:t>eV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2" name="object 24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spc="65" dirty="0"/>
              <a:t>9th</a:t>
            </a:r>
            <a:r>
              <a:rPr spc="45" dirty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/>
              <a:t>2015,</a:t>
            </a:r>
            <a:r>
              <a:rPr spc="45" dirty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25</a:t>
            </a:r>
          </a:p>
        </p:txBody>
      </p:sp>
      <p:sp>
        <p:nvSpPr>
          <p:cNvPr id="238" name="object 238"/>
          <p:cNvSpPr txBox="1"/>
          <p:nvPr/>
        </p:nvSpPr>
        <p:spPr>
          <a:xfrm>
            <a:off x="5764503" y="4479450"/>
            <a:ext cx="730250" cy="391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417195" algn="l"/>
              </a:tabLst>
            </a:pPr>
            <a:r>
              <a:rPr sz="1275" spc="7" baseline="-16339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650" dirty="0">
                <a:solidFill>
                  <a:srgbClr val="231F20"/>
                </a:solidFill>
                <a:latin typeface="Arial Rounded MT Bold"/>
                <a:cs typeface="Arial Rounded MT Bold"/>
              </a:rPr>
              <a:t>+	</a:t>
            </a:r>
            <a:r>
              <a:rPr sz="1275" spc="7" baseline="-16339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650" dirty="0">
                <a:solidFill>
                  <a:srgbClr val="231F20"/>
                </a:solidFill>
                <a:latin typeface="Arial Rounded MT Bold"/>
                <a:cs typeface="Arial Rounded MT Bold"/>
              </a:rPr>
              <a:t>+</a:t>
            </a:r>
            <a:endParaRPr sz="650">
              <a:latin typeface="Arial Rounded MT Bold"/>
              <a:cs typeface="Arial Rounded MT Bold"/>
            </a:endParaRPr>
          </a:p>
          <a:p>
            <a:pPr marL="74930">
              <a:lnSpc>
                <a:spcPts val="990"/>
              </a:lnSpc>
              <a:spcBef>
                <a:spcPts val="180"/>
              </a:spcBef>
              <a:tabLst>
                <a:tab pos="455295" algn="l"/>
              </a:tabLst>
            </a:pP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D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R</a:t>
            </a:r>
            <a:r>
              <a:rPr sz="850" dirty="0">
                <a:solidFill>
                  <a:srgbClr val="231F20"/>
                </a:solidFill>
                <a:latin typeface="Arial Rounded MT Bold"/>
                <a:cs typeface="Arial Rounded MT Bold"/>
              </a:rPr>
              <a:t>	</a:t>
            </a: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PDR</a:t>
            </a:r>
            <a:endParaRPr sz="850">
              <a:latin typeface="Arial Rounded MT Bold"/>
              <a:cs typeface="Arial Rounded MT Bold"/>
            </a:endParaRPr>
          </a:p>
          <a:p>
            <a:pPr algn="ctr">
              <a:lnSpc>
                <a:spcPts val="990"/>
              </a:lnSpc>
              <a:tabLst>
                <a:tab pos="417195" algn="l"/>
              </a:tabLst>
            </a:pP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427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850" dirty="0">
                <a:solidFill>
                  <a:srgbClr val="231F20"/>
                </a:solidFill>
                <a:latin typeface="Times New Roman"/>
                <a:cs typeface="Times New Roman"/>
              </a:rPr>
              <a:t>	</a:t>
            </a: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389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4247105" y="4594675"/>
            <a:ext cx="575310" cy="269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90"/>
              </a:lnSpc>
            </a:pPr>
            <a:r>
              <a:rPr sz="850" spc="10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975" spc="15" baseline="21367" dirty="0">
                <a:solidFill>
                  <a:srgbClr val="231F20"/>
                </a:solidFill>
                <a:latin typeface="Arial Rounded MT Bold"/>
                <a:cs typeface="Arial Rounded MT Bold"/>
              </a:rPr>
              <a:t>–</a:t>
            </a:r>
            <a:r>
              <a:rPr sz="975" spc="82" baseline="21367" dirty="0">
                <a:solidFill>
                  <a:srgbClr val="231F20"/>
                </a:solidFill>
                <a:latin typeface="Arial Rounded MT Bold"/>
                <a:cs typeface="Arial Rounded MT Bold"/>
              </a:rPr>
              <a:t> 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injector</a:t>
            </a:r>
            <a:endParaRPr sz="850">
              <a:latin typeface="Arial Rounded MT Bold"/>
              <a:cs typeface="Arial Rounded MT Bold"/>
            </a:endParaRPr>
          </a:p>
          <a:p>
            <a:pPr marL="83820">
              <a:lnSpc>
                <a:spcPts val="990"/>
              </a:lnSpc>
            </a:pPr>
            <a:r>
              <a:rPr sz="850" spc="5" dirty="0">
                <a:solidFill>
                  <a:srgbClr val="231F20"/>
                </a:solidFill>
                <a:latin typeface="Times New Roman"/>
                <a:cs typeface="Times New Roman"/>
              </a:rPr>
              <a:t>2.86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-5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850" spc="-35" dirty="0">
                <a:solidFill>
                  <a:srgbClr val="231F20"/>
                </a:solidFill>
                <a:latin typeface="Times New Roman"/>
                <a:cs typeface="Times New Roman"/>
              </a:rPr>
              <a:t>eV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0" name="object 240"/>
          <p:cNvSpPr txBox="1"/>
          <p:nvPr/>
        </p:nvSpPr>
        <p:spPr>
          <a:xfrm>
            <a:off x="5165090" y="4479450"/>
            <a:ext cx="313055" cy="391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>
              <a:lnSpc>
                <a:spcPct val="117700"/>
              </a:lnSpc>
            </a:pPr>
            <a:r>
              <a:rPr sz="1275" spc="7" baseline="-16339" dirty="0">
                <a:solidFill>
                  <a:srgbClr val="231F20"/>
                </a:solidFill>
                <a:latin typeface="Arial Rounded MT Bold"/>
                <a:cs typeface="Arial Rounded MT Bold"/>
              </a:rPr>
              <a:t>e</a:t>
            </a:r>
            <a:r>
              <a:rPr sz="650" dirty="0">
                <a:solidFill>
                  <a:srgbClr val="231F20"/>
                </a:solidFill>
                <a:latin typeface="Arial Rounded MT Bold"/>
                <a:cs typeface="Arial Rounded MT Bold"/>
              </a:rPr>
              <a:t>–  </a:t>
            </a:r>
            <a:r>
              <a:rPr sz="850" spc="5" dirty="0">
                <a:solidFill>
                  <a:srgbClr val="231F20"/>
                </a:solidFill>
                <a:latin typeface="Arial Rounded MT Bold"/>
                <a:cs typeface="Arial Rounded MT Bold"/>
              </a:rPr>
              <a:t>DR</a:t>
            </a:r>
            <a:endParaRPr sz="850">
              <a:latin typeface="Arial Rounded MT Bold"/>
              <a:cs typeface="Arial Rounded MT Bold"/>
            </a:endParaRPr>
          </a:p>
          <a:p>
            <a:pPr algn="ctr">
              <a:lnSpc>
                <a:spcPts val="960"/>
              </a:lnSpc>
            </a:pPr>
            <a:r>
              <a:rPr sz="850" spc="20" dirty="0">
                <a:solidFill>
                  <a:srgbClr val="231F20"/>
                </a:solidFill>
                <a:latin typeface="Times New Roman"/>
                <a:cs typeface="Times New Roman"/>
              </a:rPr>
              <a:t>427</a:t>
            </a:r>
            <a:r>
              <a:rPr sz="85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850" spc="6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241" name="object 241"/>
          <p:cNvSpPr txBox="1"/>
          <p:nvPr/>
        </p:nvSpPr>
        <p:spPr>
          <a:xfrm>
            <a:off x="1765300" y="5991225"/>
            <a:ext cx="7315200" cy="7366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Can see the CLIC drive beam complex as a single huge klystron</a:t>
            </a:r>
          </a:p>
          <a:p>
            <a:pPr marL="327025">
              <a:lnSpc>
                <a:spcPct val="100000"/>
              </a:lnSpc>
              <a:spcBef>
                <a:spcPts val="944"/>
              </a:spcBef>
            </a:pPr>
            <a:r>
              <a:rPr sz="2000" dirty="0">
                <a:cs typeface="Times New Roman"/>
              </a:rPr>
              <a:t>- with a fancy pulse compression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79090">
              <a:lnSpc>
                <a:spcPct val="100000"/>
              </a:lnSpc>
            </a:pPr>
            <a:r>
              <a:rPr sz="3200" spc="160" dirty="0">
                <a:latin typeface="+mj-lt"/>
              </a:rPr>
              <a:t>P</a:t>
            </a:r>
            <a:r>
              <a:rPr sz="3200" spc="105" dirty="0">
                <a:latin typeface="+mj-lt"/>
              </a:rPr>
              <a:t>o</a:t>
            </a:r>
            <a:r>
              <a:rPr sz="3200" spc="-10" dirty="0">
                <a:latin typeface="+mj-lt"/>
              </a:rPr>
              <a:t>w</a:t>
            </a:r>
            <a:r>
              <a:rPr sz="3200" spc="140" dirty="0">
                <a:latin typeface="+mj-lt"/>
              </a:rPr>
              <a:t>er</a:t>
            </a:r>
            <a:r>
              <a:rPr sz="3200" spc="70" dirty="0">
                <a:latin typeface="+mj-lt"/>
              </a:rPr>
              <a:t> </a:t>
            </a:r>
            <a:r>
              <a:rPr sz="3200" spc="30" dirty="0">
                <a:latin typeface="+mj-lt"/>
              </a:rPr>
              <a:t>Efficiency</a:t>
            </a:r>
          </a:p>
        </p:txBody>
      </p:sp>
      <p:sp>
        <p:nvSpPr>
          <p:cNvPr id="3" name="object 3"/>
          <p:cNvSpPr/>
          <p:nvPr/>
        </p:nvSpPr>
        <p:spPr>
          <a:xfrm>
            <a:off x="1997437" y="1072893"/>
            <a:ext cx="7193579" cy="5395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26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27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13660">
              <a:lnSpc>
                <a:spcPct val="100000"/>
              </a:lnSpc>
            </a:pPr>
            <a:r>
              <a:rPr sz="3200" spc="114" dirty="0">
                <a:latin typeface="+mj-lt"/>
              </a:rPr>
              <a:t>Coordinate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Systems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774700" y="1571625"/>
            <a:ext cx="9160865" cy="4186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3594" indent="-172085">
              <a:lnSpc>
                <a:spcPct val="100000"/>
              </a:lnSpc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We use two frames, the laboratory frame and the beam frame</a:t>
            </a:r>
          </a:p>
          <a:p>
            <a:pPr marL="823594" marR="5080" indent="-172085">
              <a:lnSpc>
                <a:spcPct val="107400"/>
              </a:lnSpc>
              <a:spcBef>
                <a:spcPts val="1989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solidFill>
                  <a:srgbClr val="FF0000"/>
                </a:solidFill>
                <a:latin typeface="+mn-lt"/>
              </a:rPr>
              <a:t>The </a:t>
            </a:r>
            <a:r>
              <a:rPr sz="2000" dirty="0" smtClean="0">
                <a:solidFill>
                  <a:srgbClr val="FF0000"/>
                </a:solidFill>
                <a:latin typeface="+mn-lt"/>
              </a:rPr>
              <a:t>nominal direction of motion of the </a:t>
            </a:r>
            <a:r>
              <a:rPr sz="2000" dirty="0">
                <a:solidFill>
                  <a:srgbClr val="FF0000"/>
                </a:solidFill>
                <a:latin typeface="+mn-lt"/>
              </a:rPr>
              <a:t>beam </a:t>
            </a:r>
            <a:r>
              <a:rPr sz="2000" dirty="0" smtClean="0">
                <a:solidFill>
                  <a:srgbClr val="FF0000"/>
                </a:solidFill>
                <a:latin typeface="+mn-lt"/>
              </a:rPr>
              <a:t>is </a:t>
            </a:r>
            <a:r>
              <a:rPr sz="2000" dirty="0">
                <a:solidFill>
                  <a:srgbClr val="FF0000"/>
                </a:solidFill>
                <a:latin typeface="+mn-lt"/>
              </a:rPr>
              <a:t>called </a:t>
            </a:r>
            <a:r>
              <a:rPr sz="2000" i="1" dirty="0" smtClean="0">
                <a:solidFill>
                  <a:srgbClr val="FF0000"/>
                </a:solidFill>
                <a:latin typeface="+mn-lt"/>
              </a:rPr>
              <a:t>s</a:t>
            </a:r>
            <a:r>
              <a:rPr lang="fr-CH" sz="2000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sz="2000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sz="2000" dirty="0">
                <a:solidFill>
                  <a:srgbClr val="FF0000"/>
                </a:solidFill>
                <a:latin typeface="+mn-lt"/>
              </a:rPr>
              <a:t>in </a:t>
            </a:r>
            <a:r>
              <a:rPr sz="2000" dirty="0" smtClean="0">
                <a:solidFill>
                  <a:srgbClr val="FF0000"/>
                </a:solidFill>
                <a:latin typeface="+mn-lt"/>
              </a:rPr>
              <a:t>the laboratory frame</a:t>
            </a:r>
            <a:r>
              <a:rPr sz="2000" dirty="0">
                <a:solidFill>
                  <a:srgbClr val="FF0000"/>
                </a:solidFill>
                <a:latin typeface="+mn-lt"/>
              </a:rPr>
              <a:t>,  the beam moves toward increasing </a:t>
            </a:r>
            <a:r>
              <a:rPr sz="2000" i="1" dirty="0">
                <a:solidFill>
                  <a:srgbClr val="FF0000"/>
                </a:solidFill>
                <a:latin typeface="+mn-lt"/>
              </a:rPr>
              <a:t>s</a:t>
            </a:r>
          </a:p>
          <a:p>
            <a:pPr marL="638810">
              <a:lnSpc>
                <a:spcPct val="100000"/>
              </a:lnSpc>
              <a:spcBef>
                <a:spcPts val="38"/>
              </a:spcBef>
              <a:buFont typeface=""/>
              <a:buChar char="•"/>
            </a:pPr>
            <a:endParaRPr sz="2000" i="1" dirty="0">
              <a:solidFill>
                <a:srgbClr val="FF0000"/>
              </a:solidFill>
              <a:latin typeface="+mn-lt"/>
            </a:endParaRPr>
          </a:p>
          <a:p>
            <a:pPr marL="823594" marR="5080" indent="-172085">
              <a:lnSpc>
                <a:spcPct val="107400"/>
              </a:lnSpc>
              <a:buFont typeface=""/>
              <a:buChar char="•"/>
              <a:tabLst>
                <a:tab pos="824865" algn="l"/>
              </a:tabLst>
            </a:pPr>
            <a:r>
              <a:rPr sz="2000" dirty="0">
                <a:solidFill>
                  <a:srgbClr val="0000FF"/>
                </a:solidFill>
                <a:latin typeface="+mn-lt"/>
              </a:rPr>
              <a:t>The 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longitudinal</a:t>
            </a:r>
            <a:r>
              <a:rPr sz="2000" dirty="0" smtClean="0">
                <a:solidFill>
                  <a:srgbClr val="0000FF"/>
                </a:solidFill>
                <a:latin typeface="+mn-lt"/>
              </a:rPr>
              <a:t> direction is called </a:t>
            </a:r>
            <a:r>
              <a:rPr sz="2000" i="1" dirty="0" smtClean="0">
                <a:solidFill>
                  <a:srgbClr val="0000FF"/>
                </a:solidFill>
                <a:latin typeface="+mn-lt"/>
              </a:rPr>
              <a:t>z </a:t>
            </a:r>
            <a:r>
              <a:rPr sz="2000" dirty="0" smtClean="0">
                <a:solidFill>
                  <a:srgbClr val="0000FF"/>
                </a:solidFill>
                <a:latin typeface="+mn-lt"/>
              </a:rPr>
              <a:t>in the bea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m</a:t>
            </a:r>
            <a:r>
              <a:rPr sz="2000" dirty="0" smtClean="0">
                <a:solidFill>
                  <a:srgbClr val="0000FF"/>
                </a:solidFill>
                <a:latin typeface="+mn-lt"/>
              </a:rPr>
              <a:t> frame</a:t>
            </a:r>
            <a:r>
              <a:rPr sz="2000" dirty="0">
                <a:solidFill>
                  <a:srgbClr val="0000FF"/>
                </a:solidFill>
                <a:latin typeface="+mn-lt"/>
              </a:rPr>
              <a:t>, </a:t>
            </a:r>
            <a:r>
              <a:rPr sz="2000" dirty="0" smtClean="0">
                <a:solidFill>
                  <a:srgbClr val="0000FF"/>
                </a:solidFill>
                <a:latin typeface="+mn-lt"/>
              </a:rPr>
              <a:t>with </a:t>
            </a:r>
            <a:r>
              <a:rPr lang="fr-CH" sz="2000" dirty="0" smtClean="0">
                <a:solidFill>
                  <a:srgbClr val="0000FF"/>
                </a:solidFill>
                <a:latin typeface="+mn-lt"/>
              </a:rPr>
              <a:t>particles at smaller </a:t>
            </a:r>
            <a:r>
              <a:rPr sz="2000" i="1" dirty="0" smtClean="0">
                <a:solidFill>
                  <a:srgbClr val="0000FF"/>
                </a:solidFill>
                <a:latin typeface="+mn-lt"/>
              </a:rPr>
              <a:t>z </a:t>
            </a:r>
            <a:r>
              <a:rPr sz="2000" dirty="0" smtClean="0">
                <a:solidFill>
                  <a:srgbClr val="0000FF"/>
                </a:solidFill>
                <a:latin typeface="+mn-lt"/>
              </a:rPr>
              <a:t>moving  </a:t>
            </a:r>
            <a:r>
              <a:rPr sz="2000" dirty="0">
                <a:solidFill>
                  <a:srgbClr val="0000FF"/>
                </a:solidFill>
                <a:latin typeface="+mn-lt"/>
              </a:rPr>
              <a:t>ahead </a:t>
            </a:r>
            <a:r>
              <a:rPr sz="2000" dirty="0" smtClean="0">
                <a:solidFill>
                  <a:srgbClr val="0000FF"/>
                </a:solidFill>
                <a:latin typeface="+mn-lt"/>
              </a:rPr>
              <a:t>of </a:t>
            </a:r>
            <a:r>
              <a:rPr sz="2000" dirty="0">
                <a:solidFill>
                  <a:srgbClr val="0000FF"/>
                </a:solidFill>
                <a:latin typeface="+mn-lt"/>
              </a:rPr>
              <a:t>particles with larger </a:t>
            </a:r>
            <a:r>
              <a:rPr sz="2000" i="1" dirty="0">
                <a:solidFill>
                  <a:srgbClr val="0000FF"/>
                </a:solidFill>
                <a:latin typeface="+mn-lt"/>
              </a:rPr>
              <a:t>z</a:t>
            </a:r>
          </a:p>
          <a:p>
            <a:pPr marL="823594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solidFill>
                  <a:srgbClr val="0000FF"/>
                </a:solidFill>
                <a:latin typeface="+mn-lt"/>
              </a:rPr>
              <a:t>A particle preserves its longitudinal position within the beam</a:t>
            </a:r>
          </a:p>
          <a:p>
            <a:pPr marL="823594" marR="5080" indent="-172085">
              <a:lnSpc>
                <a:spcPct val="107400"/>
              </a:lnSpc>
              <a:spcBef>
                <a:spcPts val="1989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The transverse dimensions are </a:t>
            </a:r>
            <a:r>
              <a:rPr sz="2000" i="1" dirty="0">
                <a:latin typeface="+mn-lt"/>
              </a:rPr>
              <a:t>x </a:t>
            </a:r>
            <a:r>
              <a:rPr sz="2000" dirty="0">
                <a:latin typeface="+mn-lt"/>
              </a:rPr>
              <a:t>in the horizontal and </a:t>
            </a:r>
            <a:r>
              <a:rPr sz="2000" i="1" dirty="0">
                <a:latin typeface="+mn-lt"/>
              </a:rPr>
              <a:t>y  </a:t>
            </a:r>
            <a:r>
              <a:rPr sz="2000" dirty="0">
                <a:latin typeface="+mn-lt"/>
              </a:rPr>
              <a:t>in the vertical plane, in both coordinate systems</a:t>
            </a:r>
          </a:p>
          <a:p>
            <a:pPr marL="638810">
              <a:lnSpc>
                <a:spcPct val="100000"/>
              </a:lnSpc>
              <a:spcBef>
                <a:spcPts val="16"/>
              </a:spcBef>
              <a:buFont typeface=""/>
              <a:buChar char="•"/>
            </a:pPr>
            <a:endParaRPr sz="2000" dirty="0">
              <a:latin typeface="+mn-lt"/>
            </a:endParaRPr>
          </a:p>
          <a:p>
            <a:pPr marL="823594" indent="-172085">
              <a:lnSpc>
                <a:spcPct val="100000"/>
              </a:lnSpc>
              <a:buFont typeface=""/>
              <a:buChar char="•"/>
              <a:tabLst>
                <a:tab pos="824865" algn="l"/>
              </a:tabLst>
            </a:pPr>
            <a:r>
              <a:rPr sz="2000" dirty="0">
                <a:solidFill>
                  <a:srgbClr val="FF0000"/>
                </a:solidFill>
                <a:latin typeface="+mn-lt"/>
              </a:rPr>
              <a:t>People use different systems so find out what they talk about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smtClean="0"/>
              <a:t>6</a:t>
            </a:r>
            <a:r>
              <a:rPr spc="80" smtClean="0"/>
              <a:t>,</a:t>
            </a:r>
            <a:r>
              <a:rPr spc="45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28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41345">
              <a:lnSpc>
                <a:spcPct val="100000"/>
              </a:lnSpc>
            </a:pP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160" dirty="0">
                <a:latin typeface="+mj-lt"/>
              </a:rPr>
              <a:t>P</a:t>
            </a:r>
            <a:r>
              <a:rPr sz="3200" spc="105" dirty="0">
                <a:latin typeface="+mj-lt"/>
              </a:rPr>
              <a:t>o</a:t>
            </a:r>
            <a:r>
              <a:rPr sz="3200" spc="-10" dirty="0">
                <a:latin typeface="+mj-lt"/>
              </a:rPr>
              <a:t>w</a:t>
            </a:r>
            <a:r>
              <a:rPr sz="3200" spc="140" dirty="0">
                <a:latin typeface="+mj-lt"/>
              </a:rPr>
              <a:t>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98500" y="1369649"/>
            <a:ext cx="9525000" cy="5231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Power consumption of the main linac is a prime consideration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electricity cost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equipment cost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Examples of total beam power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 smtClean="0">
                <a:cs typeface="Times New Roman"/>
              </a:rPr>
              <a:t>ILC</a:t>
            </a:r>
            <a:r>
              <a:rPr lang="fr-CH" sz="2000" dirty="0" smtClean="0">
                <a:cs typeface="Times New Roman"/>
              </a:rPr>
              <a:t>:               </a:t>
            </a:r>
            <a:r>
              <a:rPr sz="2000" i="1" dirty="0" smtClean="0">
                <a:cs typeface="Times New Roman"/>
              </a:rPr>
              <a:t>P</a:t>
            </a:r>
            <a:r>
              <a:rPr sz="2000" i="1" baseline="-11574" dirty="0" smtClean="0">
                <a:cs typeface="Times New Roman"/>
              </a:rPr>
              <a:t>beam  </a:t>
            </a:r>
            <a:r>
              <a:rPr sz="2000" dirty="0">
                <a:cs typeface="Times New Roman"/>
              </a:rPr>
              <a:t>= </a:t>
            </a:r>
            <a:r>
              <a:rPr sz="2000" dirty="0" smtClean="0">
                <a:cs typeface="Times New Roman"/>
              </a:rPr>
              <a:t>2</a:t>
            </a:r>
            <a:r>
              <a:rPr sz="2000" i="1" dirty="0" smtClean="0">
                <a:cs typeface="Times New Roman"/>
              </a:rPr>
              <a:t>n</a:t>
            </a:r>
            <a:r>
              <a:rPr sz="2000" i="1" baseline="-11574" dirty="0" smtClean="0">
                <a:cs typeface="Times New Roman"/>
              </a:rPr>
              <a:t>b</a:t>
            </a:r>
            <a:r>
              <a:rPr lang="fr-CH" sz="2000" i="1" baseline="-11574" dirty="0" smtClean="0">
                <a:cs typeface="Times New Roman"/>
              </a:rPr>
              <a:t> </a:t>
            </a:r>
            <a:r>
              <a:rPr sz="2000" i="1" dirty="0" smtClean="0">
                <a:cs typeface="Times New Roman"/>
              </a:rPr>
              <a:t>f</a:t>
            </a:r>
            <a:r>
              <a:rPr sz="2000" i="1" baseline="-11574" dirty="0" smtClean="0">
                <a:cs typeface="Times New Roman"/>
              </a:rPr>
              <a:t>r</a:t>
            </a:r>
            <a:r>
              <a:rPr lang="fr-CH" sz="2000" i="1" baseline="-11574" dirty="0" smtClean="0">
                <a:cs typeface="Times New Roman"/>
              </a:rPr>
              <a:t> </a:t>
            </a:r>
            <a:r>
              <a:rPr sz="2000" i="1" dirty="0" smtClean="0">
                <a:cs typeface="Times New Roman"/>
              </a:rPr>
              <a:t>N</a:t>
            </a:r>
            <a:r>
              <a:rPr lang="fr-CH" sz="2000" i="1" dirty="0" smtClean="0">
                <a:cs typeface="Times New Roman"/>
              </a:rPr>
              <a:t> </a:t>
            </a:r>
            <a:r>
              <a:rPr sz="2000" i="1" dirty="0" smtClean="0">
                <a:cs typeface="Times New Roman"/>
              </a:rPr>
              <a:t>E </a:t>
            </a:r>
            <a:r>
              <a:rPr sz="2000" i="1" dirty="0">
                <a:cs typeface="メイリオ"/>
              </a:rPr>
              <a:t>≈ </a:t>
            </a:r>
            <a:r>
              <a:rPr sz="2000" dirty="0">
                <a:cs typeface="Times New Roman"/>
              </a:rPr>
              <a:t>11 MW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 smtClean="0">
                <a:cs typeface="Times New Roman"/>
              </a:rPr>
              <a:t>CLIC</a:t>
            </a:r>
            <a:r>
              <a:rPr lang="fr-CH" sz="2000" dirty="0" smtClean="0">
                <a:cs typeface="Times New Roman"/>
              </a:rPr>
              <a:t>:            </a:t>
            </a:r>
            <a:r>
              <a:rPr sz="2000" i="1" dirty="0" smtClean="0">
                <a:cs typeface="Times New Roman"/>
              </a:rPr>
              <a:t>P</a:t>
            </a:r>
            <a:r>
              <a:rPr sz="2000" i="1" baseline="-11574" dirty="0" smtClean="0">
                <a:cs typeface="Times New Roman"/>
              </a:rPr>
              <a:t>beam  </a:t>
            </a:r>
            <a:r>
              <a:rPr sz="2000" i="1" dirty="0">
                <a:cs typeface="メイリオ"/>
              </a:rPr>
              <a:t>≈ </a:t>
            </a:r>
            <a:r>
              <a:rPr sz="2000" dirty="0">
                <a:cs typeface="Times New Roman"/>
              </a:rPr>
              <a:t>28 MW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Wall plug power can be transformed into RF power with limited efficiency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efficiency of transforming RF power into beam power depends on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structure design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the gradient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the beam parameters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structures need to be cooled (especially in a super-conducting machine)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3331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95805">
              <a:lnSpc>
                <a:spcPct val="100000"/>
              </a:lnSpc>
            </a:pPr>
            <a:r>
              <a:rPr sz="3200" spc="145" dirty="0">
                <a:latin typeface="+mj-lt"/>
              </a:rPr>
              <a:t>RF</a:t>
            </a:r>
            <a:r>
              <a:rPr sz="3200" spc="70" dirty="0">
                <a:latin typeface="+mj-lt"/>
              </a:rPr>
              <a:t> </a:t>
            </a:r>
            <a:r>
              <a:rPr sz="3200" spc="75" dirty="0">
                <a:latin typeface="+mj-lt"/>
              </a:rPr>
              <a:t>to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160" dirty="0">
                <a:latin typeface="+mj-lt"/>
              </a:rPr>
              <a:t>P</a:t>
            </a:r>
            <a:r>
              <a:rPr sz="3200" spc="105" dirty="0">
                <a:latin typeface="+mj-lt"/>
              </a:rPr>
              <a:t>o</a:t>
            </a:r>
            <a:r>
              <a:rPr sz="3200" spc="-10" dirty="0">
                <a:latin typeface="+mj-lt"/>
              </a:rPr>
              <a:t>w</a:t>
            </a:r>
            <a:r>
              <a:rPr sz="3200" spc="140" dirty="0">
                <a:latin typeface="+mj-lt"/>
              </a:rPr>
              <a:t>er</a:t>
            </a:r>
            <a:r>
              <a:rPr sz="3200" spc="70" dirty="0">
                <a:latin typeface="+mj-lt"/>
              </a:rPr>
              <a:t> </a:t>
            </a:r>
            <a:r>
              <a:rPr sz="3200" spc="30" dirty="0">
                <a:latin typeface="+mj-lt"/>
              </a:rPr>
              <a:t>Efficiency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50900" y="1180449"/>
            <a:ext cx="9076729" cy="6573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7400"/>
              </a:lnSpc>
            </a:pPr>
            <a:r>
              <a:rPr sz="2000" dirty="0">
                <a:cs typeface="Times New Roman"/>
              </a:rPr>
              <a:t>The RF to beam efficiency can be calculated looking a single structure/cavity during the RF pulse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50900" y="1876425"/>
            <a:ext cx="18288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Efficiency is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50900" y="2864048"/>
            <a:ext cx="5410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Assuming constant RF pulse power we can calculate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50900" y="4299942"/>
            <a:ext cx="8991599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000" i="1" dirty="0">
                <a:cs typeface="Times New Roman"/>
              </a:rPr>
              <a:t>P</a:t>
            </a:r>
            <a:r>
              <a:rPr sz="2000" i="1" baseline="-11574" dirty="0">
                <a:cs typeface="Times New Roman"/>
              </a:rPr>
              <a:t>beam  </a:t>
            </a:r>
            <a:r>
              <a:rPr sz="2000" dirty="0">
                <a:cs typeface="Times New Roman"/>
              </a:rPr>
              <a:t>is the power going into the beam during the beam pulse, </a:t>
            </a:r>
            <a:r>
              <a:rPr sz="2000" i="1" dirty="0" smtClean="0">
                <a:cs typeface="Times New Roman"/>
              </a:rPr>
              <a:t>P</a:t>
            </a:r>
            <a:r>
              <a:rPr sz="2000" i="1" baseline="-11574" dirty="0" smtClean="0">
                <a:cs typeface="Times New Roman"/>
              </a:rPr>
              <a:t>RF</a:t>
            </a:r>
            <a:r>
              <a:rPr lang="fr-CH" sz="2000" i="1" baseline="-11574" dirty="0" smtClean="0">
                <a:cs typeface="Times New Roman"/>
              </a:rPr>
              <a:t> </a:t>
            </a:r>
            <a:r>
              <a:rPr lang="fr-CH" sz="2000" dirty="0" smtClean="0">
                <a:cs typeface="Times New Roman"/>
              </a:rPr>
              <a:t>is the RF</a:t>
            </a:r>
            <a:r>
              <a:rPr lang="fr-CH" sz="2000" dirty="0">
                <a:cs typeface="Times New Roman"/>
              </a:rPr>
              <a:t> </a:t>
            </a:r>
            <a:r>
              <a:rPr lang="fr-CH" sz="2000" dirty="0" smtClean="0">
                <a:cs typeface="Times New Roman"/>
              </a:rPr>
              <a:t>power</a:t>
            </a:r>
            <a:r>
              <a:rPr lang="fr-CH" sz="2000" baseline="-11574" dirty="0" smtClean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during </a:t>
            </a:r>
            <a:r>
              <a:rPr sz="2000" dirty="0">
                <a:cs typeface="Times New Roman"/>
              </a:rPr>
              <a:t>the RF </a:t>
            </a:r>
            <a:r>
              <a:rPr sz="2000" dirty="0" smtClean="0">
                <a:cs typeface="Times New Roman"/>
              </a:rPr>
              <a:t>pulse</a:t>
            </a:r>
            <a:endParaRPr lang="fr-CH" sz="2000" dirty="0" smtClean="0">
              <a:cs typeface="Times New Roman"/>
            </a:endParaRPr>
          </a:p>
          <a:p>
            <a:pPr marL="12700"/>
            <a:endParaRPr lang="fr-CH" sz="2000" dirty="0" smtClean="0">
              <a:cs typeface="Times New Roman"/>
            </a:endParaRPr>
          </a:p>
          <a:p>
            <a:pPr marL="12700"/>
            <a:r>
              <a:rPr lang="fr-CH" sz="2000" dirty="0">
                <a:cs typeface="Times New Roman"/>
              </a:rPr>
              <a:t>We simplify</a:t>
            </a:r>
          </a:p>
          <a:p>
            <a:pPr marL="12700"/>
            <a:endParaRPr sz="2000" dirty="0">
              <a:cs typeface="Times New Roman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29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850900" y="5991225"/>
            <a:ext cx="9152928" cy="6573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7400"/>
              </a:lnSpc>
            </a:pPr>
            <a:r>
              <a:rPr sz="2000" dirty="0" smtClean="0">
                <a:cs typeface="Times New Roman"/>
              </a:rPr>
              <a:t>Note</a:t>
            </a:r>
            <a:r>
              <a:rPr lang="fr-CH" sz="2000" dirty="0" smtClean="0">
                <a:cs typeface="Times New Roman"/>
              </a:rPr>
              <a:t>:</a:t>
            </a:r>
            <a:r>
              <a:rPr sz="2000" dirty="0" smtClean="0">
                <a:cs typeface="Times New Roman"/>
              </a:rPr>
              <a:t> </a:t>
            </a:r>
            <a:r>
              <a:rPr sz="2000" dirty="0">
                <a:cs typeface="Times New Roman"/>
              </a:rPr>
              <a:t>what </a:t>
            </a:r>
            <a:r>
              <a:rPr sz="2000" dirty="0" smtClean="0">
                <a:cs typeface="Times New Roman"/>
              </a:rPr>
              <a:t>I call </a:t>
            </a:r>
            <a:r>
              <a:rPr sz="2000" i="1" dirty="0" smtClean="0">
                <a:cs typeface="Times New Roman"/>
              </a:rPr>
              <a:t>τ</a:t>
            </a:r>
            <a:r>
              <a:rPr sz="2000" i="1" baseline="-11574" dirty="0" smtClean="0">
                <a:cs typeface="Times New Roman"/>
              </a:rPr>
              <a:t>f </a:t>
            </a:r>
            <a:r>
              <a:rPr sz="2000" i="1" baseline="-11574" dirty="0">
                <a:cs typeface="Times New Roman"/>
              </a:rPr>
              <a:t>ill  </a:t>
            </a:r>
            <a:r>
              <a:rPr sz="2000" dirty="0" smtClean="0">
                <a:cs typeface="Times New Roman"/>
              </a:rPr>
              <a:t>contains several components of which the fill time is the most</a:t>
            </a:r>
            <a:r>
              <a:rPr lang="fr-CH" sz="2000" dirty="0" smtClean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important</a:t>
            </a:r>
            <a:r>
              <a:rPr sz="2000" dirty="0">
                <a:cs typeface="Times New Roman"/>
              </a:rPr>
              <a:t>; RF experts will learn more</a:t>
            </a:r>
          </a:p>
        </p:txBody>
      </p:sp>
      <p:pic>
        <p:nvPicPr>
          <p:cNvPr id="30" name="Picture 29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701" y="4905259"/>
            <a:ext cx="7315200" cy="1124927"/>
          </a:xfrm>
          <a:prstGeom prst="rect">
            <a:avLst/>
          </a:prstGeom>
        </p:spPr>
      </p:pic>
      <p:pic>
        <p:nvPicPr>
          <p:cNvPr id="31" name="Picture 30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100" y="3324225"/>
            <a:ext cx="4114800" cy="932012"/>
          </a:xfrm>
          <a:prstGeom prst="rect">
            <a:avLst/>
          </a:prstGeom>
        </p:spPr>
      </p:pic>
      <p:pic>
        <p:nvPicPr>
          <p:cNvPr id="32" name="Picture 31" descr="p1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1776857"/>
            <a:ext cx="6337300" cy="1013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95805">
              <a:lnSpc>
                <a:spcPct val="100000"/>
              </a:lnSpc>
            </a:pPr>
            <a:r>
              <a:rPr sz="3200" spc="145" dirty="0">
                <a:latin typeface="+mj-lt"/>
              </a:rPr>
              <a:t>RF</a:t>
            </a:r>
            <a:r>
              <a:rPr sz="3200" spc="70" dirty="0">
                <a:latin typeface="+mj-lt"/>
              </a:rPr>
              <a:t> </a:t>
            </a:r>
            <a:r>
              <a:rPr sz="3200" spc="75" dirty="0">
                <a:latin typeface="+mj-lt"/>
              </a:rPr>
              <a:t>to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160" dirty="0">
                <a:latin typeface="+mj-lt"/>
              </a:rPr>
              <a:t>P</a:t>
            </a:r>
            <a:r>
              <a:rPr sz="3200" spc="105" dirty="0">
                <a:latin typeface="+mj-lt"/>
              </a:rPr>
              <a:t>o</a:t>
            </a:r>
            <a:r>
              <a:rPr sz="3200" spc="-10" dirty="0">
                <a:latin typeface="+mj-lt"/>
              </a:rPr>
              <a:t>w</a:t>
            </a:r>
            <a:r>
              <a:rPr sz="3200" spc="140" dirty="0">
                <a:latin typeface="+mj-lt"/>
              </a:rPr>
              <a:t>er</a:t>
            </a:r>
            <a:r>
              <a:rPr sz="3200" spc="70" dirty="0">
                <a:latin typeface="+mj-lt"/>
              </a:rPr>
              <a:t> </a:t>
            </a:r>
            <a:r>
              <a:rPr sz="3200" spc="30" dirty="0">
                <a:latin typeface="+mj-lt"/>
              </a:rPr>
              <a:t>Efficiency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41300" y="1952625"/>
            <a:ext cx="7696200" cy="14098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80000"/>
              </a:lnSpc>
              <a:buClr>
                <a:srgbClr val="FF0000"/>
              </a:buClr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In a super-conducting cavity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944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little RF power is lost in the walls during the pulse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1145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but the cooling requires some significant overhead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80000"/>
              </a:lnSpc>
              <a:spcBef>
                <a:spcPts val="1145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some cooling is also needed against heating from the </a:t>
            </a:r>
            <a:r>
              <a:rPr sz="2000" dirty="0" smtClean="0">
                <a:solidFill>
                  <a:srgbClr val="FF0000"/>
                </a:solidFill>
                <a:cs typeface="Times New Roman"/>
              </a:rPr>
              <a:t>environnement</a:t>
            </a:r>
            <a:endParaRPr sz="2000" dirty="0"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41300" y="4010025"/>
            <a:ext cx="4337685" cy="769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endParaRPr sz="3000" dirty="0" smtClean="0">
              <a:latin typeface="Times New Roman"/>
              <a:cs typeface="Times New Roman"/>
            </a:endParaRPr>
          </a:p>
          <a:p>
            <a:pPr marL="184785" indent="-172085">
              <a:lnSpc>
                <a:spcPct val="100000"/>
              </a:lnSpc>
              <a:buClr>
                <a:srgbClr val="0000FF"/>
              </a:buClr>
              <a:buFont typeface=""/>
              <a:buChar char="•"/>
              <a:tabLst>
                <a:tab pos="185420" algn="l"/>
              </a:tabLst>
            </a:pPr>
            <a:r>
              <a:rPr sz="2000" dirty="0" smtClean="0">
                <a:solidFill>
                  <a:srgbClr val="0000FF"/>
                </a:solidFill>
                <a:cs typeface="Times New Roman"/>
              </a:rPr>
              <a:t>In </a:t>
            </a:r>
            <a:r>
              <a:rPr sz="2000" dirty="0">
                <a:solidFill>
                  <a:srgbClr val="0000FF"/>
                </a:solidFill>
                <a:cs typeface="Times New Roman"/>
              </a:rPr>
              <a:t>normal conducting structures</a:t>
            </a:r>
            <a:endParaRPr sz="2000" dirty="0"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6100" y="4848225"/>
            <a:ext cx="9296400" cy="76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8590" indent="-135890">
              <a:lnSpc>
                <a:spcPct val="100000"/>
              </a:lnSpc>
              <a:buClr>
                <a:srgbClr val="0000FF"/>
              </a:buClr>
              <a:buFont typeface="Times New Roman"/>
              <a:buChar char="-"/>
              <a:tabLst>
                <a:tab pos="149225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A significant fraction of the RF power is lost into the walls</a:t>
            </a:r>
            <a:endParaRPr sz="2000" dirty="0">
              <a:cs typeface="Times New Roman"/>
            </a:endParaRPr>
          </a:p>
          <a:p>
            <a:pPr marL="148590" indent="-135890">
              <a:lnSpc>
                <a:spcPct val="100000"/>
              </a:lnSpc>
              <a:spcBef>
                <a:spcPts val="1145"/>
              </a:spcBef>
              <a:buClr>
                <a:srgbClr val="0000FF"/>
              </a:buClr>
              <a:buFont typeface="Times New Roman"/>
              <a:buChar char="-"/>
              <a:tabLst>
                <a:tab pos="149225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some power will be draining out of the travelling wave structure (usually)</a:t>
            </a:r>
            <a:endParaRPr sz="2000" dirty="0"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885681" y="7214812"/>
            <a:ext cx="54178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30</a:t>
            </a:r>
            <a:endParaRPr sz="1400" dirty="0">
              <a:latin typeface="Times New Roman"/>
              <a:cs typeface="Times New Roman"/>
            </a:endParaRPr>
          </a:p>
        </p:txBody>
      </p:sp>
      <p:pic>
        <p:nvPicPr>
          <p:cNvPr id="34" name="Picture 33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700" y="3400425"/>
            <a:ext cx="4254500" cy="1110855"/>
          </a:xfrm>
          <a:prstGeom prst="rect">
            <a:avLst/>
          </a:prstGeom>
        </p:spPr>
      </p:pic>
      <p:pic>
        <p:nvPicPr>
          <p:cNvPr id="35" name="Picture 34" descr="p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5704730"/>
            <a:ext cx="7404100" cy="1048495"/>
          </a:xfrm>
          <a:prstGeom prst="rect">
            <a:avLst/>
          </a:prstGeom>
        </p:spPr>
      </p:pic>
      <p:pic>
        <p:nvPicPr>
          <p:cNvPr id="36" name="Picture 35" descr="p0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833524"/>
            <a:ext cx="6781800" cy="1042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51100" y="240982"/>
            <a:ext cx="545163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u="sng" spc="145" dirty="0">
                <a:solidFill>
                  <a:srgbClr val="0000FF"/>
                </a:solidFill>
                <a:latin typeface="+mj-lt"/>
                <a:cs typeface="Times New Roman"/>
              </a:rPr>
              <a:t>Shunt</a:t>
            </a:r>
            <a:r>
              <a:rPr sz="3200" u="sng" spc="75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65" dirty="0">
                <a:solidFill>
                  <a:srgbClr val="0000FF"/>
                </a:solidFill>
                <a:latin typeface="+mj-lt"/>
                <a:cs typeface="Times New Roman"/>
              </a:rPr>
              <a:t>Impedance</a:t>
            </a:r>
            <a:r>
              <a:rPr sz="3200" u="sng" spc="75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i="1" u="sng" spc="340" dirty="0">
                <a:solidFill>
                  <a:srgbClr val="0000FF"/>
                </a:solidFill>
                <a:latin typeface="+mj-lt"/>
                <a:cs typeface="Times New Roman"/>
              </a:rPr>
              <a:t>R</a:t>
            </a:r>
            <a:r>
              <a:rPr sz="3200" i="1" u="sng" spc="95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85" dirty="0">
                <a:solidFill>
                  <a:srgbClr val="0000FF"/>
                </a:solidFill>
                <a:latin typeface="+mj-lt"/>
                <a:cs typeface="Times New Roman"/>
              </a:rPr>
              <a:t>and</a:t>
            </a:r>
            <a:r>
              <a:rPr sz="3200" u="sng" spc="75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i="1" u="sng" spc="55" dirty="0">
                <a:solidFill>
                  <a:srgbClr val="0000FF"/>
                </a:solidFill>
                <a:latin typeface="+mj-lt"/>
                <a:cs typeface="Times New Roman"/>
              </a:rPr>
              <a:t>P</a:t>
            </a:r>
            <a:r>
              <a:rPr sz="3200" i="1" u="sng" spc="104" baseline="-16260" dirty="0">
                <a:solidFill>
                  <a:srgbClr val="0000FF"/>
                </a:solidFill>
                <a:latin typeface="+mj-lt"/>
                <a:cs typeface="Times New Roman"/>
              </a:rPr>
              <a:t>l</a:t>
            </a:r>
            <a:r>
              <a:rPr sz="3200" i="1" u="sng" spc="112" baseline="-16260" dirty="0">
                <a:solidFill>
                  <a:srgbClr val="0000FF"/>
                </a:solidFill>
                <a:latin typeface="+mj-lt"/>
                <a:cs typeface="Times New Roman"/>
              </a:rPr>
              <a:t>oss</a:t>
            </a:r>
            <a:endParaRPr sz="3200" u="sng" baseline="-16260" dirty="0">
              <a:latin typeface="+mj-lt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0900" y="1114425"/>
            <a:ext cx="8534400" cy="1416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56300"/>
              </a:lnSpc>
            </a:pPr>
            <a:r>
              <a:rPr sz="2000" dirty="0">
                <a:cs typeface="Times New Roman"/>
              </a:rPr>
              <a:t>Note: the concept of shunt impedance will be important for all efficiency effects The field in a structure induces losses in the walls</a:t>
            </a: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000" dirty="0">
                <a:cs typeface="Times New Roman"/>
              </a:rPr>
              <a:t>The loss is described by </a:t>
            </a:r>
            <a:r>
              <a:rPr sz="2000" i="1" dirty="0">
                <a:cs typeface="Times New Roman"/>
              </a:rPr>
              <a:t>R</a:t>
            </a:r>
            <a:r>
              <a:rPr sz="2000" dirty="0">
                <a:cs typeface="Times New Roman"/>
              </a:rPr>
              <a:t>, the shunt impedance, defined as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850900" y="3629025"/>
            <a:ext cx="9296399" cy="12796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7400"/>
              </a:lnSpc>
              <a:tabLst>
                <a:tab pos="663575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Note:	the  impedance  is  here  given  in  “Linac  Ohms”  ,  in  “Circuit  Ohms”  the  number would be only 50%: 1”Linac Ohm”= 0.5”Circuit Ohm”</a:t>
            </a:r>
            <a:endParaRPr sz="2000" dirty="0">
              <a:cs typeface="Times New Roman"/>
            </a:endParaRPr>
          </a:p>
          <a:p>
            <a:pPr>
              <a:lnSpc>
                <a:spcPct val="100000"/>
              </a:lnSpc>
              <a:spcBef>
                <a:spcPts val="23"/>
              </a:spcBef>
            </a:pPr>
            <a:endParaRPr sz="2000" dirty="0"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So one obtains easily the power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31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850900" y="6448425"/>
            <a:ext cx="3593389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High </a:t>
            </a:r>
            <a:r>
              <a:rPr sz="2000" i="1" dirty="0">
                <a:cs typeface="Times New Roman"/>
              </a:rPr>
              <a:t>R </a:t>
            </a:r>
            <a:r>
              <a:rPr sz="2000" dirty="0">
                <a:cs typeface="Times New Roman"/>
              </a:rPr>
              <a:t>means little losses</a:t>
            </a:r>
          </a:p>
        </p:txBody>
      </p:sp>
      <p:pic>
        <p:nvPicPr>
          <p:cNvPr id="23" name="Picture 22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2611729"/>
            <a:ext cx="5651500" cy="864896"/>
          </a:xfrm>
          <a:prstGeom prst="rect">
            <a:avLst/>
          </a:prstGeom>
        </p:spPr>
      </p:pic>
      <p:pic>
        <p:nvPicPr>
          <p:cNvPr id="24" name="Picture 23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00" y="5076825"/>
            <a:ext cx="2590800" cy="1081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71090">
              <a:lnSpc>
                <a:spcPct val="100000"/>
              </a:lnSpc>
            </a:pPr>
            <a:r>
              <a:rPr sz="3200" spc="185" dirty="0">
                <a:latin typeface="+mj-lt"/>
              </a:rPr>
              <a:t>Losses</a:t>
            </a:r>
            <a:r>
              <a:rPr sz="3200" spc="70" dirty="0">
                <a:latin typeface="+mj-lt"/>
              </a:rPr>
              <a:t> </a:t>
            </a:r>
            <a:r>
              <a:rPr sz="3200" spc="155" dirty="0">
                <a:latin typeface="+mj-lt"/>
              </a:rPr>
              <a:t>v</a:t>
            </a:r>
            <a:r>
              <a:rPr sz="3200" spc="80" dirty="0">
                <a:latin typeface="+mj-lt"/>
              </a:rPr>
              <a:t>s</a:t>
            </a:r>
            <a:r>
              <a:rPr sz="3200" spc="70" dirty="0">
                <a:latin typeface="+mj-lt"/>
              </a:rPr>
              <a:t>.</a:t>
            </a:r>
            <a:r>
              <a:rPr sz="3200" spc="5" dirty="0">
                <a:latin typeface="+mj-lt"/>
              </a:rPr>
              <a:t> </a:t>
            </a:r>
            <a:r>
              <a:rPr sz="3200" spc="-380" dirty="0">
                <a:latin typeface="+mj-lt"/>
              </a:rPr>
              <a:t> </a:t>
            </a:r>
            <a:r>
              <a:rPr sz="3200" spc="90" dirty="0">
                <a:latin typeface="+mj-lt"/>
              </a:rPr>
              <a:t>Accele</a:t>
            </a:r>
            <a:r>
              <a:rPr sz="3200" spc="40" dirty="0">
                <a:latin typeface="+mj-lt"/>
              </a:rPr>
              <a:t>r</a:t>
            </a:r>
            <a:r>
              <a:rPr sz="3200" spc="85" dirty="0">
                <a:latin typeface="+mj-lt"/>
              </a:rPr>
              <a:t>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74700" y="962025"/>
            <a:ext cx="44196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Power loss per unit length in the wall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74700" y="2408994"/>
            <a:ext cx="5029200" cy="4580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1605" marR="5080" indent="-129539">
              <a:lnSpc>
                <a:spcPts val="1730"/>
              </a:lnSpc>
            </a:pPr>
            <a:r>
              <a:rPr sz="2000" i="1" dirty="0" smtClean="0">
                <a:cs typeface="Times New Roman"/>
              </a:rPr>
              <a:t>R</a:t>
            </a:r>
            <a:r>
              <a:rPr lang="fr-CH" sz="2000" i="1" baseline="27777" dirty="0">
                <a:cs typeface="メイリオ"/>
              </a:rPr>
              <a:t>'</a:t>
            </a:r>
            <a:r>
              <a:rPr sz="2000" i="1" baseline="27777" dirty="0" smtClean="0">
                <a:cs typeface="メイリオ"/>
              </a:rPr>
              <a:t> </a:t>
            </a:r>
            <a:r>
              <a:rPr sz="2000" dirty="0">
                <a:cs typeface="Times New Roman"/>
              </a:rPr>
              <a:t>is shunt impedance per unit </a:t>
            </a:r>
            <a:r>
              <a:rPr sz="2000" dirty="0" smtClean="0">
                <a:cs typeface="Times New Roman"/>
              </a:rPr>
              <a:t>length</a:t>
            </a:r>
            <a:endParaRPr lang="fr-CH" sz="2000" dirty="0" smtClean="0">
              <a:cs typeface="Times New Roman"/>
            </a:endParaRPr>
          </a:p>
          <a:p>
            <a:pPr marL="141605" marR="5080" indent="-129539">
              <a:lnSpc>
                <a:spcPts val="1730"/>
              </a:lnSpc>
            </a:pPr>
            <a:r>
              <a:rPr sz="2000" dirty="0" smtClean="0">
                <a:cs typeface="Times New Roman"/>
              </a:rPr>
              <a:t>The </a:t>
            </a:r>
            <a:r>
              <a:rPr sz="2000" dirty="0">
                <a:cs typeface="Times New Roman"/>
              </a:rPr>
              <a:t>ratio is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108700" y="959048"/>
            <a:ext cx="4480459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Power per unit length given to the </a:t>
            </a:r>
            <a:r>
              <a:rPr sz="2000" dirty="0" smtClean="0">
                <a:cs typeface="Times New Roman"/>
              </a:rPr>
              <a:t>beam</a:t>
            </a:r>
            <a:endParaRPr sz="2000" dirty="0">
              <a:cs typeface="Times New Roman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32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850900" y="3982414"/>
            <a:ext cx="8839200" cy="29994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801870" algn="ctr">
              <a:lnSpc>
                <a:spcPct val="80000"/>
              </a:lnSpc>
            </a:pPr>
            <a:r>
              <a:rPr sz="1700" i="1" spc="15" dirty="0">
                <a:latin typeface="メイリオ"/>
                <a:cs typeface="メイリオ"/>
              </a:rPr>
              <a:t>⇒</a:t>
            </a:r>
            <a:r>
              <a:rPr sz="1700" i="1" spc="-80" dirty="0">
                <a:latin typeface="メイリオ"/>
                <a:cs typeface="メイリオ"/>
              </a:rPr>
              <a:t> </a:t>
            </a:r>
            <a:r>
              <a:rPr sz="2000" dirty="0">
                <a:cs typeface="Times New Roman"/>
              </a:rPr>
              <a:t>For high efficiency want</a:t>
            </a:r>
          </a:p>
          <a:p>
            <a:pPr marL="572770" indent="-135890">
              <a:lnSpc>
                <a:spcPct val="80000"/>
              </a:lnSpc>
              <a:spcBef>
                <a:spcPts val="944"/>
              </a:spcBef>
              <a:buClr>
                <a:srgbClr val="006300"/>
              </a:buClr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lower gradient </a:t>
            </a:r>
            <a:r>
              <a:rPr sz="2000" i="1" dirty="0">
                <a:solidFill>
                  <a:srgbClr val="006300"/>
                </a:solidFill>
                <a:cs typeface="Times New Roman"/>
              </a:rPr>
              <a:t>G</a:t>
            </a:r>
            <a:endParaRPr sz="2000" dirty="0">
              <a:cs typeface="Times New Roman"/>
            </a:endParaRPr>
          </a:p>
          <a:p>
            <a:pPr>
              <a:lnSpc>
                <a:spcPct val="80000"/>
              </a:lnSpc>
              <a:spcBef>
                <a:spcPts val="51"/>
              </a:spcBef>
              <a:buClr>
                <a:srgbClr val="006300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572770" indent="-135890">
              <a:lnSpc>
                <a:spcPct val="80000"/>
              </a:lnSpc>
              <a:buClr>
                <a:srgbClr val="006300"/>
              </a:buClr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higher current </a:t>
            </a:r>
            <a:r>
              <a:rPr sz="2000" i="1" dirty="0">
                <a:solidFill>
                  <a:srgbClr val="0000FF"/>
                </a:solidFill>
                <a:cs typeface="Times New Roman"/>
              </a:rPr>
              <a:t>I</a:t>
            </a:r>
            <a:endParaRPr sz="2000" dirty="0">
              <a:cs typeface="Times New Roman"/>
            </a:endParaRPr>
          </a:p>
          <a:p>
            <a:pPr>
              <a:lnSpc>
                <a:spcPct val="80000"/>
              </a:lnSpc>
              <a:spcBef>
                <a:spcPts val="20"/>
              </a:spcBef>
              <a:buClr>
                <a:srgbClr val="006300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572770" indent="-135890">
              <a:lnSpc>
                <a:spcPct val="80000"/>
              </a:lnSpc>
              <a:buClr>
                <a:srgbClr val="006300"/>
              </a:buClr>
              <a:buFont typeface="Times New Roman"/>
              <a:buChar char="-"/>
              <a:tabLst>
                <a:tab pos="573405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higher shunt impedance </a:t>
            </a:r>
            <a:r>
              <a:rPr sz="2000" i="1" dirty="0">
                <a:solidFill>
                  <a:srgbClr val="FF0000"/>
                </a:solidFill>
                <a:cs typeface="Times New Roman"/>
              </a:rPr>
              <a:t>R</a:t>
            </a:r>
            <a:r>
              <a:rPr sz="2000" i="1" baseline="27777" dirty="0">
                <a:solidFill>
                  <a:srgbClr val="FF0000"/>
                </a:solidFill>
                <a:cs typeface="メイリオ"/>
              </a:rPr>
              <a:t>t</a:t>
            </a:r>
            <a:endParaRPr sz="2000" baseline="27777" dirty="0">
              <a:cs typeface="メイリオ"/>
            </a:endParaRPr>
          </a:p>
          <a:p>
            <a:pPr>
              <a:lnSpc>
                <a:spcPct val="80000"/>
              </a:lnSpc>
              <a:spcBef>
                <a:spcPts val="13"/>
              </a:spcBef>
            </a:pPr>
            <a:endParaRPr sz="2000" dirty="0">
              <a:cs typeface="Times New Roman"/>
            </a:endParaRPr>
          </a:p>
          <a:p>
            <a:pPr marL="294005" indent="-172085">
              <a:lnSpc>
                <a:spcPct val="80000"/>
              </a:lnSpc>
              <a:buClr>
                <a:srgbClr val="0000FF"/>
              </a:buClr>
              <a:buFont typeface=""/>
              <a:buChar char="•"/>
              <a:tabLst>
                <a:tab pos="29464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The average beam current is determined by the luminosity goal</a:t>
            </a:r>
            <a:endParaRPr sz="2000" dirty="0">
              <a:cs typeface="Times New Roman"/>
            </a:endParaRPr>
          </a:p>
          <a:p>
            <a:pPr marL="294005" indent="-172085">
              <a:lnSpc>
                <a:spcPct val="80000"/>
              </a:lnSpc>
              <a:spcBef>
                <a:spcPts val="1145"/>
              </a:spcBef>
              <a:buClr>
                <a:srgbClr val="0000FF"/>
              </a:buClr>
              <a:buFont typeface=""/>
              <a:buChar char="•"/>
              <a:tabLst>
                <a:tab pos="29464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The machines are pulsed to increase the beam current while the RF is on</a:t>
            </a:r>
            <a:endParaRPr sz="2000" dirty="0">
              <a:cs typeface="Times New Roman"/>
            </a:endParaRPr>
          </a:p>
          <a:p>
            <a:pPr>
              <a:lnSpc>
                <a:spcPct val="80000"/>
              </a:lnSpc>
              <a:spcBef>
                <a:spcPts val="16"/>
              </a:spcBef>
              <a:buClr>
                <a:srgbClr val="0000FF"/>
              </a:buClr>
              <a:buFont typeface=""/>
              <a:buChar char="•"/>
            </a:pPr>
            <a:endParaRPr sz="2000" dirty="0">
              <a:cs typeface="Times New Roman"/>
            </a:endParaRPr>
          </a:p>
          <a:p>
            <a:pPr marL="294005" indent="-172085">
              <a:lnSpc>
                <a:spcPct val="80000"/>
              </a:lnSpc>
              <a:buClr>
                <a:srgbClr val="0000FF"/>
              </a:buClr>
              <a:buFont typeface=""/>
              <a:buChar char="•"/>
              <a:tabLst>
                <a:tab pos="294640" algn="l"/>
              </a:tabLst>
            </a:pPr>
            <a:r>
              <a:rPr sz="2000" dirty="0">
                <a:cs typeface="Times New Roman"/>
              </a:rPr>
              <a:t>So what limits the shunt impedance and the beam current?</a:t>
            </a:r>
          </a:p>
        </p:txBody>
      </p:sp>
      <p:pic>
        <p:nvPicPr>
          <p:cNvPr id="23" name="Picture 22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266825"/>
            <a:ext cx="1651000" cy="1013114"/>
          </a:xfrm>
          <a:prstGeom prst="rect">
            <a:avLst/>
          </a:prstGeom>
        </p:spPr>
      </p:pic>
      <p:pic>
        <p:nvPicPr>
          <p:cNvPr id="24" name="Picture 23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00" y="2714625"/>
            <a:ext cx="2209800" cy="1123810"/>
          </a:xfrm>
          <a:prstGeom prst="rect">
            <a:avLst/>
          </a:prstGeom>
        </p:spPr>
      </p:pic>
      <p:pic>
        <p:nvPicPr>
          <p:cNvPr id="25" name="Picture 24" descr="p2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100" y="1419225"/>
            <a:ext cx="2209800" cy="805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97175">
              <a:lnSpc>
                <a:spcPct val="100000"/>
              </a:lnSpc>
            </a:pPr>
            <a:r>
              <a:rPr sz="3200" spc="145" dirty="0">
                <a:latin typeface="+mj-lt"/>
              </a:rPr>
              <a:t>Shunt</a:t>
            </a:r>
            <a:r>
              <a:rPr sz="3200" spc="70" dirty="0">
                <a:latin typeface="+mj-lt"/>
              </a:rPr>
              <a:t> </a:t>
            </a:r>
            <a:r>
              <a:rPr sz="3200" spc="165" dirty="0">
                <a:latin typeface="+mj-lt"/>
              </a:rPr>
              <a:t>Impedance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08100" y="1114425"/>
            <a:ext cx="8187055" cy="50843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The shunt impedance </a:t>
            </a:r>
            <a:r>
              <a:rPr sz="2000" i="1" dirty="0">
                <a:cs typeface="Times New Roman"/>
              </a:rPr>
              <a:t>R </a:t>
            </a:r>
            <a:r>
              <a:rPr sz="2000" dirty="0">
                <a:cs typeface="Times New Roman"/>
              </a:rPr>
              <a:t>depends on three main factors</a:t>
            </a:r>
          </a:p>
          <a:p>
            <a:pPr marL="290830" indent="-135890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291465" algn="l"/>
              </a:tabLst>
            </a:pPr>
            <a:r>
              <a:rPr sz="2000" dirty="0">
                <a:cs typeface="Times New Roman"/>
              </a:rPr>
              <a:t>structure geometry</a:t>
            </a:r>
          </a:p>
          <a:p>
            <a:pPr marL="290830" indent="-135890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291465" algn="l"/>
              </a:tabLst>
            </a:pPr>
            <a:r>
              <a:rPr sz="2000" dirty="0">
                <a:cs typeface="Times New Roman"/>
              </a:rPr>
              <a:t>structure material</a:t>
            </a:r>
          </a:p>
          <a:p>
            <a:pPr marL="290830" indent="-135890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291465" algn="l"/>
              </a:tabLst>
            </a:pPr>
            <a:r>
              <a:rPr sz="2000" dirty="0">
                <a:cs typeface="Times New Roman"/>
              </a:rPr>
              <a:t>RF frequency</a:t>
            </a: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000" dirty="0">
                <a:cs typeface="Times New Roman"/>
              </a:rPr>
              <a:t>The energy stored in the structure is only a function of the geometry</a:t>
            </a:r>
          </a:p>
          <a:p>
            <a:pPr marL="290830" indent="-135890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291465" algn="l"/>
              </a:tabLst>
            </a:pPr>
            <a:r>
              <a:rPr sz="2000" dirty="0">
                <a:cs typeface="Times New Roman"/>
              </a:rPr>
              <a:t>all energy is in the vacuum</a:t>
            </a:r>
          </a:p>
          <a:p>
            <a:pPr marL="290830" indent="-135890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291465" algn="l"/>
              </a:tabLst>
            </a:pPr>
            <a:r>
              <a:rPr sz="2000" dirty="0">
                <a:cs typeface="Times New Roman"/>
              </a:rPr>
              <a:t>described by </a:t>
            </a:r>
            <a:r>
              <a:rPr sz="2000" i="1" dirty="0">
                <a:cs typeface="Times New Roman"/>
              </a:rPr>
              <a:t>R/Q </a:t>
            </a:r>
            <a:r>
              <a:rPr sz="2000" dirty="0">
                <a:cs typeface="Times New Roman"/>
              </a:rPr>
              <a:t>(and </a:t>
            </a:r>
            <a:r>
              <a:rPr sz="2000" i="1" dirty="0">
                <a:cs typeface="Times New Roman"/>
              </a:rPr>
              <a:t>ω</a:t>
            </a:r>
            <a:r>
              <a:rPr sz="2000" dirty="0">
                <a:cs typeface="Times New Roman"/>
              </a:rPr>
              <a:t>)</a:t>
            </a: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000" dirty="0">
                <a:cs typeface="Times New Roman"/>
              </a:rPr>
              <a:t>The rate of losses depends on the surface material, the shape and the RF frequency</a:t>
            </a:r>
          </a:p>
          <a:p>
            <a:pPr marL="290830" indent="-135890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291465" algn="l"/>
              </a:tabLst>
            </a:pPr>
            <a:r>
              <a:rPr sz="2000" dirty="0">
                <a:cs typeface="Times New Roman"/>
              </a:rPr>
              <a:t>material is most important</a:t>
            </a:r>
          </a:p>
          <a:p>
            <a:pPr marL="290830" indent="-135890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291465" algn="l"/>
              </a:tabLst>
            </a:pPr>
            <a:r>
              <a:rPr sz="2000" dirty="0">
                <a:cs typeface="Times New Roman"/>
              </a:rPr>
              <a:t>described by </a:t>
            </a:r>
            <a:r>
              <a:rPr sz="2000" i="1" dirty="0">
                <a:cs typeface="Times New Roman"/>
              </a:rPr>
              <a:t>Q</a:t>
            </a:r>
            <a:endParaRPr sz="2000" dirty="0"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000" dirty="0">
                <a:cs typeface="Times New Roman"/>
              </a:rPr>
              <a:t>Hence, the value of </a:t>
            </a:r>
            <a:r>
              <a:rPr sz="2000" i="1" dirty="0">
                <a:cs typeface="Times New Roman"/>
              </a:rPr>
              <a:t>R </a:t>
            </a:r>
            <a:r>
              <a:rPr sz="2000" dirty="0">
                <a:cs typeface="Times New Roman"/>
              </a:rPr>
              <a:t>can be written as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33</a:t>
            </a:r>
          </a:p>
        </p:txBody>
      </p:sp>
      <p:pic>
        <p:nvPicPr>
          <p:cNvPr id="9" name="Picture 8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700" y="5416550"/>
            <a:ext cx="1883866" cy="1184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85164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85314">
              <a:lnSpc>
                <a:spcPct val="100000"/>
              </a:lnSpc>
            </a:pPr>
            <a:r>
              <a:rPr sz="3200" spc="190" dirty="0" smtClean="0">
                <a:latin typeface="+mj-lt"/>
              </a:rPr>
              <a:t>Gene</a:t>
            </a:r>
            <a:r>
              <a:rPr sz="3200" spc="150" dirty="0" smtClean="0">
                <a:latin typeface="+mj-lt"/>
              </a:rPr>
              <a:t>r</a:t>
            </a:r>
            <a:r>
              <a:rPr sz="3200" spc="5" dirty="0" smtClean="0">
                <a:latin typeface="+mj-lt"/>
              </a:rPr>
              <a:t>ic</a:t>
            </a:r>
            <a:r>
              <a:rPr sz="3200" spc="70" dirty="0" smtClean="0">
                <a:latin typeface="+mj-lt"/>
              </a:rPr>
              <a:t> Linear </a:t>
            </a:r>
            <a:r>
              <a:rPr sz="3200" spc="40" dirty="0" smtClean="0">
                <a:latin typeface="+mj-lt"/>
              </a:rPr>
              <a:t>Collider</a:t>
            </a:r>
            <a:r>
              <a:rPr sz="3200" spc="70" dirty="0" smtClean="0">
                <a:latin typeface="+mj-lt"/>
              </a:rPr>
              <a:t> </a:t>
            </a:r>
            <a:r>
              <a:rPr sz="3200" spc="125" dirty="0" smtClean="0">
                <a:latin typeface="+mj-lt"/>
              </a:rPr>
              <a:t>Design</a:t>
            </a:r>
            <a:endParaRPr sz="3200" spc="125" dirty="0">
              <a:latin typeface="+mj-l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554481" y="3264531"/>
            <a:ext cx="431165" cy="344805"/>
          </a:xfrm>
          <a:custGeom>
            <a:avLst/>
            <a:gdLst/>
            <a:ahLst/>
            <a:cxnLst/>
            <a:rect l="l" t="t" r="r" b="b"/>
            <a:pathLst>
              <a:path w="431164" h="344805">
                <a:moveTo>
                  <a:pt x="0" y="344544"/>
                </a:moveTo>
                <a:lnTo>
                  <a:pt x="430681" y="344544"/>
                </a:lnTo>
                <a:lnTo>
                  <a:pt x="430681" y="0"/>
                </a:lnTo>
                <a:lnTo>
                  <a:pt x="0" y="0"/>
                </a:lnTo>
                <a:lnTo>
                  <a:pt x="0" y="34454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54481" y="3264531"/>
            <a:ext cx="431165" cy="344805"/>
          </a:xfrm>
          <a:custGeom>
            <a:avLst/>
            <a:gdLst/>
            <a:ahLst/>
            <a:cxnLst/>
            <a:rect l="l" t="t" r="r" b="b"/>
            <a:pathLst>
              <a:path w="431164" h="344805">
                <a:moveTo>
                  <a:pt x="0" y="344544"/>
                </a:moveTo>
                <a:lnTo>
                  <a:pt x="430681" y="344544"/>
                </a:lnTo>
                <a:lnTo>
                  <a:pt x="430681" y="0"/>
                </a:lnTo>
                <a:lnTo>
                  <a:pt x="0" y="0"/>
                </a:lnTo>
                <a:lnTo>
                  <a:pt x="0" y="344544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83680" y="3661786"/>
            <a:ext cx="77279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Helvetica"/>
                <a:cs typeface="Helvetica"/>
              </a:rPr>
              <a:t>detector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64183" y="3264531"/>
            <a:ext cx="429895" cy="344805"/>
          </a:xfrm>
          <a:custGeom>
            <a:avLst/>
            <a:gdLst/>
            <a:ahLst/>
            <a:cxnLst/>
            <a:rect l="l" t="t" r="r" b="b"/>
            <a:pathLst>
              <a:path w="429894" h="344805">
                <a:moveTo>
                  <a:pt x="0" y="344544"/>
                </a:moveTo>
                <a:lnTo>
                  <a:pt x="429524" y="344544"/>
                </a:lnTo>
                <a:lnTo>
                  <a:pt x="429524" y="0"/>
                </a:lnTo>
                <a:lnTo>
                  <a:pt x="0" y="0"/>
                </a:lnTo>
                <a:lnTo>
                  <a:pt x="0" y="344544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64183" y="3264531"/>
            <a:ext cx="429895" cy="344805"/>
          </a:xfrm>
          <a:custGeom>
            <a:avLst/>
            <a:gdLst/>
            <a:ahLst/>
            <a:cxnLst/>
            <a:rect l="l" t="t" r="r" b="b"/>
            <a:pathLst>
              <a:path w="429894" h="344805">
                <a:moveTo>
                  <a:pt x="1156" y="344544"/>
                </a:moveTo>
                <a:lnTo>
                  <a:pt x="430681" y="344544"/>
                </a:lnTo>
                <a:lnTo>
                  <a:pt x="430681" y="0"/>
                </a:lnTo>
                <a:lnTo>
                  <a:pt x="1156" y="0"/>
                </a:lnTo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559792" y="3178394"/>
            <a:ext cx="172720" cy="516890"/>
          </a:xfrm>
          <a:custGeom>
            <a:avLst/>
            <a:gdLst/>
            <a:ahLst/>
            <a:cxnLst/>
            <a:rect l="l" t="t" r="r" b="b"/>
            <a:pathLst>
              <a:path w="172720" h="516889">
                <a:moveTo>
                  <a:pt x="0" y="516817"/>
                </a:moveTo>
                <a:lnTo>
                  <a:pt x="172272" y="516817"/>
                </a:lnTo>
                <a:lnTo>
                  <a:pt x="172272" y="0"/>
                </a:lnTo>
                <a:lnTo>
                  <a:pt x="0" y="0"/>
                </a:lnTo>
                <a:lnTo>
                  <a:pt x="0" y="516817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559792" y="3178394"/>
            <a:ext cx="172720" cy="516890"/>
          </a:xfrm>
          <a:custGeom>
            <a:avLst/>
            <a:gdLst/>
            <a:ahLst/>
            <a:cxnLst/>
            <a:rect l="l" t="t" r="r" b="b"/>
            <a:pathLst>
              <a:path w="172720" h="516889">
                <a:moveTo>
                  <a:pt x="0" y="516817"/>
                </a:moveTo>
                <a:lnTo>
                  <a:pt x="172272" y="516817"/>
                </a:lnTo>
                <a:lnTo>
                  <a:pt x="172272" y="0"/>
                </a:lnTo>
                <a:lnTo>
                  <a:pt x="0" y="0"/>
                </a:lnTo>
                <a:lnTo>
                  <a:pt x="0" y="516817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818211" y="3178394"/>
            <a:ext cx="258445" cy="516890"/>
          </a:xfrm>
          <a:custGeom>
            <a:avLst/>
            <a:gdLst/>
            <a:ahLst/>
            <a:cxnLst/>
            <a:rect l="l" t="t" r="r" b="b"/>
            <a:pathLst>
              <a:path w="258445" h="516889">
                <a:moveTo>
                  <a:pt x="0" y="516817"/>
                </a:moveTo>
                <a:lnTo>
                  <a:pt x="258404" y="516817"/>
                </a:lnTo>
                <a:lnTo>
                  <a:pt x="258404" y="0"/>
                </a:lnTo>
                <a:lnTo>
                  <a:pt x="0" y="0"/>
                </a:lnTo>
                <a:lnTo>
                  <a:pt x="0" y="516817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818211" y="3178394"/>
            <a:ext cx="258445" cy="516890"/>
          </a:xfrm>
          <a:custGeom>
            <a:avLst/>
            <a:gdLst/>
            <a:ahLst/>
            <a:cxnLst/>
            <a:rect l="l" t="t" r="r" b="b"/>
            <a:pathLst>
              <a:path w="258445" h="516889">
                <a:moveTo>
                  <a:pt x="0" y="516817"/>
                </a:moveTo>
                <a:lnTo>
                  <a:pt x="258404" y="516817"/>
                </a:lnTo>
                <a:lnTo>
                  <a:pt x="258404" y="0"/>
                </a:lnTo>
                <a:lnTo>
                  <a:pt x="0" y="0"/>
                </a:lnTo>
                <a:lnTo>
                  <a:pt x="0" y="516817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579405" y="4178605"/>
            <a:ext cx="887094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Helvetica"/>
                <a:cs typeface="Helvetica"/>
              </a:rPr>
              <a:t>e- source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635299" y="3656452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469444"/>
                </a:moveTo>
                <a:lnTo>
                  <a:pt x="0" y="0"/>
                </a:lnTo>
              </a:path>
            </a:pathLst>
          </a:custGeom>
          <a:ln w="17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600836" y="3609075"/>
            <a:ext cx="69215" cy="86360"/>
          </a:xfrm>
          <a:custGeom>
            <a:avLst/>
            <a:gdLst/>
            <a:ahLst/>
            <a:cxnLst/>
            <a:rect l="l" t="t" r="r" b="b"/>
            <a:pathLst>
              <a:path w="69214" h="86360">
                <a:moveTo>
                  <a:pt x="34462" y="0"/>
                </a:moveTo>
                <a:lnTo>
                  <a:pt x="0" y="86147"/>
                </a:lnTo>
                <a:lnTo>
                  <a:pt x="25847" y="73227"/>
                </a:lnTo>
                <a:lnTo>
                  <a:pt x="63756" y="73227"/>
                </a:lnTo>
                <a:lnTo>
                  <a:pt x="34462" y="0"/>
                </a:lnTo>
                <a:close/>
              </a:path>
              <a:path w="69214" h="86360">
                <a:moveTo>
                  <a:pt x="63756" y="73227"/>
                </a:moveTo>
                <a:lnTo>
                  <a:pt x="43077" y="73227"/>
                </a:lnTo>
                <a:lnTo>
                  <a:pt x="68924" y="86147"/>
                </a:lnTo>
                <a:lnTo>
                  <a:pt x="63756" y="73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9047271" y="4178605"/>
            <a:ext cx="93916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Helvetica"/>
                <a:cs typeface="Helvetica"/>
              </a:rPr>
              <a:t>e+ source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9904335" y="3742587"/>
            <a:ext cx="0" cy="383540"/>
          </a:xfrm>
          <a:custGeom>
            <a:avLst/>
            <a:gdLst/>
            <a:ahLst/>
            <a:cxnLst/>
            <a:rect l="l" t="t" r="r" b="b"/>
            <a:pathLst>
              <a:path h="383539">
                <a:moveTo>
                  <a:pt x="0" y="383308"/>
                </a:moveTo>
                <a:lnTo>
                  <a:pt x="0" y="0"/>
                </a:lnTo>
              </a:path>
            </a:pathLst>
          </a:custGeom>
          <a:ln w="17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869879" y="3695211"/>
            <a:ext cx="69215" cy="86360"/>
          </a:xfrm>
          <a:custGeom>
            <a:avLst/>
            <a:gdLst/>
            <a:ahLst/>
            <a:cxnLst/>
            <a:rect l="l" t="t" r="r" b="b"/>
            <a:pathLst>
              <a:path w="69215" h="86360">
                <a:moveTo>
                  <a:pt x="34456" y="0"/>
                </a:moveTo>
                <a:lnTo>
                  <a:pt x="0" y="86147"/>
                </a:lnTo>
                <a:lnTo>
                  <a:pt x="25851" y="73227"/>
                </a:lnTo>
                <a:lnTo>
                  <a:pt x="63755" y="73227"/>
                </a:lnTo>
                <a:lnTo>
                  <a:pt x="34456" y="0"/>
                </a:lnTo>
                <a:close/>
              </a:path>
              <a:path w="69215" h="86360">
                <a:moveTo>
                  <a:pt x="63755" y="73227"/>
                </a:moveTo>
                <a:lnTo>
                  <a:pt x="43073" y="73227"/>
                </a:lnTo>
                <a:lnTo>
                  <a:pt x="68924" y="86147"/>
                </a:lnTo>
                <a:lnTo>
                  <a:pt x="63755" y="73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185740" y="3350666"/>
            <a:ext cx="1722755" cy="172720"/>
          </a:xfrm>
          <a:custGeom>
            <a:avLst/>
            <a:gdLst/>
            <a:ahLst/>
            <a:cxnLst/>
            <a:rect l="l" t="t" r="r" b="b"/>
            <a:pathLst>
              <a:path w="1722754" h="172719">
                <a:moveTo>
                  <a:pt x="0" y="172272"/>
                </a:moveTo>
                <a:lnTo>
                  <a:pt x="1722716" y="172272"/>
                </a:lnTo>
                <a:lnTo>
                  <a:pt x="1722716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185740" y="3350666"/>
            <a:ext cx="1722755" cy="172720"/>
          </a:xfrm>
          <a:custGeom>
            <a:avLst/>
            <a:gdLst/>
            <a:ahLst/>
            <a:cxnLst/>
            <a:rect l="l" t="t" r="r" b="b"/>
            <a:pathLst>
              <a:path w="1722754" h="172719">
                <a:moveTo>
                  <a:pt x="0" y="172272"/>
                </a:moveTo>
                <a:lnTo>
                  <a:pt x="1722716" y="172272"/>
                </a:lnTo>
                <a:lnTo>
                  <a:pt x="1722716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631185" y="3350666"/>
            <a:ext cx="1722755" cy="172720"/>
          </a:xfrm>
          <a:custGeom>
            <a:avLst/>
            <a:gdLst/>
            <a:ahLst/>
            <a:cxnLst/>
            <a:rect l="l" t="t" r="r" b="b"/>
            <a:pathLst>
              <a:path w="1722754" h="172719">
                <a:moveTo>
                  <a:pt x="0" y="172272"/>
                </a:moveTo>
                <a:lnTo>
                  <a:pt x="1722716" y="172272"/>
                </a:lnTo>
                <a:lnTo>
                  <a:pt x="1722716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631185" y="3350666"/>
            <a:ext cx="1722755" cy="172720"/>
          </a:xfrm>
          <a:custGeom>
            <a:avLst/>
            <a:gdLst/>
            <a:ahLst/>
            <a:cxnLst/>
            <a:rect l="l" t="t" r="r" b="b"/>
            <a:pathLst>
              <a:path w="1722754" h="172719">
                <a:moveTo>
                  <a:pt x="0" y="172272"/>
                </a:moveTo>
                <a:lnTo>
                  <a:pt x="1722716" y="172272"/>
                </a:lnTo>
                <a:lnTo>
                  <a:pt x="1722716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569171" y="3661786"/>
            <a:ext cx="956310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Helvetica"/>
                <a:cs typeface="Helvetica"/>
              </a:rPr>
              <a:t>main linac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014612" y="3661786"/>
            <a:ext cx="956310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Helvetica"/>
                <a:cs typeface="Helvetica"/>
              </a:rPr>
              <a:t>main linac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979843" y="2919988"/>
            <a:ext cx="516890" cy="516890"/>
          </a:xfrm>
          <a:custGeom>
            <a:avLst/>
            <a:gdLst/>
            <a:ahLst/>
            <a:cxnLst/>
            <a:rect l="l" t="t" r="r" b="b"/>
            <a:pathLst>
              <a:path w="516889" h="516889">
                <a:moveTo>
                  <a:pt x="516812" y="258407"/>
                </a:moveTo>
                <a:lnTo>
                  <a:pt x="515956" y="237214"/>
                </a:lnTo>
                <a:lnTo>
                  <a:pt x="513430" y="216492"/>
                </a:lnTo>
                <a:lnTo>
                  <a:pt x="503638" y="176730"/>
                </a:lnTo>
                <a:lnTo>
                  <a:pt x="487969" y="139654"/>
                </a:lnTo>
                <a:lnTo>
                  <a:pt x="466954" y="105795"/>
                </a:lnTo>
                <a:lnTo>
                  <a:pt x="441125" y="75685"/>
                </a:lnTo>
                <a:lnTo>
                  <a:pt x="411016" y="49857"/>
                </a:lnTo>
                <a:lnTo>
                  <a:pt x="377156" y="28842"/>
                </a:lnTo>
                <a:lnTo>
                  <a:pt x="340080" y="13173"/>
                </a:lnTo>
                <a:lnTo>
                  <a:pt x="300318" y="3382"/>
                </a:lnTo>
                <a:lnTo>
                  <a:pt x="258404" y="0"/>
                </a:lnTo>
                <a:lnTo>
                  <a:pt x="237210" y="856"/>
                </a:lnTo>
                <a:lnTo>
                  <a:pt x="196306" y="7510"/>
                </a:lnTo>
                <a:lnTo>
                  <a:pt x="157821" y="20306"/>
                </a:lnTo>
                <a:lnTo>
                  <a:pt x="122287" y="38715"/>
                </a:lnTo>
                <a:lnTo>
                  <a:pt x="90237" y="62203"/>
                </a:lnTo>
                <a:lnTo>
                  <a:pt x="62202" y="90238"/>
                </a:lnTo>
                <a:lnTo>
                  <a:pt x="38714" y="122289"/>
                </a:lnTo>
                <a:lnTo>
                  <a:pt x="20306" y="157823"/>
                </a:lnTo>
                <a:lnTo>
                  <a:pt x="7509" y="196309"/>
                </a:lnTo>
                <a:lnTo>
                  <a:pt x="856" y="237214"/>
                </a:lnTo>
                <a:lnTo>
                  <a:pt x="0" y="258407"/>
                </a:lnTo>
                <a:lnTo>
                  <a:pt x="856" y="279600"/>
                </a:lnTo>
                <a:lnTo>
                  <a:pt x="7509" y="320505"/>
                </a:lnTo>
                <a:lnTo>
                  <a:pt x="20306" y="358991"/>
                </a:lnTo>
                <a:lnTo>
                  <a:pt x="38714" y="394525"/>
                </a:lnTo>
                <a:lnTo>
                  <a:pt x="62202" y="426576"/>
                </a:lnTo>
                <a:lnTo>
                  <a:pt x="90237" y="454611"/>
                </a:lnTo>
                <a:lnTo>
                  <a:pt x="122287" y="478099"/>
                </a:lnTo>
                <a:lnTo>
                  <a:pt x="157821" y="496508"/>
                </a:lnTo>
                <a:lnTo>
                  <a:pt x="196306" y="509304"/>
                </a:lnTo>
                <a:lnTo>
                  <a:pt x="237210" y="515958"/>
                </a:lnTo>
                <a:lnTo>
                  <a:pt x="258404" y="516815"/>
                </a:lnTo>
                <a:lnTo>
                  <a:pt x="279597" y="515958"/>
                </a:lnTo>
                <a:lnTo>
                  <a:pt x="320502" y="509304"/>
                </a:lnTo>
                <a:lnTo>
                  <a:pt x="358987" y="496508"/>
                </a:lnTo>
                <a:lnTo>
                  <a:pt x="394521" y="478099"/>
                </a:lnTo>
                <a:lnTo>
                  <a:pt x="426572" y="454611"/>
                </a:lnTo>
                <a:lnTo>
                  <a:pt x="454608" y="426576"/>
                </a:lnTo>
                <a:lnTo>
                  <a:pt x="478096" y="394525"/>
                </a:lnTo>
                <a:lnTo>
                  <a:pt x="496505" y="358991"/>
                </a:lnTo>
                <a:lnTo>
                  <a:pt x="509302" y="320505"/>
                </a:lnTo>
                <a:lnTo>
                  <a:pt x="515956" y="279600"/>
                </a:lnTo>
                <a:lnTo>
                  <a:pt x="516812" y="258407"/>
                </a:lnTo>
              </a:path>
            </a:pathLst>
          </a:custGeom>
          <a:ln w="4306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9042977" y="2919988"/>
            <a:ext cx="516890" cy="516890"/>
          </a:xfrm>
          <a:custGeom>
            <a:avLst/>
            <a:gdLst/>
            <a:ahLst/>
            <a:cxnLst/>
            <a:rect l="l" t="t" r="r" b="b"/>
            <a:pathLst>
              <a:path w="516890" h="516889">
                <a:moveTo>
                  <a:pt x="516815" y="258407"/>
                </a:moveTo>
                <a:lnTo>
                  <a:pt x="515958" y="237214"/>
                </a:lnTo>
                <a:lnTo>
                  <a:pt x="513432" y="216492"/>
                </a:lnTo>
                <a:lnTo>
                  <a:pt x="503641" y="176730"/>
                </a:lnTo>
                <a:lnTo>
                  <a:pt x="487972" y="139654"/>
                </a:lnTo>
                <a:lnTo>
                  <a:pt x="466957" y="105795"/>
                </a:lnTo>
                <a:lnTo>
                  <a:pt x="441129" y="75685"/>
                </a:lnTo>
                <a:lnTo>
                  <a:pt x="411019" y="49857"/>
                </a:lnTo>
                <a:lnTo>
                  <a:pt x="377160" y="28842"/>
                </a:lnTo>
                <a:lnTo>
                  <a:pt x="340084" y="13173"/>
                </a:lnTo>
                <a:lnTo>
                  <a:pt x="300322" y="3382"/>
                </a:lnTo>
                <a:lnTo>
                  <a:pt x="258407" y="0"/>
                </a:lnTo>
                <a:lnTo>
                  <a:pt x="237214" y="856"/>
                </a:lnTo>
                <a:lnTo>
                  <a:pt x="196309" y="7510"/>
                </a:lnTo>
                <a:lnTo>
                  <a:pt x="157823" y="20306"/>
                </a:lnTo>
                <a:lnTo>
                  <a:pt x="122289" y="38715"/>
                </a:lnTo>
                <a:lnTo>
                  <a:pt x="90238" y="62203"/>
                </a:lnTo>
                <a:lnTo>
                  <a:pt x="62203" y="90238"/>
                </a:lnTo>
                <a:lnTo>
                  <a:pt x="38715" y="122289"/>
                </a:lnTo>
                <a:lnTo>
                  <a:pt x="20306" y="157823"/>
                </a:lnTo>
                <a:lnTo>
                  <a:pt x="7510" y="196309"/>
                </a:lnTo>
                <a:lnTo>
                  <a:pt x="856" y="237214"/>
                </a:lnTo>
                <a:lnTo>
                  <a:pt x="0" y="258407"/>
                </a:lnTo>
                <a:lnTo>
                  <a:pt x="856" y="279600"/>
                </a:lnTo>
                <a:lnTo>
                  <a:pt x="7510" y="320505"/>
                </a:lnTo>
                <a:lnTo>
                  <a:pt x="20306" y="358991"/>
                </a:lnTo>
                <a:lnTo>
                  <a:pt x="38715" y="394525"/>
                </a:lnTo>
                <a:lnTo>
                  <a:pt x="62203" y="426576"/>
                </a:lnTo>
                <a:lnTo>
                  <a:pt x="90238" y="454611"/>
                </a:lnTo>
                <a:lnTo>
                  <a:pt x="122289" y="478099"/>
                </a:lnTo>
                <a:lnTo>
                  <a:pt x="157823" y="496508"/>
                </a:lnTo>
                <a:lnTo>
                  <a:pt x="196309" y="509304"/>
                </a:lnTo>
                <a:lnTo>
                  <a:pt x="237214" y="515958"/>
                </a:lnTo>
                <a:lnTo>
                  <a:pt x="258407" y="516815"/>
                </a:lnTo>
                <a:lnTo>
                  <a:pt x="279600" y="515958"/>
                </a:lnTo>
                <a:lnTo>
                  <a:pt x="320505" y="509304"/>
                </a:lnTo>
                <a:lnTo>
                  <a:pt x="358991" y="496508"/>
                </a:lnTo>
                <a:lnTo>
                  <a:pt x="394525" y="478099"/>
                </a:lnTo>
                <a:lnTo>
                  <a:pt x="426576" y="454611"/>
                </a:lnTo>
                <a:lnTo>
                  <a:pt x="454611" y="426576"/>
                </a:lnTo>
                <a:lnTo>
                  <a:pt x="478099" y="394525"/>
                </a:lnTo>
                <a:lnTo>
                  <a:pt x="496508" y="358991"/>
                </a:lnTo>
                <a:lnTo>
                  <a:pt x="509304" y="320505"/>
                </a:lnTo>
                <a:lnTo>
                  <a:pt x="515958" y="279600"/>
                </a:lnTo>
                <a:lnTo>
                  <a:pt x="516815" y="258407"/>
                </a:lnTo>
              </a:path>
            </a:pathLst>
          </a:custGeom>
          <a:ln w="4306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829158" y="3661786"/>
            <a:ext cx="81851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Helvetica"/>
                <a:cs typeface="Helvetica"/>
              </a:rPr>
              <a:t>damping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053248" y="3834059"/>
            <a:ext cx="37020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Helvetica"/>
                <a:cs typeface="Helvetica"/>
              </a:rPr>
              <a:t>ring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892298" y="3661786"/>
            <a:ext cx="81851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Helvetica"/>
                <a:cs typeface="Helvetica"/>
              </a:rPr>
              <a:t>damping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116388" y="3834059"/>
            <a:ext cx="37020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latin typeface="Helvetica"/>
                <a:cs typeface="Helvetica"/>
              </a:rPr>
              <a:t>ring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893707" y="3393741"/>
            <a:ext cx="861694" cy="86360"/>
          </a:xfrm>
          <a:custGeom>
            <a:avLst/>
            <a:gdLst/>
            <a:ahLst/>
            <a:cxnLst/>
            <a:rect l="l" t="t" r="r" b="b"/>
            <a:pathLst>
              <a:path w="861694" h="86360">
                <a:moveTo>
                  <a:pt x="0" y="86136"/>
                </a:moveTo>
                <a:lnTo>
                  <a:pt x="861357" y="86136"/>
                </a:lnTo>
                <a:lnTo>
                  <a:pt x="861357" y="0"/>
                </a:lnTo>
                <a:lnTo>
                  <a:pt x="0" y="0"/>
                </a:lnTo>
                <a:lnTo>
                  <a:pt x="0" y="861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893707" y="3393741"/>
            <a:ext cx="861694" cy="86360"/>
          </a:xfrm>
          <a:custGeom>
            <a:avLst/>
            <a:gdLst/>
            <a:ahLst/>
            <a:cxnLst/>
            <a:rect l="l" t="t" r="r" b="b"/>
            <a:pathLst>
              <a:path w="861694" h="86360">
                <a:moveTo>
                  <a:pt x="0" y="86136"/>
                </a:moveTo>
                <a:lnTo>
                  <a:pt x="861357" y="86136"/>
                </a:lnTo>
                <a:lnTo>
                  <a:pt x="861357" y="0"/>
                </a:lnTo>
                <a:lnTo>
                  <a:pt x="0" y="0"/>
                </a:lnTo>
                <a:lnTo>
                  <a:pt x="0" y="86136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784581" y="3393741"/>
            <a:ext cx="775335" cy="86360"/>
          </a:xfrm>
          <a:custGeom>
            <a:avLst/>
            <a:gdLst/>
            <a:ahLst/>
            <a:cxnLst/>
            <a:rect l="l" t="t" r="r" b="b"/>
            <a:pathLst>
              <a:path w="775334" h="86360">
                <a:moveTo>
                  <a:pt x="0" y="86136"/>
                </a:moveTo>
                <a:lnTo>
                  <a:pt x="775221" y="86136"/>
                </a:lnTo>
                <a:lnTo>
                  <a:pt x="775221" y="0"/>
                </a:lnTo>
                <a:lnTo>
                  <a:pt x="0" y="0"/>
                </a:lnTo>
                <a:lnTo>
                  <a:pt x="0" y="861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784581" y="3393741"/>
            <a:ext cx="775335" cy="86360"/>
          </a:xfrm>
          <a:custGeom>
            <a:avLst/>
            <a:gdLst/>
            <a:ahLst/>
            <a:cxnLst/>
            <a:rect l="l" t="t" r="r" b="b"/>
            <a:pathLst>
              <a:path w="775334" h="86360">
                <a:moveTo>
                  <a:pt x="0" y="86136"/>
                </a:moveTo>
                <a:lnTo>
                  <a:pt x="775221" y="86136"/>
                </a:lnTo>
                <a:lnTo>
                  <a:pt x="775221" y="0"/>
                </a:lnTo>
                <a:lnTo>
                  <a:pt x="0" y="0"/>
                </a:lnTo>
                <a:lnTo>
                  <a:pt x="0" y="86136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755061" y="3350666"/>
            <a:ext cx="431165" cy="172720"/>
          </a:xfrm>
          <a:custGeom>
            <a:avLst/>
            <a:gdLst/>
            <a:ahLst/>
            <a:cxnLst/>
            <a:rect l="l" t="t" r="r" b="b"/>
            <a:pathLst>
              <a:path w="431164" h="172719">
                <a:moveTo>
                  <a:pt x="0" y="172272"/>
                </a:moveTo>
                <a:lnTo>
                  <a:pt x="430681" y="172272"/>
                </a:lnTo>
                <a:lnTo>
                  <a:pt x="430681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solidFill>
            <a:srgbClr val="FFA4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755061" y="3350666"/>
            <a:ext cx="431165" cy="172720"/>
          </a:xfrm>
          <a:custGeom>
            <a:avLst/>
            <a:gdLst/>
            <a:ahLst/>
            <a:cxnLst/>
            <a:rect l="l" t="t" r="r" b="b"/>
            <a:pathLst>
              <a:path w="431164" h="172719">
                <a:moveTo>
                  <a:pt x="0" y="172272"/>
                </a:moveTo>
                <a:lnTo>
                  <a:pt x="430681" y="172272"/>
                </a:lnTo>
                <a:lnTo>
                  <a:pt x="430681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353890" y="3350666"/>
            <a:ext cx="431165" cy="172720"/>
          </a:xfrm>
          <a:custGeom>
            <a:avLst/>
            <a:gdLst/>
            <a:ahLst/>
            <a:cxnLst/>
            <a:rect l="l" t="t" r="r" b="b"/>
            <a:pathLst>
              <a:path w="431165" h="172719">
                <a:moveTo>
                  <a:pt x="0" y="172272"/>
                </a:moveTo>
                <a:lnTo>
                  <a:pt x="430676" y="172272"/>
                </a:lnTo>
                <a:lnTo>
                  <a:pt x="430676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solidFill>
            <a:srgbClr val="FFA4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353890" y="3350666"/>
            <a:ext cx="431165" cy="172720"/>
          </a:xfrm>
          <a:custGeom>
            <a:avLst/>
            <a:gdLst/>
            <a:ahLst/>
            <a:cxnLst/>
            <a:rect l="l" t="t" r="r" b="b"/>
            <a:pathLst>
              <a:path w="431165" h="172719">
                <a:moveTo>
                  <a:pt x="0" y="172272"/>
                </a:moveTo>
                <a:lnTo>
                  <a:pt x="430676" y="172272"/>
                </a:lnTo>
                <a:lnTo>
                  <a:pt x="430676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2676351" y="4092469"/>
            <a:ext cx="58864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RTML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970407" y="3656452"/>
            <a:ext cx="0" cy="426720"/>
          </a:xfrm>
          <a:custGeom>
            <a:avLst/>
            <a:gdLst/>
            <a:ahLst/>
            <a:cxnLst/>
            <a:rect l="l" t="t" r="r" b="b"/>
            <a:pathLst>
              <a:path h="426720">
                <a:moveTo>
                  <a:pt x="0" y="426376"/>
                </a:moveTo>
                <a:lnTo>
                  <a:pt x="0" y="0"/>
                </a:lnTo>
              </a:path>
            </a:pathLst>
          </a:custGeom>
          <a:ln w="17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935938" y="3609075"/>
            <a:ext cx="69215" cy="86360"/>
          </a:xfrm>
          <a:custGeom>
            <a:avLst/>
            <a:gdLst/>
            <a:ahLst/>
            <a:cxnLst/>
            <a:rect l="l" t="t" r="r" b="b"/>
            <a:pathLst>
              <a:path w="69214" h="86360">
                <a:moveTo>
                  <a:pt x="34468" y="0"/>
                </a:moveTo>
                <a:lnTo>
                  <a:pt x="0" y="86147"/>
                </a:lnTo>
                <a:lnTo>
                  <a:pt x="25851" y="73227"/>
                </a:lnTo>
                <a:lnTo>
                  <a:pt x="63757" y="73227"/>
                </a:lnTo>
                <a:lnTo>
                  <a:pt x="34468" y="0"/>
                </a:lnTo>
                <a:close/>
              </a:path>
              <a:path w="69214" h="86360">
                <a:moveTo>
                  <a:pt x="63757" y="73227"/>
                </a:moveTo>
                <a:lnTo>
                  <a:pt x="43085" y="73227"/>
                </a:lnTo>
                <a:lnTo>
                  <a:pt x="68924" y="86147"/>
                </a:lnTo>
                <a:lnTo>
                  <a:pt x="63757" y="73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8275180" y="4092469"/>
            <a:ext cx="588645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RTML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8569236" y="3656452"/>
            <a:ext cx="0" cy="426720"/>
          </a:xfrm>
          <a:custGeom>
            <a:avLst/>
            <a:gdLst/>
            <a:ahLst/>
            <a:cxnLst/>
            <a:rect l="l" t="t" r="r" b="b"/>
            <a:pathLst>
              <a:path h="426720">
                <a:moveTo>
                  <a:pt x="0" y="426376"/>
                </a:moveTo>
                <a:lnTo>
                  <a:pt x="0" y="0"/>
                </a:lnTo>
              </a:path>
            </a:pathLst>
          </a:custGeom>
          <a:ln w="17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534768" y="3609075"/>
            <a:ext cx="69215" cy="86360"/>
          </a:xfrm>
          <a:custGeom>
            <a:avLst/>
            <a:gdLst/>
            <a:ahLst/>
            <a:cxnLst/>
            <a:rect l="l" t="t" r="r" b="b"/>
            <a:pathLst>
              <a:path w="69215" h="86360">
                <a:moveTo>
                  <a:pt x="34468" y="0"/>
                </a:moveTo>
                <a:lnTo>
                  <a:pt x="0" y="86147"/>
                </a:lnTo>
                <a:lnTo>
                  <a:pt x="25851" y="73227"/>
                </a:lnTo>
                <a:lnTo>
                  <a:pt x="63757" y="73227"/>
                </a:lnTo>
                <a:lnTo>
                  <a:pt x="34468" y="0"/>
                </a:lnTo>
                <a:close/>
              </a:path>
              <a:path w="69215" h="86360">
                <a:moveTo>
                  <a:pt x="63757" y="73227"/>
                </a:moveTo>
                <a:lnTo>
                  <a:pt x="43073" y="73227"/>
                </a:lnTo>
                <a:lnTo>
                  <a:pt x="68924" y="86147"/>
                </a:lnTo>
                <a:lnTo>
                  <a:pt x="63757" y="73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908457" y="3350666"/>
            <a:ext cx="646430" cy="172720"/>
          </a:xfrm>
          <a:custGeom>
            <a:avLst/>
            <a:gdLst/>
            <a:ahLst/>
            <a:cxnLst/>
            <a:rect l="l" t="t" r="r" b="b"/>
            <a:pathLst>
              <a:path w="646429" h="172719">
                <a:moveTo>
                  <a:pt x="0" y="172272"/>
                </a:moveTo>
                <a:lnTo>
                  <a:pt x="646016" y="172272"/>
                </a:lnTo>
                <a:lnTo>
                  <a:pt x="646016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solidFill>
            <a:srgbClr val="EE81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908457" y="3350666"/>
            <a:ext cx="646430" cy="172720"/>
          </a:xfrm>
          <a:custGeom>
            <a:avLst/>
            <a:gdLst/>
            <a:ahLst/>
            <a:cxnLst/>
            <a:rect l="l" t="t" r="r" b="b"/>
            <a:pathLst>
              <a:path w="646429" h="172719">
                <a:moveTo>
                  <a:pt x="0" y="172272"/>
                </a:moveTo>
                <a:lnTo>
                  <a:pt x="646016" y="172272"/>
                </a:lnTo>
                <a:lnTo>
                  <a:pt x="646016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4941653" y="4092469"/>
            <a:ext cx="450850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BDS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166864" y="3656452"/>
            <a:ext cx="0" cy="426720"/>
          </a:xfrm>
          <a:custGeom>
            <a:avLst/>
            <a:gdLst/>
            <a:ahLst/>
            <a:cxnLst/>
            <a:rect l="l" t="t" r="r" b="b"/>
            <a:pathLst>
              <a:path h="426720">
                <a:moveTo>
                  <a:pt x="0" y="426376"/>
                </a:moveTo>
                <a:lnTo>
                  <a:pt x="0" y="0"/>
                </a:lnTo>
              </a:path>
            </a:pathLst>
          </a:custGeom>
          <a:ln w="17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132408" y="3609075"/>
            <a:ext cx="69215" cy="86360"/>
          </a:xfrm>
          <a:custGeom>
            <a:avLst/>
            <a:gdLst/>
            <a:ahLst/>
            <a:cxnLst/>
            <a:rect l="l" t="t" r="r" b="b"/>
            <a:pathLst>
              <a:path w="69214" h="86360">
                <a:moveTo>
                  <a:pt x="34456" y="0"/>
                </a:moveTo>
                <a:lnTo>
                  <a:pt x="0" y="86147"/>
                </a:lnTo>
                <a:lnTo>
                  <a:pt x="25851" y="73227"/>
                </a:lnTo>
                <a:lnTo>
                  <a:pt x="63755" y="73227"/>
                </a:lnTo>
                <a:lnTo>
                  <a:pt x="34456" y="0"/>
                </a:lnTo>
                <a:close/>
              </a:path>
              <a:path w="69214" h="86360">
                <a:moveTo>
                  <a:pt x="63755" y="73227"/>
                </a:moveTo>
                <a:lnTo>
                  <a:pt x="43073" y="73227"/>
                </a:lnTo>
                <a:lnTo>
                  <a:pt x="68924" y="86147"/>
                </a:lnTo>
                <a:lnTo>
                  <a:pt x="63755" y="73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985161" y="3350666"/>
            <a:ext cx="646430" cy="172720"/>
          </a:xfrm>
          <a:custGeom>
            <a:avLst/>
            <a:gdLst/>
            <a:ahLst/>
            <a:cxnLst/>
            <a:rect l="l" t="t" r="r" b="b"/>
            <a:pathLst>
              <a:path w="646429" h="172719">
                <a:moveTo>
                  <a:pt x="0" y="172272"/>
                </a:moveTo>
                <a:lnTo>
                  <a:pt x="646016" y="172272"/>
                </a:lnTo>
                <a:lnTo>
                  <a:pt x="646016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solidFill>
            <a:srgbClr val="EE81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985161" y="3350666"/>
            <a:ext cx="646430" cy="172720"/>
          </a:xfrm>
          <a:custGeom>
            <a:avLst/>
            <a:gdLst/>
            <a:ahLst/>
            <a:cxnLst/>
            <a:rect l="l" t="t" r="r" b="b"/>
            <a:pathLst>
              <a:path w="646429" h="172719">
                <a:moveTo>
                  <a:pt x="0" y="172272"/>
                </a:moveTo>
                <a:lnTo>
                  <a:pt x="646016" y="172272"/>
                </a:lnTo>
                <a:lnTo>
                  <a:pt x="646016" y="0"/>
                </a:lnTo>
                <a:lnTo>
                  <a:pt x="0" y="0"/>
                </a:lnTo>
                <a:lnTo>
                  <a:pt x="0" y="172272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6147555" y="4092469"/>
            <a:ext cx="450850" cy="232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BDS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372766" y="3656452"/>
            <a:ext cx="0" cy="426720"/>
          </a:xfrm>
          <a:custGeom>
            <a:avLst/>
            <a:gdLst/>
            <a:ahLst/>
            <a:cxnLst/>
            <a:rect l="l" t="t" r="r" b="b"/>
            <a:pathLst>
              <a:path h="426720">
                <a:moveTo>
                  <a:pt x="0" y="426376"/>
                </a:moveTo>
                <a:lnTo>
                  <a:pt x="0" y="0"/>
                </a:lnTo>
              </a:path>
            </a:pathLst>
          </a:custGeom>
          <a:ln w="172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338310" y="3609075"/>
            <a:ext cx="69215" cy="86360"/>
          </a:xfrm>
          <a:custGeom>
            <a:avLst/>
            <a:gdLst/>
            <a:ahLst/>
            <a:cxnLst/>
            <a:rect l="l" t="t" r="r" b="b"/>
            <a:pathLst>
              <a:path w="69214" h="86360">
                <a:moveTo>
                  <a:pt x="34456" y="0"/>
                </a:moveTo>
                <a:lnTo>
                  <a:pt x="0" y="86147"/>
                </a:lnTo>
                <a:lnTo>
                  <a:pt x="25851" y="73227"/>
                </a:lnTo>
                <a:lnTo>
                  <a:pt x="63755" y="73227"/>
                </a:lnTo>
                <a:lnTo>
                  <a:pt x="34456" y="0"/>
                </a:lnTo>
                <a:close/>
              </a:path>
              <a:path w="69214" h="86360">
                <a:moveTo>
                  <a:pt x="63755" y="73227"/>
                </a:moveTo>
                <a:lnTo>
                  <a:pt x="43073" y="73227"/>
                </a:lnTo>
                <a:lnTo>
                  <a:pt x="68924" y="86147"/>
                </a:lnTo>
                <a:lnTo>
                  <a:pt x="63755" y="73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549162" y="1800225"/>
            <a:ext cx="775335" cy="431165"/>
          </a:xfrm>
          <a:custGeom>
            <a:avLst/>
            <a:gdLst/>
            <a:ahLst/>
            <a:cxnLst/>
            <a:rect l="l" t="t" r="r" b="b"/>
            <a:pathLst>
              <a:path w="775335" h="431165">
                <a:moveTo>
                  <a:pt x="0" y="430676"/>
                </a:moveTo>
                <a:lnTo>
                  <a:pt x="775221" y="430676"/>
                </a:lnTo>
                <a:lnTo>
                  <a:pt x="775221" y="0"/>
                </a:lnTo>
                <a:lnTo>
                  <a:pt x="0" y="0"/>
                </a:lnTo>
                <a:lnTo>
                  <a:pt x="0" y="430676"/>
                </a:lnTo>
                <a:close/>
              </a:path>
            </a:pathLst>
          </a:custGeom>
          <a:solidFill>
            <a:srgbClr val="ACD8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549162" y="1800225"/>
            <a:ext cx="775335" cy="431165"/>
          </a:xfrm>
          <a:custGeom>
            <a:avLst/>
            <a:gdLst/>
            <a:ahLst/>
            <a:cxnLst/>
            <a:rect l="l" t="t" r="r" b="b"/>
            <a:pathLst>
              <a:path w="775335" h="431165">
                <a:moveTo>
                  <a:pt x="0" y="430676"/>
                </a:moveTo>
                <a:lnTo>
                  <a:pt x="775221" y="430676"/>
                </a:lnTo>
                <a:lnTo>
                  <a:pt x="775221" y="0"/>
                </a:lnTo>
                <a:lnTo>
                  <a:pt x="0" y="0"/>
                </a:lnTo>
                <a:lnTo>
                  <a:pt x="0" y="430676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324383" y="1929436"/>
            <a:ext cx="2584450" cy="172720"/>
          </a:xfrm>
          <a:custGeom>
            <a:avLst/>
            <a:gdLst/>
            <a:ahLst/>
            <a:cxnLst/>
            <a:rect l="l" t="t" r="r" b="b"/>
            <a:pathLst>
              <a:path w="2584450" h="172719">
                <a:moveTo>
                  <a:pt x="0" y="172268"/>
                </a:moveTo>
                <a:lnTo>
                  <a:pt x="2584075" y="172268"/>
                </a:lnTo>
                <a:lnTo>
                  <a:pt x="2584075" y="0"/>
                </a:lnTo>
                <a:lnTo>
                  <a:pt x="0" y="0"/>
                </a:lnTo>
                <a:lnTo>
                  <a:pt x="0" y="172268"/>
                </a:lnTo>
                <a:close/>
              </a:path>
            </a:pathLst>
          </a:custGeom>
          <a:solidFill>
            <a:srgbClr val="0000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324383" y="1929436"/>
            <a:ext cx="2584450" cy="172720"/>
          </a:xfrm>
          <a:custGeom>
            <a:avLst/>
            <a:gdLst/>
            <a:ahLst/>
            <a:cxnLst/>
            <a:rect l="l" t="t" r="r" b="b"/>
            <a:pathLst>
              <a:path w="2584450" h="172719">
                <a:moveTo>
                  <a:pt x="0" y="172268"/>
                </a:moveTo>
                <a:lnTo>
                  <a:pt x="2584075" y="172268"/>
                </a:lnTo>
                <a:lnTo>
                  <a:pt x="2584075" y="0"/>
                </a:lnTo>
                <a:lnTo>
                  <a:pt x="0" y="0"/>
                </a:lnTo>
                <a:lnTo>
                  <a:pt x="0" y="172268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908457" y="1929432"/>
            <a:ext cx="861694" cy="172720"/>
          </a:xfrm>
          <a:custGeom>
            <a:avLst/>
            <a:gdLst/>
            <a:ahLst/>
            <a:cxnLst/>
            <a:rect l="l" t="t" r="r" b="b"/>
            <a:pathLst>
              <a:path w="861695" h="172719">
                <a:moveTo>
                  <a:pt x="0" y="0"/>
                </a:moveTo>
                <a:lnTo>
                  <a:pt x="0" y="172271"/>
                </a:lnTo>
                <a:lnTo>
                  <a:pt x="861358" y="86135"/>
                </a:lnTo>
                <a:lnTo>
                  <a:pt x="0" y="0"/>
                </a:lnTo>
                <a:close/>
              </a:path>
            </a:pathLst>
          </a:custGeom>
          <a:solidFill>
            <a:srgbClr val="0000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9215249" y="1800225"/>
            <a:ext cx="775335" cy="431165"/>
          </a:xfrm>
          <a:custGeom>
            <a:avLst/>
            <a:gdLst/>
            <a:ahLst/>
            <a:cxnLst/>
            <a:rect l="l" t="t" r="r" b="b"/>
            <a:pathLst>
              <a:path w="775334" h="431165">
                <a:moveTo>
                  <a:pt x="0" y="430676"/>
                </a:moveTo>
                <a:lnTo>
                  <a:pt x="775221" y="430676"/>
                </a:lnTo>
                <a:lnTo>
                  <a:pt x="775221" y="0"/>
                </a:lnTo>
                <a:lnTo>
                  <a:pt x="0" y="0"/>
                </a:lnTo>
                <a:lnTo>
                  <a:pt x="0" y="430676"/>
                </a:lnTo>
                <a:close/>
              </a:path>
            </a:pathLst>
          </a:custGeom>
          <a:solidFill>
            <a:srgbClr val="FFC0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9215249" y="1800225"/>
            <a:ext cx="775335" cy="431165"/>
          </a:xfrm>
          <a:custGeom>
            <a:avLst/>
            <a:gdLst/>
            <a:ahLst/>
            <a:cxnLst/>
            <a:rect l="l" t="t" r="r" b="b"/>
            <a:pathLst>
              <a:path w="775334" h="431165">
                <a:moveTo>
                  <a:pt x="0" y="430676"/>
                </a:moveTo>
                <a:lnTo>
                  <a:pt x="775221" y="430676"/>
                </a:lnTo>
                <a:lnTo>
                  <a:pt x="775221" y="0"/>
                </a:lnTo>
                <a:lnTo>
                  <a:pt x="0" y="0"/>
                </a:lnTo>
                <a:lnTo>
                  <a:pt x="0" y="430676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631185" y="1929436"/>
            <a:ext cx="2584450" cy="172720"/>
          </a:xfrm>
          <a:custGeom>
            <a:avLst/>
            <a:gdLst/>
            <a:ahLst/>
            <a:cxnLst/>
            <a:rect l="l" t="t" r="r" b="b"/>
            <a:pathLst>
              <a:path w="2584450" h="172719">
                <a:moveTo>
                  <a:pt x="0" y="172268"/>
                </a:moveTo>
                <a:lnTo>
                  <a:pt x="2584075" y="172268"/>
                </a:lnTo>
                <a:lnTo>
                  <a:pt x="2584075" y="0"/>
                </a:lnTo>
                <a:lnTo>
                  <a:pt x="0" y="0"/>
                </a:lnTo>
                <a:lnTo>
                  <a:pt x="0" y="172268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631185" y="1929436"/>
            <a:ext cx="2584450" cy="172720"/>
          </a:xfrm>
          <a:custGeom>
            <a:avLst/>
            <a:gdLst/>
            <a:ahLst/>
            <a:cxnLst/>
            <a:rect l="l" t="t" r="r" b="b"/>
            <a:pathLst>
              <a:path w="2584450" h="172719">
                <a:moveTo>
                  <a:pt x="0" y="172268"/>
                </a:moveTo>
                <a:lnTo>
                  <a:pt x="2584075" y="172268"/>
                </a:lnTo>
                <a:lnTo>
                  <a:pt x="2584075" y="0"/>
                </a:lnTo>
                <a:lnTo>
                  <a:pt x="0" y="0"/>
                </a:lnTo>
                <a:lnTo>
                  <a:pt x="0" y="172268"/>
                </a:lnTo>
                <a:close/>
              </a:path>
            </a:pathLst>
          </a:custGeom>
          <a:ln w="86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769816" y="1929432"/>
            <a:ext cx="861694" cy="172720"/>
          </a:xfrm>
          <a:custGeom>
            <a:avLst/>
            <a:gdLst/>
            <a:ahLst/>
            <a:cxnLst/>
            <a:rect l="l" t="t" r="r" b="b"/>
            <a:pathLst>
              <a:path w="861695" h="172719">
                <a:moveTo>
                  <a:pt x="861369" y="0"/>
                </a:moveTo>
                <a:lnTo>
                  <a:pt x="0" y="86135"/>
                </a:lnTo>
                <a:lnTo>
                  <a:pt x="861369" y="172271"/>
                </a:lnTo>
                <a:lnTo>
                  <a:pt x="86136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2936328" y="7214812"/>
            <a:ext cx="53289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3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08964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63190">
              <a:lnSpc>
                <a:spcPct val="100000"/>
              </a:lnSpc>
            </a:pPr>
            <a:r>
              <a:rPr sz="3200" spc="145" dirty="0">
                <a:latin typeface="+mj-lt"/>
              </a:rPr>
              <a:t>Stored</a:t>
            </a:r>
            <a:r>
              <a:rPr sz="3200" spc="70" dirty="0">
                <a:latin typeface="+mj-lt"/>
              </a:rPr>
              <a:t> </a:t>
            </a:r>
            <a:r>
              <a:rPr sz="3200" spc="114" dirty="0">
                <a:latin typeface="+mj-lt"/>
              </a:rPr>
              <a:t>Energy</a:t>
            </a:r>
            <a:r>
              <a:rPr sz="3200" spc="70" dirty="0">
                <a:latin typeface="+mj-lt"/>
              </a:rPr>
              <a:t> </a:t>
            </a:r>
            <a:r>
              <a:rPr sz="3200" i="1" spc="355" dirty="0">
                <a:latin typeface="+mj-lt"/>
              </a:rPr>
              <a:t>R</a:t>
            </a:r>
            <a:r>
              <a:rPr sz="3200" i="1" spc="330" dirty="0">
                <a:latin typeface="+mj-lt"/>
              </a:rPr>
              <a:t>/Q</a:t>
            </a:r>
          </a:p>
        </p:txBody>
      </p:sp>
      <p:sp>
        <p:nvSpPr>
          <p:cNvPr id="33" name="object 3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34</a:t>
            </a:r>
          </a:p>
        </p:txBody>
      </p:sp>
      <p:pic>
        <p:nvPicPr>
          <p:cNvPr id="34" name="Picture 33" descr="p34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9" t="13781" r="16865" b="35630"/>
          <a:stretch/>
        </p:blipFill>
        <p:spPr>
          <a:xfrm>
            <a:off x="12700" y="1114425"/>
            <a:ext cx="106680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27275">
              <a:lnSpc>
                <a:spcPct val="100000"/>
              </a:lnSpc>
            </a:pPr>
            <a:r>
              <a:rPr sz="3200" spc="185" dirty="0">
                <a:latin typeface="+mj-lt"/>
              </a:rPr>
              <a:t>Rema</a:t>
            </a:r>
            <a:r>
              <a:rPr sz="3200" spc="140" dirty="0">
                <a:latin typeface="+mj-lt"/>
              </a:rPr>
              <a:t>r</a:t>
            </a:r>
            <a:r>
              <a:rPr sz="3200" spc="5" dirty="0">
                <a:latin typeface="+mj-lt"/>
              </a:rPr>
              <a:t>k: </a:t>
            </a:r>
            <a:r>
              <a:rPr sz="3200" spc="-380" dirty="0">
                <a:latin typeface="+mj-lt"/>
              </a:rPr>
              <a:t> </a:t>
            </a:r>
            <a:r>
              <a:rPr sz="3200" spc="105" dirty="0">
                <a:latin typeface="+mj-lt"/>
              </a:rPr>
              <a:t>Scaling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of</a:t>
            </a:r>
            <a:r>
              <a:rPr sz="3200" spc="70" dirty="0">
                <a:latin typeface="+mj-lt"/>
              </a:rPr>
              <a:t> </a:t>
            </a:r>
            <a:r>
              <a:rPr sz="3200" i="1" spc="355" dirty="0">
                <a:latin typeface="+mj-lt"/>
              </a:rPr>
              <a:t>R</a:t>
            </a:r>
            <a:r>
              <a:rPr sz="3200" i="1" spc="330" dirty="0">
                <a:latin typeface="+mj-lt"/>
              </a:rPr>
              <a:t>/Q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9900" y="885825"/>
            <a:ext cx="38100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The structure geometry defines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69900" y="5229225"/>
            <a:ext cx="884606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Hence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35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69900" y="6600825"/>
            <a:ext cx="6294806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A typical value for superconducting cavities is 110Ω per cell</a:t>
            </a:r>
          </a:p>
        </p:txBody>
      </p:sp>
      <p:pic>
        <p:nvPicPr>
          <p:cNvPr id="20" name="Picture 19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300" y="1266825"/>
            <a:ext cx="1841500" cy="790361"/>
          </a:xfrm>
          <a:prstGeom prst="rect">
            <a:avLst/>
          </a:prstGeom>
        </p:spPr>
      </p:pic>
      <p:pic>
        <p:nvPicPr>
          <p:cNvPr id="21" name="Picture 20" descr="p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100" y="2457450"/>
            <a:ext cx="1616419" cy="2695575"/>
          </a:xfrm>
          <a:prstGeom prst="rect">
            <a:avLst/>
          </a:prstGeom>
        </p:spPr>
      </p:pic>
      <p:pic>
        <p:nvPicPr>
          <p:cNvPr id="22" name="Picture 21" descr="p2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00" y="5676583"/>
            <a:ext cx="5257799" cy="1000442"/>
          </a:xfrm>
          <a:prstGeom prst="rect">
            <a:avLst/>
          </a:prstGeom>
        </p:spPr>
      </p:pic>
      <p:sp>
        <p:nvSpPr>
          <p:cNvPr id="24" name="object 9"/>
          <p:cNvSpPr txBox="1">
            <a:spLocks/>
          </p:cNvSpPr>
          <p:nvPr/>
        </p:nvSpPr>
        <p:spPr>
          <a:xfrm>
            <a:off x="0" y="1479433"/>
            <a:ext cx="9160865" cy="3140192"/>
          </a:xfrm>
          <a:prstGeom prst="rect">
            <a:avLst/>
          </a:prstGeom>
        </p:spPr>
        <p:txBody>
          <a:bodyPr vert="horz" wrap="square" lIns="0" tIns="700633" rIns="0" bIns="0" rtlCol="0">
            <a:spAutoFit/>
          </a:bodyPr>
          <a:lstStyle>
            <a:lvl1pPr marL="0">
              <a:defRPr sz="1700" b="0" i="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508000"/>
            <a:r>
              <a:rPr lang="en-US" sz="2000" dirty="0" smtClean="0">
                <a:latin typeface="+mn-lt"/>
              </a:rPr>
              <a:t>Energy in the structure (same gradient) scales with the volume</a:t>
            </a:r>
          </a:p>
          <a:p>
            <a:pPr marL="4493260">
              <a:spcBef>
                <a:spcPts val="1145"/>
              </a:spcBef>
            </a:pPr>
            <a:endParaRPr lang="en-US" sz="1800" baseline="32407" dirty="0" smtClean="0"/>
          </a:p>
          <a:p>
            <a:pPr marL="508000">
              <a:spcBef>
                <a:spcPts val="1145"/>
              </a:spcBef>
            </a:pPr>
            <a:r>
              <a:rPr lang="en-US" sz="2000" dirty="0" smtClean="0">
                <a:latin typeface="+mn-lt"/>
              </a:rPr>
              <a:t>the energy gain </a:t>
            </a:r>
            <a:r>
              <a:rPr lang="en-US" sz="2000" i="1" dirty="0" smtClean="0">
                <a:latin typeface="+mn-lt"/>
              </a:rPr>
              <a:t>GL </a:t>
            </a:r>
            <a:r>
              <a:rPr lang="en-US" sz="2000" dirty="0" smtClean="0">
                <a:latin typeface="+mn-lt"/>
              </a:rPr>
              <a:t>scales with</a:t>
            </a:r>
          </a:p>
          <a:p>
            <a:pPr marL="508000" indent="3954145">
              <a:spcBef>
                <a:spcPts val="150"/>
              </a:spcBef>
            </a:pPr>
            <a:endParaRPr lang="en-US" sz="2000" i="1" dirty="0" smtClean="0">
              <a:latin typeface="+mn-lt"/>
            </a:endParaRPr>
          </a:p>
          <a:p>
            <a:pPr marL="508000" indent="3954145">
              <a:spcBef>
                <a:spcPts val="150"/>
              </a:spcBef>
            </a:pPr>
            <a:endParaRPr lang="en-US" sz="2000" i="1" dirty="0" smtClean="0">
              <a:latin typeface="+mn-lt"/>
            </a:endParaRPr>
          </a:p>
          <a:p>
            <a:pPr marL="508000">
              <a:spcBef>
                <a:spcPts val="750"/>
              </a:spcBef>
            </a:pPr>
            <a:r>
              <a:rPr lang="en-US" sz="2000" dirty="0" smtClean="0">
                <a:latin typeface="+mn-lt"/>
              </a:rPr>
              <a:t>and the frequency </a:t>
            </a:r>
            <a:r>
              <a:rPr lang="en-US" sz="2000" i="1" dirty="0" err="1" smtClean="0">
                <a:latin typeface="+mn-lt"/>
              </a:rPr>
              <a:t>ω</a:t>
            </a:r>
            <a:r>
              <a:rPr lang="en-US" sz="2000" i="1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as</a:t>
            </a:r>
          </a:p>
          <a:p>
            <a:pPr marL="4451350">
              <a:spcBef>
                <a:spcPts val="150"/>
              </a:spcBef>
            </a:pPr>
            <a:endParaRPr lang="en-US" i="1" spc="3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95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93060">
              <a:lnSpc>
                <a:spcPct val="100000"/>
              </a:lnSpc>
            </a:pPr>
            <a:r>
              <a:rPr sz="3200" spc="40" dirty="0">
                <a:latin typeface="+mj-lt"/>
              </a:rPr>
              <a:t>Quality</a:t>
            </a:r>
            <a:r>
              <a:rPr sz="3200" spc="70" dirty="0">
                <a:latin typeface="+mj-lt"/>
              </a:rPr>
              <a:t> </a:t>
            </a:r>
            <a:r>
              <a:rPr sz="3200" spc="20" dirty="0">
                <a:latin typeface="+mj-lt"/>
              </a:rPr>
              <a:t>F</a:t>
            </a:r>
            <a:r>
              <a:rPr sz="3200" spc="114" dirty="0">
                <a:latin typeface="+mj-lt"/>
              </a:rPr>
              <a:t>actor</a:t>
            </a:r>
            <a:r>
              <a:rPr sz="3200" spc="70" dirty="0">
                <a:latin typeface="+mj-lt"/>
              </a:rPr>
              <a:t> </a:t>
            </a:r>
            <a:r>
              <a:rPr sz="3200" i="1" spc="140" dirty="0">
                <a:latin typeface="+mj-lt"/>
              </a:rPr>
              <a:t>Q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36</a:t>
            </a:r>
          </a:p>
        </p:txBody>
      </p:sp>
      <p:pic>
        <p:nvPicPr>
          <p:cNvPr id="14" name="Picture 13" descr="P3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14007" r="15015" b="24363"/>
          <a:stretch/>
        </p:blipFill>
        <p:spPr>
          <a:xfrm>
            <a:off x="622301" y="1048563"/>
            <a:ext cx="9753599" cy="5780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4700" y="197249"/>
            <a:ext cx="90678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7865">
              <a:lnSpc>
                <a:spcPct val="100000"/>
              </a:lnSpc>
            </a:pPr>
            <a:r>
              <a:rPr sz="3200" spc="120" dirty="0">
                <a:latin typeface="+mj-lt"/>
              </a:rPr>
              <a:t>Required</a:t>
            </a:r>
            <a:r>
              <a:rPr sz="3200" spc="70" dirty="0">
                <a:latin typeface="+mj-lt"/>
              </a:rPr>
              <a:t> </a:t>
            </a:r>
            <a:r>
              <a:rPr sz="3200" spc="145" dirty="0">
                <a:latin typeface="+mj-lt"/>
              </a:rPr>
              <a:t>RF</a:t>
            </a:r>
            <a:r>
              <a:rPr sz="3200" spc="70" dirty="0">
                <a:latin typeface="+mj-lt"/>
              </a:rPr>
              <a:t> </a:t>
            </a:r>
            <a:r>
              <a:rPr sz="3200" spc="165" dirty="0">
                <a:latin typeface="+mj-lt"/>
              </a:rPr>
              <a:t>Pulse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Length</a:t>
            </a:r>
            <a:r>
              <a:rPr sz="3200" spc="70" dirty="0">
                <a:latin typeface="+mj-lt"/>
              </a:rPr>
              <a:t> </a:t>
            </a:r>
            <a:r>
              <a:rPr sz="3200" spc="130" dirty="0">
                <a:latin typeface="+mj-lt"/>
              </a:rPr>
              <a:t>(Outdated</a:t>
            </a:r>
            <a:r>
              <a:rPr sz="3200" spc="70" dirty="0">
                <a:latin typeface="+mj-lt"/>
              </a:rPr>
              <a:t> </a:t>
            </a:r>
            <a:r>
              <a:rPr sz="3200" spc="130" dirty="0">
                <a:latin typeface="+mj-lt"/>
              </a:rPr>
              <a:t>Numbers)</a:t>
            </a:r>
          </a:p>
        </p:txBody>
      </p:sp>
      <p:sp>
        <p:nvSpPr>
          <p:cNvPr id="3" name="object 3"/>
          <p:cNvSpPr/>
          <p:nvPr/>
        </p:nvSpPr>
        <p:spPr>
          <a:xfrm>
            <a:off x="1465283" y="1069897"/>
            <a:ext cx="7913682" cy="59384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37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13255">
              <a:lnSpc>
                <a:spcPct val="100000"/>
              </a:lnSpc>
            </a:pPr>
            <a:r>
              <a:rPr sz="3200" spc="-10" dirty="0">
                <a:latin typeface="+mj-lt"/>
              </a:rPr>
              <a:t>Filling</a:t>
            </a:r>
            <a:r>
              <a:rPr sz="3200" spc="70" dirty="0">
                <a:latin typeface="+mj-lt"/>
              </a:rPr>
              <a:t> </a:t>
            </a:r>
            <a:r>
              <a:rPr sz="3200" spc="280" dirty="0">
                <a:latin typeface="+mj-lt"/>
              </a:rPr>
              <a:t>a</a:t>
            </a:r>
            <a:r>
              <a:rPr sz="3200" spc="70" dirty="0">
                <a:latin typeface="+mj-lt"/>
              </a:rPr>
              <a:t> </a:t>
            </a:r>
            <a:r>
              <a:rPr sz="3200" spc="130" dirty="0">
                <a:latin typeface="+mj-lt"/>
              </a:rPr>
              <a:t>Standing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260" dirty="0">
                <a:latin typeface="+mj-lt"/>
              </a:rPr>
              <a:t>C</a:t>
            </a:r>
            <a:r>
              <a:rPr sz="3200" spc="120" dirty="0">
                <a:latin typeface="+mj-lt"/>
              </a:rPr>
              <a:t>a</a:t>
            </a:r>
            <a:r>
              <a:rPr sz="3200" spc="-30" dirty="0">
                <a:latin typeface="+mj-lt"/>
              </a:rPr>
              <a:t>vity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38</a:t>
            </a:r>
          </a:p>
        </p:txBody>
      </p:sp>
      <p:pic>
        <p:nvPicPr>
          <p:cNvPr id="18" name="Picture 17" descr="P38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6" t="14182" r="6356" b="42396"/>
          <a:stretch/>
        </p:blipFill>
        <p:spPr>
          <a:xfrm>
            <a:off x="165100" y="2003607"/>
            <a:ext cx="10297725" cy="38352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4700" y="200025"/>
            <a:ext cx="8001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23035">
              <a:lnSpc>
                <a:spcPct val="100000"/>
              </a:lnSpc>
            </a:pPr>
            <a:r>
              <a:rPr sz="3200" spc="-10" dirty="0">
                <a:latin typeface="+mj-lt"/>
              </a:rPr>
              <a:t>Filling</a:t>
            </a:r>
            <a:r>
              <a:rPr sz="3200" spc="70" dirty="0">
                <a:latin typeface="+mj-lt"/>
              </a:rPr>
              <a:t> </a:t>
            </a:r>
            <a:r>
              <a:rPr sz="3200" spc="280" dirty="0">
                <a:latin typeface="+mj-lt"/>
              </a:rPr>
              <a:t>a</a:t>
            </a:r>
            <a:r>
              <a:rPr sz="3200" spc="70" dirty="0">
                <a:latin typeface="+mj-lt"/>
              </a:rPr>
              <a:t> </a:t>
            </a:r>
            <a:r>
              <a:rPr sz="3200" spc="130" dirty="0">
                <a:latin typeface="+mj-lt"/>
              </a:rPr>
              <a:t>Standing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260" dirty="0">
                <a:latin typeface="+mj-lt"/>
              </a:rPr>
              <a:t>C</a:t>
            </a:r>
            <a:r>
              <a:rPr sz="3200" spc="120" dirty="0">
                <a:latin typeface="+mj-lt"/>
              </a:rPr>
              <a:t>a</a:t>
            </a:r>
            <a:r>
              <a:rPr sz="3200" spc="-30" dirty="0">
                <a:latin typeface="+mj-lt"/>
              </a:rPr>
              <a:t>vity</a:t>
            </a:r>
            <a:r>
              <a:rPr sz="3200" spc="70" dirty="0">
                <a:latin typeface="+mj-lt"/>
              </a:rPr>
              <a:t> (cont.)</a:t>
            </a:r>
          </a:p>
        </p:txBody>
      </p:sp>
      <p:sp>
        <p:nvSpPr>
          <p:cNvPr id="39" name="object 3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39</a:t>
            </a:r>
          </a:p>
        </p:txBody>
      </p:sp>
      <p:pic>
        <p:nvPicPr>
          <p:cNvPr id="40" name="Picture 39" descr="P39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1" t="14182" r="16252" b="6329"/>
          <a:stretch/>
        </p:blipFill>
        <p:spPr>
          <a:xfrm>
            <a:off x="1432584" y="843066"/>
            <a:ext cx="7952716" cy="62911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197249"/>
            <a:ext cx="79743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23035">
              <a:lnSpc>
                <a:spcPct val="100000"/>
              </a:lnSpc>
            </a:pPr>
            <a:r>
              <a:rPr sz="3200" spc="-10" dirty="0">
                <a:latin typeface="+mj-lt"/>
              </a:rPr>
              <a:t>Filling</a:t>
            </a:r>
            <a:r>
              <a:rPr sz="3200" spc="70" dirty="0">
                <a:latin typeface="+mj-lt"/>
              </a:rPr>
              <a:t> </a:t>
            </a:r>
            <a:r>
              <a:rPr sz="3200" spc="280" dirty="0">
                <a:latin typeface="+mj-lt"/>
              </a:rPr>
              <a:t>a</a:t>
            </a:r>
            <a:r>
              <a:rPr sz="3200" spc="70" dirty="0">
                <a:latin typeface="+mj-lt"/>
              </a:rPr>
              <a:t> </a:t>
            </a:r>
            <a:r>
              <a:rPr sz="3200" spc="130" dirty="0">
                <a:latin typeface="+mj-lt"/>
              </a:rPr>
              <a:t>Standing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260" dirty="0">
                <a:latin typeface="+mj-lt"/>
              </a:rPr>
              <a:t>C</a:t>
            </a:r>
            <a:r>
              <a:rPr sz="3200" spc="120" dirty="0">
                <a:latin typeface="+mj-lt"/>
              </a:rPr>
              <a:t>a</a:t>
            </a:r>
            <a:r>
              <a:rPr sz="3200" spc="-30" dirty="0">
                <a:latin typeface="+mj-lt"/>
              </a:rPr>
              <a:t>vity</a:t>
            </a:r>
            <a:r>
              <a:rPr sz="3200" spc="70" dirty="0">
                <a:latin typeface="+mj-lt"/>
              </a:rPr>
              <a:t> (cont.)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885681" y="7214812"/>
            <a:ext cx="54178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40</a:t>
            </a:r>
            <a:endParaRPr sz="1400" dirty="0">
              <a:latin typeface="Times New Roman"/>
              <a:cs typeface="Times New Roman"/>
            </a:endParaRPr>
          </a:p>
        </p:txBody>
      </p:sp>
      <p:pic>
        <p:nvPicPr>
          <p:cNvPr id="22" name="Picture 21" descr="p49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5" t="14357" r="23180" b="39245"/>
          <a:stretch/>
        </p:blipFill>
        <p:spPr>
          <a:xfrm>
            <a:off x="774700" y="1389696"/>
            <a:ext cx="8678572" cy="4449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41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62455">
              <a:lnSpc>
                <a:spcPct val="100000"/>
              </a:lnSpc>
            </a:pPr>
            <a:r>
              <a:rPr sz="3200" spc="-10" dirty="0">
                <a:latin typeface="+mj-lt"/>
              </a:rPr>
              <a:t>Filling</a:t>
            </a:r>
            <a:r>
              <a:rPr sz="3200" spc="70" dirty="0">
                <a:latin typeface="+mj-lt"/>
              </a:rPr>
              <a:t> </a:t>
            </a:r>
            <a:r>
              <a:rPr sz="3200" spc="-125" dirty="0">
                <a:latin typeface="+mj-lt"/>
              </a:rPr>
              <a:t>A</a:t>
            </a:r>
            <a:r>
              <a:rPr sz="3200" spc="70" dirty="0">
                <a:latin typeface="+mj-lt"/>
              </a:rPr>
              <a:t> </a:t>
            </a:r>
            <a:r>
              <a:rPr sz="3200" spc="-285" dirty="0">
                <a:latin typeface="+mj-lt"/>
              </a:rPr>
              <a:t>T</a:t>
            </a:r>
            <a:r>
              <a:rPr sz="3200" spc="-20" dirty="0">
                <a:latin typeface="+mj-lt"/>
              </a:rPr>
              <a:t>r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5" dirty="0">
                <a:latin typeface="+mj-lt"/>
              </a:rPr>
              <a:t>elling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260" dirty="0">
                <a:latin typeface="+mj-lt"/>
              </a:rPr>
              <a:t>C</a:t>
            </a:r>
            <a:r>
              <a:rPr sz="3200" spc="120" dirty="0">
                <a:latin typeface="+mj-lt"/>
              </a:rPr>
              <a:t>a</a:t>
            </a:r>
            <a:r>
              <a:rPr sz="3200" spc="-30" dirty="0">
                <a:latin typeface="+mj-lt"/>
              </a:rPr>
              <a:t>vity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766267" y="1180449"/>
            <a:ext cx="9160865" cy="2882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3594" marR="5080" indent="-172085">
              <a:lnSpc>
                <a:spcPct val="107400"/>
              </a:lnSpc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In a travelling wave, normal conducting structure the fill time is the time for an energy to flow from input coupler to output coupler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in principle need to add rise time (but for RF experts)</a:t>
            </a:r>
          </a:p>
          <a:p>
            <a:pPr marL="823594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latin typeface="+mn-lt"/>
                <a:cs typeface="メイリオ"/>
              </a:rPr>
              <a:t>⇒ </a:t>
            </a:r>
            <a:r>
              <a:rPr sz="2000" dirty="0">
                <a:latin typeface="+mn-lt"/>
              </a:rPr>
              <a:t>get your number from the RF expert</a:t>
            </a:r>
          </a:p>
          <a:p>
            <a:pPr marL="823594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We will discuss the wakefield view of the beam loading to understand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reason for output power</a:t>
            </a:r>
          </a:p>
          <a:p>
            <a:pPr marL="110236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beam loading compensation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9525">
              <a:lnSpc>
                <a:spcPct val="100000"/>
              </a:lnSpc>
            </a:pPr>
            <a:r>
              <a:rPr sz="3200" spc="185" dirty="0">
                <a:latin typeface="+mj-lt"/>
              </a:rPr>
              <a:t>P</a:t>
            </a:r>
            <a:r>
              <a:rPr sz="3200" spc="254" dirty="0">
                <a:latin typeface="+mj-lt"/>
              </a:rPr>
              <a:t>assage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of</a:t>
            </a:r>
            <a:r>
              <a:rPr sz="3200" spc="70" dirty="0">
                <a:latin typeface="+mj-lt"/>
              </a:rPr>
              <a:t> </a:t>
            </a:r>
            <a:r>
              <a:rPr sz="3200" spc="280" dirty="0">
                <a:latin typeface="+mj-lt"/>
              </a:rPr>
              <a:t>a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P</a:t>
            </a:r>
            <a:r>
              <a:rPr sz="3200" spc="160" dirty="0">
                <a:latin typeface="+mj-lt"/>
              </a:rPr>
              <a:t>a</a:t>
            </a:r>
            <a:r>
              <a:rPr sz="3200" spc="210" dirty="0">
                <a:latin typeface="+mj-lt"/>
              </a:rPr>
              <a:t>r</a:t>
            </a:r>
            <a:r>
              <a:rPr sz="3200" spc="30" dirty="0">
                <a:latin typeface="+mj-lt"/>
              </a:rPr>
              <a:t>ticle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9900" y="1113174"/>
            <a:ext cx="4038600" cy="44208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7400"/>
              </a:lnSpc>
              <a:tabLst>
                <a:tab pos="185420" algn="l"/>
              </a:tabLst>
            </a:pPr>
            <a:r>
              <a:rPr sz="2000" dirty="0">
                <a:cs typeface="Times New Roman"/>
              </a:rPr>
              <a:t>A </a:t>
            </a:r>
            <a:r>
              <a:rPr sz="2000" dirty="0" smtClean="0">
                <a:cs typeface="Times New Roman"/>
              </a:rPr>
              <a:t>particle  </a:t>
            </a:r>
            <a:r>
              <a:rPr sz="2000" dirty="0">
                <a:cs typeface="Times New Roman"/>
              </a:rPr>
              <a:t>in  the  structure </a:t>
            </a:r>
            <a:r>
              <a:rPr sz="2000" dirty="0" smtClean="0">
                <a:cs typeface="Times New Roman"/>
              </a:rPr>
              <a:t>will</a:t>
            </a:r>
            <a:endParaRPr lang="fr-CH" sz="2000" dirty="0" smtClean="0">
              <a:cs typeface="Times New Roman"/>
            </a:endParaRPr>
          </a:p>
          <a:p>
            <a:pPr marL="12700" marR="5080">
              <a:lnSpc>
                <a:spcPct val="107400"/>
              </a:lnSpc>
              <a:tabLst>
                <a:tab pos="185420" algn="l"/>
              </a:tabLst>
            </a:pPr>
            <a:endParaRPr lang="fr-CH" sz="2000" dirty="0" smtClean="0">
              <a:cs typeface="Times New Roman"/>
            </a:endParaRPr>
          </a:p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i="1" dirty="0" smtClean="0">
                <a:cs typeface="メイリオ"/>
              </a:rPr>
              <a:t> </a:t>
            </a:r>
            <a:r>
              <a:rPr sz="2000" dirty="0">
                <a:cs typeface="Times New Roman"/>
              </a:rPr>
              <a:t>extract </a:t>
            </a:r>
            <a:r>
              <a:rPr sz="2000" dirty="0" smtClean="0">
                <a:cs typeface="Times New Roman"/>
              </a:rPr>
              <a:t>or leave  </a:t>
            </a:r>
            <a:r>
              <a:rPr sz="2000" dirty="0">
                <a:cs typeface="Times New Roman"/>
              </a:rPr>
              <a:t>energy (depending   on </a:t>
            </a:r>
            <a:r>
              <a:rPr sz="2000" dirty="0" smtClean="0">
                <a:cs typeface="Times New Roman"/>
              </a:rPr>
              <a:t>energy </a:t>
            </a:r>
            <a:r>
              <a:rPr sz="2000" dirty="0">
                <a:cs typeface="Times New Roman"/>
              </a:rPr>
              <a:t>in structure</a:t>
            </a:r>
            <a:r>
              <a:rPr sz="2000" dirty="0" smtClean="0">
                <a:cs typeface="Times New Roman"/>
              </a:rPr>
              <a:t>)</a:t>
            </a:r>
            <a:endParaRPr lang="fr-CH" sz="2000" dirty="0" smtClean="0">
              <a:cs typeface="Times New Roman"/>
            </a:endParaRPr>
          </a:p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endParaRPr lang="fr-CH" sz="2000" dirty="0" smtClean="0">
              <a:cs typeface="Times New Roman"/>
            </a:endParaRPr>
          </a:p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 smtClean="0">
                <a:cs typeface="Times New Roman"/>
              </a:rPr>
              <a:t>induce  </a:t>
            </a:r>
            <a:r>
              <a:rPr sz="2000" dirty="0">
                <a:cs typeface="Times New Roman"/>
              </a:rPr>
              <a:t>electromagnetic </a:t>
            </a:r>
            <a:r>
              <a:rPr sz="2000" dirty="0" smtClean="0">
                <a:cs typeface="Times New Roman"/>
              </a:rPr>
              <a:t>wakefields</a:t>
            </a:r>
            <a:endParaRPr lang="fr-CH" sz="2000" dirty="0">
              <a:cs typeface="Times New Roman"/>
            </a:endParaRPr>
          </a:p>
          <a:p>
            <a:pPr marL="641985" marR="5080" lvl="1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lang="fr-CH" sz="2000" dirty="0" smtClean="0">
                <a:cs typeface="Times New Roman"/>
              </a:rPr>
              <a:t>cosine</a:t>
            </a:r>
            <a:r>
              <a:rPr lang="fr-CH" sz="2000" dirty="0">
                <a:cs typeface="Times New Roman"/>
              </a:rPr>
              <a:t>-like Logitudinal (monopole) and sine-like transverse (dipole) modes for offset driving </a:t>
            </a:r>
            <a:r>
              <a:rPr lang="fr-CH" sz="2000" dirty="0" smtClean="0">
                <a:cs typeface="Times New Roman"/>
              </a:rPr>
              <a:t>particles</a:t>
            </a:r>
          </a:p>
          <a:p>
            <a:pPr marL="641985" marR="5080" lvl="1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lang="fr-CH" sz="2000" dirty="0" smtClean="0">
                <a:cs typeface="Times New Roman"/>
              </a:rPr>
              <a:t>The wakefield does not depend on the energy in the structure </a:t>
            </a:r>
            <a:endParaRPr lang="fr-CH" sz="2000" dirty="0">
              <a:cs typeface="Times New Roman"/>
            </a:endParaRPr>
          </a:p>
          <a:p>
            <a:pPr marL="463550" marR="5080" indent="-136525">
              <a:lnSpc>
                <a:spcPct val="107400"/>
              </a:lnSpc>
              <a:spcBef>
                <a:spcPts val="994"/>
              </a:spcBef>
            </a:pPr>
            <a:endParaRPr sz="2000" dirty="0"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696739" y="1524891"/>
            <a:ext cx="5759987" cy="35554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17500" y="5381625"/>
            <a:ext cx="9829800" cy="12932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ts val="1914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 smtClean="0">
                <a:cs typeface="Times New Roman"/>
              </a:rPr>
              <a:t>The  </a:t>
            </a:r>
            <a:r>
              <a:rPr sz="2000" dirty="0">
                <a:cs typeface="Times New Roman"/>
              </a:rPr>
              <a:t>longitudinal  wakefield  </a:t>
            </a:r>
            <a:r>
              <a:rPr sz="2000" i="1" dirty="0">
                <a:cs typeface="Times New Roman"/>
              </a:rPr>
              <a:t>W</a:t>
            </a:r>
            <a:r>
              <a:rPr sz="2000" i="1" baseline="-11574" dirty="0">
                <a:cs typeface="Times New Roman"/>
              </a:rPr>
              <a:t>L</a:t>
            </a:r>
            <a:r>
              <a:rPr sz="2000" dirty="0">
                <a:cs typeface="Times New Roman"/>
              </a:rPr>
              <a:t>(</a:t>
            </a:r>
            <a:r>
              <a:rPr sz="2000" i="1" dirty="0">
                <a:cs typeface="Times New Roman"/>
              </a:rPr>
              <a:t>z</a:t>
            </a:r>
            <a:r>
              <a:rPr sz="2000" dirty="0">
                <a:cs typeface="Times New Roman"/>
              </a:rPr>
              <a:t>)  expresses  the  average  acceleration  of  a  particle  at</a:t>
            </a:r>
          </a:p>
          <a:p>
            <a:pPr marL="184785">
              <a:lnSpc>
                <a:spcPct val="100000"/>
              </a:lnSpc>
              <a:spcBef>
                <a:spcPts val="150"/>
              </a:spcBef>
            </a:pPr>
            <a:r>
              <a:rPr sz="2000" dirty="0">
                <a:cs typeface="Times New Roman"/>
              </a:rPr>
              <a:t>time </a:t>
            </a:r>
            <a:r>
              <a:rPr sz="2000" i="1" dirty="0">
                <a:cs typeface="Times New Roman"/>
              </a:rPr>
              <a:t>z </a:t>
            </a:r>
            <a:r>
              <a:rPr sz="2000" dirty="0">
                <a:cs typeface="Times New Roman"/>
              </a:rPr>
              <a:t>along the structure [</a:t>
            </a:r>
            <a:r>
              <a:rPr sz="2000" i="1" dirty="0">
                <a:cs typeface="Times New Roman"/>
              </a:rPr>
              <a:t>V/mC</a:t>
            </a:r>
            <a:r>
              <a:rPr sz="2000" dirty="0">
                <a:cs typeface="Times New Roman"/>
              </a:rPr>
              <a:t>]</a:t>
            </a:r>
          </a:p>
          <a:p>
            <a:pPr marL="184785" marR="5080" indent="-172085">
              <a:lnSpc>
                <a:spcPct val="107400"/>
              </a:lnSpc>
              <a:spcBef>
                <a:spcPts val="49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transverse wakefield </a:t>
            </a:r>
            <a:r>
              <a:rPr sz="2000" i="1" dirty="0">
                <a:cs typeface="Times New Roman"/>
              </a:rPr>
              <a:t>W</a:t>
            </a:r>
            <a:r>
              <a:rPr sz="2000" i="1" baseline="-11574" dirty="0">
                <a:cs typeface="メイリオ"/>
              </a:rPr>
              <a:t>⊥</a:t>
            </a:r>
            <a:r>
              <a:rPr sz="2000" dirty="0">
                <a:cs typeface="Times New Roman"/>
              </a:rPr>
              <a:t>(</a:t>
            </a:r>
            <a:r>
              <a:rPr sz="2000" i="1" dirty="0">
                <a:cs typeface="Times New Roman"/>
              </a:rPr>
              <a:t>z</a:t>
            </a:r>
            <a:r>
              <a:rPr sz="2000" dirty="0">
                <a:cs typeface="Times New Roman"/>
              </a:rPr>
              <a:t>) expresses the average transverse deflection of a par- ticle at time </a:t>
            </a:r>
            <a:r>
              <a:rPr sz="2000" i="1" dirty="0">
                <a:cs typeface="Times New Roman"/>
              </a:rPr>
              <a:t>z </a:t>
            </a:r>
            <a:r>
              <a:rPr sz="2000" dirty="0">
                <a:cs typeface="Times New Roman"/>
              </a:rPr>
              <a:t>along the structure [</a:t>
            </a:r>
            <a:r>
              <a:rPr sz="2000" i="1" dirty="0">
                <a:cs typeface="Times New Roman"/>
              </a:rPr>
              <a:t>V/m</a:t>
            </a:r>
            <a:r>
              <a:rPr sz="2000" baseline="27777" dirty="0">
                <a:cs typeface="Times New Roman"/>
              </a:rPr>
              <a:t>2</a:t>
            </a:r>
            <a:r>
              <a:rPr sz="2000" i="1" dirty="0">
                <a:cs typeface="Times New Roman"/>
              </a:rPr>
              <a:t>C</a:t>
            </a:r>
            <a:r>
              <a:rPr sz="2000" dirty="0">
                <a:cs typeface="Times New Roman"/>
              </a:rPr>
              <a:t>]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42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7100" y="200025"/>
            <a:ext cx="7566736" cy="535937"/>
          </a:xfrm>
          <a:prstGeom prst="rect">
            <a:avLst/>
          </a:prstGeom>
        </p:spPr>
        <p:txBody>
          <a:bodyPr vert="horz" wrap="square" lIns="0" tIns="43074" rIns="0" bIns="0" rtlCol="0">
            <a:spAutoFit/>
          </a:bodyPr>
          <a:lstStyle/>
          <a:p>
            <a:pPr marL="3348990">
              <a:lnSpc>
                <a:spcPct val="100000"/>
              </a:lnSpc>
            </a:pPr>
            <a:r>
              <a:rPr sz="3200" spc="-80" dirty="0">
                <a:latin typeface="+mj-lt"/>
              </a:rPr>
              <a:t>W</a:t>
            </a:r>
            <a:r>
              <a:rPr sz="3200" spc="140" dirty="0">
                <a:latin typeface="+mj-lt"/>
              </a:rPr>
              <a:t>a</a:t>
            </a:r>
            <a:r>
              <a:rPr sz="3200" spc="105" dirty="0">
                <a:latin typeface="+mj-lt"/>
              </a:rPr>
              <a:t>k</a:t>
            </a:r>
            <a:r>
              <a:rPr sz="3200" spc="55" dirty="0">
                <a:latin typeface="+mj-lt"/>
              </a:rPr>
              <a:t>efield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43</a:t>
            </a:r>
          </a:p>
        </p:txBody>
      </p:sp>
      <p:pic>
        <p:nvPicPr>
          <p:cNvPr id="7" name="Picture 6" descr="p43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14007" r="6850" b="30141"/>
          <a:stretch/>
        </p:blipFill>
        <p:spPr>
          <a:xfrm>
            <a:off x="131980" y="1058434"/>
            <a:ext cx="10320120" cy="5019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08964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45155">
              <a:lnSpc>
                <a:spcPct val="100000"/>
              </a:lnSpc>
            </a:pPr>
            <a:r>
              <a:rPr sz="3200" spc="190" dirty="0">
                <a:latin typeface="+mj-lt"/>
              </a:rPr>
              <a:t>Gene</a:t>
            </a:r>
            <a:r>
              <a:rPr sz="3200" spc="150" dirty="0">
                <a:latin typeface="+mj-lt"/>
              </a:rPr>
              <a:t>r</a:t>
            </a:r>
            <a:r>
              <a:rPr sz="3200" spc="5" dirty="0">
                <a:latin typeface="+mj-lt"/>
              </a:rPr>
              <a:t>ic</a:t>
            </a:r>
            <a:r>
              <a:rPr sz="3200" spc="70" dirty="0">
                <a:latin typeface="+mj-lt"/>
              </a:rPr>
              <a:t> </a:t>
            </a:r>
            <a:r>
              <a:rPr sz="3200" spc="55" dirty="0">
                <a:latin typeface="+mj-lt"/>
              </a:rPr>
              <a:t>FEL</a:t>
            </a:r>
          </a:p>
        </p:txBody>
      </p:sp>
      <p:sp>
        <p:nvSpPr>
          <p:cNvPr id="3" name="object 3"/>
          <p:cNvSpPr/>
          <p:nvPr/>
        </p:nvSpPr>
        <p:spPr>
          <a:xfrm>
            <a:off x="1155700" y="1783292"/>
            <a:ext cx="8640041" cy="19219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755900" y="4695825"/>
            <a:ext cx="5465268" cy="76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Normal conducting FEL shown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But superconducting similar in concept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936328" y="7214812"/>
            <a:ext cx="53289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4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85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23085">
              <a:lnSpc>
                <a:spcPct val="100000"/>
              </a:lnSpc>
            </a:pPr>
            <a:r>
              <a:rPr sz="3200" spc="-80" dirty="0">
                <a:latin typeface="+mj-lt"/>
              </a:rPr>
              <a:t>W</a:t>
            </a:r>
            <a:r>
              <a:rPr sz="3200" spc="140" dirty="0">
                <a:latin typeface="+mj-lt"/>
              </a:rPr>
              <a:t>a</a:t>
            </a:r>
            <a:r>
              <a:rPr sz="3200" spc="105" dirty="0">
                <a:latin typeface="+mj-lt"/>
              </a:rPr>
              <a:t>k</a:t>
            </a:r>
            <a:r>
              <a:rPr sz="3200" spc="55" dirty="0">
                <a:latin typeface="+mj-lt"/>
              </a:rPr>
              <a:t>efield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and</a:t>
            </a:r>
            <a:r>
              <a:rPr sz="3200" spc="70" dirty="0">
                <a:latin typeface="+mj-lt"/>
              </a:rPr>
              <a:t> </a:t>
            </a:r>
            <a:r>
              <a:rPr sz="3200" spc="160" dirty="0">
                <a:latin typeface="+mj-lt"/>
              </a:rPr>
              <a:t>P</a:t>
            </a:r>
            <a:r>
              <a:rPr sz="3200" spc="105" dirty="0">
                <a:latin typeface="+mj-lt"/>
              </a:rPr>
              <a:t>o</a:t>
            </a:r>
            <a:r>
              <a:rPr sz="3200" spc="-10" dirty="0">
                <a:latin typeface="+mj-lt"/>
              </a:rPr>
              <a:t>w</a:t>
            </a:r>
            <a:r>
              <a:rPr sz="3200" spc="140" dirty="0">
                <a:latin typeface="+mj-lt"/>
              </a:rPr>
              <a:t>er</a:t>
            </a:r>
            <a:r>
              <a:rPr sz="3200" spc="70" dirty="0">
                <a:latin typeface="+mj-lt"/>
              </a:rPr>
              <a:t> </a:t>
            </a:r>
            <a:r>
              <a:rPr sz="3200" spc="45" dirty="0">
                <a:latin typeface="+mj-lt"/>
              </a:rPr>
              <a:t>Ext</a:t>
            </a:r>
            <a:r>
              <a:rPr sz="3200" spc="5" dirty="0">
                <a:latin typeface="+mj-lt"/>
              </a:rPr>
              <a:t>r</a:t>
            </a:r>
            <a:r>
              <a:rPr sz="3200" spc="95" dirty="0">
                <a:latin typeface="+mj-lt"/>
              </a:rPr>
              <a:t>action</a:t>
            </a:r>
          </a:p>
        </p:txBody>
      </p:sp>
      <p:sp>
        <p:nvSpPr>
          <p:cNvPr id="38" name="object 3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44</a:t>
            </a:r>
          </a:p>
        </p:txBody>
      </p:sp>
      <p:pic>
        <p:nvPicPr>
          <p:cNvPr id="39" name="Picture 38" descr="p44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1" t="12781" r="8087" b="5978"/>
          <a:stretch/>
        </p:blipFill>
        <p:spPr>
          <a:xfrm>
            <a:off x="927100" y="759162"/>
            <a:ext cx="8901501" cy="6345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4700" y="197249"/>
            <a:ext cx="8610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33780">
              <a:lnSpc>
                <a:spcPct val="100000"/>
              </a:lnSpc>
            </a:pP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90" dirty="0">
                <a:latin typeface="+mj-lt"/>
              </a:rPr>
              <a:t>Loading</a:t>
            </a:r>
            <a:r>
              <a:rPr sz="3200" spc="70" dirty="0">
                <a:latin typeface="+mj-lt"/>
              </a:rPr>
              <a:t> </a:t>
            </a:r>
            <a:r>
              <a:rPr sz="3200" spc="5" dirty="0">
                <a:latin typeface="+mj-lt"/>
              </a:rPr>
              <a:t>in</a:t>
            </a:r>
            <a:r>
              <a:rPr sz="3200" spc="70" dirty="0">
                <a:latin typeface="+mj-lt"/>
              </a:rPr>
              <a:t> </a:t>
            </a:r>
            <a:r>
              <a:rPr sz="3200" spc="-285" dirty="0">
                <a:latin typeface="+mj-lt"/>
              </a:rPr>
              <a:t>T</a:t>
            </a:r>
            <a:r>
              <a:rPr sz="3200" spc="-20" dirty="0">
                <a:latin typeface="+mj-lt"/>
              </a:rPr>
              <a:t>r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5" dirty="0">
                <a:latin typeface="+mj-lt"/>
              </a:rPr>
              <a:t>elling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20" dirty="0">
                <a:latin typeface="+mj-lt"/>
              </a:rPr>
              <a:t>ucture</a:t>
            </a:r>
          </a:p>
        </p:txBody>
      </p:sp>
      <p:sp>
        <p:nvSpPr>
          <p:cNvPr id="19" name="object 19"/>
          <p:cNvSpPr/>
          <p:nvPr/>
        </p:nvSpPr>
        <p:spPr>
          <a:xfrm>
            <a:off x="5806947" y="354495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419673" y="354495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806947" y="307035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419673" y="307035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806947" y="259504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419673" y="259504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806947" y="212044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419673" y="212044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806947" y="164514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419673" y="164514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806947" y="117053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419673" y="117053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806947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806947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5523252" y="3452320"/>
            <a:ext cx="372745" cy="389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555"/>
              </a:lnSpc>
            </a:pPr>
            <a:r>
              <a:rPr sz="1400" spc="10" dirty="0">
                <a:latin typeface="Helvetica"/>
                <a:cs typeface="Helvetica"/>
              </a:rPr>
              <a:t>-1</a:t>
            </a:r>
            <a:endParaRPr sz="1400">
              <a:latin typeface="Helvetica"/>
              <a:cs typeface="Helvetica"/>
            </a:endParaRPr>
          </a:p>
          <a:p>
            <a:pPr marR="5080" algn="r">
              <a:lnSpc>
                <a:spcPts val="1555"/>
              </a:lnSpc>
            </a:pPr>
            <a:r>
              <a:rPr sz="1400" spc="15" dirty="0">
                <a:latin typeface="Helvetica"/>
                <a:cs typeface="Helvetica"/>
              </a:rPr>
              <a:t>0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371472" y="2977717"/>
            <a:ext cx="33909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-0.5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583862" y="2502411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latin typeface="Helvetica"/>
                <a:cs typeface="Helvetica"/>
              </a:rPr>
              <a:t>0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432081" y="2027807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0.5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583862" y="1552504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latin typeface="Helvetica"/>
                <a:cs typeface="Helvetica"/>
              </a:rPr>
              <a:t>1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432081" y="1077901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1.5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538452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538452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6424573" y="3634321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0.2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7269957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269957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7156078" y="3634321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0.4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8000762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000762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7886883" y="3634321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0.6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8732267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732267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8618389" y="3634321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0.8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9463773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9463773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9425775" y="3634321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latin typeface="Helvetica"/>
                <a:cs typeface="Helvetica"/>
              </a:rPr>
              <a:t>1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5806947" y="1170539"/>
            <a:ext cx="3656965" cy="2374900"/>
          </a:xfrm>
          <a:custGeom>
            <a:avLst/>
            <a:gdLst/>
            <a:ahLst/>
            <a:cxnLst/>
            <a:rect l="l" t="t" r="r" b="b"/>
            <a:pathLst>
              <a:path w="3656965" h="2374900">
                <a:moveTo>
                  <a:pt x="0" y="2374416"/>
                </a:moveTo>
                <a:lnTo>
                  <a:pt x="3656825" y="2374416"/>
                </a:lnTo>
                <a:lnTo>
                  <a:pt x="3656825" y="0"/>
                </a:lnTo>
                <a:lnTo>
                  <a:pt x="0" y="0"/>
                </a:lnTo>
                <a:lnTo>
                  <a:pt x="0" y="2374416"/>
                </a:lnTo>
                <a:close/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4949906" y="2137655"/>
            <a:ext cx="254000" cy="4406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Helvetica"/>
                <a:cs typeface="Helvetica"/>
              </a:rPr>
              <a:t>G/G</a:t>
            </a:r>
            <a:r>
              <a:rPr sz="1725" baseline="-21739" dirty="0">
                <a:latin typeface="Helvetica"/>
                <a:cs typeface="Helvetica"/>
              </a:rPr>
              <a:t>0</a:t>
            </a:r>
            <a:endParaRPr sz="1725" baseline="-21739">
              <a:latin typeface="Helvetica"/>
              <a:cs typeface="Helvetic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501265" y="3907323"/>
            <a:ext cx="26860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s/L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8764468" y="1305640"/>
            <a:ext cx="481330" cy="0"/>
          </a:xfrm>
          <a:custGeom>
            <a:avLst/>
            <a:gdLst/>
            <a:ahLst/>
            <a:cxnLst/>
            <a:rect l="l" t="t" r="r" b="b"/>
            <a:pathLst>
              <a:path w="481329">
                <a:moveTo>
                  <a:pt x="0" y="0"/>
                </a:moveTo>
                <a:lnTo>
                  <a:pt x="480903" y="0"/>
                </a:lnTo>
              </a:path>
            </a:pathLst>
          </a:custGeom>
          <a:ln w="17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806947" y="1645142"/>
            <a:ext cx="3656965" cy="0"/>
          </a:xfrm>
          <a:custGeom>
            <a:avLst/>
            <a:gdLst/>
            <a:ahLst/>
            <a:cxnLst/>
            <a:rect l="l" t="t" r="r" b="b"/>
            <a:pathLst>
              <a:path w="3656965">
                <a:moveTo>
                  <a:pt x="0" y="0"/>
                </a:moveTo>
                <a:lnTo>
                  <a:pt x="3656825" y="0"/>
                </a:lnTo>
              </a:path>
            </a:pathLst>
          </a:custGeom>
          <a:ln w="17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764468" y="1487641"/>
            <a:ext cx="481330" cy="0"/>
          </a:xfrm>
          <a:custGeom>
            <a:avLst/>
            <a:gdLst/>
            <a:ahLst/>
            <a:cxnLst/>
            <a:rect l="l" t="t" r="r" b="b"/>
            <a:pathLst>
              <a:path w="481329">
                <a:moveTo>
                  <a:pt x="0" y="0"/>
                </a:moveTo>
                <a:lnTo>
                  <a:pt x="480903" y="0"/>
                </a:lnTo>
              </a:path>
            </a:pathLst>
          </a:custGeom>
          <a:ln w="175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806947" y="2595049"/>
            <a:ext cx="3656965" cy="285115"/>
          </a:xfrm>
          <a:custGeom>
            <a:avLst/>
            <a:gdLst/>
            <a:ahLst/>
            <a:cxnLst/>
            <a:rect l="l" t="t" r="r" b="b"/>
            <a:pathLst>
              <a:path w="3656965" h="285114">
                <a:moveTo>
                  <a:pt x="0" y="0"/>
                </a:moveTo>
                <a:lnTo>
                  <a:pt x="37100" y="2800"/>
                </a:lnTo>
                <a:lnTo>
                  <a:pt x="74200" y="5600"/>
                </a:lnTo>
                <a:lnTo>
                  <a:pt x="110600" y="9100"/>
                </a:lnTo>
                <a:lnTo>
                  <a:pt x="147701" y="11900"/>
                </a:lnTo>
                <a:lnTo>
                  <a:pt x="184801" y="14700"/>
                </a:lnTo>
                <a:lnTo>
                  <a:pt x="221901" y="17500"/>
                </a:lnTo>
                <a:lnTo>
                  <a:pt x="258301" y="20300"/>
                </a:lnTo>
                <a:lnTo>
                  <a:pt x="295402" y="23100"/>
                </a:lnTo>
                <a:lnTo>
                  <a:pt x="332502" y="25900"/>
                </a:lnTo>
                <a:lnTo>
                  <a:pt x="369602" y="28700"/>
                </a:lnTo>
                <a:lnTo>
                  <a:pt x="406002" y="31500"/>
                </a:lnTo>
                <a:lnTo>
                  <a:pt x="443103" y="35000"/>
                </a:lnTo>
                <a:lnTo>
                  <a:pt x="480203" y="37800"/>
                </a:lnTo>
                <a:lnTo>
                  <a:pt x="517303" y="40600"/>
                </a:lnTo>
                <a:lnTo>
                  <a:pt x="554403" y="43400"/>
                </a:lnTo>
                <a:lnTo>
                  <a:pt x="590804" y="46200"/>
                </a:lnTo>
                <a:lnTo>
                  <a:pt x="627904" y="49000"/>
                </a:lnTo>
                <a:lnTo>
                  <a:pt x="665004" y="51800"/>
                </a:lnTo>
                <a:lnTo>
                  <a:pt x="702104" y="54600"/>
                </a:lnTo>
                <a:lnTo>
                  <a:pt x="738505" y="57400"/>
                </a:lnTo>
                <a:lnTo>
                  <a:pt x="775605" y="60900"/>
                </a:lnTo>
                <a:lnTo>
                  <a:pt x="812705" y="63700"/>
                </a:lnTo>
                <a:lnTo>
                  <a:pt x="849806" y="66500"/>
                </a:lnTo>
                <a:lnTo>
                  <a:pt x="886206" y="69300"/>
                </a:lnTo>
                <a:lnTo>
                  <a:pt x="923306" y="72100"/>
                </a:lnTo>
                <a:lnTo>
                  <a:pt x="960406" y="74900"/>
                </a:lnTo>
                <a:lnTo>
                  <a:pt x="997507" y="77700"/>
                </a:lnTo>
                <a:lnTo>
                  <a:pt x="1033907" y="80500"/>
                </a:lnTo>
                <a:lnTo>
                  <a:pt x="1071007" y="83300"/>
                </a:lnTo>
                <a:lnTo>
                  <a:pt x="1108107" y="86800"/>
                </a:lnTo>
                <a:lnTo>
                  <a:pt x="1145208" y="89600"/>
                </a:lnTo>
                <a:lnTo>
                  <a:pt x="1182308" y="92400"/>
                </a:lnTo>
                <a:lnTo>
                  <a:pt x="1218708" y="95200"/>
                </a:lnTo>
                <a:lnTo>
                  <a:pt x="1255808" y="98000"/>
                </a:lnTo>
                <a:lnTo>
                  <a:pt x="1292909" y="100800"/>
                </a:lnTo>
                <a:lnTo>
                  <a:pt x="1330009" y="103600"/>
                </a:lnTo>
                <a:lnTo>
                  <a:pt x="1366409" y="106400"/>
                </a:lnTo>
                <a:lnTo>
                  <a:pt x="1403509" y="109200"/>
                </a:lnTo>
                <a:lnTo>
                  <a:pt x="1440610" y="112700"/>
                </a:lnTo>
                <a:lnTo>
                  <a:pt x="1477710" y="115500"/>
                </a:lnTo>
                <a:lnTo>
                  <a:pt x="1514110" y="118300"/>
                </a:lnTo>
                <a:lnTo>
                  <a:pt x="1551211" y="121100"/>
                </a:lnTo>
                <a:lnTo>
                  <a:pt x="1588311" y="123900"/>
                </a:lnTo>
                <a:lnTo>
                  <a:pt x="1625411" y="126700"/>
                </a:lnTo>
                <a:lnTo>
                  <a:pt x="1662511" y="129500"/>
                </a:lnTo>
                <a:lnTo>
                  <a:pt x="1698912" y="132300"/>
                </a:lnTo>
                <a:lnTo>
                  <a:pt x="1736012" y="135100"/>
                </a:lnTo>
                <a:lnTo>
                  <a:pt x="1773112" y="138600"/>
                </a:lnTo>
                <a:lnTo>
                  <a:pt x="1810212" y="141401"/>
                </a:lnTo>
                <a:lnTo>
                  <a:pt x="1846613" y="144201"/>
                </a:lnTo>
                <a:lnTo>
                  <a:pt x="1883713" y="147001"/>
                </a:lnTo>
                <a:lnTo>
                  <a:pt x="1920813" y="149801"/>
                </a:lnTo>
                <a:lnTo>
                  <a:pt x="1957913" y="152601"/>
                </a:lnTo>
                <a:lnTo>
                  <a:pt x="1994314" y="155401"/>
                </a:lnTo>
                <a:lnTo>
                  <a:pt x="2031414" y="158201"/>
                </a:lnTo>
                <a:lnTo>
                  <a:pt x="2068514" y="161001"/>
                </a:lnTo>
                <a:lnTo>
                  <a:pt x="2105614" y="164501"/>
                </a:lnTo>
                <a:lnTo>
                  <a:pt x="2142715" y="167301"/>
                </a:lnTo>
                <a:lnTo>
                  <a:pt x="2179115" y="170101"/>
                </a:lnTo>
                <a:lnTo>
                  <a:pt x="2216215" y="172901"/>
                </a:lnTo>
                <a:lnTo>
                  <a:pt x="2253315" y="175701"/>
                </a:lnTo>
                <a:lnTo>
                  <a:pt x="2290416" y="178501"/>
                </a:lnTo>
                <a:lnTo>
                  <a:pt x="2326816" y="181301"/>
                </a:lnTo>
                <a:lnTo>
                  <a:pt x="2363916" y="184101"/>
                </a:lnTo>
                <a:lnTo>
                  <a:pt x="2401017" y="186901"/>
                </a:lnTo>
                <a:lnTo>
                  <a:pt x="2438117" y="190401"/>
                </a:lnTo>
                <a:lnTo>
                  <a:pt x="2474517" y="193201"/>
                </a:lnTo>
                <a:lnTo>
                  <a:pt x="2511617" y="196001"/>
                </a:lnTo>
                <a:lnTo>
                  <a:pt x="2548718" y="198801"/>
                </a:lnTo>
                <a:lnTo>
                  <a:pt x="2585818" y="201601"/>
                </a:lnTo>
                <a:lnTo>
                  <a:pt x="2622918" y="204401"/>
                </a:lnTo>
                <a:lnTo>
                  <a:pt x="2659318" y="207201"/>
                </a:lnTo>
                <a:lnTo>
                  <a:pt x="2696419" y="210001"/>
                </a:lnTo>
                <a:lnTo>
                  <a:pt x="2733519" y="212801"/>
                </a:lnTo>
                <a:lnTo>
                  <a:pt x="2770619" y="216301"/>
                </a:lnTo>
                <a:lnTo>
                  <a:pt x="2807019" y="219101"/>
                </a:lnTo>
                <a:lnTo>
                  <a:pt x="2844120" y="221901"/>
                </a:lnTo>
                <a:lnTo>
                  <a:pt x="2881220" y="224701"/>
                </a:lnTo>
                <a:lnTo>
                  <a:pt x="2918320" y="227501"/>
                </a:lnTo>
                <a:lnTo>
                  <a:pt x="2954720" y="230301"/>
                </a:lnTo>
                <a:lnTo>
                  <a:pt x="2991821" y="233101"/>
                </a:lnTo>
                <a:lnTo>
                  <a:pt x="3028921" y="235901"/>
                </a:lnTo>
                <a:lnTo>
                  <a:pt x="3066021" y="238701"/>
                </a:lnTo>
                <a:lnTo>
                  <a:pt x="3102422" y="242201"/>
                </a:lnTo>
                <a:lnTo>
                  <a:pt x="3139522" y="245001"/>
                </a:lnTo>
                <a:lnTo>
                  <a:pt x="3176622" y="247801"/>
                </a:lnTo>
                <a:lnTo>
                  <a:pt x="3213722" y="250601"/>
                </a:lnTo>
                <a:lnTo>
                  <a:pt x="3250823" y="253401"/>
                </a:lnTo>
                <a:lnTo>
                  <a:pt x="3287223" y="256201"/>
                </a:lnTo>
                <a:lnTo>
                  <a:pt x="3324323" y="259001"/>
                </a:lnTo>
                <a:lnTo>
                  <a:pt x="3361423" y="261801"/>
                </a:lnTo>
                <a:lnTo>
                  <a:pt x="3398524" y="264601"/>
                </a:lnTo>
                <a:lnTo>
                  <a:pt x="3434924" y="268101"/>
                </a:lnTo>
                <a:lnTo>
                  <a:pt x="3472024" y="270901"/>
                </a:lnTo>
                <a:lnTo>
                  <a:pt x="3509124" y="273701"/>
                </a:lnTo>
                <a:lnTo>
                  <a:pt x="3546225" y="276501"/>
                </a:lnTo>
                <a:lnTo>
                  <a:pt x="3582625" y="279301"/>
                </a:lnTo>
                <a:lnTo>
                  <a:pt x="3619725" y="282102"/>
                </a:lnTo>
                <a:lnTo>
                  <a:pt x="3656825" y="284902"/>
                </a:lnTo>
              </a:path>
            </a:pathLst>
          </a:custGeom>
          <a:ln w="175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764468" y="1669642"/>
            <a:ext cx="481330" cy="0"/>
          </a:xfrm>
          <a:custGeom>
            <a:avLst/>
            <a:gdLst/>
            <a:ahLst/>
            <a:cxnLst/>
            <a:rect l="l" t="t" r="r" b="b"/>
            <a:pathLst>
              <a:path w="481329">
                <a:moveTo>
                  <a:pt x="0" y="0"/>
                </a:moveTo>
                <a:lnTo>
                  <a:pt x="480903" y="0"/>
                </a:lnTo>
              </a:path>
            </a:pathLst>
          </a:custGeom>
          <a:ln w="175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7550055" y="1213004"/>
            <a:ext cx="1755139" cy="571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4305">
              <a:lnSpc>
                <a:spcPts val="1555"/>
              </a:lnSpc>
            </a:pPr>
            <a:r>
              <a:rPr sz="1400" spc="15" dirty="0">
                <a:latin typeface="Helvetica"/>
                <a:cs typeface="Helvetica"/>
              </a:rPr>
              <a:t>RF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spc="10" dirty="0">
                <a:latin typeface="Helvetica"/>
                <a:cs typeface="Helvetica"/>
              </a:rPr>
              <a:t>gradient</a:t>
            </a:r>
            <a:endParaRPr sz="1400">
              <a:latin typeface="Helvetica"/>
              <a:cs typeface="Helvetica"/>
            </a:endParaRPr>
          </a:p>
          <a:p>
            <a:pPr marL="12700">
              <a:lnSpc>
                <a:spcPts val="1435"/>
              </a:lnSpc>
              <a:tabLst>
                <a:tab pos="1741805" algn="l"/>
              </a:tabLst>
            </a:pPr>
            <a:r>
              <a:rPr sz="1400" spc="15" dirty="0">
                <a:latin typeface="Helvetica"/>
                <a:cs typeface="Helvetica"/>
              </a:rPr>
              <a:t>beam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spc="10" dirty="0">
                <a:latin typeface="Helvetica"/>
                <a:cs typeface="Helvetica"/>
              </a:rPr>
              <a:t>loading</a:t>
            </a:r>
            <a:r>
              <a:rPr sz="1400" dirty="0">
                <a:latin typeface="Helvetica"/>
                <a:cs typeface="Helvetica"/>
              </a:rPr>
              <a:t> </a:t>
            </a:r>
            <a:r>
              <a:rPr sz="1400" spc="80" dirty="0">
                <a:latin typeface="Helvetica"/>
                <a:cs typeface="Helvetica"/>
              </a:rPr>
              <a:t> 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dirty="0">
                <a:latin typeface="Helvetica"/>
                <a:cs typeface="Helvetica"/>
              </a:rPr>
              <a:t>	</a:t>
            </a:r>
            <a:endParaRPr sz="1400">
              <a:latin typeface="Helvetica"/>
              <a:cs typeface="Helvetica"/>
            </a:endParaRPr>
          </a:p>
          <a:p>
            <a:pPr marL="761365">
              <a:lnSpc>
                <a:spcPts val="1555"/>
              </a:lnSpc>
              <a:tabLst>
                <a:tab pos="1741805" algn="l"/>
              </a:tabLst>
            </a:pPr>
            <a:r>
              <a:rPr sz="1400" spc="15" dirty="0">
                <a:latin typeface="Helvetica"/>
                <a:cs typeface="Helvetica"/>
              </a:rPr>
              <a:t>sum </a:t>
            </a:r>
            <a:r>
              <a:rPr sz="1400" spc="80" dirty="0">
                <a:latin typeface="Helvetica"/>
                <a:cs typeface="Helvetica"/>
              </a:rPr>
              <a:t> 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dirty="0">
                <a:latin typeface="Helvetica"/>
                <a:cs typeface="Helvetica"/>
              </a:rPr>
              <a:t>	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5806947" y="1645142"/>
            <a:ext cx="3656965" cy="285115"/>
          </a:xfrm>
          <a:custGeom>
            <a:avLst/>
            <a:gdLst/>
            <a:ahLst/>
            <a:cxnLst/>
            <a:rect l="l" t="t" r="r" b="b"/>
            <a:pathLst>
              <a:path w="3656965" h="285114">
                <a:moveTo>
                  <a:pt x="0" y="0"/>
                </a:moveTo>
                <a:lnTo>
                  <a:pt x="37100" y="3500"/>
                </a:lnTo>
                <a:lnTo>
                  <a:pt x="74200" y="6300"/>
                </a:lnTo>
                <a:lnTo>
                  <a:pt x="110600" y="9100"/>
                </a:lnTo>
                <a:lnTo>
                  <a:pt x="147701" y="11900"/>
                </a:lnTo>
                <a:lnTo>
                  <a:pt x="184801" y="14700"/>
                </a:lnTo>
                <a:lnTo>
                  <a:pt x="221901" y="17500"/>
                </a:lnTo>
                <a:lnTo>
                  <a:pt x="258301" y="20300"/>
                </a:lnTo>
                <a:lnTo>
                  <a:pt x="295402" y="23100"/>
                </a:lnTo>
                <a:lnTo>
                  <a:pt x="332502" y="25900"/>
                </a:lnTo>
                <a:lnTo>
                  <a:pt x="369602" y="29400"/>
                </a:lnTo>
                <a:lnTo>
                  <a:pt x="406002" y="32200"/>
                </a:lnTo>
                <a:lnTo>
                  <a:pt x="443103" y="35000"/>
                </a:lnTo>
                <a:lnTo>
                  <a:pt x="480203" y="37800"/>
                </a:lnTo>
                <a:lnTo>
                  <a:pt x="517303" y="40600"/>
                </a:lnTo>
                <a:lnTo>
                  <a:pt x="554403" y="43400"/>
                </a:lnTo>
                <a:lnTo>
                  <a:pt x="590804" y="46200"/>
                </a:lnTo>
                <a:lnTo>
                  <a:pt x="627904" y="49000"/>
                </a:lnTo>
                <a:lnTo>
                  <a:pt x="665004" y="51800"/>
                </a:lnTo>
                <a:lnTo>
                  <a:pt x="702104" y="55300"/>
                </a:lnTo>
                <a:lnTo>
                  <a:pt x="738505" y="58100"/>
                </a:lnTo>
                <a:lnTo>
                  <a:pt x="775605" y="60900"/>
                </a:lnTo>
                <a:lnTo>
                  <a:pt x="812705" y="63700"/>
                </a:lnTo>
                <a:lnTo>
                  <a:pt x="849806" y="66500"/>
                </a:lnTo>
                <a:lnTo>
                  <a:pt x="886206" y="69300"/>
                </a:lnTo>
                <a:lnTo>
                  <a:pt x="923306" y="72100"/>
                </a:lnTo>
                <a:lnTo>
                  <a:pt x="960406" y="74900"/>
                </a:lnTo>
                <a:lnTo>
                  <a:pt x="997507" y="77700"/>
                </a:lnTo>
                <a:lnTo>
                  <a:pt x="1033907" y="81200"/>
                </a:lnTo>
                <a:lnTo>
                  <a:pt x="1071007" y="84000"/>
                </a:lnTo>
                <a:lnTo>
                  <a:pt x="1108107" y="86800"/>
                </a:lnTo>
                <a:lnTo>
                  <a:pt x="1145208" y="89600"/>
                </a:lnTo>
                <a:lnTo>
                  <a:pt x="1182308" y="92400"/>
                </a:lnTo>
                <a:lnTo>
                  <a:pt x="1218708" y="95200"/>
                </a:lnTo>
                <a:lnTo>
                  <a:pt x="1255808" y="98000"/>
                </a:lnTo>
                <a:lnTo>
                  <a:pt x="1292909" y="100800"/>
                </a:lnTo>
                <a:lnTo>
                  <a:pt x="1330009" y="103600"/>
                </a:lnTo>
                <a:lnTo>
                  <a:pt x="1366409" y="107100"/>
                </a:lnTo>
                <a:lnTo>
                  <a:pt x="1403509" y="109900"/>
                </a:lnTo>
                <a:lnTo>
                  <a:pt x="1440610" y="112700"/>
                </a:lnTo>
                <a:lnTo>
                  <a:pt x="1477710" y="115500"/>
                </a:lnTo>
                <a:lnTo>
                  <a:pt x="1514110" y="118300"/>
                </a:lnTo>
                <a:lnTo>
                  <a:pt x="1551211" y="121100"/>
                </a:lnTo>
                <a:lnTo>
                  <a:pt x="1588311" y="123900"/>
                </a:lnTo>
                <a:lnTo>
                  <a:pt x="1625411" y="126700"/>
                </a:lnTo>
                <a:lnTo>
                  <a:pt x="1662511" y="129500"/>
                </a:lnTo>
                <a:lnTo>
                  <a:pt x="1698912" y="133000"/>
                </a:lnTo>
                <a:lnTo>
                  <a:pt x="1736012" y="135800"/>
                </a:lnTo>
                <a:lnTo>
                  <a:pt x="1773112" y="138600"/>
                </a:lnTo>
                <a:lnTo>
                  <a:pt x="1810212" y="141401"/>
                </a:lnTo>
                <a:lnTo>
                  <a:pt x="1846613" y="144201"/>
                </a:lnTo>
                <a:lnTo>
                  <a:pt x="1883713" y="147001"/>
                </a:lnTo>
                <a:lnTo>
                  <a:pt x="1920813" y="149801"/>
                </a:lnTo>
                <a:lnTo>
                  <a:pt x="1957913" y="152601"/>
                </a:lnTo>
                <a:lnTo>
                  <a:pt x="1994314" y="155401"/>
                </a:lnTo>
                <a:lnTo>
                  <a:pt x="2031414" y="158901"/>
                </a:lnTo>
                <a:lnTo>
                  <a:pt x="2068514" y="161701"/>
                </a:lnTo>
                <a:lnTo>
                  <a:pt x="2105614" y="164501"/>
                </a:lnTo>
                <a:lnTo>
                  <a:pt x="2142715" y="167301"/>
                </a:lnTo>
                <a:lnTo>
                  <a:pt x="2179115" y="170101"/>
                </a:lnTo>
                <a:lnTo>
                  <a:pt x="2216215" y="172901"/>
                </a:lnTo>
                <a:lnTo>
                  <a:pt x="2253315" y="175701"/>
                </a:lnTo>
                <a:lnTo>
                  <a:pt x="2290416" y="178501"/>
                </a:lnTo>
                <a:lnTo>
                  <a:pt x="2326816" y="181301"/>
                </a:lnTo>
                <a:lnTo>
                  <a:pt x="2363916" y="184801"/>
                </a:lnTo>
                <a:lnTo>
                  <a:pt x="2401017" y="187601"/>
                </a:lnTo>
                <a:lnTo>
                  <a:pt x="2438117" y="190401"/>
                </a:lnTo>
                <a:lnTo>
                  <a:pt x="2474517" y="193201"/>
                </a:lnTo>
                <a:lnTo>
                  <a:pt x="2511617" y="196001"/>
                </a:lnTo>
                <a:lnTo>
                  <a:pt x="2548718" y="198801"/>
                </a:lnTo>
                <a:lnTo>
                  <a:pt x="2585818" y="201601"/>
                </a:lnTo>
                <a:lnTo>
                  <a:pt x="2622918" y="204401"/>
                </a:lnTo>
                <a:lnTo>
                  <a:pt x="2659318" y="207201"/>
                </a:lnTo>
                <a:lnTo>
                  <a:pt x="2696419" y="210701"/>
                </a:lnTo>
                <a:lnTo>
                  <a:pt x="2733519" y="213501"/>
                </a:lnTo>
                <a:lnTo>
                  <a:pt x="2770619" y="216301"/>
                </a:lnTo>
                <a:lnTo>
                  <a:pt x="2807019" y="219101"/>
                </a:lnTo>
                <a:lnTo>
                  <a:pt x="2844120" y="221901"/>
                </a:lnTo>
                <a:lnTo>
                  <a:pt x="2881220" y="224701"/>
                </a:lnTo>
                <a:lnTo>
                  <a:pt x="2918320" y="227501"/>
                </a:lnTo>
                <a:lnTo>
                  <a:pt x="2954720" y="230301"/>
                </a:lnTo>
                <a:lnTo>
                  <a:pt x="2991821" y="233101"/>
                </a:lnTo>
                <a:lnTo>
                  <a:pt x="3028921" y="236601"/>
                </a:lnTo>
                <a:lnTo>
                  <a:pt x="3066021" y="239401"/>
                </a:lnTo>
                <a:lnTo>
                  <a:pt x="3102422" y="242201"/>
                </a:lnTo>
                <a:lnTo>
                  <a:pt x="3139522" y="245001"/>
                </a:lnTo>
                <a:lnTo>
                  <a:pt x="3176622" y="247801"/>
                </a:lnTo>
                <a:lnTo>
                  <a:pt x="3213722" y="250601"/>
                </a:lnTo>
                <a:lnTo>
                  <a:pt x="3250823" y="253401"/>
                </a:lnTo>
                <a:lnTo>
                  <a:pt x="3287223" y="256201"/>
                </a:lnTo>
                <a:lnTo>
                  <a:pt x="3324323" y="259001"/>
                </a:lnTo>
                <a:lnTo>
                  <a:pt x="3361423" y="262501"/>
                </a:lnTo>
                <a:lnTo>
                  <a:pt x="3398524" y="265301"/>
                </a:lnTo>
                <a:lnTo>
                  <a:pt x="3434924" y="268101"/>
                </a:lnTo>
                <a:lnTo>
                  <a:pt x="3472024" y="270901"/>
                </a:lnTo>
                <a:lnTo>
                  <a:pt x="3509124" y="273701"/>
                </a:lnTo>
                <a:lnTo>
                  <a:pt x="3546225" y="276501"/>
                </a:lnTo>
                <a:lnTo>
                  <a:pt x="3582625" y="279301"/>
                </a:lnTo>
                <a:lnTo>
                  <a:pt x="3619725" y="282102"/>
                </a:lnTo>
                <a:lnTo>
                  <a:pt x="3656825" y="284902"/>
                </a:lnTo>
              </a:path>
            </a:pathLst>
          </a:custGeom>
          <a:ln w="175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806947" y="1170539"/>
            <a:ext cx="3656965" cy="2374900"/>
          </a:xfrm>
          <a:custGeom>
            <a:avLst/>
            <a:gdLst/>
            <a:ahLst/>
            <a:cxnLst/>
            <a:rect l="l" t="t" r="r" b="b"/>
            <a:pathLst>
              <a:path w="3656965" h="2374900">
                <a:moveTo>
                  <a:pt x="0" y="2374416"/>
                </a:moveTo>
                <a:lnTo>
                  <a:pt x="3656825" y="2374416"/>
                </a:lnTo>
                <a:lnTo>
                  <a:pt x="3656825" y="0"/>
                </a:lnTo>
                <a:lnTo>
                  <a:pt x="0" y="0"/>
                </a:lnTo>
                <a:lnTo>
                  <a:pt x="0" y="2374416"/>
                </a:lnTo>
                <a:close/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806947" y="672163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9419673" y="672163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5371472" y="6628996"/>
            <a:ext cx="33909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-1.5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5806947" y="632612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419673" y="632612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5523252" y="6233494"/>
            <a:ext cx="18732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-1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5806947" y="592992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9419673" y="592992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5371472" y="5837291"/>
            <a:ext cx="33909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-0.5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5806947" y="5534424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9419673" y="5534424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5583862" y="5441786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latin typeface="Helvetica"/>
                <a:cs typeface="Helvetica"/>
              </a:rPr>
              <a:t>0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5806947" y="5138921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419673" y="5138921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5432081" y="5046283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0.5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5806947" y="4742718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419673" y="4742718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5583862" y="4650080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latin typeface="Helvetica"/>
                <a:cs typeface="Helvetica"/>
              </a:rPr>
              <a:t>1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5806947" y="4347215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9419673" y="4347215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5432081" y="4254577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1.5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5806947" y="667753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806947" y="434721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5768953" y="6810998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latin typeface="Helvetica"/>
                <a:cs typeface="Helvetica"/>
              </a:rPr>
              <a:t>0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6538452" y="667753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538452" y="434721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 txBox="1"/>
          <p:nvPr/>
        </p:nvSpPr>
        <p:spPr>
          <a:xfrm>
            <a:off x="6424573" y="6810998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0.2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7269957" y="667753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269957" y="434721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7156078" y="6810998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0.4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8000762" y="667753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000762" y="434721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7886883" y="6810998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0.6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8732267" y="667753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8732267" y="434721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 txBox="1"/>
          <p:nvPr/>
        </p:nvSpPr>
        <p:spPr>
          <a:xfrm>
            <a:off x="8618389" y="6810998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0.8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9463773" y="6677531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9463773" y="434721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9425775" y="6810998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latin typeface="Helvetica"/>
                <a:cs typeface="Helvetica"/>
              </a:rPr>
              <a:t>1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5806947" y="4347215"/>
            <a:ext cx="3656965" cy="2374900"/>
          </a:xfrm>
          <a:custGeom>
            <a:avLst/>
            <a:gdLst/>
            <a:ahLst/>
            <a:cxnLst/>
            <a:rect l="l" t="t" r="r" b="b"/>
            <a:pathLst>
              <a:path w="3656965" h="2374900">
                <a:moveTo>
                  <a:pt x="0" y="2374416"/>
                </a:moveTo>
                <a:lnTo>
                  <a:pt x="3656825" y="2374416"/>
                </a:lnTo>
                <a:lnTo>
                  <a:pt x="3656825" y="0"/>
                </a:lnTo>
                <a:lnTo>
                  <a:pt x="0" y="0"/>
                </a:lnTo>
                <a:lnTo>
                  <a:pt x="0" y="2374416"/>
                </a:lnTo>
                <a:close/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4949906" y="5314332"/>
            <a:ext cx="254000" cy="4406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Helvetica"/>
                <a:cs typeface="Helvetica"/>
              </a:rPr>
              <a:t>G/G</a:t>
            </a:r>
            <a:r>
              <a:rPr sz="1725" baseline="-21739" dirty="0">
                <a:latin typeface="Helvetica"/>
                <a:cs typeface="Helvetica"/>
              </a:rPr>
              <a:t>0</a:t>
            </a:r>
            <a:endParaRPr sz="1725" baseline="-21739">
              <a:latin typeface="Helvetica"/>
              <a:cs typeface="Helvetica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7501265" y="7083999"/>
            <a:ext cx="26860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s/L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6263109" y="6129892"/>
            <a:ext cx="97663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latin typeface="Helvetica"/>
                <a:cs typeface="Helvetica"/>
              </a:rPr>
              <a:t>RF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spc="10" dirty="0">
                <a:latin typeface="Helvetica"/>
                <a:cs typeface="Helvetica"/>
              </a:rPr>
              <a:t>gradient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7335758" y="6222529"/>
            <a:ext cx="481330" cy="0"/>
          </a:xfrm>
          <a:custGeom>
            <a:avLst/>
            <a:gdLst/>
            <a:ahLst/>
            <a:cxnLst/>
            <a:rect l="l" t="t" r="r" b="b"/>
            <a:pathLst>
              <a:path w="481329">
                <a:moveTo>
                  <a:pt x="0" y="0"/>
                </a:moveTo>
                <a:lnTo>
                  <a:pt x="480903" y="0"/>
                </a:lnTo>
              </a:path>
            </a:pathLst>
          </a:custGeom>
          <a:ln w="17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5806947" y="4742718"/>
            <a:ext cx="3656965" cy="0"/>
          </a:xfrm>
          <a:custGeom>
            <a:avLst/>
            <a:gdLst/>
            <a:ahLst/>
            <a:cxnLst/>
            <a:rect l="l" t="t" r="r" b="b"/>
            <a:pathLst>
              <a:path w="3656965">
                <a:moveTo>
                  <a:pt x="0" y="0"/>
                </a:moveTo>
                <a:lnTo>
                  <a:pt x="3656825" y="0"/>
                </a:lnTo>
              </a:path>
            </a:pathLst>
          </a:custGeom>
          <a:ln w="17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335758" y="6404530"/>
            <a:ext cx="481330" cy="0"/>
          </a:xfrm>
          <a:custGeom>
            <a:avLst/>
            <a:gdLst/>
            <a:ahLst/>
            <a:cxnLst/>
            <a:rect l="l" t="t" r="r" b="b"/>
            <a:pathLst>
              <a:path w="481329">
                <a:moveTo>
                  <a:pt x="0" y="0"/>
                </a:moveTo>
                <a:lnTo>
                  <a:pt x="480903" y="0"/>
                </a:lnTo>
              </a:path>
            </a:pathLst>
          </a:custGeom>
          <a:ln w="175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6121345" y="6311894"/>
            <a:ext cx="1755139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741805" algn="l"/>
              </a:tabLst>
            </a:pPr>
            <a:r>
              <a:rPr sz="1400" spc="15" dirty="0">
                <a:latin typeface="Helvetica"/>
                <a:cs typeface="Helvetica"/>
              </a:rPr>
              <a:t>beam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spc="10" dirty="0">
                <a:latin typeface="Helvetica"/>
                <a:cs typeface="Helvetica"/>
              </a:rPr>
              <a:t>loading</a:t>
            </a:r>
            <a:r>
              <a:rPr sz="1400" dirty="0">
                <a:latin typeface="Helvetica"/>
                <a:cs typeface="Helvetica"/>
              </a:rPr>
              <a:t> </a:t>
            </a:r>
            <a:r>
              <a:rPr sz="1400" spc="80" dirty="0">
                <a:latin typeface="Helvetica"/>
                <a:cs typeface="Helvetica"/>
              </a:rPr>
              <a:t> 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dirty="0">
                <a:latin typeface="Helvetica"/>
                <a:cs typeface="Helvetica"/>
              </a:rPr>
              <a:t>	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5806947" y="5534424"/>
            <a:ext cx="3656965" cy="791845"/>
          </a:xfrm>
          <a:custGeom>
            <a:avLst/>
            <a:gdLst/>
            <a:ahLst/>
            <a:cxnLst/>
            <a:rect l="l" t="t" r="r" b="b"/>
            <a:pathLst>
              <a:path w="3656965" h="791845">
                <a:moveTo>
                  <a:pt x="0" y="0"/>
                </a:moveTo>
                <a:lnTo>
                  <a:pt x="37100" y="7700"/>
                </a:lnTo>
                <a:lnTo>
                  <a:pt x="74200" y="16100"/>
                </a:lnTo>
                <a:lnTo>
                  <a:pt x="110600" y="23800"/>
                </a:lnTo>
                <a:lnTo>
                  <a:pt x="147701" y="32200"/>
                </a:lnTo>
                <a:lnTo>
                  <a:pt x="184801" y="39900"/>
                </a:lnTo>
                <a:lnTo>
                  <a:pt x="221901" y="48300"/>
                </a:lnTo>
                <a:lnTo>
                  <a:pt x="258301" y="56000"/>
                </a:lnTo>
                <a:lnTo>
                  <a:pt x="295402" y="63700"/>
                </a:lnTo>
                <a:lnTo>
                  <a:pt x="332502" y="72100"/>
                </a:lnTo>
                <a:lnTo>
                  <a:pt x="369602" y="79800"/>
                </a:lnTo>
                <a:lnTo>
                  <a:pt x="406002" y="88200"/>
                </a:lnTo>
                <a:lnTo>
                  <a:pt x="443103" y="95900"/>
                </a:lnTo>
                <a:lnTo>
                  <a:pt x="480203" y="103600"/>
                </a:lnTo>
                <a:lnTo>
                  <a:pt x="517303" y="112000"/>
                </a:lnTo>
                <a:lnTo>
                  <a:pt x="554403" y="119700"/>
                </a:lnTo>
                <a:lnTo>
                  <a:pt x="590804" y="128100"/>
                </a:lnTo>
                <a:lnTo>
                  <a:pt x="627904" y="135800"/>
                </a:lnTo>
                <a:lnTo>
                  <a:pt x="665004" y="144201"/>
                </a:lnTo>
                <a:lnTo>
                  <a:pt x="702104" y="151901"/>
                </a:lnTo>
                <a:lnTo>
                  <a:pt x="738505" y="159601"/>
                </a:lnTo>
                <a:lnTo>
                  <a:pt x="775605" y="168001"/>
                </a:lnTo>
                <a:lnTo>
                  <a:pt x="812705" y="175701"/>
                </a:lnTo>
                <a:lnTo>
                  <a:pt x="849806" y="184101"/>
                </a:lnTo>
                <a:lnTo>
                  <a:pt x="886206" y="191801"/>
                </a:lnTo>
                <a:lnTo>
                  <a:pt x="923306" y="200201"/>
                </a:lnTo>
                <a:lnTo>
                  <a:pt x="960406" y="207901"/>
                </a:lnTo>
                <a:lnTo>
                  <a:pt x="997507" y="215601"/>
                </a:lnTo>
                <a:lnTo>
                  <a:pt x="1033907" y="224001"/>
                </a:lnTo>
                <a:lnTo>
                  <a:pt x="1071007" y="231701"/>
                </a:lnTo>
                <a:lnTo>
                  <a:pt x="1108107" y="240101"/>
                </a:lnTo>
                <a:lnTo>
                  <a:pt x="1145208" y="247801"/>
                </a:lnTo>
                <a:lnTo>
                  <a:pt x="1182308" y="255501"/>
                </a:lnTo>
                <a:lnTo>
                  <a:pt x="1218708" y="263901"/>
                </a:lnTo>
                <a:lnTo>
                  <a:pt x="1255808" y="271601"/>
                </a:lnTo>
                <a:lnTo>
                  <a:pt x="1292909" y="280001"/>
                </a:lnTo>
                <a:lnTo>
                  <a:pt x="1330009" y="287702"/>
                </a:lnTo>
                <a:lnTo>
                  <a:pt x="1366409" y="296102"/>
                </a:lnTo>
                <a:lnTo>
                  <a:pt x="1403509" y="303802"/>
                </a:lnTo>
                <a:lnTo>
                  <a:pt x="1440610" y="311502"/>
                </a:lnTo>
                <a:lnTo>
                  <a:pt x="1477710" y="319902"/>
                </a:lnTo>
                <a:lnTo>
                  <a:pt x="1514110" y="327602"/>
                </a:lnTo>
                <a:lnTo>
                  <a:pt x="1551211" y="336002"/>
                </a:lnTo>
                <a:lnTo>
                  <a:pt x="1588311" y="343702"/>
                </a:lnTo>
                <a:lnTo>
                  <a:pt x="1625411" y="352102"/>
                </a:lnTo>
                <a:lnTo>
                  <a:pt x="1662511" y="359802"/>
                </a:lnTo>
                <a:lnTo>
                  <a:pt x="1698912" y="367502"/>
                </a:lnTo>
                <a:lnTo>
                  <a:pt x="1736012" y="375902"/>
                </a:lnTo>
                <a:lnTo>
                  <a:pt x="1773112" y="383602"/>
                </a:lnTo>
                <a:lnTo>
                  <a:pt x="1810212" y="392002"/>
                </a:lnTo>
                <a:lnTo>
                  <a:pt x="1846613" y="399702"/>
                </a:lnTo>
                <a:lnTo>
                  <a:pt x="1883713" y="407402"/>
                </a:lnTo>
                <a:lnTo>
                  <a:pt x="1920813" y="415802"/>
                </a:lnTo>
                <a:lnTo>
                  <a:pt x="1957913" y="423503"/>
                </a:lnTo>
                <a:lnTo>
                  <a:pt x="1994314" y="431903"/>
                </a:lnTo>
                <a:lnTo>
                  <a:pt x="2031414" y="439603"/>
                </a:lnTo>
                <a:lnTo>
                  <a:pt x="2068514" y="448003"/>
                </a:lnTo>
                <a:lnTo>
                  <a:pt x="2105614" y="455703"/>
                </a:lnTo>
                <a:lnTo>
                  <a:pt x="2142715" y="463403"/>
                </a:lnTo>
                <a:lnTo>
                  <a:pt x="2179115" y="471803"/>
                </a:lnTo>
                <a:lnTo>
                  <a:pt x="2216215" y="479503"/>
                </a:lnTo>
                <a:lnTo>
                  <a:pt x="2253315" y="487903"/>
                </a:lnTo>
                <a:lnTo>
                  <a:pt x="2290416" y="495603"/>
                </a:lnTo>
                <a:lnTo>
                  <a:pt x="2326816" y="504003"/>
                </a:lnTo>
                <a:lnTo>
                  <a:pt x="2363916" y="511703"/>
                </a:lnTo>
                <a:lnTo>
                  <a:pt x="2401017" y="519403"/>
                </a:lnTo>
                <a:lnTo>
                  <a:pt x="2438117" y="527803"/>
                </a:lnTo>
                <a:lnTo>
                  <a:pt x="2474517" y="535503"/>
                </a:lnTo>
                <a:lnTo>
                  <a:pt x="2511617" y="543903"/>
                </a:lnTo>
                <a:lnTo>
                  <a:pt x="2548718" y="551603"/>
                </a:lnTo>
                <a:lnTo>
                  <a:pt x="2585818" y="559303"/>
                </a:lnTo>
                <a:lnTo>
                  <a:pt x="2622918" y="567704"/>
                </a:lnTo>
                <a:lnTo>
                  <a:pt x="2659318" y="575404"/>
                </a:lnTo>
                <a:lnTo>
                  <a:pt x="2696419" y="583804"/>
                </a:lnTo>
                <a:lnTo>
                  <a:pt x="2733519" y="591504"/>
                </a:lnTo>
                <a:lnTo>
                  <a:pt x="2770619" y="599904"/>
                </a:lnTo>
                <a:lnTo>
                  <a:pt x="2807019" y="607604"/>
                </a:lnTo>
                <a:lnTo>
                  <a:pt x="2844120" y="615304"/>
                </a:lnTo>
                <a:lnTo>
                  <a:pt x="2881220" y="623704"/>
                </a:lnTo>
                <a:lnTo>
                  <a:pt x="2918320" y="631404"/>
                </a:lnTo>
                <a:lnTo>
                  <a:pt x="2954720" y="639804"/>
                </a:lnTo>
                <a:lnTo>
                  <a:pt x="2991821" y="647504"/>
                </a:lnTo>
                <a:lnTo>
                  <a:pt x="3028921" y="655904"/>
                </a:lnTo>
                <a:lnTo>
                  <a:pt x="3066021" y="663604"/>
                </a:lnTo>
                <a:lnTo>
                  <a:pt x="3102422" y="671304"/>
                </a:lnTo>
                <a:lnTo>
                  <a:pt x="3139522" y="679704"/>
                </a:lnTo>
                <a:lnTo>
                  <a:pt x="3176622" y="687404"/>
                </a:lnTo>
                <a:lnTo>
                  <a:pt x="3213722" y="695804"/>
                </a:lnTo>
                <a:lnTo>
                  <a:pt x="3250823" y="703504"/>
                </a:lnTo>
                <a:lnTo>
                  <a:pt x="3287223" y="711205"/>
                </a:lnTo>
                <a:lnTo>
                  <a:pt x="3324323" y="719605"/>
                </a:lnTo>
                <a:lnTo>
                  <a:pt x="3361423" y="727305"/>
                </a:lnTo>
                <a:lnTo>
                  <a:pt x="3398524" y="735705"/>
                </a:lnTo>
                <a:lnTo>
                  <a:pt x="3434924" y="743405"/>
                </a:lnTo>
                <a:lnTo>
                  <a:pt x="3472024" y="751805"/>
                </a:lnTo>
                <a:lnTo>
                  <a:pt x="3509124" y="759505"/>
                </a:lnTo>
                <a:lnTo>
                  <a:pt x="3546225" y="767205"/>
                </a:lnTo>
                <a:lnTo>
                  <a:pt x="3582625" y="775605"/>
                </a:lnTo>
                <a:lnTo>
                  <a:pt x="3619725" y="783305"/>
                </a:lnTo>
                <a:lnTo>
                  <a:pt x="3656825" y="791705"/>
                </a:lnTo>
              </a:path>
            </a:pathLst>
          </a:custGeom>
          <a:ln w="175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335758" y="6586531"/>
            <a:ext cx="481330" cy="0"/>
          </a:xfrm>
          <a:custGeom>
            <a:avLst/>
            <a:gdLst/>
            <a:ahLst/>
            <a:cxnLst/>
            <a:rect l="l" t="t" r="r" b="b"/>
            <a:pathLst>
              <a:path w="481329">
                <a:moveTo>
                  <a:pt x="0" y="0"/>
                </a:moveTo>
                <a:lnTo>
                  <a:pt x="480903" y="0"/>
                </a:lnTo>
              </a:path>
            </a:pathLst>
          </a:custGeom>
          <a:ln w="175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 txBox="1"/>
          <p:nvPr/>
        </p:nvSpPr>
        <p:spPr>
          <a:xfrm>
            <a:off x="6870056" y="6493896"/>
            <a:ext cx="100647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93140" algn="l"/>
              </a:tabLst>
            </a:pPr>
            <a:r>
              <a:rPr sz="1400" spc="15" dirty="0">
                <a:latin typeface="Helvetica"/>
                <a:cs typeface="Helvetica"/>
              </a:rPr>
              <a:t>sum </a:t>
            </a:r>
            <a:r>
              <a:rPr sz="1400" spc="80" dirty="0">
                <a:latin typeface="Helvetica"/>
                <a:cs typeface="Helvetica"/>
              </a:rPr>
              <a:t> 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dirty="0">
                <a:latin typeface="Helvetica"/>
                <a:cs typeface="Helvetica"/>
              </a:rPr>
              <a:t>	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5806947" y="4742718"/>
            <a:ext cx="3656965" cy="791845"/>
          </a:xfrm>
          <a:custGeom>
            <a:avLst/>
            <a:gdLst/>
            <a:ahLst/>
            <a:cxnLst/>
            <a:rect l="l" t="t" r="r" b="b"/>
            <a:pathLst>
              <a:path w="3656965" h="791845">
                <a:moveTo>
                  <a:pt x="0" y="0"/>
                </a:moveTo>
                <a:lnTo>
                  <a:pt x="37100" y="8400"/>
                </a:lnTo>
                <a:lnTo>
                  <a:pt x="74200" y="16100"/>
                </a:lnTo>
                <a:lnTo>
                  <a:pt x="110600" y="24500"/>
                </a:lnTo>
                <a:lnTo>
                  <a:pt x="147701" y="32200"/>
                </a:lnTo>
                <a:lnTo>
                  <a:pt x="184801" y="39900"/>
                </a:lnTo>
                <a:lnTo>
                  <a:pt x="221901" y="48300"/>
                </a:lnTo>
                <a:lnTo>
                  <a:pt x="258301" y="56000"/>
                </a:lnTo>
                <a:lnTo>
                  <a:pt x="295402" y="64400"/>
                </a:lnTo>
                <a:lnTo>
                  <a:pt x="332502" y="72100"/>
                </a:lnTo>
                <a:lnTo>
                  <a:pt x="369602" y="80500"/>
                </a:lnTo>
                <a:lnTo>
                  <a:pt x="406002" y="88200"/>
                </a:lnTo>
                <a:lnTo>
                  <a:pt x="443103" y="95900"/>
                </a:lnTo>
                <a:lnTo>
                  <a:pt x="480203" y="104300"/>
                </a:lnTo>
                <a:lnTo>
                  <a:pt x="517303" y="112000"/>
                </a:lnTo>
                <a:lnTo>
                  <a:pt x="554403" y="120400"/>
                </a:lnTo>
                <a:lnTo>
                  <a:pt x="590804" y="128100"/>
                </a:lnTo>
                <a:lnTo>
                  <a:pt x="627904" y="135800"/>
                </a:lnTo>
                <a:lnTo>
                  <a:pt x="665004" y="144201"/>
                </a:lnTo>
                <a:lnTo>
                  <a:pt x="702104" y="151901"/>
                </a:lnTo>
                <a:lnTo>
                  <a:pt x="738505" y="160301"/>
                </a:lnTo>
                <a:lnTo>
                  <a:pt x="775605" y="168001"/>
                </a:lnTo>
                <a:lnTo>
                  <a:pt x="812705" y="176401"/>
                </a:lnTo>
                <a:lnTo>
                  <a:pt x="849806" y="184101"/>
                </a:lnTo>
                <a:lnTo>
                  <a:pt x="886206" y="191801"/>
                </a:lnTo>
                <a:lnTo>
                  <a:pt x="923306" y="200201"/>
                </a:lnTo>
                <a:lnTo>
                  <a:pt x="960406" y="207901"/>
                </a:lnTo>
                <a:lnTo>
                  <a:pt x="997507" y="216301"/>
                </a:lnTo>
                <a:lnTo>
                  <a:pt x="1033907" y="224001"/>
                </a:lnTo>
                <a:lnTo>
                  <a:pt x="1071007" y="232401"/>
                </a:lnTo>
                <a:lnTo>
                  <a:pt x="1108107" y="240101"/>
                </a:lnTo>
                <a:lnTo>
                  <a:pt x="1145208" y="247801"/>
                </a:lnTo>
                <a:lnTo>
                  <a:pt x="1182308" y="256201"/>
                </a:lnTo>
                <a:lnTo>
                  <a:pt x="1218708" y="263901"/>
                </a:lnTo>
                <a:lnTo>
                  <a:pt x="1255808" y="272301"/>
                </a:lnTo>
                <a:lnTo>
                  <a:pt x="1292909" y="280001"/>
                </a:lnTo>
                <a:lnTo>
                  <a:pt x="1330009" y="287702"/>
                </a:lnTo>
                <a:lnTo>
                  <a:pt x="1366409" y="296102"/>
                </a:lnTo>
                <a:lnTo>
                  <a:pt x="1403509" y="303802"/>
                </a:lnTo>
                <a:lnTo>
                  <a:pt x="1440610" y="312202"/>
                </a:lnTo>
                <a:lnTo>
                  <a:pt x="1477710" y="319902"/>
                </a:lnTo>
                <a:lnTo>
                  <a:pt x="1514110" y="328302"/>
                </a:lnTo>
                <a:lnTo>
                  <a:pt x="1551211" y="336002"/>
                </a:lnTo>
                <a:lnTo>
                  <a:pt x="1588311" y="343702"/>
                </a:lnTo>
                <a:lnTo>
                  <a:pt x="1625411" y="352102"/>
                </a:lnTo>
                <a:lnTo>
                  <a:pt x="1662511" y="359802"/>
                </a:lnTo>
                <a:lnTo>
                  <a:pt x="1698912" y="368202"/>
                </a:lnTo>
                <a:lnTo>
                  <a:pt x="1736012" y="375902"/>
                </a:lnTo>
                <a:lnTo>
                  <a:pt x="1773112" y="384302"/>
                </a:lnTo>
                <a:lnTo>
                  <a:pt x="1810212" y="392002"/>
                </a:lnTo>
                <a:lnTo>
                  <a:pt x="1846613" y="399702"/>
                </a:lnTo>
                <a:lnTo>
                  <a:pt x="1883713" y="408102"/>
                </a:lnTo>
                <a:lnTo>
                  <a:pt x="1920813" y="415802"/>
                </a:lnTo>
                <a:lnTo>
                  <a:pt x="1957913" y="424203"/>
                </a:lnTo>
                <a:lnTo>
                  <a:pt x="1994314" y="431903"/>
                </a:lnTo>
                <a:lnTo>
                  <a:pt x="2031414" y="439603"/>
                </a:lnTo>
                <a:lnTo>
                  <a:pt x="2068514" y="448003"/>
                </a:lnTo>
                <a:lnTo>
                  <a:pt x="2105614" y="455703"/>
                </a:lnTo>
                <a:lnTo>
                  <a:pt x="2142715" y="464103"/>
                </a:lnTo>
                <a:lnTo>
                  <a:pt x="2179115" y="471803"/>
                </a:lnTo>
                <a:lnTo>
                  <a:pt x="2216215" y="480203"/>
                </a:lnTo>
                <a:lnTo>
                  <a:pt x="2253315" y="487903"/>
                </a:lnTo>
                <a:lnTo>
                  <a:pt x="2290416" y="495603"/>
                </a:lnTo>
                <a:lnTo>
                  <a:pt x="2326816" y="504003"/>
                </a:lnTo>
                <a:lnTo>
                  <a:pt x="2363916" y="511703"/>
                </a:lnTo>
                <a:lnTo>
                  <a:pt x="2401017" y="520103"/>
                </a:lnTo>
                <a:lnTo>
                  <a:pt x="2438117" y="527803"/>
                </a:lnTo>
                <a:lnTo>
                  <a:pt x="2474517" y="536203"/>
                </a:lnTo>
                <a:lnTo>
                  <a:pt x="2511617" y="543903"/>
                </a:lnTo>
                <a:lnTo>
                  <a:pt x="2548718" y="551603"/>
                </a:lnTo>
                <a:lnTo>
                  <a:pt x="2585818" y="560003"/>
                </a:lnTo>
                <a:lnTo>
                  <a:pt x="2622918" y="567704"/>
                </a:lnTo>
                <a:lnTo>
                  <a:pt x="2659318" y="576104"/>
                </a:lnTo>
                <a:lnTo>
                  <a:pt x="2696419" y="583804"/>
                </a:lnTo>
                <a:lnTo>
                  <a:pt x="2733519" y="591504"/>
                </a:lnTo>
                <a:lnTo>
                  <a:pt x="2770619" y="599904"/>
                </a:lnTo>
                <a:lnTo>
                  <a:pt x="2807019" y="607604"/>
                </a:lnTo>
                <a:lnTo>
                  <a:pt x="2844120" y="616004"/>
                </a:lnTo>
                <a:lnTo>
                  <a:pt x="2881220" y="623704"/>
                </a:lnTo>
                <a:lnTo>
                  <a:pt x="2918320" y="632104"/>
                </a:lnTo>
                <a:lnTo>
                  <a:pt x="2954720" y="639804"/>
                </a:lnTo>
                <a:lnTo>
                  <a:pt x="2991821" y="647504"/>
                </a:lnTo>
                <a:lnTo>
                  <a:pt x="3028921" y="655904"/>
                </a:lnTo>
                <a:lnTo>
                  <a:pt x="3066021" y="663604"/>
                </a:lnTo>
                <a:lnTo>
                  <a:pt x="3102422" y="672004"/>
                </a:lnTo>
                <a:lnTo>
                  <a:pt x="3139522" y="679704"/>
                </a:lnTo>
                <a:lnTo>
                  <a:pt x="3176622" y="688104"/>
                </a:lnTo>
                <a:lnTo>
                  <a:pt x="3213722" y="695804"/>
                </a:lnTo>
                <a:lnTo>
                  <a:pt x="3250823" y="703504"/>
                </a:lnTo>
                <a:lnTo>
                  <a:pt x="3287223" y="711905"/>
                </a:lnTo>
                <a:lnTo>
                  <a:pt x="3324323" y="719605"/>
                </a:lnTo>
                <a:lnTo>
                  <a:pt x="3361423" y="728005"/>
                </a:lnTo>
                <a:lnTo>
                  <a:pt x="3398524" y="735705"/>
                </a:lnTo>
                <a:lnTo>
                  <a:pt x="3434924" y="743405"/>
                </a:lnTo>
                <a:lnTo>
                  <a:pt x="3472024" y="751805"/>
                </a:lnTo>
                <a:lnTo>
                  <a:pt x="3509124" y="759505"/>
                </a:lnTo>
                <a:lnTo>
                  <a:pt x="3546225" y="767905"/>
                </a:lnTo>
                <a:lnTo>
                  <a:pt x="3582625" y="775605"/>
                </a:lnTo>
                <a:lnTo>
                  <a:pt x="3619725" y="784005"/>
                </a:lnTo>
                <a:lnTo>
                  <a:pt x="3656825" y="791705"/>
                </a:lnTo>
              </a:path>
            </a:pathLst>
          </a:custGeom>
          <a:ln w="175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5806947" y="4347215"/>
            <a:ext cx="3656965" cy="2374900"/>
          </a:xfrm>
          <a:custGeom>
            <a:avLst/>
            <a:gdLst/>
            <a:ahLst/>
            <a:cxnLst/>
            <a:rect l="l" t="t" r="r" b="b"/>
            <a:pathLst>
              <a:path w="3656965" h="2374900">
                <a:moveTo>
                  <a:pt x="0" y="2374416"/>
                </a:moveTo>
                <a:lnTo>
                  <a:pt x="3656825" y="2374416"/>
                </a:lnTo>
                <a:lnTo>
                  <a:pt x="3656825" y="0"/>
                </a:lnTo>
                <a:lnTo>
                  <a:pt x="0" y="0"/>
                </a:lnTo>
                <a:lnTo>
                  <a:pt x="0" y="2374416"/>
                </a:lnTo>
                <a:close/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7" name="Picture 116" descr="p4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1" t="18384" r="58188" b="6153"/>
          <a:stretch/>
        </p:blipFill>
        <p:spPr>
          <a:xfrm>
            <a:off x="659645" y="942779"/>
            <a:ext cx="3620255" cy="6343846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622300" y="5534025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4700" y="197249"/>
            <a:ext cx="8610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33780">
              <a:lnSpc>
                <a:spcPct val="100000"/>
              </a:lnSpc>
            </a:pP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90" dirty="0">
                <a:latin typeface="+mj-lt"/>
              </a:rPr>
              <a:t>Loading</a:t>
            </a:r>
            <a:r>
              <a:rPr sz="3200" spc="70" dirty="0">
                <a:latin typeface="+mj-lt"/>
              </a:rPr>
              <a:t> </a:t>
            </a:r>
            <a:r>
              <a:rPr sz="3200" spc="5" dirty="0">
                <a:latin typeface="+mj-lt"/>
              </a:rPr>
              <a:t>in</a:t>
            </a:r>
            <a:r>
              <a:rPr sz="3200" spc="70" dirty="0">
                <a:latin typeface="+mj-lt"/>
              </a:rPr>
              <a:t> </a:t>
            </a:r>
            <a:r>
              <a:rPr sz="3200" spc="-285" dirty="0">
                <a:latin typeface="+mj-lt"/>
              </a:rPr>
              <a:t>T</a:t>
            </a:r>
            <a:r>
              <a:rPr sz="3200" spc="-20" dirty="0">
                <a:latin typeface="+mj-lt"/>
              </a:rPr>
              <a:t>r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5" dirty="0">
                <a:latin typeface="+mj-lt"/>
              </a:rPr>
              <a:t>elling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229" dirty="0">
                <a:latin typeface="+mj-lt"/>
              </a:rPr>
              <a:t>a</a:t>
            </a:r>
            <a:r>
              <a:rPr sz="3200" spc="-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20" dirty="0">
                <a:latin typeface="+mj-lt"/>
              </a:rPr>
              <a:t>ucture</a:t>
            </a:r>
          </a:p>
        </p:txBody>
      </p:sp>
      <p:sp>
        <p:nvSpPr>
          <p:cNvPr id="19" name="object 19"/>
          <p:cNvSpPr/>
          <p:nvPr/>
        </p:nvSpPr>
        <p:spPr>
          <a:xfrm>
            <a:off x="5806947" y="354495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419673" y="354495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806947" y="307035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419673" y="307035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806947" y="259504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419673" y="259504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806947" y="212044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419673" y="212044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806947" y="164514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419673" y="164514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806947" y="117053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0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419673" y="117053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44100" y="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806947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806947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5523252" y="3452320"/>
            <a:ext cx="372745" cy="389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555"/>
              </a:lnSpc>
            </a:pPr>
            <a:r>
              <a:rPr sz="1400" spc="10" dirty="0">
                <a:latin typeface="Helvetica"/>
                <a:cs typeface="Helvetica"/>
              </a:rPr>
              <a:t>-1</a:t>
            </a:r>
            <a:endParaRPr sz="1400">
              <a:latin typeface="Helvetica"/>
              <a:cs typeface="Helvetica"/>
            </a:endParaRPr>
          </a:p>
          <a:p>
            <a:pPr marR="5080" algn="r">
              <a:lnSpc>
                <a:spcPts val="1555"/>
              </a:lnSpc>
            </a:pPr>
            <a:r>
              <a:rPr sz="1400" spc="15" dirty="0">
                <a:latin typeface="Helvetica"/>
                <a:cs typeface="Helvetica"/>
              </a:rPr>
              <a:t>0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371472" y="2977717"/>
            <a:ext cx="33909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-0.5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583862" y="2502411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latin typeface="Helvetica"/>
                <a:cs typeface="Helvetica"/>
              </a:rPr>
              <a:t>0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432081" y="2027807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0.5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583862" y="1552504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latin typeface="Helvetica"/>
                <a:cs typeface="Helvetica"/>
              </a:rPr>
              <a:t>1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432081" y="1077901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1.5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538452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538452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6424573" y="3634321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0.2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7269957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269957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7156078" y="3634321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0.4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8000762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000762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7886883" y="3634321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0.6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8732267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732267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8618389" y="3634321"/>
            <a:ext cx="27876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0.8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9463773" y="3500855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44100"/>
                </a:moveTo>
                <a:lnTo>
                  <a:pt x="0" y="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9463773" y="1170539"/>
            <a:ext cx="0" cy="44450"/>
          </a:xfrm>
          <a:custGeom>
            <a:avLst/>
            <a:gdLst/>
            <a:ahLst/>
            <a:cxnLst/>
            <a:rect l="l" t="t" r="r" b="b"/>
            <a:pathLst>
              <a:path h="44450">
                <a:moveTo>
                  <a:pt x="0" y="0"/>
                </a:moveTo>
                <a:lnTo>
                  <a:pt x="0" y="44100"/>
                </a:lnTo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9425775" y="3634321"/>
            <a:ext cx="12700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5" dirty="0">
                <a:latin typeface="Helvetica"/>
                <a:cs typeface="Helvetica"/>
              </a:rPr>
              <a:t>1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5806947" y="1170539"/>
            <a:ext cx="3656965" cy="2374900"/>
          </a:xfrm>
          <a:custGeom>
            <a:avLst/>
            <a:gdLst/>
            <a:ahLst/>
            <a:cxnLst/>
            <a:rect l="l" t="t" r="r" b="b"/>
            <a:pathLst>
              <a:path w="3656965" h="2374900">
                <a:moveTo>
                  <a:pt x="0" y="2374416"/>
                </a:moveTo>
                <a:lnTo>
                  <a:pt x="3656825" y="2374416"/>
                </a:lnTo>
                <a:lnTo>
                  <a:pt x="3656825" y="0"/>
                </a:lnTo>
                <a:lnTo>
                  <a:pt x="0" y="0"/>
                </a:lnTo>
                <a:lnTo>
                  <a:pt x="0" y="2374416"/>
                </a:lnTo>
                <a:close/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4949906" y="2137655"/>
            <a:ext cx="254000" cy="4406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Helvetica"/>
                <a:cs typeface="Helvetica"/>
              </a:rPr>
              <a:t>G/G</a:t>
            </a:r>
            <a:r>
              <a:rPr sz="1725" baseline="-21739" dirty="0">
                <a:latin typeface="Helvetica"/>
                <a:cs typeface="Helvetica"/>
              </a:rPr>
              <a:t>0</a:t>
            </a:r>
            <a:endParaRPr sz="1725" baseline="-21739">
              <a:latin typeface="Helvetica"/>
              <a:cs typeface="Helvetic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501265" y="3907323"/>
            <a:ext cx="268605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10" dirty="0">
                <a:latin typeface="Helvetica"/>
                <a:cs typeface="Helvetica"/>
              </a:rPr>
              <a:t>s/L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8764468" y="1305640"/>
            <a:ext cx="481330" cy="0"/>
          </a:xfrm>
          <a:custGeom>
            <a:avLst/>
            <a:gdLst/>
            <a:ahLst/>
            <a:cxnLst/>
            <a:rect l="l" t="t" r="r" b="b"/>
            <a:pathLst>
              <a:path w="481329">
                <a:moveTo>
                  <a:pt x="0" y="0"/>
                </a:moveTo>
                <a:lnTo>
                  <a:pt x="480903" y="0"/>
                </a:lnTo>
              </a:path>
            </a:pathLst>
          </a:custGeom>
          <a:ln w="17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806947" y="1645142"/>
            <a:ext cx="3656965" cy="0"/>
          </a:xfrm>
          <a:custGeom>
            <a:avLst/>
            <a:gdLst/>
            <a:ahLst/>
            <a:cxnLst/>
            <a:rect l="l" t="t" r="r" b="b"/>
            <a:pathLst>
              <a:path w="3656965">
                <a:moveTo>
                  <a:pt x="0" y="0"/>
                </a:moveTo>
                <a:lnTo>
                  <a:pt x="3656825" y="0"/>
                </a:lnTo>
              </a:path>
            </a:pathLst>
          </a:custGeom>
          <a:ln w="175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764468" y="1487641"/>
            <a:ext cx="481330" cy="0"/>
          </a:xfrm>
          <a:custGeom>
            <a:avLst/>
            <a:gdLst/>
            <a:ahLst/>
            <a:cxnLst/>
            <a:rect l="l" t="t" r="r" b="b"/>
            <a:pathLst>
              <a:path w="481329">
                <a:moveTo>
                  <a:pt x="0" y="0"/>
                </a:moveTo>
                <a:lnTo>
                  <a:pt x="480903" y="0"/>
                </a:lnTo>
              </a:path>
            </a:pathLst>
          </a:custGeom>
          <a:ln w="175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806947" y="2595049"/>
            <a:ext cx="3656965" cy="285115"/>
          </a:xfrm>
          <a:custGeom>
            <a:avLst/>
            <a:gdLst/>
            <a:ahLst/>
            <a:cxnLst/>
            <a:rect l="l" t="t" r="r" b="b"/>
            <a:pathLst>
              <a:path w="3656965" h="285114">
                <a:moveTo>
                  <a:pt x="0" y="0"/>
                </a:moveTo>
                <a:lnTo>
                  <a:pt x="37100" y="2800"/>
                </a:lnTo>
                <a:lnTo>
                  <a:pt x="74200" y="5600"/>
                </a:lnTo>
                <a:lnTo>
                  <a:pt x="110600" y="9100"/>
                </a:lnTo>
                <a:lnTo>
                  <a:pt x="147701" y="11900"/>
                </a:lnTo>
                <a:lnTo>
                  <a:pt x="184801" y="14700"/>
                </a:lnTo>
                <a:lnTo>
                  <a:pt x="221901" y="17500"/>
                </a:lnTo>
                <a:lnTo>
                  <a:pt x="258301" y="20300"/>
                </a:lnTo>
                <a:lnTo>
                  <a:pt x="295402" y="23100"/>
                </a:lnTo>
                <a:lnTo>
                  <a:pt x="332502" y="25900"/>
                </a:lnTo>
                <a:lnTo>
                  <a:pt x="369602" y="28700"/>
                </a:lnTo>
                <a:lnTo>
                  <a:pt x="406002" y="31500"/>
                </a:lnTo>
                <a:lnTo>
                  <a:pt x="443103" y="35000"/>
                </a:lnTo>
                <a:lnTo>
                  <a:pt x="480203" y="37800"/>
                </a:lnTo>
                <a:lnTo>
                  <a:pt x="517303" y="40600"/>
                </a:lnTo>
                <a:lnTo>
                  <a:pt x="554403" y="43400"/>
                </a:lnTo>
                <a:lnTo>
                  <a:pt x="590804" y="46200"/>
                </a:lnTo>
                <a:lnTo>
                  <a:pt x="627904" y="49000"/>
                </a:lnTo>
                <a:lnTo>
                  <a:pt x="665004" y="51800"/>
                </a:lnTo>
                <a:lnTo>
                  <a:pt x="702104" y="54600"/>
                </a:lnTo>
                <a:lnTo>
                  <a:pt x="738505" y="57400"/>
                </a:lnTo>
                <a:lnTo>
                  <a:pt x="775605" y="60900"/>
                </a:lnTo>
                <a:lnTo>
                  <a:pt x="812705" y="63700"/>
                </a:lnTo>
                <a:lnTo>
                  <a:pt x="849806" y="66500"/>
                </a:lnTo>
                <a:lnTo>
                  <a:pt x="886206" y="69300"/>
                </a:lnTo>
                <a:lnTo>
                  <a:pt x="923306" y="72100"/>
                </a:lnTo>
                <a:lnTo>
                  <a:pt x="960406" y="74900"/>
                </a:lnTo>
                <a:lnTo>
                  <a:pt x="997507" y="77700"/>
                </a:lnTo>
                <a:lnTo>
                  <a:pt x="1033907" y="80500"/>
                </a:lnTo>
                <a:lnTo>
                  <a:pt x="1071007" y="83300"/>
                </a:lnTo>
                <a:lnTo>
                  <a:pt x="1108107" y="86800"/>
                </a:lnTo>
                <a:lnTo>
                  <a:pt x="1145208" y="89600"/>
                </a:lnTo>
                <a:lnTo>
                  <a:pt x="1182308" y="92400"/>
                </a:lnTo>
                <a:lnTo>
                  <a:pt x="1218708" y="95200"/>
                </a:lnTo>
                <a:lnTo>
                  <a:pt x="1255808" y="98000"/>
                </a:lnTo>
                <a:lnTo>
                  <a:pt x="1292909" y="100800"/>
                </a:lnTo>
                <a:lnTo>
                  <a:pt x="1330009" y="103600"/>
                </a:lnTo>
                <a:lnTo>
                  <a:pt x="1366409" y="106400"/>
                </a:lnTo>
                <a:lnTo>
                  <a:pt x="1403509" y="109200"/>
                </a:lnTo>
                <a:lnTo>
                  <a:pt x="1440610" y="112700"/>
                </a:lnTo>
                <a:lnTo>
                  <a:pt x="1477710" y="115500"/>
                </a:lnTo>
                <a:lnTo>
                  <a:pt x="1514110" y="118300"/>
                </a:lnTo>
                <a:lnTo>
                  <a:pt x="1551211" y="121100"/>
                </a:lnTo>
                <a:lnTo>
                  <a:pt x="1588311" y="123900"/>
                </a:lnTo>
                <a:lnTo>
                  <a:pt x="1625411" y="126700"/>
                </a:lnTo>
                <a:lnTo>
                  <a:pt x="1662511" y="129500"/>
                </a:lnTo>
                <a:lnTo>
                  <a:pt x="1698912" y="132300"/>
                </a:lnTo>
                <a:lnTo>
                  <a:pt x="1736012" y="135100"/>
                </a:lnTo>
                <a:lnTo>
                  <a:pt x="1773112" y="138600"/>
                </a:lnTo>
                <a:lnTo>
                  <a:pt x="1810212" y="141401"/>
                </a:lnTo>
                <a:lnTo>
                  <a:pt x="1846613" y="144201"/>
                </a:lnTo>
                <a:lnTo>
                  <a:pt x="1883713" y="147001"/>
                </a:lnTo>
                <a:lnTo>
                  <a:pt x="1920813" y="149801"/>
                </a:lnTo>
                <a:lnTo>
                  <a:pt x="1957913" y="152601"/>
                </a:lnTo>
                <a:lnTo>
                  <a:pt x="1994314" y="155401"/>
                </a:lnTo>
                <a:lnTo>
                  <a:pt x="2031414" y="158201"/>
                </a:lnTo>
                <a:lnTo>
                  <a:pt x="2068514" y="161001"/>
                </a:lnTo>
                <a:lnTo>
                  <a:pt x="2105614" y="164501"/>
                </a:lnTo>
                <a:lnTo>
                  <a:pt x="2142715" y="167301"/>
                </a:lnTo>
                <a:lnTo>
                  <a:pt x="2179115" y="170101"/>
                </a:lnTo>
                <a:lnTo>
                  <a:pt x="2216215" y="172901"/>
                </a:lnTo>
                <a:lnTo>
                  <a:pt x="2253315" y="175701"/>
                </a:lnTo>
                <a:lnTo>
                  <a:pt x="2290416" y="178501"/>
                </a:lnTo>
                <a:lnTo>
                  <a:pt x="2326816" y="181301"/>
                </a:lnTo>
                <a:lnTo>
                  <a:pt x="2363916" y="184101"/>
                </a:lnTo>
                <a:lnTo>
                  <a:pt x="2401017" y="186901"/>
                </a:lnTo>
                <a:lnTo>
                  <a:pt x="2438117" y="190401"/>
                </a:lnTo>
                <a:lnTo>
                  <a:pt x="2474517" y="193201"/>
                </a:lnTo>
                <a:lnTo>
                  <a:pt x="2511617" y="196001"/>
                </a:lnTo>
                <a:lnTo>
                  <a:pt x="2548718" y="198801"/>
                </a:lnTo>
                <a:lnTo>
                  <a:pt x="2585818" y="201601"/>
                </a:lnTo>
                <a:lnTo>
                  <a:pt x="2622918" y="204401"/>
                </a:lnTo>
                <a:lnTo>
                  <a:pt x="2659318" y="207201"/>
                </a:lnTo>
                <a:lnTo>
                  <a:pt x="2696419" y="210001"/>
                </a:lnTo>
                <a:lnTo>
                  <a:pt x="2733519" y="212801"/>
                </a:lnTo>
                <a:lnTo>
                  <a:pt x="2770619" y="216301"/>
                </a:lnTo>
                <a:lnTo>
                  <a:pt x="2807019" y="219101"/>
                </a:lnTo>
                <a:lnTo>
                  <a:pt x="2844120" y="221901"/>
                </a:lnTo>
                <a:lnTo>
                  <a:pt x="2881220" y="224701"/>
                </a:lnTo>
                <a:lnTo>
                  <a:pt x="2918320" y="227501"/>
                </a:lnTo>
                <a:lnTo>
                  <a:pt x="2954720" y="230301"/>
                </a:lnTo>
                <a:lnTo>
                  <a:pt x="2991821" y="233101"/>
                </a:lnTo>
                <a:lnTo>
                  <a:pt x="3028921" y="235901"/>
                </a:lnTo>
                <a:lnTo>
                  <a:pt x="3066021" y="238701"/>
                </a:lnTo>
                <a:lnTo>
                  <a:pt x="3102422" y="242201"/>
                </a:lnTo>
                <a:lnTo>
                  <a:pt x="3139522" y="245001"/>
                </a:lnTo>
                <a:lnTo>
                  <a:pt x="3176622" y="247801"/>
                </a:lnTo>
                <a:lnTo>
                  <a:pt x="3213722" y="250601"/>
                </a:lnTo>
                <a:lnTo>
                  <a:pt x="3250823" y="253401"/>
                </a:lnTo>
                <a:lnTo>
                  <a:pt x="3287223" y="256201"/>
                </a:lnTo>
                <a:lnTo>
                  <a:pt x="3324323" y="259001"/>
                </a:lnTo>
                <a:lnTo>
                  <a:pt x="3361423" y="261801"/>
                </a:lnTo>
                <a:lnTo>
                  <a:pt x="3398524" y="264601"/>
                </a:lnTo>
                <a:lnTo>
                  <a:pt x="3434924" y="268101"/>
                </a:lnTo>
                <a:lnTo>
                  <a:pt x="3472024" y="270901"/>
                </a:lnTo>
                <a:lnTo>
                  <a:pt x="3509124" y="273701"/>
                </a:lnTo>
                <a:lnTo>
                  <a:pt x="3546225" y="276501"/>
                </a:lnTo>
                <a:lnTo>
                  <a:pt x="3582625" y="279301"/>
                </a:lnTo>
                <a:lnTo>
                  <a:pt x="3619725" y="282102"/>
                </a:lnTo>
                <a:lnTo>
                  <a:pt x="3656825" y="284902"/>
                </a:lnTo>
              </a:path>
            </a:pathLst>
          </a:custGeom>
          <a:ln w="175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764468" y="1669642"/>
            <a:ext cx="481330" cy="0"/>
          </a:xfrm>
          <a:custGeom>
            <a:avLst/>
            <a:gdLst/>
            <a:ahLst/>
            <a:cxnLst/>
            <a:rect l="l" t="t" r="r" b="b"/>
            <a:pathLst>
              <a:path w="481329">
                <a:moveTo>
                  <a:pt x="0" y="0"/>
                </a:moveTo>
                <a:lnTo>
                  <a:pt x="480903" y="0"/>
                </a:lnTo>
              </a:path>
            </a:pathLst>
          </a:custGeom>
          <a:ln w="175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7550055" y="1213004"/>
            <a:ext cx="1755139" cy="571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4305">
              <a:lnSpc>
                <a:spcPts val="1555"/>
              </a:lnSpc>
            </a:pPr>
            <a:r>
              <a:rPr sz="1400" spc="15" dirty="0">
                <a:latin typeface="Helvetica"/>
                <a:cs typeface="Helvetica"/>
              </a:rPr>
              <a:t>RF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spc="10" dirty="0">
                <a:latin typeface="Helvetica"/>
                <a:cs typeface="Helvetica"/>
              </a:rPr>
              <a:t>gradient</a:t>
            </a:r>
            <a:endParaRPr sz="1400">
              <a:latin typeface="Helvetica"/>
              <a:cs typeface="Helvetica"/>
            </a:endParaRPr>
          </a:p>
          <a:p>
            <a:pPr marL="12700">
              <a:lnSpc>
                <a:spcPts val="1435"/>
              </a:lnSpc>
              <a:tabLst>
                <a:tab pos="1741805" algn="l"/>
              </a:tabLst>
            </a:pPr>
            <a:r>
              <a:rPr sz="1400" spc="15" dirty="0">
                <a:latin typeface="Helvetica"/>
                <a:cs typeface="Helvetica"/>
              </a:rPr>
              <a:t>beam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spc="10" dirty="0">
                <a:latin typeface="Helvetica"/>
                <a:cs typeface="Helvetica"/>
              </a:rPr>
              <a:t>loading</a:t>
            </a:r>
            <a:r>
              <a:rPr sz="1400" dirty="0">
                <a:latin typeface="Helvetica"/>
                <a:cs typeface="Helvetica"/>
              </a:rPr>
              <a:t> </a:t>
            </a:r>
            <a:r>
              <a:rPr sz="1400" spc="80" dirty="0">
                <a:latin typeface="Helvetica"/>
                <a:cs typeface="Helvetica"/>
              </a:rPr>
              <a:t> 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dirty="0">
                <a:latin typeface="Helvetica"/>
                <a:cs typeface="Helvetica"/>
              </a:rPr>
              <a:t>	</a:t>
            </a:r>
            <a:endParaRPr sz="1400">
              <a:latin typeface="Helvetica"/>
              <a:cs typeface="Helvetica"/>
            </a:endParaRPr>
          </a:p>
          <a:p>
            <a:pPr marL="761365">
              <a:lnSpc>
                <a:spcPts val="1555"/>
              </a:lnSpc>
              <a:tabLst>
                <a:tab pos="1741805" algn="l"/>
              </a:tabLst>
            </a:pPr>
            <a:r>
              <a:rPr sz="1400" spc="15" dirty="0">
                <a:latin typeface="Helvetica"/>
                <a:cs typeface="Helvetica"/>
              </a:rPr>
              <a:t>sum </a:t>
            </a:r>
            <a:r>
              <a:rPr sz="1400" spc="80" dirty="0">
                <a:latin typeface="Helvetica"/>
                <a:cs typeface="Helvetica"/>
              </a:rPr>
              <a:t> </a:t>
            </a:r>
            <a:r>
              <a:rPr sz="1400" spc="5" dirty="0">
                <a:latin typeface="Helvetica"/>
                <a:cs typeface="Helvetica"/>
              </a:rPr>
              <a:t> </a:t>
            </a:r>
            <a:r>
              <a:rPr sz="1400" dirty="0">
                <a:latin typeface="Helvetica"/>
                <a:cs typeface="Helvetica"/>
              </a:rPr>
              <a:t>	</a:t>
            </a:r>
            <a:endParaRPr sz="1400">
              <a:latin typeface="Helvetica"/>
              <a:cs typeface="Helvetica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5806947" y="1645142"/>
            <a:ext cx="3656965" cy="285115"/>
          </a:xfrm>
          <a:custGeom>
            <a:avLst/>
            <a:gdLst/>
            <a:ahLst/>
            <a:cxnLst/>
            <a:rect l="l" t="t" r="r" b="b"/>
            <a:pathLst>
              <a:path w="3656965" h="285114">
                <a:moveTo>
                  <a:pt x="0" y="0"/>
                </a:moveTo>
                <a:lnTo>
                  <a:pt x="37100" y="3500"/>
                </a:lnTo>
                <a:lnTo>
                  <a:pt x="74200" y="6300"/>
                </a:lnTo>
                <a:lnTo>
                  <a:pt x="110600" y="9100"/>
                </a:lnTo>
                <a:lnTo>
                  <a:pt x="147701" y="11900"/>
                </a:lnTo>
                <a:lnTo>
                  <a:pt x="184801" y="14700"/>
                </a:lnTo>
                <a:lnTo>
                  <a:pt x="221901" y="17500"/>
                </a:lnTo>
                <a:lnTo>
                  <a:pt x="258301" y="20300"/>
                </a:lnTo>
                <a:lnTo>
                  <a:pt x="295402" y="23100"/>
                </a:lnTo>
                <a:lnTo>
                  <a:pt x="332502" y="25900"/>
                </a:lnTo>
                <a:lnTo>
                  <a:pt x="369602" y="29400"/>
                </a:lnTo>
                <a:lnTo>
                  <a:pt x="406002" y="32200"/>
                </a:lnTo>
                <a:lnTo>
                  <a:pt x="443103" y="35000"/>
                </a:lnTo>
                <a:lnTo>
                  <a:pt x="480203" y="37800"/>
                </a:lnTo>
                <a:lnTo>
                  <a:pt x="517303" y="40600"/>
                </a:lnTo>
                <a:lnTo>
                  <a:pt x="554403" y="43400"/>
                </a:lnTo>
                <a:lnTo>
                  <a:pt x="590804" y="46200"/>
                </a:lnTo>
                <a:lnTo>
                  <a:pt x="627904" y="49000"/>
                </a:lnTo>
                <a:lnTo>
                  <a:pt x="665004" y="51800"/>
                </a:lnTo>
                <a:lnTo>
                  <a:pt x="702104" y="55300"/>
                </a:lnTo>
                <a:lnTo>
                  <a:pt x="738505" y="58100"/>
                </a:lnTo>
                <a:lnTo>
                  <a:pt x="775605" y="60900"/>
                </a:lnTo>
                <a:lnTo>
                  <a:pt x="812705" y="63700"/>
                </a:lnTo>
                <a:lnTo>
                  <a:pt x="849806" y="66500"/>
                </a:lnTo>
                <a:lnTo>
                  <a:pt x="886206" y="69300"/>
                </a:lnTo>
                <a:lnTo>
                  <a:pt x="923306" y="72100"/>
                </a:lnTo>
                <a:lnTo>
                  <a:pt x="960406" y="74900"/>
                </a:lnTo>
                <a:lnTo>
                  <a:pt x="997507" y="77700"/>
                </a:lnTo>
                <a:lnTo>
                  <a:pt x="1033907" y="81200"/>
                </a:lnTo>
                <a:lnTo>
                  <a:pt x="1071007" y="84000"/>
                </a:lnTo>
                <a:lnTo>
                  <a:pt x="1108107" y="86800"/>
                </a:lnTo>
                <a:lnTo>
                  <a:pt x="1145208" y="89600"/>
                </a:lnTo>
                <a:lnTo>
                  <a:pt x="1182308" y="92400"/>
                </a:lnTo>
                <a:lnTo>
                  <a:pt x="1218708" y="95200"/>
                </a:lnTo>
                <a:lnTo>
                  <a:pt x="1255808" y="98000"/>
                </a:lnTo>
                <a:lnTo>
                  <a:pt x="1292909" y="100800"/>
                </a:lnTo>
                <a:lnTo>
                  <a:pt x="1330009" y="103600"/>
                </a:lnTo>
                <a:lnTo>
                  <a:pt x="1366409" y="107100"/>
                </a:lnTo>
                <a:lnTo>
                  <a:pt x="1403509" y="109900"/>
                </a:lnTo>
                <a:lnTo>
                  <a:pt x="1440610" y="112700"/>
                </a:lnTo>
                <a:lnTo>
                  <a:pt x="1477710" y="115500"/>
                </a:lnTo>
                <a:lnTo>
                  <a:pt x="1514110" y="118300"/>
                </a:lnTo>
                <a:lnTo>
                  <a:pt x="1551211" y="121100"/>
                </a:lnTo>
                <a:lnTo>
                  <a:pt x="1588311" y="123900"/>
                </a:lnTo>
                <a:lnTo>
                  <a:pt x="1625411" y="126700"/>
                </a:lnTo>
                <a:lnTo>
                  <a:pt x="1662511" y="129500"/>
                </a:lnTo>
                <a:lnTo>
                  <a:pt x="1698912" y="133000"/>
                </a:lnTo>
                <a:lnTo>
                  <a:pt x="1736012" y="135800"/>
                </a:lnTo>
                <a:lnTo>
                  <a:pt x="1773112" y="138600"/>
                </a:lnTo>
                <a:lnTo>
                  <a:pt x="1810212" y="141401"/>
                </a:lnTo>
                <a:lnTo>
                  <a:pt x="1846613" y="144201"/>
                </a:lnTo>
                <a:lnTo>
                  <a:pt x="1883713" y="147001"/>
                </a:lnTo>
                <a:lnTo>
                  <a:pt x="1920813" y="149801"/>
                </a:lnTo>
                <a:lnTo>
                  <a:pt x="1957913" y="152601"/>
                </a:lnTo>
                <a:lnTo>
                  <a:pt x="1994314" y="155401"/>
                </a:lnTo>
                <a:lnTo>
                  <a:pt x="2031414" y="158901"/>
                </a:lnTo>
                <a:lnTo>
                  <a:pt x="2068514" y="161701"/>
                </a:lnTo>
                <a:lnTo>
                  <a:pt x="2105614" y="164501"/>
                </a:lnTo>
                <a:lnTo>
                  <a:pt x="2142715" y="167301"/>
                </a:lnTo>
                <a:lnTo>
                  <a:pt x="2179115" y="170101"/>
                </a:lnTo>
                <a:lnTo>
                  <a:pt x="2216215" y="172901"/>
                </a:lnTo>
                <a:lnTo>
                  <a:pt x="2253315" y="175701"/>
                </a:lnTo>
                <a:lnTo>
                  <a:pt x="2290416" y="178501"/>
                </a:lnTo>
                <a:lnTo>
                  <a:pt x="2326816" y="181301"/>
                </a:lnTo>
                <a:lnTo>
                  <a:pt x="2363916" y="184801"/>
                </a:lnTo>
                <a:lnTo>
                  <a:pt x="2401017" y="187601"/>
                </a:lnTo>
                <a:lnTo>
                  <a:pt x="2438117" y="190401"/>
                </a:lnTo>
                <a:lnTo>
                  <a:pt x="2474517" y="193201"/>
                </a:lnTo>
                <a:lnTo>
                  <a:pt x="2511617" y="196001"/>
                </a:lnTo>
                <a:lnTo>
                  <a:pt x="2548718" y="198801"/>
                </a:lnTo>
                <a:lnTo>
                  <a:pt x="2585818" y="201601"/>
                </a:lnTo>
                <a:lnTo>
                  <a:pt x="2622918" y="204401"/>
                </a:lnTo>
                <a:lnTo>
                  <a:pt x="2659318" y="207201"/>
                </a:lnTo>
                <a:lnTo>
                  <a:pt x="2696419" y="210701"/>
                </a:lnTo>
                <a:lnTo>
                  <a:pt x="2733519" y="213501"/>
                </a:lnTo>
                <a:lnTo>
                  <a:pt x="2770619" y="216301"/>
                </a:lnTo>
                <a:lnTo>
                  <a:pt x="2807019" y="219101"/>
                </a:lnTo>
                <a:lnTo>
                  <a:pt x="2844120" y="221901"/>
                </a:lnTo>
                <a:lnTo>
                  <a:pt x="2881220" y="224701"/>
                </a:lnTo>
                <a:lnTo>
                  <a:pt x="2918320" y="227501"/>
                </a:lnTo>
                <a:lnTo>
                  <a:pt x="2954720" y="230301"/>
                </a:lnTo>
                <a:lnTo>
                  <a:pt x="2991821" y="233101"/>
                </a:lnTo>
                <a:lnTo>
                  <a:pt x="3028921" y="236601"/>
                </a:lnTo>
                <a:lnTo>
                  <a:pt x="3066021" y="239401"/>
                </a:lnTo>
                <a:lnTo>
                  <a:pt x="3102422" y="242201"/>
                </a:lnTo>
                <a:lnTo>
                  <a:pt x="3139522" y="245001"/>
                </a:lnTo>
                <a:lnTo>
                  <a:pt x="3176622" y="247801"/>
                </a:lnTo>
                <a:lnTo>
                  <a:pt x="3213722" y="250601"/>
                </a:lnTo>
                <a:lnTo>
                  <a:pt x="3250823" y="253401"/>
                </a:lnTo>
                <a:lnTo>
                  <a:pt x="3287223" y="256201"/>
                </a:lnTo>
                <a:lnTo>
                  <a:pt x="3324323" y="259001"/>
                </a:lnTo>
                <a:lnTo>
                  <a:pt x="3361423" y="262501"/>
                </a:lnTo>
                <a:lnTo>
                  <a:pt x="3398524" y="265301"/>
                </a:lnTo>
                <a:lnTo>
                  <a:pt x="3434924" y="268101"/>
                </a:lnTo>
                <a:lnTo>
                  <a:pt x="3472024" y="270901"/>
                </a:lnTo>
                <a:lnTo>
                  <a:pt x="3509124" y="273701"/>
                </a:lnTo>
                <a:lnTo>
                  <a:pt x="3546225" y="276501"/>
                </a:lnTo>
                <a:lnTo>
                  <a:pt x="3582625" y="279301"/>
                </a:lnTo>
                <a:lnTo>
                  <a:pt x="3619725" y="282102"/>
                </a:lnTo>
                <a:lnTo>
                  <a:pt x="3656825" y="284902"/>
                </a:lnTo>
              </a:path>
            </a:pathLst>
          </a:custGeom>
          <a:ln w="175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806947" y="1170539"/>
            <a:ext cx="3656965" cy="2374900"/>
          </a:xfrm>
          <a:custGeom>
            <a:avLst/>
            <a:gdLst/>
            <a:ahLst/>
            <a:cxnLst/>
            <a:rect l="l" t="t" r="r" b="b"/>
            <a:pathLst>
              <a:path w="3656965" h="2374900">
                <a:moveTo>
                  <a:pt x="0" y="2374416"/>
                </a:moveTo>
                <a:lnTo>
                  <a:pt x="3656825" y="2374416"/>
                </a:lnTo>
                <a:lnTo>
                  <a:pt x="3656825" y="0"/>
                </a:lnTo>
                <a:lnTo>
                  <a:pt x="0" y="0"/>
                </a:lnTo>
                <a:lnTo>
                  <a:pt x="0" y="2374416"/>
                </a:lnTo>
                <a:close/>
              </a:path>
            </a:pathLst>
          </a:custGeom>
          <a:ln w="7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TextBox 117"/>
          <p:cNvSpPr txBox="1"/>
          <p:nvPr/>
        </p:nvSpPr>
        <p:spPr>
          <a:xfrm>
            <a:off x="622300" y="5534025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beamload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" y="2718216"/>
            <a:ext cx="6426200" cy="480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806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57705">
              <a:lnSpc>
                <a:spcPct val="100000"/>
              </a:lnSpc>
            </a:pP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90" dirty="0">
                <a:latin typeface="+mj-lt"/>
              </a:rPr>
              <a:t>Loading</a:t>
            </a:r>
            <a:r>
              <a:rPr sz="3200" spc="70" dirty="0">
                <a:latin typeface="+mj-lt"/>
              </a:rPr>
              <a:t> </a:t>
            </a:r>
            <a:r>
              <a:rPr sz="3200" spc="140" dirty="0">
                <a:latin typeface="+mj-lt"/>
              </a:rPr>
              <a:t>Compensation</a:t>
            </a:r>
          </a:p>
        </p:txBody>
      </p:sp>
      <p:sp>
        <p:nvSpPr>
          <p:cNvPr id="7" name="object 7"/>
          <p:cNvSpPr/>
          <p:nvPr/>
        </p:nvSpPr>
        <p:spPr>
          <a:xfrm>
            <a:off x="5965556" y="401498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094414" y="401498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643147" y="3910932"/>
            <a:ext cx="2108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965556" y="347258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094414" y="347258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469682" y="3368525"/>
            <a:ext cx="384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-0.5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965556" y="292937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94414" y="292937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712415" y="2825314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965556" y="23869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094414" y="23869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538950" y="2282907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965556" y="184375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094414" y="184375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712415" y="1739699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965556" y="13013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094414" y="13013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5538950" y="1197292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1.5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965556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965556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923949" y="4118935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801568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801568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6673235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637580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637580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7509246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8472791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472791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8344458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0.6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9308803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9308803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9180469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0.8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10144814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144814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10103202" y="4118935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965556" y="1301350"/>
            <a:ext cx="4179570" cy="2713990"/>
          </a:xfrm>
          <a:custGeom>
            <a:avLst/>
            <a:gdLst/>
            <a:ahLst/>
            <a:cxnLst/>
            <a:rect l="l" t="t" r="r" b="b"/>
            <a:pathLst>
              <a:path w="4179570" h="2713990">
                <a:moveTo>
                  <a:pt x="0" y="2713637"/>
                </a:moveTo>
                <a:lnTo>
                  <a:pt x="4179257" y="2713637"/>
                </a:lnTo>
                <a:lnTo>
                  <a:pt x="4179257" y="0"/>
                </a:lnTo>
                <a:lnTo>
                  <a:pt x="0" y="0"/>
                </a:lnTo>
                <a:lnTo>
                  <a:pt x="0" y="2713637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4987889" y="2408448"/>
            <a:ext cx="286385" cy="4997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G/G</a:t>
            </a:r>
            <a:r>
              <a:rPr sz="1950" baseline="-21367" dirty="0">
                <a:latin typeface="Helvetica"/>
                <a:cs typeface="Helvetica"/>
              </a:rPr>
              <a:t>0</a:t>
            </a:r>
            <a:endParaRPr sz="1950" baseline="-21367">
              <a:latin typeface="Helvetica"/>
              <a:cs typeface="Helvetic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903747" y="4430939"/>
            <a:ext cx="30289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s/L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9345603" y="1455753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965556" y="1843758"/>
            <a:ext cx="4179570" cy="0"/>
          </a:xfrm>
          <a:custGeom>
            <a:avLst/>
            <a:gdLst/>
            <a:ahLst/>
            <a:cxnLst/>
            <a:rect l="l" t="t" r="r" b="b"/>
            <a:pathLst>
              <a:path w="4179570">
                <a:moveTo>
                  <a:pt x="0" y="0"/>
                </a:moveTo>
                <a:lnTo>
                  <a:pt x="4179257" y="0"/>
                </a:lnTo>
              </a:path>
            </a:pathLst>
          </a:custGeom>
          <a:ln w="20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9345603" y="1663756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965556" y="2929373"/>
            <a:ext cx="4179570" cy="325755"/>
          </a:xfrm>
          <a:custGeom>
            <a:avLst/>
            <a:gdLst/>
            <a:ahLst/>
            <a:cxnLst/>
            <a:rect l="l" t="t" r="r" b="b"/>
            <a:pathLst>
              <a:path w="4179570" h="325754">
                <a:moveTo>
                  <a:pt x="0" y="0"/>
                </a:moveTo>
                <a:lnTo>
                  <a:pt x="42400" y="3200"/>
                </a:lnTo>
                <a:lnTo>
                  <a:pt x="84801" y="6400"/>
                </a:lnTo>
                <a:lnTo>
                  <a:pt x="126401" y="10400"/>
                </a:lnTo>
                <a:lnTo>
                  <a:pt x="168802" y="13600"/>
                </a:lnTo>
                <a:lnTo>
                  <a:pt x="211202" y="16800"/>
                </a:lnTo>
                <a:lnTo>
                  <a:pt x="253603" y="20000"/>
                </a:lnTo>
                <a:lnTo>
                  <a:pt x="295204" y="23200"/>
                </a:lnTo>
                <a:lnTo>
                  <a:pt x="337604" y="26400"/>
                </a:lnTo>
                <a:lnTo>
                  <a:pt x="380005" y="29600"/>
                </a:lnTo>
                <a:lnTo>
                  <a:pt x="422405" y="32800"/>
                </a:lnTo>
                <a:lnTo>
                  <a:pt x="464006" y="36000"/>
                </a:lnTo>
                <a:lnTo>
                  <a:pt x="506407" y="40000"/>
                </a:lnTo>
                <a:lnTo>
                  <a:pt x="548807" y="43200"/>
                </a:lnTo>
                <a:lnTo>
                  <a:pt x="591208" y="46400"/>
                </a:lnTo>
                <a:lnTo>
                  <a:pt x="633608" y="49600"/>
                </a:lnTo>
                <a:lnTo>
                  <a:pt x="675209" y="52800"/>
                </a:lnTo>
                <a:lnTo>
                  <a:pt x="717609" y="56000"/>
                </a:lnTo>
                <a:lnTo>
                  <a:pt x="760010" y="59200"/>
                </a:lnTo>
                <a:lnTo>
                  <a:pt x="802411" y="62400"/>
                </a:lnTo>
                <a:lnTo>
                  <a:pt x="844011" y="65600"/>
                </a:lnTo>
                <a:lnTo>
                  <a:pt x="886412" y="69600"/>
                </a:lnTo>
                <a:lnTo>
                  <a:pt x="928812" y="72801"/>
                </a:lnTo>
                <a:lnTo>
                  <a:pt x="971213" y="76001"/>
                </a:lnTo>
                <a:lnTo>
                  <a:pt x="1012814" y="79201"/>
                </a:lnTo>
                <a:lnTo>
                  <a:pt x="1055214" y="82401"/>
                </a:lnTo>
                <a:lnTo>
                  <a:pt x="1097615" y="85601"/>
                </a:lnTo>
                <a:lnTo>
                  <a:pt x="1140015" y="88801"/>
                </a:lnTo>
                <a:lnTo>
                  <a:pt x="1181616" y="92001"/>
                </a:lnTo>
                <a:lnTo>
                  <a:pt x="1224016" y="95201"/>
                </a:lnTo>
                <a:lnTo>
                  <a:pt x="1266417" y="99201"/>
                </a:lnTo>
                <a:lnTo>
                  <a:pt x="1308818" y="102401"/>
                </a:lnTo>
                <a:lnTo>
                  <a:pt x="1351218" y="105601"/>
                </a:lnTo>
                <a:lnTo>
                  <a:pt x="1392819" y="108801"/>
                </a:lnTo>
                <a:lnTo>
                  <a:pt x="1435219" y="112001"/>
                </a:lnTo>
                <a:lnTo>
                  <a:pt x="1477620" y="115201"/>
                </a:lnTo>
                <a:lnTo>
                  <a:pt x="1520021" y="118401"/>
                </a:lnTo>
                <a:lnTo>
                  <a:pt x="1561621" y="121601"/>
                </a:lnTo>
                <a:lnTo>
                  <a:pt x="1604022" y="124801"/>
                </a:lnTo>
                <a:lnTo>
                  <a:pt x="1646422" y="128801"/>
                </a:lnTo>
                <a:lnTo>
                  <a:pt x="1688823" y="132001"/>
                </a:lnTo>
                <a:lnTo>
                  <a:pt x="1730423" y="135201"/>
                </a:lnTo>
                <a:lnTo>
                  <a:pt x="1772824" y="138401"/>
                </a:lnTo>
                <a:lnTo>
                  <a:pt x="1815225" y="141601"/>
                </a:lnTo>
                <a:lnTo>
                  <a:pt x="1857625" y="144802"/>
                </a:lnTo>
                <a:lnTo>
                  <a:pt x="1900026" y="148002"/>
                </a:lnTo>
                <a:lnTo>
                  <a:pt x="1941626" y="151202"/>
                </a:lnTo>
                <a:lnTo>
                  <a:pt x="1984027" y="154402"/>
                </a:lnTo>
                <a:lnTo>
                  <a:pt x="2026428" y="158402"/>
                </a:lnTo>
                <a:lnTo>
                  <a:pt x="2068828" y="161602"/>
                </a:lnTo>
                <a:lnTo>
                  <a:pt x="2110429" y="164802"/>
                </a:lnTo>
                <a:lnTo>
                  <a:pt x="2152829" y="168002"/>
                </a:lnTo>
                <a:lnTo>
                  <a:pt x="2195230" y="171202"/>
                </a:lnTo>
                <a:lnTo>
                  <a:pt x="2237630" y="174402"/>
                </a:lnTo>
                <a:lnTo>
                  <a:pt x="2279231" y="177602"/>
                </a:lnTo>
                <a:lnTo>
                  <a:pt x="2321632" y="180802"/>
                </a:lnTo>
                <a:lnTo>
                  <a:pt x="2364032" y="184002"/>
                </a:lnTo>
                <a:lnTo>
                  <a:pt x="2406433" y="188002"/>
                </a:lnTo>
                <a:lnTo>
                  <a:pt x="2448833" y="191202"/>
                </a:lnTo>
                <a:lnTo>
                  <a:pt x="2490434" y="194402"/>
                </a:lnTo>
                <a:lnTo>
                  <a:pt x="2532835" y="197602"/>
                </a:lnTo>
                <a:lnTo>
                  <a:pt x="2575235" y="200802"/>
                </a:lnTo>
                <a:lnTo>
                  <a:pt x="2617636" y="204002"/>
                </a:lnTo>
                <a:lnTo>
                  <a:pt x="2659236" y="207202"/>
                </a:lnTo>
                <a:lnTo>
                  <a:pt x="2701637" y="210402"/>
                </a:lnTo>
                <a:lnTo>
                  <a:pt x="2744037" y="213602"/>
                </a:lnTo>
                <a:lnTo>
                  <a:pt x="2786438" y="217603"/>
                </a:lnTo>
                <a:lnTo>
                  <a:pt x="2828039" y="220803"/>
                </a:lnTo>
                <a:lnTo>
                  <a:pt x="2870439" y="224003"/>
                </a:lnTo>
                <a:lnTo>
                  <a:pt x="2912840" y="227203"/>
                </a:lnTo>
                <a:lnTo>
                  <a:pt x="2955240" y="230403"/>
                </a:lnTo>
                <a:lnTo>
                  <a:pt x="2997641" y="233603"/>
                </a:lnTo>
                <a:lnTo>
                  <a:pt x="3039242" y="236803"/>
                </a:lnTo>
                <a:lnTo>
                  <a:pt x="3081642" y="240003"/>
                </a:lnTo>
                <a:lnTo>
                  <a:pt x="3124043" y="243203"/>
                </a:lnTo>
                <a:lnTo>
                  <a:pt x="3166443" y="247203"/>
                </a:lnTo>
                <a:lnTo>
                  <a:pt x="3208044" y="250403"/>
                </a:lnTo>
                <a:lnTo>
                  <a:pt x="3250444" y="253603"/>
                </a:lnTo>
                <a:lnTo>
                  <a:pt x="3292845" y="256803"/>
                </a:lnTo>
                <a:lnTo>
                  <a:pt x="3335246" y="260003"/>
                </a:lnTo>
                <a:lnTo>
                  <a:pt x="3376846" y="263203"/>
                </a:lnTo>
                <a:lnTo>
                  <a:pt x="3419247" y="266403"/>
                </a:lnTo>
                <a:lnTo>
                  <a:pt x="3461647" y="269603"/>
                </a:lnTo>
                <a:lnTo>
                  <a:pt x="3504048" y="272803"/>
                </a:lnTo>
                <a:lnTo>
                  <a:pt x="3545649" y="276803"/>
                </a:lnTo>
                <a:lnTo>
                  <a:pt x="3588049" y="280003"/>
                </a:lnTo>
                <a:lnTo>
                  <a:pt x="3630450" y="283203"/>
                </a:lnTo>
                <a:lnTo>
                  <a:pt x="3672850" y="286403"/>
                </a:lnTo>
                <a:lnTo>
                  <a:pt x="3715251" y="289604"/>
                </a:lnTo>
                <a:lnTo>
                  <a:pt x="3756851" y="292804"/>
                </a:lnTo>
                <a:lnTo>
                  <a:pt x="3799252" y="296004"/>
                </a:lnTo>
                <a:lnTo>
                  <a:pt x="3841653" y="299204"/>
                </a:lnTo>
                <a:lnTo>
                  <a:pt x="3884053" y="302404"/>
                </a:lnTo>
                <a:lnTo>
                  <a:pt x="3925654" y="306404"/>
                </a:lnTo>
                <a:lnTo>
                  <a:pt x="3968054" y="309604"/>
                </a:lnTo>
                <a:lnTo>
                  <a:pt x="4010455" y="312804"/>
                </a:lnTo>
                <a:lnTo>
                  <a:pt x="4052856" y="316004"/>
                </a:lnTo>
                <a:lnTo>
                  <a:pt x="4094456" y="319204"/>
                </a:lnTo>
                <a:lnTo>
                  <a:pt x="4136857" y="322404"/>
                </a:lnTo>
                <a:lnTo>
                  <a:pt x="4179257" y="325604"/>
                </a:lnTo>
              </a:path>
            </a:pathLst>
          </a:custGeom>
          <a:ln w="20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9345603" y="1871758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7959508" y="1351696"/>
            <a:ext cx="2002155" cy="64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4625">
              <a:lnSpc>
                <a:spcPts val="1780"/>
              </a:lnSpc>
            </a:pPr>
            <a:r>
              <a:rPr sz="1600" spc="20" dirty="0">
                <a:latin typeface="Helvetica"/>
                <a:cs typeface="Helvetica"/>
              </a:rPr>
              <a:t>RF</a:t>
            </a:r>
            <a:r>
              <a:rPr sz="1600" spc="10" dirty="0">
                <a:latin typeface="Helvetica"/>
                <a:cs typeface="Helvetica"/>
              </a:rPr>
              <a:t> gradient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639"/>
              </a:lnSpc>
              <a:tabLst>
                <a:tab pos="1988820" algn="l"/>
              </a:tabLst>
            </a:pPr>
            <a:r>
              <a:rPr sz="1600" spc="20" dirty="0">
                <a:latin typeface="Helvetica"/>
                <a:cs typeface="Helvetica"/>
              </a:rPr>
              <a:t>beam</a:t>
            </a:r>
            <a:r>
              <a:rPr sz="1600" spc="10" dirty="0">
                <a:latin typeface="Helvetica"/>
                <a:cs typeface="Helvetica"/>
              </a:rPr>
              <a:t> loading</a:t>
            </a:r>
            <a:r>
              <a:rPr sz="1600" dirty="0">
                <a:latin typeface="Helvetica"/>
                <a:cs typeface="Helvetica"/>
              </a:rPr>
              <a:t> </a:t>
            </a:r>
            <a:r>
              <a:rPr sz="1600" spc="90" dirty="0">
                <a:latin typeface="Helvetica"/>
                <a:cs typeface="Helvetica"/>
              </a:rPr>
              <a:t> </a:t>
            </a:r>
            <a:r>
              <a:rPr sz="1600" spc="5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	</a:t>
            </a:r>
            <a:endParaRPr sz="1600">
              <a:latin typeface="Helvetica"/>
              <a:cs typeface="Helvetica"/>
            </a:endParaRPr>
          </a:p>
          <a:p>
            <a:pPr marL="868044">
              <a:lnSpc>
                <a:spcPts val="1780"/>
              </a:lnSpc>
              <a:tabLst>
                <a:tab pos="1988820" algn="l"/>
              </a:tabLst>
            </a:pPr>
            <a:r>
              <a:rPr sz="1600" spc="20" dirty="0">
                <a:latin typeface="Helvetica"/>
                <a:cs typeface="Helvetica"/>
              </a:rPr>
              <a:t>sum </a:t>
            </a:r>
            <a:r>
              <a:rPr sz="1600" spc="90" dirty="0">
                <a:latin typeface="Helvetica"/>
                <a:cs typeface="Helvetica"/>
              </a:rPr>
              <a:t> </a:t>
            </a:r>
            <a:r>
              <a:rPr sz="1600" spc="5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	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965556" y="1843758"/>
            <a:ext cx="4179570" cy="325755"/>
          </a:xfrm>
          <a:custGeom>
            <a:avLst/>
            <a:gdLst/>
            <a:ahLst/>
            <a:cxnLst/>
            <a:rect l="l" t="t" r="r" b="b"/>
            <a:pathLst>
              <a:path w="4179570" h="325755">
                <a:moveTo>
                  <a:pt x="0" y="0"/>
                </a:moveTo>
                <a:lnTo>
                  <a:pt x="42400" y="4000"/>
                </a:lnTo>
                <a:lnTo>
                  <a:pt x="84801" y="7200"/>
                </a:lnTo>
                <a:lnTo>
                  <a:pt x="126401" y="10400"/>
                </a:lnTo>
                <a:lnTo>
                  <a:pt x="168802" y="13600"/>
                </a:lnTo>
                <a:lnTo>
                  <a:pt x="211202" y="16800"/>
                </a:lnTo>
                <a:lnTo>
                  <a:pt x="253603" y="20000"/>
                </a:lnTo>
                <a:lnTo>
                  <a:pt x="295204" y="23200"/>
                </a:lnTo>
                <a:lnTo>
                  <a:pt x="337604" y="26400"/>
                </a:lnTo>
                <a:lnTo>
                  <a:pt x="380005" y="29600"/>
                </a:lnTo>
                <a:lnTo>
                  <a:pt x="422405" y="33600"/>
                </a:lnTo>
                <a:lnTo>
                  <a:pt x="464006" y="36800"/>
                </a:lnTo>
                <a:lnTo>
                  <a:pt x="506407" y="40000"/>
                </a:lnTo>
                <a:lnTo>
                  <a:pt x="548807" y="43200"/>
                </a:lnTo>
                <a:lnTo>
                  <a:pt x="591208" y="46400"/>
                </a:lnTo>
                <a:lnTo>
                  <a:pt x="633608" y="49600"/>
                </a:lnTo>
                <a:lnTo>
                  <a:pt x="675209" y="52800"/>
                </a:lnTo>
                <a:lnTo>
                  <a:pt x="717609" y="56000"/>
                </a:lnTo>
                <a:lnTo>
                  <a:pt x="760010" y="59200"/>
                </a:lnTo>
                <a:lnTo>
                  <a:pt x="802411" y="63200"/>
                </a:lnTo>
                <a:lnTo>
                  <a:pt x="844011" y="66400"/>
                </a:lnTo>
                <a:lnTo>
                  <a:pt x="886412" y="69600"/>
                </a:lnTo>
                <a:lnTo>
                  <a:pt x="928812" y="72801"/>
                </a:lnTo>
                <a:lnTo>
                  <a:pt x="971213" y="76001"/>
                </a:lnTo>
                <a:lnTo>
                  <a:pt x="1012814" y="79201"/>
                </a:lnTo>
                <a:lnTo>
                  <a:pt x="1055214" y="82401"/>
                </a:lnTo>
                <a:lnTo>
                  <a:pt x="1097615" y="85601"/>
                </a:lnTo>
                <a:lnTo>
                  <a:pt x="1140015" y="88801"/>
                </a:lnTo>
                <a:lnTo>
                  <a:pt x="1181616" y="92801"/>
                </a:lnTo>
                <a:lnTo>
                  <a:pt x="1224016" y="96001"/>
                </a:lnTo>
                <a:lnTo>
                  <a:pt x="1266417" y="99201"/>
                </a:lnTo>
                <a:lnTo>
                  <a:pt x="1308818" y="102401"/>
                </a:lnTo>
                <a:lnTo>
                  <a:pt x="1351218" y="105601"/>
                </a:lnTo>
                <a:lnTo>
                  <a:pt x="1392819" y="108801"/>
                </a:lnTo>
                <a:lnTo>
                  <a:pt x="1435219" y="112001"/>
                </a:lnTo>
                <a:lnTo>
                  <a:pt x="1477620" y="115201"/>
                </a:lnTo>
                <a:lnTo>
                  <a:pt x="1520021" y="118401"/>
                </a:lnTo>
                <a:lnTo>
                  <a:pt x="1561621" y="122401"/>
                </a:lnTo>
                <a:lnTo>
                  <a:pt x="1604022" y="125601"/>
                </a:lnTo>
                <a:lnTo>
                  <a:pt x="1646422" y="128801"/>
                </a:lnTo>
                <a:lnTo>
                  <a:pt x="1688823" y="132001"/>
                </a:lnTo>
                <a:lnTo>
                  <a:pt x="1730423" y="135201"/>
                </a:lnTo>
                <a:lnTo>
                  <a:pt x="1772824" y="138401"/>
                </a:lnTo>
                <a:lnTo>
                  <a:pt x="1815225" y="141601"/>
                </a:lnTo>
                <a:lnTo>
                  <a:pt x="1857625" y="144802"/>
                </a:lnTo>
                <a:lnTo>
                  <a:pt x="1900026" y="148002"/>
                </a:lnTo>
                <a:lnTo>
                  <a:pt x="1941626" y="152002"/>
                </a:lnTo>
                <a:lnTo>
                  <a:pt x="1984027" y="155202"/>
                </a:lnTo>
                <a:lnTo>
                  <a:pt x="2026428" y="158402"/>
                </a:lnTo>
                <a:lnTo>
                  <a:pt x="2068828" y="161602"/>
                </a:lnTo>
                <a:lnTo>
                  <a:pt x="2110429" y="164802"/>
                </a:lnTo>
                <a:lnTo>
                  <a:pt x="2152829" y="168002"/>
                </a:lnTo>
                <a:lnTo>
                  <a:pt x="2195230" y="171202"/>
                </a:lnTo>
                <a:lnTo>
                  <a:pt x="2237630" y="174402"/>
                </a:lnTo>
                <a:lnTo>
                  <a:pt x="2279231" y="177602"/>
                </a:lnTo>
                <a:lnTo>
                  <a:pt x="2321632" y="181602"/>
                </a:lnTo>
                <a:lnTo>
                  <a:pt x="2364032" y="184802"/>
                </a:lnTo>
                <a:lnTo>
                  <a:pt x="2406433" y="188002"/>
                </a:lnTo>
                <a:lnTo>
                  <a:pt x="2448833" y="191202"/>
                </a:lnTo>
                <a:lnTo>
                  <a:pt x="2490434" y="194402"/>
                </a:lnTo>
                <a:lnTo>
                  <a:pt x="2532835" y="197602"/>
                </a:lnTo>
                <a:lnTo>
                  <a:pt x="2575235" y="200802"/>
                </a:lnTo>
                <a:lnTo>
                  <a:pt x="2617636" y="204002"/>
                </a:lnTo>
                <a:lnTo>
                  <a:pt x="2659236" y="207202"/>
                </a:lnTo>
                <a:lnTo>
                  <a:pt x="2701637" y="211202"/>
                </a:lnTo>
                <a:lnTo>
                  <a:pt x="2744037" y="214402"/>
                </a:lnTo>
                <a:lnTo>
                  <a:pt x="2786438" y="217603"/>
                </a:lnTo>
                <a:lnTo>
                  <a:pt x="2828039" y="220803"/>
                </a:lnTo>
                <a:lnTo>
                  <a:pt x="2870439" y="224003"/>
                </a:lnTo>
                <a:lnTo>
                  <a:pt x="2912840" y="227203"/>
                </a:lnTo>
                <a:lnTo>
                  <a:pt x="2955240" y="230403"/>
                </a:lnTo>
                <a:lnTo>
                  <a:pt x="2997641" y="233603"/>
                </a:lnTo>
                <a:lnTo>
                  <a:pt x="3039242" y="236803"/>
                </a:lnTo>
                <a:lnTo>
                  <a:pt x="3081642" y="240803"/>
                </a:lnTo>
                <a:lnTo>
                  <a:pt x="3124043" y="244003"/>
                </a:lnTo>
                <a:lnTo>
                  <a:pt x="3166443" y="247203"/>
                </a:lnTo>
                <a:lnTo>
                  <a:pt x="3208044" y="250403"/>
                </a:lnTo>
                <a:lnTo>
                  <a:pt x="3250444" y="253603"/>
                </a:lnTo>
                <a:lnTo>
                  <a:pt x="3292845" y="256803"/>
                </a:lnTo>
                <a:lnTo>
                  <a:pt x="3335246" y="260003"/>
                </a:lnTo>
                <a:lnTo>
                  <a:pt x="3376846" y="263203"/>
                </a:lnTo>
                <a:lnTo>
                  <a:pt x="3419247" y="266403"/>
                </a:lnTo>
                <a:lnTo>
                  <a:pt x="3461647" y="270403"/>
                </a:lnTo>
                <a:lnTo>
                  <a:pt x="3504048" y="273603"/>
                </a:lnTo>
                <a:lnTo>
                  <a:pt x="3545649" y="276803"/>
                </a:lnTo>
                <a:lnTo>
                  <a:pt x="3588049" y="280003"/>
                </a:lnTo>
                <a:lnTo>
                  <a:pt x="3630450" y="283203"/>
                </a:lnTo>
                <a:lnTo>
                  <a:pt x="3672850" y="286403"/>
                </a:lnTo>
                <a:lnTo>
                  <a:pt x="3715251" y="289604"/>
                </a:lnTo>
                <a:lnTo>
                  <a:pt x="3756851" y="292804"/>
                </a:lnTo>
                <a:lnTo>
                  <a:pt x="3799252" y="296004"/>
                </a:lnTo>
                <a:lnTo>
                  <a:pt x="3841653" y="300004"/>
                </a:lnTo>
                <a:lnTo>
                  <a:pt x="3884053" y="303204"/>
                </a:lnTo>
                <a:lnTo>
                  <a:pt x="3925654" y="306404"/>
                </a:lnTo>
                <a:lnTo>
                  <a:pt x="3968054" y="309604"/>
                </a:lnTo>
                <a:lnTo>
                  <a:pt x="4010455" y="312804"/>
                </a:lnTo>
                <a:lnTo>
                  <a:pt x="4052856" y="316004"/>
                </a:lnTo>
                <a:lnTo>
                  <a:pt x="4094456" y="319204"/>
                </a:lnTo>
                <a:lnTo>
                  <a:pt x="4136857" y="322404"/>
                </a:lnTo>
                <a:lnTo>
                  <a:pt x="4179257" y="325604"/>
                </a:lnTo>
              </a:path>
            </a:pathLst>
          </a:custGeom>
          <a:ln w="20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965556" y="1301350"/>
            <a:ext cx="4179570" cy="2713990"/>
          </a:xfrm>
          <a:custGeom>
            <a:avLst/>
            <a:gdLst/>
            <a:ahLst/>
            <a:cxnLst/>
            <a:rect l="l" t="t" r="r" b="b"/>
            <a:pathLst>
              <a:path w="4179570" h="2713990">
                <a:moveTo>
                  <a:pt x="0" y="2713637"/>
                </a:moveTo>
                <a:lnTo>
                  <a:pt x="4179257" y="2713637"/>
                </a:lnTo>
                <a:lnTo>
                  <a:pt x="4179257" y="0"/>
                </a:lnTo>
                <a:lnTo>
                  <a:pt x="0" y="0"/>
                </a:lnTo>
                <a:lnTo>
                  <a:pt x="0" y="2713637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444128" y="5089214"/>
            <a:ext cx="3758565" cy="322580"/>
          </a:xfrm>
          <a:custGeom>
            <a:avLst/>
            <a:gdLst/>
            <a:ahLst/>
            <a:cxnLst/>
            <a:rect l="l" t="t" r="r" b="b"/>
            <a:pathLst>
              <a:path w="3758565" h="322579">
                <a:moveTo>
                  <a:pt x="0" y="322156"/>
                </a:moveTo>
                <a:lnTo>
                  <a:pt x="3758540" y="322156"/>
                </a:lnTo>
                <a:lnTo>
                  <a:pt x="3758540" y="0"/>
                </a:lnTo>
                <a:lnTo>
                  <a:pt x="0" y="0"/>
                </a:lnTo>
                <a:lnTo>
                  <a:pt x="0" y="32215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444128" y="5626145"/>
            <a:ext cx="3758565" cy="322580"/>
          </a:xfrm>
          <a:custGeom>
            <a:avLst/>
            <a:gdLst/>
            <a:ahLst/>
            <a:cxnLst/>
            <a:rect l="l" t="t" r="r" b="b"/>
            <a:pathLst>
              <a:path w="3758565" h="322579">
                <a:moveTo>
                  <a:pt x="0" y="322162"/>
                </a:moveTo>
                <a:lnTo>
                  <a:pt x="3758540" y="322162"/>
                </a:lnTo>
                <a:lnTo>
                  <a:pt x="3758540" y="0"/>
                </a:lnTo>
                <a:lnTo>
                  <a:pt x="0" y="0"/>
                </a:lnTo>
                <a:lnTo>
                  <a:pt x="0" y="32216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128794" y="5572451"/>
            <a:ext cx="1074420" cy="429895"/>
          </a:xfrm>
          <a:custGeom>
            <a:avLst/>
            <a:gdLst/>
            <a:ahLst/>
            <a:cxnLst/>
            <a:rect l="l" t="t" r="r" b="b"/>
            <a:pathLst>
              <a:path w="1074420" h="429895">
                <a:moveTo>
                  <a:pt x="0" y="0"/>
                </a:moveTo>
                <a:lnTo>
                  <a:pt x="1073868" y="0"/>
                </a:lnTo>
                <a:lnTo>
                  <a:pt x="1073868" y="429549"/>
                </a:lnTo>
                <a:lnTo>
                  <a:pt x="0" y="429549"/>
                </a:lnTo>
                <a:lnTo>
                  <a:pt x="0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947538" y="5250289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4">
                <a:moveTo>
                  <a:pt x="0" y="0"/>
                </a:moveTo>
                <a:lnTo>
                  <a:pt x="1538563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450955" y="5191220"/>
            <a:ext cx="107950" cy="118745"/>
          </a:xfrm>
          <a:custGeom>
            <a:avLst/>
            <a:gdLst/>
            <a:ahLst/>
            <a:cxnLst/>
            <a:rect l="l" t="t" r="r" b="b"/>
            <a:pathLst>
              <a:path w="107950" h="118745">
                <a:moveTo>
                  <a:pt x="0" y="0"/>
                </a:moveTo>
                <a:lnTo>
                  <a:pt x="11701" y="32226"/>
                </a:lnTo>
                <a:lnTo>
                  <a:pt x="11701" y="85919"/>
                </a:lnTo>
                <a:lnTo>
                  <a:pt x="0" y="118144"/>
                </a:lnTo>
                <a:lnTo>
                  <a:pt x="107386" y="5906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947538" y="5787226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4">
                <a:moveTo>
                  <a:pt x="0" y="0"/>
                </a:moveTo>
                <a:lnTo>
                  <a:pt x="1538563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450955" y="5728151"/>
            <a:ext cx="107950" cy="118745"/>
          </a:xfrm>
          <a:custGeom>
            <a:avLst/>
            <a:gdLst/>
            <a:ahLst/>
            <a:cxnLst/>
            <a:rect l="l" t="t" r="r" b="b"/>
            <a:pathLst>
              <a:path w="107950" h="118745">
                <a:moveTo>
                  <a:pt x="0" y="0"/>
                </a:moveTo>
                <a:lnTo>
                  <a:pt x="11701" y="32230"/>
                </a:lnTo>
                <a:lnTo>
                  <a:pt x="11701" y="85919"/>
                </a:lnTo>
                <a:lnTo>
                  <a:pt x="0" y="118149"/>
                </a:lnTo>
                <a:lnTo>
                  <a:pt x="107386" y="590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245693" y="5089214"/>
            <a:ext cx="3758565" cy="322580"/>
          </a:xfrm>
          <a:custGeom>
            <a:avLst/>
            <a:gdLst/>
            <a:ahLst/>
            <a:cxnLst/>
            <a:rect l="l" t="t" r="r" b="b"/>
            <a:pathLst>
              <a:path w="3758565" h="322579">
                <a:moveTo>
                  <a:pt x="2684666" y="0"/>
                </a:moveTo>
                <a:lnTo>
                  <a:pt x="0" y="0"/>
                </a:lnTo>
                <a:lnTo>
                  <a:pt x="0" y="322156"/>
                </a:lnTo>
                <a:lnTo>
                  <a:pt x="3758534" y="322156"/>
                </a:lnTo>
                <a:lnTo>
                  <a:pt x="3758534" y="161074"/>
                </a:lnTo>
                <a:lnTo>
                  <a:pt x="268466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245693" y="5626144"/>
            <a:ext cx="3758565" cy="322580"/>
          </a:xfrm>
          <a:custGeom>
            <a:avLst/>
            <a:gdLst/>
            <a:ahLst/>
            <a:cxnLst/>
            <a:rect l="l" t="t" r="r" b="b"/>
            <a:pathLst>
              <a:path w="3758565" h="322579">
                <a:moveTo>
                  <a:pt x="2684666" y="0"/>
                </a:moveTo>
                <a:lnTo>
                  <a:pt x="0" y="0"/>
                </a:lnTo>
                <a:lnTo>
                  <a:pt x="0" y="322162"/>
                </a:lnTo>
                <a:lnTo>
                  <a:pt x="3758534" y="322162"/>
                </a:lnTo>
                <a:lnTo>
                  <a:pt x="3758534" y="161081"/>
                </a:lnTo>
                <a:lnTo>
                  <a:pt x="268466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930359" y="5572451"/>
            <a:ext cx="1074420" cy="429895"/>
          </a:xfrm>
          <a:custGeom>
            <a:avLst/>
            <a:gdLst/>
            <a:ahLst/>
            <a:cxnLst/>
            <a:rect l="l" t="t" r="r" b="b"/>
            <a:pathLst>
              <a:path w="1074420" h="429895">
                <a:moveTo>
                  <a:pt x="0" y="0"/>
                </a:moveTo>
                <a:lnTo>
                  <a:pt x="1073868" y="0"/>
                </a:lnTo>
                <a:lnTo>
                  <a:pt x="1073868" y="429549"/>
                </a:lnTo>
                <a:lnTo>
                  <a:pt x="0" y="429549"/>
                </a:lnTo>
                <a:lnTo>
                  <a:pt x="0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749103" y="5250289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4">
                <a:moveTo>
                  <a:pt x="0" y="0"/>
                </a:moveTo>
                <a:lnTo>
                  <a:pt x="1538563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9252520" y="5191220"/>
            <a:ext cx="107950" cy="118745"/>
          </a:xfrm>
          <a:custGeom>
            <a:avLst/>
            <a:gdLst/>
            <a:ahLst/>
            <a:cxnLst/>
            <a:rect l="l" t="t" r="r" b="b"/>
            <a:pathLst>
              <a:path w="107950" h="118745">
                <a:moveTo>
                  <a:pt x="0" y="0"/>
                </a:moveTo>
                <a:lnTo>
                  <a:pt x="11701" y="32226"/>
                </a:lnTo>
                <a:lnTo>
                  <a:pt x="11701" y="85919"/>
                </a:lnTo>
                <a:lnTo>
                  <a:pt x="0" y="118144"/>
                </a:lnTo>
                <a:lnTo>
                  <a:pt x="107386" y="5906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749103" y="5787226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4">
                <a:moveTo>
                  <a:pt x="0" y="0"/>
                </a:moveTo>
                <a:lnTo>
                  <a:pt x="1538563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9252520" y="5728151"/>
            <a:ext cx="107950" cy="118745"/>
          </a:xfrm>
          <a:custGeom>
            <a:avLst/>
            <a:gdLst/>
            <a:ahLst/>
            <a:cxnLst/>
            <a:rect l="l" t="t" r="r" b="b"/>
            <a:pathLst>
              <a:path w="107950" h="118745">
                <a:moveTo>
                  <a:pt x="0" y="0"/>
                </a:moveTo>
                <a:lnTo>
                  <a:pt x="11701" y="32230"/>
                </a:lnTo>
                <a:lnTo>
                  <a:pt x="11701" y="85919"/>
                </a:lnTo>
                <a:lnTo>
                  <a:pt x="0" y="118149"/>
                </a:lnTo>
                <a:lnTo>
                  <a:pt x="107386" y="590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46</a:t>
            </a:r>
          </a:p>
        </p:txBody>
      </p:sp>
      <p:pic>
        <p:nvPicPr>
          <p:cNvPr id="70" name="Picture 69" descr="p47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7" t="23111" r="58930" b="44322"/>
          <a:stretch/>
        </p:blipFill>
        <p:spPr>
          <a:xfrm>
            <a:off x="927100" y="1495425"/>
            <a:ext cx="3464685" cy="2766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57705">
              <a:lnSpc>
                <a:spcPct val="100000"/>
              </a:lnSpc>
            </a:pP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90" dirty="0">
                <a:latin typeface="+mj-lt"/>
              </a:rPr>
              <a:t>Loading</a:t>
            </a:r>
            <a:r>
              <a:rPr sz="3200" spc="70" dirty="0">
                <a:latin typeface="+mj-lt"/>
              </a:rPr>
              <a:t> </a:t>
            </a:r>
            <a:r>
              <a:rPr sz="3200" spc="140" dirty="0">
                <a:latin typeface="+mj-lt"/>
              </a:rPr>
              <a:t>Compensation</a:t>
            </a:r>
          </a:p>
        </p:txBody>
      </p:sp>
      <p:sp>
        <p:nvSpPr>
          <p:cNvPr id="54" name="object 54"/>
          <p:cNvSpPr/>
          <p:nvPr/>
        </p:nvSpPr>
        <p:spPr>
          <a:xfrm>
            <a:off x="1444128" y="963293"/>
            <a:ext cx="3758565" cy="322580"/>
          </a:xfrm>
          <a:custGeom>
            <a:avLst/>
            <a:gdLst/>
            <a:ahLst/>
            <a:cxnLst/>
            <a:rect l="l" t="t" r="r" b="b"/>
            <a:pathLst>
              <a:path w="3758565" h="322579">
                <a:moveTo>
                  <a:pt x="0" y="322156"/>
                </a:moveTo>
                <a:lnTo>
                  <a:pt x="3758540" y="322156"/>
                </a:lnTo>
                <a:lnTo>
                  <a:pt x="3758540" y="0"/>
                </a:lnTo>
                <a:lnTo>
                  <a:pt x="0" y="0"/>
                </a:lnTo>
                <a:lnTo>
                  <a:pt x="0" y="32215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444128" y="1500224"/>
            <a:ext cx="3758565" cy="322580"/>
          </a:xfrm>
          <a:custGeom>
            <a:avLst/>
            <a:gdLst/>
            <a:ahLst/>
            <a:cxnLst/>
            <a:rect l="l" t="t" r="r" b="b"/>
            <a:pathLst>
              <a:path w="3758565" h="322579">
                <a:moveTo>
                  <a:pt x="0" y="322162"/>
                </a:moveTo>
                <a:lnTo>
                  <a:pt x="3758540" y="322162"/>
                </a:lnTo>
                <a:lnTo>
                  <a:pt x="3758540" y="0"/>
                </a:lnTo>
                <a:lnTo>
                  <a:pt x="0" y="0"/>
                </a:lnTo>
                <a:lnTo>
                  <a:pt x="0" y="32216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128794" y="1446530"/>
            <a:ext cx="1074420" cy="429895"/>
          </a:xfrm>
          <a:custGeom>
            <a:avLst/>
            <a:gdLst/>
            <a:ahLst/>
            <a:cxnLst/>
            <a:rect l="l" t="t" r="r" b="b"/>
            <a:pathLst>
              <a:path w="1074420" h="429895">
                <a:moveTo>
                  <a:pt x="0" y="0"/>
                </a:moveTo>
                <a:lnTo>
                  <a:pt x="1073868" y="0"/>
                </a:lnTo>
                <a:lnTo>
                  <a:pt x="1073868" y="429549"/>
                </a:lnTo>
                <a:lnTo>
                  <a:pt x="0" y="429549"/>
                </a:lnTo>
                <a:lnTo>
                  <a:pt x="0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947538" y="1124368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4">
                <a:moveTo>
                  <a:pt x="0" y="0"/>
                </a:moveTo>
                <a:lnTo>
                  <a:pt x="1538563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450955" y="1068349"/>
            <a:ext cx="107950" cy="118745"/>
          </a:xfrm>
          <a:custGeom>
            <a:avLst/>
            <a:gdLst/>
            <a:ahLst/>
            <a:cxnLst/>
            <a:rect l="l" t="t" r="r" b="b"/>
            <a:pathLst>
              <a:path w="107950" h="118745">
                <a:moveTo>
                  <a:pt x="0" y="0"/>
                </a:moveTo>
                <a:lnTo>
                  <a:pt x="11701" y="32226"/>
                </a:lnTo>
                <a:lnTo>
                  <a:pt x="11701" y="85919"/>
                </a:lnTo>
                <a:lnTo>
                  <a:pt x="0" y="118144"/>
                </a:lnTo>
                <a:lnTo>
                  <a:pt x="107386" y="5906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947538" y="1661305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4">
                <a:moveTo>
                  <a:pt x="0" y="0"/>
                </a:moveTo>
                <a:lnTo>
                  <a:pt x="1538563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450955" y="1605280"/>
            <a:ext cx="107950" cy="118745"/>
          </a:xfrm>
          <a:custGeom>
            <a:avLst/>
            <a:gdLst/>
            <a:ahLst/>
            <a:cxnLst/>
            <a:rect l="l" t="t" r="r" b="b"/>
            <a:pathLst>
              <a:path w="107950" h="118745">
                <a:moveTo>
                  <a:pt x="0" y="0"/>
                </a:moveTo>
                <a:lnTo>
                  <a:pt x="11701" y="32230"/>
                </a:lnTo>
                <a:lnTo>
                  <a:pt x="11701" y="85919"/>
                </a:lnTo>
                <a:lnTo>
                  <a:pt x="0" y="118149"/>
                </a:lnTo>
                <a:lnTo>
                  <a:pt x="107386" y="590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245693" y="963293"/>
            <a:ext cx="3758565" cy="322580"/>
          </a:xfrm>
          <a:custGeom>
            <a:avLst/>
            <a:gdLst/>
            <a:ahLst/>
            <a:cxnLst/>
            <a:rect l="l" t="t" r="r" b="b"/>
            <a:pathLst>
              <a:path w="3758565" h="322579">
                <a:moveTo>
                  <a:pt x="2684666" y="0"/>
                </a:moveTo>
                <a:lnTo>
                  <a:pt x="0" y="0"/>
                </a:lnTo>
                <a:lnTo>
                  <a:pt x="0" y="322156"/>
                </a:lnTo>
                <a:lnTo>
                  <a:pt x="3758534" y="322156"/>
                </a:lnTo>
                <a:lnTo>
                  <a:pt x="3758534" y="161074"/>
                </a:lnTo>
                <a:lnTo>
                  <a:pt x="268466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245693" y="1500223"/>
            <a:ext cx="3758565" cy="322580"/>
          </a:xfrm>
          <a:custGeom>
            <a:avLst/>
            <a:gdLst/>
            <a:ahLst/>
            <a:cxnLst/>
            <a:rect l="l" t="t" r="r" b="b"/>
            <a:pathLst>
              <a:path w="3758565" h="322579">
                <a:moveTo>
                  <a:pt x="2684666" y="0"/>
                </a:moveTo>
                <a:lnTo>
                  <a:pt x="0" y="0"/>
                </a:lnTo>
                <a:lnTo>
                  <a:pt x="0" y="322162"/>
                </a:lnTo>
                <a:lnTo>
                  <a:pt x="3758534" y="322162"/>
                </a:lnTo>
                <a:lnTo>
                  <a:pt x="3758534" y="161081"/>
                </a:lnTo>
                <a:lnTo>
                  <a:pt x="268466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930359" y="1446530"/>
            <a:ext cx="1074420" cy="429895"/>
          </a:xfrm>
          <a:custGeom>
            <a:avLst/>
            <a:gdLst/>
            <a:ahLst/>
            <a:cxnLst/>
            <a:rect l="l" t="t" r="r" b="b"/>
            <a:pathLst>
              <a:path w="1074420" h="429895">
                <a:moveTo>
                  <a:pt x="0" y="0"/>
                </a:moveTo>
                <a:lnTo>
                  <a:pt x="1073868" y="0"/>
                </a:lnTo>
                <a:lnTo>
                  <a:pt x="1073868" y="429549"/>
                </a:lnTo>
                <a:lnTo>
                  <a:pt x="0" y="429549"/>
                </a:lnTo>
                <a:lnTo>
                  <a:pt x="0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749103" y="1124368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4">
                <a:moveTo>
                  <a:pt x="0" y="0"/>
                </a:moveTo>
                <a:lnTo>
                  <a:pt x="1538563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9252520" y="1068349"/>
            <a:ext cx="107950" cy="118745"/>
          </a:xfrm>
          <a:custGeom>
            <a:avLst/>
            <a:gdLst/>
            <a:ahLst/>
            <a:cxnLst/>
            <a:rect l="l" t="t" r="r" b="b"/>
            <a:pathLst>
              <a:path w="107950" h="118745">
                <a:moveTo>
                  <a:pt x="0" y="0"/>
                </a:moveTo>
                <a:lnTo>
                  <a:pt x="11701" y="32226"/>
                </a:lnTo>
                <a:lnTo>
                  <a:pt x="11701" y="85919"/>
                </a:lnTo>
                <a:lnTo>
                  <a:pt x="0" y="118144"/>
                </a:lnTo>
                <a:lnTo>
                  <a:pt x="107386" y="5906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749103" y="1661305"/>
            <a:ext cx="1538605" cy="0"/>
          </a:xfrm>
          <a:custGeom>
            <a:avLst/>
            <a:gdLst/>
            <a:ahLst/>
            <a:cxnLst/>
            <a:rect l="l" t="t" r="r" b="b"/>
            <a:pathLst>
              <a:path w="1538604">
                <a:moveTo>
                  <a:pt x="0" y="0"/>
                </a:moveTo>
                <a:lnTo>
                  <a:pt x="1538563" y="0"/>
                </a:lnTo>
              </a:path>
            </a:pathLst>
          </a:custGeom>
          <a:ln w="536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9252520" y="1605280"/>
            <a:ext cx="107950" cy="118745"/>
          </a:xfrm>
          <a:custGeom>
            <a:avLst/>
            <a:gdLst/>
            <a:ahLst/>
            <a:cxnLst/>
            <a:rect l="l" t="t" r="r" b="b"/>
            <a:pathLst>
              <a:path w="107950" h="118745">
                <a:moveTo>
                  <a:pt x="0" y="0"/>
                </a:moveTo>
                <a:lnTo>
                  <a:pt x="11701" y="32230"/>
                </a:lnTo>
                <a:lnTo>
                  <a:pt x="11701" y="85919"/>
                </a:lnTo>
                <a:lnTo>
                  <a:pt x="0" y="118149"/>
                </a:lnTo>
                <a:lnTo>
                  <a:pt x="107386" y="590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46</a:t>
            </a:r>
          </a:p>
        </p:txBody>
      </p:sp>
      <p:pic>
        <p:nvPicPr>
          <p:cNvPr id="3" name="Picture 2" descr="beamload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900" y="2333625"/>
            <a:ext cx="5969000" cy="446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6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47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41295">
              <a:lnSpc>
                <a:spcPct val="100000"/>
              </a:lnSpc>
            </a:pP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20" dirty="0">
                <a:latin typeface="+mj-lt"/>
              </a:rPr>
              <a:t>ucture</a:t>
            </a:r>
            <a:r>
              <a:rPr sz="3200" spc="70" dirty="0">
                <a:latin typeface="+mj-lt"/>
              </a:rPr>
              <a:t> </a:t>
            </a:r>
            <a:r>
              <a:rPr sz="3200" spc="-285" dirty="0">
                <a:latin typeface="+mj-lt"/>
              </a:rPr>
              <a:t>T</a:t>
            </a:r>
            <a:r>
              <a:rPr sz="3200" spc="190" dirty="0">
                <a:latin typeface="+mj-lt"/>
              </a:rPr>
              <a:t>ape</a:t>
            </a:r>
            <a:r>
              <a:rPr sz="3200" spc="170" dirty="0">
                <a:latin typeface="+mj-lt"/>
              </a:rPr>
              <a:t>r</a:t>
            </a:r>
            <a:r>
              <a:rPr sz="3200" spc="50" dirty="0">
                <a:latin typeface="+mj-lt"/>
              </a:rPr>
              <a:t>ing</a:t>
            </a:r>
          </a:p>
        </p:txBody>
      </p:sp>
      <p:sp>
        <p:nvSpPr>
          <p:cNvPr id="11" name="object 11"/>
          <p:cNvSpPr/>
          <p:nvPr/>
        </p:nvSpPr>
        <p:spPr>
          <a:xfrm>
            <a:off x="5965556" y="401498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094414" y="401498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469682" y="3910932"/>
            <a:ext cx="384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-1.5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965556" y="356298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094414" y="356298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643147" y="3458926"/>
            <a:ext cx="2108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965556" y="31101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094414" y="31101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469682" y="3006120"/>
            <a:ext cx="384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-0.5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965556" y="26581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094414" y="26581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712415" y="2554110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965556" y="22061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094414" y="22061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538950" y="2102104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965556" y="17533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094414" y="17533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712415" y="1649298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965556" y="13013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094414" y="13013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538950" y="1197292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1.5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965556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965556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923949" y="4118935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801568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801568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6673235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7637580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637580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7509246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8472791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472791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8344458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0.6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9308803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9308803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9180469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0.8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0144814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144814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10103202" y="4118935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965556" y="1301350"/>
            <a:ext cx="4179570" cy="2713990"/>
          </a:xfrm>
          <a:custGeom>
            <a:avLst/>
            <a:gdLst/>
            <a:ahLst/>
            <a:cxnLst/>
            <a:rect l="l" t="t" r="r" b="b"/>
            <a:pathLst>
              <a:path w="4179570" h="2713990">
                <a:moveTo>
                  <a:pt x="0" y="2713637"/>
                </a:moveTo>
                <a:lnTo>
                  <a:pt x="4179257" y="2713637"/>
                </a:lnTo>
                <a:lnTo>
                  <a:pt x="4179257" y="0"/>
                </a:lnTo>
                <a:lnTo>
                  <a:pt x="0" y="0"/>
                </a:lnTo>
                <a:lnTo>
                  <a:pt x="0" y="2713637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4987889" y="2408448"/>
            <a:ext cx="286385" cy="4997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G/G</a:t>
            </a:r>
            <a:r>
              <a:rPr sz="1950" baseline="-21367" dirty="0">
                <a:latin typeface="Helvetica"/>
                <a:cs typeface="Helvetica"/>
              </a:rPr>
              <a:t>0</a:t>
            </a:r>
            <a:endParaRPr sz="1950" baseline="-21367">
              <a:latin typeface="Helvetica"/>
              <a:cs typeface="Helvetic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903747" y="4430939"/>
            <a:ext cx="30289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s/L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7712781" y="3444580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965556" y="1482153"/>
            <a:ext cx="4179570" cy="271780"/>
          </a:xfrm>
          <a:custGeom>
            <a:avLst/>
            <a:gdLst/>
            <a:ahLst/>
            <a:cxnLst/>
            <a:rect l="l" t="t" r="r" b="b"/>
            <a:pathLst>
              <a:path w="4179570" h="271780">
                <a:moveTo>
                  <a:pt x="0" y="271203"/>
                </a:moveTo>
                <a:lnTo>
                  <a:pt x="168802" y="271203"/>
                </a:lnTo>
                <a:lnTo>
                  <a:pt x="211202" y="270403"/>
                </a:lnTo>
                <a:lnTo>
                  <a:pt x="295204" y="270403"/>
                </a:lnTo>
                <a:lnTo>
                  <a:pt x="337604" y="269603"/>
                </a:lnTo>
                <a:lnTo>
                  <a:pt x="380005" y="269603"/>
                </a:lnTo>
                <a:lnTo>
                  <a:pt x="422405" y="268803"/>
                </a:lnTo>
                <a:lnTo>
                  <a:pt x="464006" y="268003"/>
                </a:lnTo>
                <a:lnTo>
                  <a:pt x="506407" y="267203"/>
                </a:lnTo>
                <a:lnTo>
                  <a:pt x="548807" y="266403"/>
                </a:lnTo>
                <a:lnTo>
                  <a:pt x="591208" y="266403"/>
                </a:lnTo>
                <a:lnTo>
                  <a:pt x="633608" y="265603"/>
                </a:lnTo>
                <a:lnTo>
                  <a:pt x="675209" y="264003"/>
                </a:lnTo>
                <a:lnTo>
                  <a:pt x="717609" y="263203"/>
                </a:lnTo>
                <a:lnTo>
                  <a:pt x="760010" y="262403"/>
                </a:lnTo>
                <a:lnTo>
                  <a:pt x="802411" y="261603"/>
                </a:lnTo>
                <a:lnTo>
                  <a:pt x="844011" y="260003"/>
                </a:lnTo>
                <a:lnTo>
                  <a:pt x="886412" y="259203"/>
                </a:lnTo>
                <a:lnTo>
                  <a:pt x="928812" y="258403"/>
                </a:lnTo>
                <a:lnTo>
                  <a:pt x="971213" y="256803"/>
                </a:lnTo>
                <a:lnTo>
                  <a:pt x="1012814" y="255203"/>
                </a:lnTo>
                <a:lnTo>
                  <a:pt x="1055214" y="254403"/>
                </a:lnTo>
                <a:lnTo>
                  <a:pt x="1097615" y="252803"/>
                </a:lnTo>
                <a:lnTo>
                  <a:pt x="1140015" y="251203"/>
                </a:lnTo>
                <a:lnTo>
                  <a:pt x="1181616" y="249603"/>
                </a:lnTo>
                <a:lnTo>
                  <a:pt x="1224016" y="248003"/>
                </a:lnTo>
                <a:lnTo>
                  <a:pt x="1266417" y="246403"/>
                </a:lnTo>
                <a:lnTo>
                  <a:pt x="1308818" y="244803"/>
                </a:lnTo>
                <a:lnTo>
                  <a:pt x="1351218" y="243203"/>
                </a:lnTo>
                <a:lnTo>
                  <a:pt x="1392819" y="241603"/>
                </a:lnTo>
                <a:lnTo>
                  <a:pt x="1435219" y="239203"/>
                </a:lnTo>
                <a:lnTo>
                  <a:pt x="1477620" y="237603"/>
                </a:lnTo>
                <a:lnTo>
                  <a:pt x="1520021" y="235203"/>
                </a:lnTo>
                <a:lnTo>
                  <a:pt x="1561621" y="233603"/>
                </a:lnTo>
                <a:lnTo>
                  <a:pt x="1604022" y="231203"/>
                </a:lnTo>
                <a:lnTo>
                  <a:pt x="1646422" y="229603"/>
                </a:lnTo>
                <a:lnTo>
                  <a:pt x="1688823" y="227203"/>
                </a:lnTo>
                <a:lnTo>
                  <a:pt x="1730423" y="224803"/>
                </a:lnTo>
                <a:lnTo>
                  <a:pt x="1772824" y="222403"/>
                </a:lnTo>
                <a:lnTo>
                  <a:pt x="1815225" y="220003"/>
                </a:lnTo>
                <a:lnTo>
                  <a:pt x="1857625" y="217603"/>
                </a:lnTo>
                <a:lnTo>
                  <a:pt x="1900026" y="215202"/>
                </a:lnTo>
                <a:lnTo>
                  <a:pt x="1941626" y="212802"/>
                </a:lnTo>
                <a:lnTo>
                  <a:pt x="1984027" y="210402"/>
                </a:lnTo>
                <a:lnTo>
                  <a:pt x="2026428" y="208002"/>
                </a:lnTo>
                <a:lnTo>
                  <a:pt x="2068828" y="204802"/>
                </a:lnTo>
                <a:lnTo>
                  <a:pt x="2110429" y="202402"/>
                </a:lnTo>
                <a:lnTo>
                  <a:pt x="2152829" y="199202"/>
                </a:lnTo>
                <a:lnTo>
                  <a:pt x="2195230" y="196802"/>
                </a:lnTo>
                <a:lnTo>
                  <a:pt x="2237630" y="193602"/>
                </a:lnTo>
                <a:lnTo>
                  <a:pt x="2279231" y="190402"/>
                </a:lnTo>
                <a:lnTo>
                  <a:pt x="2321632" y="188002"/>
                </a:lnTo>
                <a:lnTo>
                  <a:pt x="2364032" y="184802"/>
                </a:lnTo>
                <a:lnTo>
                  <a:pt x="2406433" y="181602"/>
                </a:lnTo>
                <a:lnTo>
                  <a:pt x="2448833" y="178402"/>
                </a:lnTo>
                <a:lnTo>
                  <a:pt x="2490434" y="175202"/>
                </a:lnTo>
                <a:lnTo>
                  <a:pt x="2532835" y="172002"/>
                </a:lnTo>
                <a:lnTo>
                  <a:pt x="2575235" y="168802"/>
                </a:lnTo>
                <a:lnTo>
                  <a:pt x="2617636" y="164802"/>
                </a:lnTo>
                <a:lnTo>
                  <a:pt x="2659236" y="161602"/>
                </a:lnTo>
                <a:lnTo>
                  <a:pt x="2701637" y="158402"/>
                </a:lnTo>
                <a:lnTo>
                  <a:pt x="2744037" y="154402"/>
                </a:lnTo>
                <a:lnTo>
                  <a:pt x="2786438" y="151202"/>
                </a:lnTo>
                <a:lnTo>
                  <a:pt x="2828039" y="147202"/>
                </a:lnTo>
                <a:lnTo>
                  <a:pt x="2870439" y="143201"/>
                </a:lnTo>
                <a:lnTo>
                  <a:pt x="2912840" y="140001"/>
                </a:lnTo>
                <a:lnTo>
                  <a:pt x="2955240" y="136001"/>
                </a:lnTo>
                <a:lnTo>
                  <a:pt x="2997641" y="132001"/>
                </a:lnTo>
                <a:lnTo>
                  <a:pt x="3039242" y="128001"/>
                </a:lnTo>
                <a:lnTo>
                  <a:pt x="3081642" y="124001"/>
                </a:lnTo>
                <a:lnTo>
                  <a:pt x="3124043" y="120001"/>
                </a:lnTo>
                <a:lnTo>
                  <a:pt x="3166443" y="116001"/>
                </a:lnTo>
                <a:lnTo>
                  <a:pt x="3208044" y="111201"/>
                </a:lnTo>
                <a:lnTo>
                  <a:pt x="3250444" y="107201"/>
                </a:lnTo>
                <a:lnTo>
                  <a:pt x="3292845" y="103201"/>
                </a:lnTo>
                <a:lnTo>
                  <a:pt x="3335246" y="98401"/>
                </a:lnTo>
                <a:lnTo>
                  <a:pt x="3376846" y="94401"/>
                </a:lnTo>
                <a:lnTo>
                  <a:pt x="3419247" y="89601"/>
                </a:lnTo>
                <a:lnTo>
                  <a:pt x="3461647" y="85601"/>
                </a:lnTo>
                <a:lnTo>
                  <a:pt x="3504048" y="80801"/>
                </a:lnTo>
                <a:lnTo>
                  <a:pt x="3545649" y="76001"/>
                </a:lnTo>
                <a:lnTo>
                  <a:pt x="3588049" y="71200"/>
                </a:lnTo>
                <a:lnTo>
                  <a:pt x="3630450" y="66400"/>
                </a:lnTo>
                <a:lnTo>
                  <a:pt x="3672850" y="61600"/>
                </a:lnTo>
                <a:lnTo>
                  <a:pt x="3715251" y="56800"/>
                </a:lnTo>
                <a:lnTo>
                  <a:pt x="3756851" y="52000"/>
                </a:lnTo>
                <a:lnTo>
                  <a:pt x="3799252" y="47200"/>
                </a:lnTo>
                <a:lnTo>
                  <a:pt x="3841653" y="42400"/>
                </a:lnTo>
                <a:lnTo>
                  <a:pt x="3884053" y="36800"/>
                </a:lnTo>
                <a:lnTo>
                  <a:pt x="3925654" y="32000"/>
                </a:lnTo>
                <a:lnTo>
                  <a:pt x="3968054" y="27200"/>
                </a:lnTo>
                <a:lnTo>
                  <a:pt x="4010455" y="21600"/>
                </a:lnTo>
                <a:lnTo>
                  <a:pt x="4052856" y="16000"/>
                </a:lnTo>
                <a:lnTo>
                  <a:pt x="4094456" y="11200"/>
                </a:lnTo>
                <a:lnTo>
                  <a:pt x="4136857" y="5600"/>
                </a:lnTo>
                <a:lnTo>
                  <a:pt x="4179257" y="0"/>
                </a:lnTo>
              </a:path>
            </a:pathLst>
          </a:custGeom>
          <a:ln w="20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712781" y="3652583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965556" y="2658169"/>
            <a:ext cx="4179570" cy="271780"/>
          </a:xfrm>
          <a:custGeom>
            <a:avLst/>
            <a:gdLst/>
            <a:ahLst/>
            <a:cxnLst/>
            <a:rect l="l" t="t" r="r" b="b"/>
            <a:pathLst>
              <a:path w="4179570" h="271780">
                <a:moveTo>
                  <a:pt x="0" y="0"/>
                </a:moveTo>
                <a:lnTo>
                  <a:pt x="126401" y="0"/>
                </a:lnTo>
                <a:lnTo>
                  <a:pt x="168802" y="800"/>
                </a:lnTo>
                <a:lnTo>
                  <a:pt x="253603" y="800"/>
                </a:lnTo>
                <a:lnTo>
                  <a:pt x="295204" y="1600"/>
                </a:lnTo>
                <a:lnTo>
                  <a:pt x="337604" y="1600"/>
                </a:lnTo>
                <a:lnTo>
                  <a:pt x="380005" y="2400"/>
                </a:lnTo>
                <a:lnTo>
                  <a:pt x="422405" y="2400"/>
                </a:lnTo>
                <a:lnTo>
                  <a:pt x="464006" y="3200"/>
                </a:lnTo>
                <a:lnTo>
                  <a:pt x="506407" y="4000"/>
                </a:lnTo>
                <a:lnTo>
                  <a:pt x="548807" y="4800"/>
                </a:lnTo>
                <a:lnTo>
                  <a:pt x="591208" y="5600"/>
                </a:lnTo>
                <a:lnTo>
                  <a:pt x="633608" y="6400"/>
                </a:lnTo>
                <a:lnTo>
                  <a:pt x="675209" y="7200"/>
                </a:lnTo>
                <a:lnTo>
                  <a:pt x="717609" y="8000"/>
                </a:lnTo>
                <a:lnTo>
                  <a:pt x="760010" y="8800"/>
                </a:lnTo>
                <a:lnTo>
                  <a:pt x="802411" y="9600"/>
                </a:lnTo>
                <a:lnTo>
                  <a:pt x="844011" y="11200"/>
                </a:lnTo>
                <a:lnTo>
                  <a:pt x="886412" y="12000"/>
                </a:lnTo>
                <a:lnTo>
                  <a:pt x="928812" y="13600"/>
                </a:lnTo>
                <a:lnTo>
                  <a:pt x="971213" y="14400"/>
                </a:lnTo>
                <a:lnTo>
                  <a:pt x="1012814" y="16000"/>
                </a:lnTo>
                <a:lnTo>
                  <a:pt x="1055214" y="17600"/>
                </a:lnTo>
                <a:lnTo>
                  <a:pt x="1097615" y="18400"/>
                </a:lnTo>
                <a:lnTo>
                  <a:pt x="1140015" y="20000"/>
                </a:lnTo>
                <a:lnTo>
                  <a:pt x="1181616" y="21600"/>
                </a:lnTo>
                <a:lnTo>
                  <a:pt x="1224016" y="23200"/>
                </a:lnTo>
                <a:lnTo>
                  <a:pt x="1266417" y="24800"/>
                </a:lnTo>
                <a:lnTo>
                  <a:pt x="1308818" y="26400"/>
                </a:lnTo>
                <a:lnTo>
                  <a:pt x="1351218" y="28000"/>
                </a:lnTo>
                <a:lnTo>
                  <a:pt x="1392819" y="30400"/>
                </a:lnTo>
                <a:lnTo>
                  <a:pt x="1435219" y="32000"/>
                </a:lnTo>
                <a:lnTo>
                  <a:pt x="1477620" y="33600"/>
                </a:lnTo>
                <a:lnTo>
                  <a:pt x="1520021" y="36000"/>
                </a:lnTo>
                <a:lnTo>
                  <a:pt x="1561621" y="37600"/>
                </a:lnTo>
                <a:lnTo>
                  <a:pt x="1604022" y="40000"/>
                </a:lnTo>
                <a:lnTo>
                  <a:pt x="1646422" y="42400"/>
                </a:lnTo>
                <a:lnTo>
                  <a:pt x="1688823" y="44000"/>
                </a:lnTo>
                <a:lnTo>
                  <a:pt x="1730423" y="46400"/>
                </a:lnTo>
                <a:lnTo>
                  <a:pt x="1772824" y="48800"/>
                </a:lnTo>
                <a:lnTo>
                  <a:pt x="1815225" y="51200"/>
                </a:lnTo>
                <a:lnTo>
                  <a:pt x="1857625" y="53600"/>
                </a:lnTo>
                <a:lnTo>
                  <a:pt x="1900026" y="56000"/>
                </a:lnTo>
                <a:lnTo>
                  <a:pt x="1941626" y="58400"/>
                </a:lnTo>
                <a:lnTo>
                  <a:pt x="1984027" y="60800"/>
                </a:lnTo>
                <a:lnTo>
                  <a:pt x="2026428" y="64000"/>
                </a:lnTo>
                <a:lnTo>
                  <a:pt x="2068828" y="66400"/>
                </a:lnTo>
                <a:lnTo>
                  <a:pt x="2110429" y="69600"/>
                </a:lnTo>
                <a:lnTo>
                  <a:pt x="2152829" y="72000"/>
                </a:lnTo>
                <a:lnTo>
                  <a:pt x="2195230" y="75201"/>
                </a:lnTo>
                <a:lnTo>
                  <a:pt x="2237630" y="77601"/>
                </a:lnTo>
                <a:lnTo>
                  <a:pt x="2279231" y="80801"/>
                </a:lnTo>
                <a:lnTo>
                  <a:pt x="2321632" y="84001"/>
                </a:lnTo>
                <a:lnTo>
                  <a:pt x="2364032" y="87201"/>
                </a:lnTo>
                <a:lnTo>
                  <a:pt x="2406433" y="89601"/>
                </a:lnTo>
                <a:lnTo>
                  <a:pt x="2448833" y="92801"/>
                </a:lnTo>
                <a:lnTo>
                  <a:pt x="2490434" y="96001"/>
                </a:lnTo>
                <a:lnTo>
                  <a:pt x="2532835" y="100001"/>
                </a:lnTo>
                <a:lnTo>
                  <a:pt x="2575235" y="103201"/>
                </a:lnTo>
                <a:lnTo>
                  <a:pt x="2617636" y="106401"/>
                </a:lnTo>
                <a:lnTo>
                  <a:pt x="2659236" y="109601"/>
                </a:lnTo>
                <a:lnTo>
                  <a:pt x="2701637" y="113601"/>
                </a:lnTo>
                <a:lnTo>
                  <a:pt x="2744037" y="116801"/>
                </a:lnTo>
                <a:lnTo>
                  <a:pt x="2786438" y="120801"/>
                </a:lnTo>
                <a:lnTo>
                  <a:pt x="2828039" y="124001"/>
                </a:lnTo>
                <a:lnTo>
                  <a:pt x="2870439" y="128001"/>
                </a:lnTo>
                <a:lnTo>
                  <a:pt x="2912840" y="132001"/>
                </a:lnTo>
                <a:lnTo>
                  <a:pt x="2955240" y="136001"/>
                </a:lnTo>
                <a:lnTo>
                  <a:pt x="2997641" y="139201"/>
                </a:lnTo>
                <a:lnTo>
                  <a:pt x="3039242" y="143201"/>
                </a:lnTo>
                <a:lnTo>
                  <a:pt x="3081642" y="147202"/>
                </a:lnTo>
                <a:lnTo>
                  <a:pt x="3124043" y="152002"/>
                </a:lnTo>
                <a:lnTo>
                  <a:pt x="3166443" y="156002"/>
                </a:lnTo>
                <a:lnTo>
                  <a:pt x="3208044" y="160002"/>
                </a:lnTo>
                <a:lnTo>
                  <a:pt x="3250444" y="164002"/>
                </a:lnTo>
                <a:lnTo>
                  <a:pt x="3292845" y="168802"/>
                </a:lnTo>
                <a:lnTo>
                  <a:pt x="3335246" y="172802"/>
                </a:lnTo>
                <a:lnTo>
                  <a:pt x="3376846" y="176802"/>
                </a:lnTo>
                <a:lnTo>
                  <a:pt x="3419247" y="181602"/>
                </a:lnTo>
                <a:lnTo>
                  <a:pt x="3461647" y="186402"/>
                </a:lnTo>
                <a:lnTo>
                  <a:pt x="3504048" y="190402"/>
                </a:lnTo>
                <a:lnTo>
                  <a:pt x="3545649" y="195202"/>
                </a:lnTo>
                <a:lnTo>
                  <a:pt x="3588049" y="200002"/>
                </a:lnTo>
                <a:lnTo>
                  <a:pt x="3630450" y="204802"/>
                </a:lnTo>
                <a:lnTo>
                  <a:pt x="3672850" y="209602"/>
                </a:lnTo>
                <a:lnTo>
                  <a:pt x="3715251" y="214402"/>
                </a:lnTo>
                <a:lnTo>
                  <a:pt x="3756851" y="219203"/>
                </a:lnTo>
                <a:lnTo>
                  <a:pt x="3799252" y="224003"/>
                </a:lnTo>
                <a:lnTo>
                  <a:pt x="3841653" y="229603"/>
                </a:lnTo>
                <a:lnTo>
                  <a:pt x="3884053" y="234403"/>
                </a:lnTo>
                <a:lnTo>
                  <a:pt x="3925654" y="239203"/>
                </a:lnTo>
                <a:lnTo>
                  <a:pt x="3968054" y="244803"/>
                </a:lnTo>
                <a:lnTo>
                  <a:pt x="4010455" y="249603"/>
                </a:lnTo>
                <a:lnTo>
                  <a:pt x="4052856" y="255203"/>
                </a:lnTo>
                <a:lnTo>
                  <a:pt x="4094456" y="260803"/>
                </a:lnTo>
                <a:lnTo>
                  <a:pt x="4136857" y="265603"/>
                </a:lnTo>
                <a:lnTo>
                  <a:pt x="4179257" y="271203"/>
                </a:lnTo>
              </a:path>
            </a:pathLst>
          </a:custGeom>
          <a:ln w="20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712781" y="3860586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6326686" y="3340524"/>
            <a:ext cx="2002155" cy="64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4625">
              <a:lnSpc>
                <a:spcPts val="1780"/>
              </a:lnSpc>
            </a:pPr>
            <a:r>
              <a:rPr sz="1600" spc="20" dirty="0">
                <a:latin typeface="Helvetica"/>
                <a:cs typeface="Helvetica"/>
              </a:rPr>
              <a:t>RF</a:t>
            </a:r>
            <a:r>
              <a:rPr sz="1600" spc="10" dirty="0">
                <a:latin typeface="Helvetica"/>
                <a:cs typeface="Helvetica"/>
              </a:rPr>
              <a:t> gradient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639"/>
              </a:lnSpc>
              <a:tabLst>
                <a:tab pos="1988820" algn="l"/>
              </a:tabLst>
            </a:pPr>
            <a:r>
              <a:rPr sz="1600" spc="20" dirty="0">
                <a:latin typeface="Helvetica"/>
                <a:cs typeface="Helvetica"/>
              </a:rPr>
              <a:t>beam</a:t>
            </a:r>
            <a:r>
              <a:rPr sz="1600" spc="10" dirty="0">
                <a:latin typeface="Helvetica"/>
                <a:cs typeface="Helvetica"/>
              </a:rPr>
              <a:t> loading</a:t>
            </a:r>
            <a:r>
              <a:rPr sz="1600" dirty="0">
                <a:latin typeface="Helvetica"/>
                <a:cs typeface="Helvetica"/>
              </a:rPr>
              <a:t> </a:t>
            </a:r>
            <a:r>
              <a:rPr sz="1600" spc="90" dirty="0">
                <a:latin typeface="Helvetica"/>
                <a:cs typeface="Helvetica"/>
              </a:rPr>
              <a:t> </a:t>
            </a:r>
            <a:r>
              <a:rPr sz="1600" spc="5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	</a:t>
            </a:r>
            <a:endParaRPr sz="1600">
              <a:latin typeface="Helvetica"/>
              <a:cs typeface="Helvetica"/>
            </a:endParaRPr>
          </a:p>
          <a:p>
            <a:pPr marL="868044">
              <a:lnSpc>
                <a:spcPts val="1780"/>
              </a:lnSpc>
              <a:tabLst>
                <a:tab pos="1988820" algn="l"/>
              </a:tabLst>
            </a:pPr>
            <a:r>
              <a:rPr sz="1600" spc="20" dirty="0">
                <a:latin typeface="Helvetica"/>
                <a:cs typeface="Helvetica"/>
              </a:rPr>
              <a:t>sum </a:t>
            </a:r>
            <a:r>
              <a:rPr sz="1600" spc="90" dirty="0">
                <a:latin typeface="Helvetica"/>
                <a:cs typeface="Helvetica"/>
              </a:rPr>
              <a:t> </a:t>
            </a:r>
            <a:r>
              <a:rPr sz="1600" spc="5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	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965556" y="1753357"/>
            <a:ext cx="4179570" cy="0"/>
          </a:xfrm>
          <a:custGeom>
            <a:avLst/>
            <a:gdLst/>
            <a:ahLst/>
            <a:cxnLst/>
            <a:rect l="l" t="t" r="r" b="b"/>
            <a:pathLst>
              <a:path w="4179570">
                <a:moveTo>
                  <a:pt x="0" y="0"/>
                </a:moveTo>
                <a:lnTo>
                  <a:pt x="4179257" y="0"/>
                </a:lnTo>
              </a:path>
            </a:pathLst>
          </a:custGeom>
          <a:ln w="20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965556" y="1301350"/>
            <a:ext cx="4179570" cy="2713990"/>
          </a:xfrm>
          <a:custGeom>
            <a:avLst/>
            <a:gdLst/>
            <a:ahLst/>
            <a:cxnLst/>
            <a:rect l="l" t="t" r="r" b="b"/>
            <a:pathLst>
              <a:path w="4179570" h="2713990">
                <a:moveTo>
                  <a:pt x="0" y="2713637"/>
                </a:moveTo>
                <a:lnTo>
                  <a:pt x="4179257" y="2713637"/>
                </a:lnTo>
                <a:lnTo>
                  <a:pt x="4179257" y="0"/>
                </a:lnTo>
                <a:lnTo>
                  <a:pt x="0" y="0"/>
                </a:lnTo>
                <a:lnTo>
                  <a:pt x="0" y="2713637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47</a:t>
            </a:r>
          </a:p>
        </p:txBody>
      </p:sp>
      <p:pic>
        <p:nvPicPr>
          <p:cNvPr id="64" name="Picture 63" descr="p48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2" t="13307" r="59796" b="28565"/>
          <a:stretch/>
        </p:blipFill>
        <p:spPr>
          <a:xfrm>
            <a:off x="393700" y="1266825"/>
            <a:ext cx="3453392" cy="4985713"/>
          </a:xfrm>
          <a:prstGeom prst="rect">
            <a:avLst/>
          </a:prstGeom>
        </p:spPr>
      </p:pic>
      <p:pic>
        <p:nvPicPr>
          <p:cNvPr id="65" name="Picture 64" descr="p48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7" t="63287" r="1247" b="28384"/>
          <a:stretch/>
        </p:blipFill>
        <p:spPr>
          <a:xfrm>
            <a:off x="4127500" y="5229225"/>
            <a:ext cx="6565900" cy="714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47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41295">
              <a:lnSpc>
                <a:spcPct val="100000"/>
              </a:lnSpc>
            </a:pPr>
            <a:r>
              <a:rPr sz="3200" spc="100" dirty="0">
                <a:latin typeface="+mj-lt"/>
              </a:rPr>
              <a:t>St</a:t>
            </a:r>
            <a:r>
              <a:rPr sz="3200" spc="114" dirty="0">
                <a:latin typeface="+mj-lt"/>
              </a:rPr>
              <a:t>r</a:t>
            </a:r>
            <a:r>
              <a:rPr sz="3200" spc="120" dirty="0">
                <a:latin typeface="+mj-lt"/>
              </a:rPr>
              <a:t>ucture</a:t>
            </a:r>
            <a:r>
              <a:rPr sz="3200" spc="70" dirty="0">
                <a:latin typeface="+mj-lt"/>
              </a:rPr>
              <a:t> </a:t>
            </a:r>
            <a:r>
              <a:rPr sz="3200" spc="-285" dirty="0">
                <a:latin typeface="+mj-lt"/>
              </a:rPr>
              <a:t>T</a:t>
            </a:r>
            <a:r>
              <a:rPr sz="3200" spc="190" dirty="0">
                <a:latin typeface="+mj-lt"/>
              </a:rPr>
              <a:t>ape</a:t>
            </a:r>
            <a:r>
              <a:rPr sz="3200" spc="170" dirty="0">
                <a:latin typeface="+mj-lt"/>
              </a:rPr>
              <a:t>r</a:t>
            </a:r>
            <a:r>
              <a:rPr sz="3200" spc="50" dirty="0">
                <a:latin typeface="+mj-lt"/>
              </a:rPr>
              <a:t>ing</a:t>
            </a:r>
          </a:p>
        </p:txBody>
      </p:sp>
      <p:sp>
        <p:nvSpPr>
          <p:cNvPr id="11" name="object 11"/>
          <p:cNvSpPr/>
          <p:nvPr/>
        </p:nvSpPr>
        <p:spPr>
          <a:xfrm>
            <a:off x="5965556" y="401498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094414" y="401498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469682" y="3910932"/>
            <a:ext cx="384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-1.5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965556" y="356298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094414" y="356298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643147" y="3458926"/>
            <a:ext cx="2108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965556" y="31101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094414" y="31101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469682" y="3006120"/>
            <a:ext cx="384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-0.5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965556" y="26581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094414" y="26581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712415" y="2554110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965556" y="22061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094414" y="22061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538950" y="2102104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965556" y="17533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094414" y="17533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712415" y="1649298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965556" y="13013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094414" y="13013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538950" y="1197292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1.5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965556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965556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923949" y="4118935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801568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801568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6673235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7637580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637580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7509246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8472791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472791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8344458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0.6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9308803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9308803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9180469" y="4118935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0.8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0144814" y="396458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144814" y="13013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10103202" y="4118935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965556" y="1301350"/>
            <a:ext cx="4179570" cy="2713990"/>
          </a:xfrm>
          <a:custGeom>
            <a:avLst/>
            <a:gdLst/>
            <a:ahLst/>
            <a:cxnLst/>
            <a:rect l="l" t="t" r="r" b="b"/>
            <a:pathLst>
              <a:path w="4179570" h="2713990">
                <a:moveTo>
                  <a:pt x="0" y="2713637"/>
                </a:moveTo>
                <a:lnTo>
                  <a:pt x="4179257" y="2713637"/>
                </a:lnTo>
                <a:lnTo>
                  <a:pt x="4179257" y="0"/>
                </a:lnTo>
                <a:lnTo>
                  <a:pt x="0" y="0"/>
                </a:lnTo>
                <a:lnTo>
                  <a:pt x="0" y="2713637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4987889" y="2408448"/>
            <a:ext cx="286385" cy="4997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G/G</a:t>
            </a:r>
            <a:r>
              <a:rPr sz="1950" baseline="-21367" dirty="0">
                <a:latin typeface="Helvetica"/>
                <a:cs typeface="Helvetica"/>
              </a:rPr>
              <a:t>0</a:t>
            </a:r>
            <a:endParaRPr sz="1950" baseline="-21367">
              <a:latin typeface="Helvetica"/>
              <a:cs typeface="Helvetic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903747" y="4430939"/>
            <a:ext cx="30289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s/L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7712781" y="3444580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965556" y="1482153"/>
            <a:ext cx="4179570" cy="271780"/>
          </a:xfrm>
          <a:custGeom>
            <a:avLst/>
            <a:gdLst/>
            <a:ahLst/>
            <a:cxnLst/>
            <a:rect l="l" t="t" r="r" b="b"/>
            <a:pathLst>
              <a:path w="4179570" h="271780">
                <a:moveTo>
                  <a:pt x="0" y="271203"/>
                </a:moveTo>
                <a:lnTo>
                  <a:pt x="168802" y="271203"/>
                </a:lnTo>
                <a:lnTo>
                  <a:pt x="211202" y="270403"/>
                </a:lnTo>
                <a:lnTo>
                  <a:pt x="295204" y="270403"/>
                </a:lnTo>
                <a:lnTo>
                  <a:pt x="337604" y="269603"/>
                </a:lnTo>
                <a:lnTo>
                  <a:pt x="380005" y="269603"/>
                </a:lnTo>
                <a:lnTo>
                  <a:pt x="422405" y="268803"/>
                </a:lnTo>
                <a:lnTo>
                  <a:pt x="464006" y="268003"/>
                </a:lnTo>
                <a:lnTo>
                  <a:pt x="506407" y="267203"/>
                </a:lnTo>
                <a:lnTo>
                  <a:pt x="548807" y="266403"/>
                </a:lnTo>
                <a:lnTo>
                  <a:pt x="591208" y="266403"/>
                </a:lnTo>
                <a:lnTo>
                  <a:pt x="633608" y="265603"/>
                </a:lnTo>
                <a:lnTo>
                  <a:pt x="675209" y="264003"/>
                </a:lnTo>
                <a:lnTo>
                  <a:pt x="717609" y="263203"/>
                </a:lnTo>
                <a:lnTo>
                  <a:pt x="760010" y="262403"/>
                </a:lnTo>
                <a:lnTo>
                  <a:pt x="802411" y="261603"/>
                </a:lnTo>
                <a:lnTo>
                  <a:pt x="844011" y="260003"/>
                </a:lnTo>
                <a:lnTo>
                  <a:pt x="886412" y="259203"/>
                </a:lnTo>
                <a:lnTo>
                  <a:pt x="928812" y="258403"/>
                </a:lnTo>
                <a:lnTo>
                  <a:pt x="971213" y="256803"/>
                </a:lnTo>
                <a:lnTo>
                  <a:pt x="1012814" y="255203"/>
                </a:lnTo>
                <a:lnTo>
                  <a:pt x="1055214" y="254403"/>
                </a:lnTo>
                <a:lnTo>
                  <a:pt x="1097615" y="252803"/>
                </a:lnTo>
                <a:lnTo>
                  <a:pt x="1140015" y="251203"/>
                </a:lnTo>
                <a:lnTo>
                  <a:pt x="1181616" y="249603"/>
                </a:lnTo>
                <a:lnTo>
                  <a:pt x="1224016" y="248003"/>
                </a:lnTo>
                <a:lnTo>
                  <a:pt x="1266417" y="246403"/>
                </a:lnTo>
                <a:lnTo>
                  <a:pt x="1308818" y="244803"/>
                </a:lnTo>
                <a:lnTo>
                  <a:pt x="1351218" y="243203"/>
                </a:lnTo>
                <a:lnTo>
                  <a:pt x="1392819" y="241603"/>
                </a:lnTo>
                <a:lnTo>
                  <a:pt x="1435219" y="239203"/>
                </a:lnTo>
                <a:lnTo>
                  <a:pt x="1477620" y="237603"/>
                </a:lnTo>
                <a:lnTo>
                  <a:pt x="1520021" y="235203"/>
                </a:lnTo>
                <a:lnTo>
                  <a:pt x="1561621" y="233603"/>
                </a:lnTo>
                <a:lnTo>
                  <a:pt x="1604022" y="231203"/>
                </a:lnTo>
                <a:lnTo>
                  <a:pt x="1646422" y="229603"/>
                </a:lnTo>
                <a:lnTo>
                  <a:pt x="1688823" y="227203"/>
                </a:lnTo>
                <a:lnTo>
                  <a:pt x="1730423" y="224803"/>
                </a:lnTo>
                <a:lnTo>
                  <a:pt x="1772824" y="222403"/>
                </a:lnTo>
                <a:lnTo>
                  <a:pt x="1815225" y="220003"/>
                </a:lnTo>
                <a:lnTo>
                  <a:pt x="1857625" y="217603"/>
                </a:lnTo>
                <a:lnTo>
                  <a:pt x="1900026" y="215202"/>
                </a:lnTo>
                <a:lnTo>
                  <a:pt x="1941626" y="212802"/>
                </a:lnTo>
                <a:lnTo>
                  <a:pt x="1984027" y="210402"/>
                </a:lnTo>
                <a:lnTo>
                  <a:pt x="2026428" y="208002"/>
                </a:lnTo>
                <a:lnTo>
                  <a:pt x="2068828" y="204802"/>
                </a:lnTo>
                <a:lnTo>
                  <a:pt x="2110429" y="202402"/>
                </a:lnTo>
                <a:lnTo>
                  <a:pt x="2152829" y="199202"/>
                </a:lnTo>
                <a:lnTo>
                  <a:pt x="2195230" y="196802"/>
                </a:lnTo>
                <a:lnTo>
                  <a:pt x="2237630" y="193602"/>
                </a:lnTo>
                <a:lnTo>
                  <a:pt x="2279231" y="190402"/>
                </a:lnTo>
                <a:lnTo>
                  <a:pt x="2321632" y="188002"/>
                </a:lnTo>
                <a:lnTo>
                  <a:pt x="2364032" y="184802"/>
                </a:lnTo>
                <a:lnTo>
                  <a:pt x="2406433" y="181602"/>
                </a:lnTo>
                <a:lnTo>
                  <a:pt x="2448833" y="178402"/>
                </a:lnTo>
                <a:lnTo>
                  <a:pt x="2490434" y="175202"/>
                </a:lnTo>
                <a:lnTo>
                  <a:pt x="2532835" y="172002"/>
                </a:lnTo>
                <a:lnTo>
                  <a:pt x="2575235" y="168802"/>
                </a:lnTo>
                <a:lnTo>
                  <a:pt x="2617636" y="164802"/>
                </a:lnTo>
                <a:lnTo>
                  <a:pt x="2659236" y="161602"/>
                </a:lnTo>
                <a:lnTo>
                  <a:pt x="2701637" y="158402"/>
                </a:lnTo>
                <a:lnTo>
                  <a:pt x="2744037" y="154402"/>
                </a:lnTo>
                <a:lnTo>
                  <a:pt x="2786438" y="151202"/>
                </a:lnTo>
                <a:lnTo>
                  <a:pt x="2828039" y="147202"/>
                </a:lnTo>
                <a:lnTo>
                  <a:pt x="2870439" y="143201"/>
                </a:lnTo>
                <a:lnTo>
                  <a:pt x="2912840" y="140001"/>
                </a:lnTo>
                <a:lnTo>
                  <a:pt x="2955240" y="136001"/>
                </a:lnTo>
                <a:lnTo>
                  <a:pt x="2997641" y="132001"/>
                </a:lnTo>
                <a:lnTo>
                  <a:pt x="3039242" y="128001"/>
                </a:lnTo>
                <a:lnTo>
                  <a:pt x="3081642" y="124001"/>
                </a:lnTo>
                <a:lnTo>
                  <a:pt x="3124043" y="120001"/>
                </a:lnTo>
                <a:lnTo>
                  <a:pt x="3166443" y="116001"/>
                </a:lnTo>
                <a:lnTo>
                  <a:pt x="3208044" y="111201"/>
                </a:lnTo>
                <a:lnTo>
                  <a:pt x="3250444" y="107201"/>
                </a:lnTo>
                <a:lnTo>
                  <a:pt x="3292845" y="103201"/>
                </a:lnTo>
                <a:lnTo>
                  <a:pt x="3335246" y="98401"/>
                </a:lnTo>
                <a:lnTo>
                  <a:pt x="3376846" y="94401"/>
                </a:lnTo>
                <a:lnTo>
                  <a:pt x="3419247" y="89601"/>
                </a:lnTo>
                <a:lnTo>
                  <a:pt x="3461647" y="85601"/>
                </a:lnTo>
                <a:lnTo>
                  <a:pt x="3504048" y="80801"/>
                </a:lnTo>
                <a:lnTo>
                  <a:pt x="3545649" y="76001"/>
                </a:lnTo>
                <a:lnTo>
                  <a:pt x="3588049" y="71200"/>
                </a:lnTo>
                <a:lnTo>
                  <a:pt x="3630450" y="66400"/>
                </a:lnTo>
                <a:lnTo>
                  <a:pt x="3672850" y="61600"/>
                </a:lnTo>
                <a:lnTo>
                  <a:pt x="3715251" y="56800"/>
                </a:lnTo>
                <a:lnTo>
                  <a:pt x="3756851" y="52000"/>
                </a:lnTo>
                <a:lnTo>
                  <a:pt x="3799252" y="47200"/>
                </a:lnTo>
                <a:lnTo>
                  <a:pt x="3841653" y="42400"/>
                </a:lnTo>
                <a:lnTo>
                  <a:pt x="3884053" y="36800"/>
                </a:lnTo>
                <a:lnTo>
                  <a:pt x="3925654" y="32000"/>
                </a:lnTo>
                <a:lnTo>
                  <a:pt x="3968054" y="27200"/>
                </a:lnTo>
                <a:lnTo>
                  <a:pt x="4010455" y="21600"/>
                </a:lnTo>
                <a:lnTo>
                  <a:pt x="4052856" y="16000"/>
                </a:lnTo>
                <a:lnTo>
                  <a:pt x="4094456" y="11200"/>
                </a:lnTo>
                <a:lnTo>
                  <a:pt x="4136857" y="5600"/>
                </a:lnTo>
                <a:lnTo>
                  <a:pt x="4179257" y="0"/>
                </a:lnTo>
              </a:path>
            </a:pathLst>
          </a:custGeom>
          <a:ln w="20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712781" y="3652583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965556" y="2658169"/>
            <a:ext cx="4179570" cy="271780"/>
          </a:xfrm>
          <a:custGeom>
            <a:avLst/>
            <a:gdLst/>
            <a:ahLst/>
            <a:cxnLst/>
            <a:rect l="l" t="t" r="r" b="b"/>
            <a:pathLst>
              <a:path w="4179570" h="271780">
                <a:moveTo>
                  <a:pt x="0" y="0"/>
                </a:moveTo>
                <a:lnTo>
                  <a:pt x="126401" y="0"/>
                </a:lnTo>
                <a:lnTo>
                  <a:pt x="168802" y="800"/>
                </a:lnTo>
                <a:lnTo>
                  <a:pt x="253603" y="800"/>
                </a:lnTo>
                <a:lnTo>
                  <a:pt x="295204" y="1600"/>
                </a:lnTo>
                <a:lnTo>
                  <a:pt x="337604" y="1600"/>
                </a:lnTo>
                <a:lnTo>
                  <a:pt x="380005" y="2400"/>
                </a:lnTo>
                <a:lnTo>
                  <a:pt x="422405" y="2400"/>
                </a:lnTo>
                <a:lnTo>
                  <a:pt x="464006" y="3200"/>
                </a:lnTo>
                <a:lnTo>
                  <a:pt x="506407" y="4000"/>
                </a:lnTo>
                <a:lnTo>
                  <a:pt x="548807" y="4800"/>
                </a:lnTo>
                <a:lnTo>
                  <a:pt x="591208" y="5600"/>
                </a:lnTo>
                <a:lnTo>
                  <a:pt x="633608" y="6400"/>
                </a:lnTo>
                <a:lnTo>
                  <a:pt x="675209" y="7200"/>
                </a:lnTo>
                <a:lnTo>
                  <a:pt x="717609" y="8000"/>
                </a:lnTo>
                <a:lnTo>
                  <a:pt x="760010" y="8800"/>
                </a:lnTo>
                <a:lnTo>
                  <a:pt x="802411" y="9600"/>
                </a:lnTo>
                <a:lnTo>
                  <a:pt x="844011" y="11200"/>
                </a:lnTo>
                <a:lnTo>
                  <a:pt x="886412" y="12000"/>
                </a:lnTo>
                <a:lnTo>
                  <a:pt x="928812" y="13600"/>
                </a:lnTo>
                <a:lnTo>
                  <a:pt x="971213" y="14400"/>
                </a:lnTo>
                <a:lnTo>
                  <a:pt x="1012814" y="16000"/>
                </a:lnTo>
                <a:lnTo>
                  <a:pt x="1055214" y="17600"/>
                </a:lnTo>
                <a:lnTo>
                  <a:pt x="1097615" y="18400"/>
                </a:lnTo>
                <a:lnTo>
                  <a:pt x="1140015" y="20000"/>
                </a:lnTo>
                <a:lnTo>
                  <a:pt x="1181616" y="21600"/>
                </a:lnTo>
                <a:lnTo>
                  <a:pt x="1224016" y="23200"/>
                </a:lnTo>
                <a:lnTo>
                  <a:pt x="1266417" y="24800"/>
                </a:lnTo>
                <a:lnTo>
                  <a:pt x="1308818" y="26400"/>
                </a:lnTo>
                <a:lnTo>
                  <a:pt x="1351218" y="28000"/>
                </a:lnTo>
                <a:lnTo>
                  <a:pt x="1392819" y="30400"/>
                </a:lnTo>
                <a:lnTo>
                  <a:pt x="1435219" y="32000"/>
                </a:lnTo>
                <a:lnTo>
                  <a:pt x="1477620" y="33600"/>
                </a:lnTo>
                <a:lnTo>
                  <a:pt x="1520021" y="36000"/>
                </a:lnTo>
                <a:lnTo>
                  <a:pt x="1561621" y="37600"/>
                </a:lnTo>
                <a:lnTo>
                  <a:pt x="1604022" y="40000"/>
                </a:lnTo>
                <a:lnTo>
                  <a:pt x="1646422" y="42400"/>
                </a:lnTo>
                <a:lnTo>
                  <a:pt x="1688823" y="44000"/>
                </a:lnTo>
                <a:lnTo>
                  <a:pt x="1730423" y="46400"/>
                </a:lnTo>
                <a:lnTo>
                  <a:pt x="1772824" y="48800"/>
                </a:lnTo>
                <a:lnTo>
                  <a:pt x="1815225" y="51200"/>
                </a:lnTo>
                <a:lnTo>
                  <a:pt x="1857625" y="53600"/>
                </a:lnTo>
                <a:lnTo>
                  <a:pt x="1900026" y="56000"/>
                </a:lnTo>
                <a:lnTo>
                  <a:pt x="1941626" y="58400"/>
                </a:lnTo>
                <a:lnTo>
                  <a:pt x="1984027" y="60800"/>
                </a:lnTo>
                <a:lnTo>
                  <a:pt x="2026428" y="64000"/>
                </a:lnTo>
                <a:lnTo>
                  <a:pt x="2068828" y="66400"/>
                </a:lnTo>
                <a:lnTo>
                  <a:pt x="2110429" y="69600"/>
                </a:lnTo>
                <a:lnTo>
                  <a:pt x="2152829" y="72000"/>
                </a:lnTo>
                <a:lnTo>
                  <a:pt x="2195230" y="75201"/>
                </a:lnTo>
                <a:lnTo>
                  <a:pt x="2237630" y="77601"/>
                </a:lnTo>
                <a:lnTo>
                  <a:pt x="2279231" y="80801"/>
                </a:lnTo>
                <a:lnTo>
                  <a:pt x="2321632" y="84001"/>
                </a:lnTo>
                <a:lnTo>
                  <a:pt x="2364032" y="87201"/>
                </a:lnTo>
                <a:lnTo>
                  <a:pt x="2406433" y="89601"/>
                </a:lnTo>
                <a:lnTo>
                  <a:pt x="2448833" y="92801"/>
                </a:lnTo>
                <a:lnTo>
                  <a:pt x="2490434" y="96001"/>
                </a:lnTo>
                <a:lnTo>
                  <a:pt x="2532835" y="100001"/>
                </a:lnTo>
                <a:lnTo>
                  <a:pt x="2575235" y="103201"/>
                </a:lnTo>
                <a:lnTo>
                  <a:pt x="2617636" y="106401"/>
                </a:lnTo>
                <a:lnTo>
                  <a:pt x="2659236" y="109601"/>
                </a:lnTo>
                <a:lnTo>
                  <a:pt x="2701637" y="113601"/>
                </a:lnTo>
                <a:lnTo>
                  <a:pt x="2744037" y="116801"/>
                </a:lnTo>
                <a:lnTo>
                  <a:pt x="2786438" y="120801"/>
                </a:lnTo>
                <a:lnTo>
                  <a:pt x="2828039" y="124001"/>
                </a:lnTo>
                <a:lnTo>
                  <a:pt x="2870439" y="128001"/>
                </a:lnTo>
                <a:lnTo>
                  <a:pt x="2912840" y="132001"/>
                </a:lnTo>
                <a:lnTo>
                  <a:pt x="2955240" y="136001"/>
                </a:lnTo>
                <a:lnTo>
                  <a:pt x="2997641" y="139201"/>
                </a:lnTo>
                <a:lnTo>
                  <a:pt x="3039242" y="143201"/>
                </a:lnTo>
                <a:lnTo>
                  <a:pt x="3081642" y="147202"/>
                </a:lnTo>
                <a:lnTo>
                  <a:pt x="3124043" y="152002"/>
                </a:lnTo>
                <a:lnTo>
                  <a:pt x="3166443" y="156002"/>
                </a:lnTo>
                <a:lnTo>
                  <a:pt x="3208044" y="160002"/>
                </a:lnTo>
                <a:lnTo>
                  <a:pt x="3250444" y="164002"/>
                </a:lnTo>
                <a:lnTo>
                  <a:pt x="3292845" y="168802"/>
                </a:lnTo>
                <a:lnTo>
                  <a:pt x="3335246" y="172802"/>
                </a:lnTo>
                <a:lnTo>
                  <a:pt x="3376846" y="176802"/>
                </a:lnTo>
                <a:lnTo>
                  <a:pt x="3419247" y="181602"/>
                </a:lnTo>
                <a:lnTo>
                  <a:pt x="3461647" y="186402"/>
                </a:lnTo>
                <a:lnTo>
                  <a:pt x="3504048" y="190402"/>
                </a:lnTo>
                <a:lnTo>
                  <a:pt x="3545649" y="195202"/>
                </a:lnTo>
                <a:lnTo>
                  <a:pt x="3588049" y="200002"/>
                </a:lnTo>
                <a:lnTo>
                  <a:pt x="3630450" y="204802"/>
                </a:lnTo>
                <a:lnTo>
                  <a:pt x="3672850" y="209602"/>
                </a:lnTo>
                <a:lnTo>
                  <a:pt x="3715251" y="214402"/>
                </a:lnTo>
                <a:lnTo>
                  <a:pt x="3756851" y="219203"/>
                </a:lnTo>
                <a:lnTo>
                  <a:pt x="3799252" y="224003"/>
                </a:lnTo>
                <a:lnTo>
                  <a:pt x="3841653" y="229603"/>
                </a:lnTo>
                <a:lnTo>
                  <a:pt x="3884053" y="234403"/>
                </a:lnTo>
                <a:lnTo>
                  <a:pt x="3925654" y="239203"/>
                </a:lnTo>
                <a:lnTo>
                  <a:pt x="3968054" y="244803"/>
                </a:lnTo>
                <a:lnTo>
                  <a:pt x="4010455" y="249603"/>
                </a:lnTo>
                <a:lnTo>
                  <a:pt x="4052856" y="255203"/>
                </a:lnTo>
                <a:lnTo>
                  <a:pt x="4094456" y="260803"/>
                </a:lnTo>
                <a:lnTo>
                  <a:pt x="4136857" y="265603"/>
                </a:lnTo>
                <a:lnTo>
                  <a:pt x="4179257" y="271203"/>
                </a:lnTo>
              </a:path>
            </a:pathLst>
          </a:custGeom>
          <a:ln w="20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712781" y="3860586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6326686" y="3340524"/>
            <a:ext cx="2002155" cy="64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4625">
              <a:lnSpc>
                <a:spcPts val="1780"/>
              </a:lnSpc>
            </a:pPr>
            <a:r>
              <a:rPr sz="1600" spc="20" dirty="0">
                <a:latin typeface="Helvetica"/>
                <a:cs typeface="Helvetica"/>
              </a:rPr>
              <a:t>RF</a:t>
            </a:r>
            <a:r>
              <a:rPr sz="1600" spc="10" dirty="0">
                <a:latin typeface="Helvetica"/>
                <a:cs typeface="Helvetica"/>
              </a:rPr>
              <a:t> gradient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639"/>
              </a:lnSpc>
              <a:tabLst>
                <a:tab pos="1988820" algn="l"/>
              </a:tabLst>
            </a:pPr>
            <a:r>
              <a:rPr sz="1600" spc="20" dirty="0">
                <a:latin typeface="Helvetica"/>
                <a:cs typeface="Helvetica"/>
              </a:rPr>
              <a:t>beam</a:t>
            </a:r>
            <a:r>
              <a:rPr sz="1600" spc="10" dirty="0">
                <a:latin typeface="Helvetica"/>
                <a:cs typeface="Helvetica"/>
              </a:rPr>
              <a:t> loading</a:t>
            </a:r>
            <a:r>
              <a:rPr sz="1600" dirty="0">
                <a:latin typeface="Helvetica"/>
                <a:cs typeface="Helvetica"/>
              </a:rPr>
              <a:t> </a:t>
            </a:r>
            <a:r>
              <a:rPr sz="1600" spc="90" dirty="0">
                <a:latin typeface="Helvetica"/>
                <a:cs typeface="Helvetica"/>
              </a:rPr>
              <a:t> </a:t>
            </a:r>
            <a:r>
              <a:rPr sz="1600" spc="5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	</a:t>
            </a:r>
            <a:endParaRPr sz="1600">
              <a:latin typeface="Helvetica"/>
              <a:cs typeface="Helvetica"/>
            </a:endParaRPr>
          </a:p>
          <a:p>
            <a:pPr marL="868044">
              <a:lnSpc>
                <a:spcPts val="1780"/>
              </a:lnSpc>
              <a:tabLst>
                <a:tab pos="1988820" algn="l"/>
              </a:tabLst>
            </a:pPr>
            <a:r>
              <a:rPr sz="1600" spc="20" dirty="0">
                <a:latin typeface="Helvetica"/>
                <a:cs typeface="Helvetica"/>
              </a:rPr>
              <a:t>sum </a:t>
            </a:r>
            <a:r>
              <a:rPr sz="1600" spc="90" dirty="0">
                <a:latin typeface="Helvetica"/>
                <a:cs typeface="Helvetica"/>
              </a:rPr>
              <a:t> </a:t>
            </a:r>
            <a:r>
              <a:rPr sz="1600" spc="5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	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965556" y="1753357"/>
            <a:ext cx="4179570" cy="0"/>
          </a:xfrm>
          <a:custGeom>
            <a:avLst/>
            <a:gdLst/>
            <a:ahLst/>
            <a:cxnLst/>
            <a:rect l="l" t="t" r="r" b="b"/>
            <a:pathLst>
              <a:path w="4179570">
                <a:moveTo>
                  <a:pt x="0" y="0"/>
                </a:moveTo>
                <a:lnTo>
                  <a:pt x="4179257" y="0"/>
                </a:lnTo>
              </a:path>
            </a:pathLst>
          </a:custGeom>
          <a:ln w="20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965556" y="1301350"/>
            <a:ext cx="4179570" cy="2713990"/>
          </a:xfrm>
          <a:custGeom>
            <a:avLst/>
            <a:gdLst/>
            <a:ahLst/>
            <a:cxnLst/>
            <a:rect l="l" t="t" r="r" b="b"/>
            <a:pathLst>
              <a:path w="4179570" h="2713990">
                <a:moveTo>
                  <a:pt x="0" y="2713637"/>
                </a:moveTo>
                <a:lnTo>
                  <a:pt x="4179257" y="2713637"/>
                </a:lnTo>
                <a:lnTo>
                  <a:pt x="4179257" y="0"/>
                </a:lnTo>
                <a:lnTo>
                  <a:pt x="0" y="0"/>
                </a:lnTo>
                <a:lnTo>
                  <a:pt x="0" y="2713637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47</a:t>
            </a:r>
          </a:p>
        </p:txBody>
      </p:sp>
      <p:pic>
        <p:nvPicPr>
          <p:cNvPr id="3" name="Picture 2" descr="beamload7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7" y="3171825"/>
            <a:ext cx="5245153" cy="392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2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9900" y="200025"/>
            <a:ext cx="88392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05840">
              <a:lnSpc>
                <a:spcPct val="100000"/>
              </a:lnSpc>
            </a:pPr>
            <a:r>
              <a:rPr sz="3200" spc="140" dirty="0">
                <a:latin typeface="+mj-lt"/>
              </a:rPr>
              <a:t>Constant</a:t>
            </a:r>
            <a:r>
              <a:rPr sz="3200" spc="70" dirty="0">
                <a:latin typeface="+mj-lt"/>
              </a:rPr>
              <a:t> </a:t>
            </a:r>
            <a:r>
              <a:rPr sz="3200" spc="165" dirty="0">
                <a:latin typeface="+mj-lt"/>
              </a:rPr>
              <a:t>Impedance</a:t>
            </a:r>
            <a:r>
              <a:rPr sz="3200" spc="70" dirty="0">
                <a:latin typeface="+mj-lt"/>
              </a:rPr>
              <a:t> </a:t>
            </a:r>
            <a:r>
              <a:rPr sz="3200" spc="155" dirty="0">
                <a:latin typeface="+mj-lt"/>
              </a:rPr>
              <a:t>v</a:t>
            </a:r>
            <a:r>
              <a:rPr sz="3200" spc="80" dirty="0">
                <a:latin typeface="+mj-lt"/>
              </a:rPr>
              <a:t>s</a:t>
            </a:r>
            <a:r>
              <a:rPr sz="3200" spc="70" dirty="0">
                <a:latin typeface="+mj-lt"/>
              </a:rPr>
              <a:t>.</a:t>
            </a:r>
            <a:r>
              <a:rPr sz="3200" spc="5" dirty="0">
                <a:latin typeface="+mj-lt"/>
              </a:rPr>
              <a:t> </a:t>
            </a:r>
            <a:r>
              <a:rPr sz="3200" spc="-380" dirty="0">
                <a:latin typeface="+mj-lt"/>
              </a:rPr>
              <a:t> </a:t>
            </a:r>
            <a:r>
              <a:rPr sz="3200" spc="140" dirty="0">
                <a:latin typeface="+mj-lt"/>
              </a:rPr>
              <a:t>Constant</a:t>
            </a:r>
            <a:r>
              <a:rPr sz="3200" spc="70" dirty="0">
                <a:latin typeface="+mj-lt"/>
              </a:rPr>
              <a:t> </a:t>
            </a:r>
            <a:r>
              <a:rPr sz="3200" spc="105" dirty="0">
                <a:latin typeface="+mj-lt"/>
              </a:rPr>
              <a:t>G</a:t>
            </a:r>
            <a:r>
              <a:rPr sz="3200" spc="20" dirty="0">
                <a:latin typeface="+mj-lt"/>
              </a:rPr>
              <a:t>r</a:t>
            </a:r>
            <a:r>
              <a:rPr sz="3200" spc="114" dirty="0">
                <a:latin typeface="+mj-lt"/>
              </a:rPr>
              <a:t>adient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9900" y="1037117"/>
            <a:ext cx="5198109" cy="56427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In  a  travelling  wave  structure,  the  beam extracts energy during its passage</a:t>
            </a:r>
          </a:p>
          <a:p>
            <a:pPr marL="463550" marR="5080" indent="-278765">
              <a:lnSpc>
                <a:spcPct val="107400"/>
              </a:lnSpc>
              <a:spcBef>
                <a:spcPts val="795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the gradient will be lower at the end of the structure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This  can  be  avoided  by  reducing  the  iris radius along the structure (tapering)</a:t>
            </a:r>
          </a:p>
          <a:p>
            <a:pPr marL="463550" marR="5080" lvl="1" indent="-136525" algn="just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the smaller irises produce more gradi- ent per power flowing through them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  <a:tab pos="600710" algn="l"/>
                <a:tab pos="1684655" algn="l"/>
                <a:tab pos="2787015" algn="l"/>
                <a:tab pos="3487420" algn="l"/>
                <a:tab pos="3884929" algn="l"/>
              </a:tabLst>
            </a:pPr>
            <a:r>
              <a:rPr sz="2000" dirty="0">
                <a:cs typeface="Times New Roman"/>
              </a:rPr>
              <a:t>An	additional	difference	exists	for	the long-range transverse wakefields</a:t>
            </a:r>
          </a:p>
          <a:p>
            <a:pPr marL="463550" marR="5080" lvl="1" indent="-136525" algn="just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in a constant impedance structure one strong wakefield mode exists</a:t>
            </a:r>
          </a:p>
          <a:p>
            <a:pPr marL="463550" marR="5080" lvl="1" indent="-136525" algn="just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in   a   tapered   structure   many   small modes  exist  which  reduces  the  effec- tive wakefield</a:t>
            </a:r>
          </a:p>
        </p:txBody>
      </p:sp>
      <p:sp>
        <p:nvSpPr>
          <p:cNvPr id="4" name="object 4"/>
          <p:cNvSpPr/>
          <p:nvPr/>
        </p:nvSpPr>
        <p:spPr>
          <a:xfrm>
            <a:off x="6137364" y="1675751"/>
            <a:ext cx="4316361" cy="32345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48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8933" y="197249"/>
            <a:ext cx="80505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3810">
              <a:lnSpc>
                <a:spcPct val="100000"/>
              </a:lnSpc>
            </a:pPr>
            <a:r>
              <a:rPr sz="3200" spc="145" dirty="0">
                <a:latin typeface="+mj-lt"/>
              </a:rPr>
              <a:t>RF</a:t>
            </a:r>
            <a:r>
              <a:rPr sz="3200" spc="70" dirty="0">
                <a:latin typeface="+mj-lt"/>
              </a:rPr>
              <a:t> </a:t>
            </a:r>
            <a:r>
              <a:rPr sz="3200" spc="75" dirty="0">
                <a:latin typeface="+mj-lt"/>
              </a:rPr>
              <a:t>to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160" dirty="0">
                <a:latin typeface="+mj-lt"/>
              </a:rPr>
              <a:t>P</a:t>
            </a:r>
            <a:r>
              <a:rPr sz="3200" spc="105" dirty="0">
                <a:latin typeface="+mj-lt"/>
              </a:rPr>
              <a:t>o</a:t>
            </a:r>
            <a:r>
              <a:rPr sz="3200" spc="-10" dirty="0">
                <a:latin typeface="+mj-lt"/>
              </a:rPr>
              <a:t>w</a:t>
            </a:r>
            <a:r>
              <a:rPr sz="3200" spc="140" dirty="0">
                <a:latin typeface="+mj-lt"/>
              </a:rPr>
              <a:t>er</a:t>
            </a:r>
            <a:r>
              <a:rPr sz="3200" spc="70" dirty="0">
                <a:latin typeface="+mj-lt"/>
              </a:rPr>
              <a:t> </a:t>
            </a:r>
            <a:r>
              <a:rPr sz="3200" spc="30" dirty="0">
                <a:latin typeface="+mj-lt"/>
              </a:rPr>
              <a:t>Efficiency</a:t>
            </a:r>
            <a:r>
              <a:rPr sz="3200" spc="70" dirty="0">
                <a:latin typeface="+mj-lt"/>
              </a:rPr>
              <a:t> </a:t>
            </a:r>
            <a:r>
              <a:rPr sz="3200" spc="175" dirty="0">
                <a:latin typeface="+mj-lt"/>
              </a:rPr>
              <a:t>Summa</a:t>
            </a:r>
            <a:r>
              <a:rPr sz="3200" spc="160" dirty="0">
                <a:latin typeface="+mj-lt"/>
              </a:rPr>
              <a:t>r</a:t>
            </a:r>
            <a:r>
              <a:rPr sz="3200" spc="10" dirty="0">
                <a:latin typeface="+mj-lt"/>
              </a:rPr>
              <a:t>y</a:t>
            </a:r>
          </a:p>
        </p:txBody>
      </p:sp>
      <p:sp>
        <p:nvSpPr>
          <p:cNvPr id="34" name="object 3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49</a:t>
            </a:r>
          </a:p>
        </p:txBody>
      </p:sp>
      <p:pic>
        <p:nvPicPr>
          <p:cNvPr id="35" name="Picture 34" descr="p49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4" t="13832" r="3881" b="28390"/>
          <a:stretch/>
        </p:blipFill>
        <p:spPr>
          <a:xfrm>
            <a:off x="233279" y="1197605"/>
            <a:ext cx="10295021" cy="494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20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20850">
              <a:lnSpc>
                <a:spcPct val="100000"/>
              </a:lnSpc>
            </a:pPr>
            <a:r>
              <a:rPr sz="3200" spc="185" dirty="0">
                <a:latin typeface="+mj-lt"/>
              </a:rPr>
              <a:t>Rema</a:t>
            </a:r>
            <a:r>
              <a:rPr sz="3200" spc="140" dirty="0">
                <a:latin typeface="+mj-lt"/>
              </a:rPr>
              <a:t>r</a:t>
            </a:r>
            <a:r>
              <a:rPr sz="3200" spc="5" dirty="0">
                <a:latin typeface="+mj-lt"/>
              </a:rPr>
              <a:t>k: </a:t>
            </a:r>
            <a:r>
              <a:rPr sz="3200" spc="-380" dirty="0">
                <a:latin typeface="+mj-lt"/>
              </a:rPr>
              <a:t> </a:t>
            </a:r>
            <a:r>
              <a:rPr sz="3200" spc="15" dirty="0">
                <a:latin typeface="+mj-lt"/>
              </a:rPr>
              <a:t>D</a:t>
            </a:r>
            <a:r>
              <a:rPr sz="3200" spc="40" dirty="0">
                <a:latin typeface="+mj-lt"/>
              </a:rPr>
              <a:t>r</a:t>
            </a:r>
            <a:r>
              <a:rPr sz="3200" spc="-50" dirty="0">
                <a:latin typeface="+mj-lt"/>
              </a:rPr>
              <a:t>i</a:t>
            </a:r>
            <a:r>
              <a:rPr sz="3200" spc="-155" dirty="0">
                <a:latin typeface="+mj-lt"/>
              </a:rPr>
              <a:t>v</a:t>
            </a:r>
            <a:r>
              <a:rPr sz="3200" spc="280" dirty="0">
                <a:latin typeface="+mj-lt"/>
              </a:rPr>
              <a:t>e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90" dirty="0">
                <a:latin typeface="+mj-lt"/>
              </a:rPr>
              <a:t>Accele</a:t>
            </a:r>
            <a:r>
              <a:rPr sz="3200" spc="40" dirty="0">
                <a:latin typeface="+mj-lt"/>
              </a:rPr>
              <a:t>r</a:t>
            </a:r>
            <a:r>
              <a:rPr sz="3200" spc="110" dirty="0">
                <a:latin typeface="+mj-lt"/>
              </a:rPr>
              <a:t>ator</a:t>
            </a:r>
          </a:p>
        </p:txBody>
      </p:sp>
      <p:sp>
        <p:nvSpPr>
          <p:cNvPr id="16" name="object 16"/>
          <p:cNvSpPr/>
          <p:nvPr/>
        </p:nvSpPr>
        <p:spPr>
          <a:xfrm>
            <a:off x="5965556" y="395014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094414" y="395014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469682" y="3846086"/>
            <a:ext cx="384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-1.5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965556" y="349813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094414" y="349813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643147" y="3394080"/>
            <a:ext cx="2108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965556" y="304532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094414" y="304532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5469682" y="2941274"/>
            <a:ext cx="384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-0.5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965556" y="259332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094414" y="259332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712415" y="2489264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965556" y="214131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0094414" y="214131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538950" y="2037258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0.5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965556" y="168851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0094414" y="168851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965556" y="12365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094414" y="12365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5538950" y="1132445"/>
            <a:ext cx="314960" cy="685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1.5</a:t>
            </a:r>
            <a:endParaRPr sz="1600">
              <a:latin typeface="Helvetica"/>
              <a:cs typeface="Helvetica"/>
            </a:endParaRPr>
          </a:p>
          <a:p>
            <a:pPr>
              <a:lnSpc>
                <a:spcPct val="100000"/>
              </a:lnSpc>
              <a:spcBef>
                <a:spcPts val="29"/>
              </a:spcBef>
            </a:pPr>
            <a:endParaRPr sz="1400">
              <a:latin typeface="Times New Roman"/>
              <a:cs typeface="Times New Roman"/>
            </a:endParaRPr>
          </a:p>
          <a:p>
            <a:pPr marL="186055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965556" y="389974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965556" y="12365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5923949" y="4054089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801568" y="389974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801568" y="12365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6673235" y="4054089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7637580" y="389974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637580" y="12365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7509246" y="4054089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8472791" y="389974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472791" y="12365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8344458" y="4054089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0.6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9308803" y="389974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9308803" y="12365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9180469" y="4054089"/>
            <a:ext cx="31496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0.8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0144814" y="389974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0144814" y="12365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10103202" y="4054089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5965556" y="1236504"/>
            <a:ext cx="4179570" cy="2713990"/>
          </a:xfrm>
          <a:custGeom>
            <a:avLst/>
            <a:gdLst/>
            <a:ahLst/>
            <a:cxnLst/>
            <a:rect l="l" t="t" r="r" b="b"/>
            <a:pathLst>
              <a:path w="4179570" h="2713990">
                <a:moveTo>
                  <a:pt x="0" y="2713637"/>
                </a:moveTo>
                <a:lnTo>
                  <a:pt x="4179257" y="2713637"/>
                </a:lnTo>
                <a:lnTo>
                  <a:pt x="4179257" y="0"/>
                </a:lnTo>
                <a:lnTo>
                  <a:pt x="0" y="0"/>
                </a:lnTo>
                <a:lnTo>
                  <a:pt x="0" y="2713637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4987889" y="2343602"/>
            <a:ext cx="286385" cy="49974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G/G</a:t>
            </a:r>
            <a:r>
              <a:rPr sz="1950" baseline="-21367" dirty="0">
                <a:latin typeface="Helvetica"/>
                <a:cs typeface="Helvetica"/>
              </a:rPr>
              <a:t>0</a:t>
            </a:r>
            <a:endParaRPr sz="1950" baseline="-21367">
              <a:latin typeface="Helvetica"/>
              <a:cs typeface="Helvetic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903747" y="4366093"/>
            <a:ext cx="30289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s/L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488702" y="3275678"/>
            <a:ext cx="11125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20" dirty="0">
                <a:latin typeface="Helvetica"/>
                <a:cs typeface="Helvetica"/>
              </a:rPr>
              <a:t>RF</a:t>
            </a:r>
            <a:r>
              <a:rPr sz="1600" spc="10" dirty="0">
                <a:latin typeface="Helvetica"/>
                <a:cs typeface="Helvetica"/>
              </a:rPr>
              <a:t> gradient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7712781" y="3379734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965556" y="1688511"/>
            <a:ext cx="4179570" cy="0"/>
          </a:xfrm>
          <a:custGeom>
            <a:avLst/>
            <a:gdLst/>
            <a:ahLst/>
            <a:cxnLst/>
            <a:rect l="l" t="t" r="r" b="b"/>
            <a:pathLst>
              <a:path w="4179570">
                <a:moveTo>
                  <a:pt x="0" y="0"/>
                </a:moveTo>
                <a:lnTo>
                  <a:pt x="4179257" y="0"/>
                </a:lnTo>
              </a:path>
            </a:pathLst>
          </a:custGeom>
          <a:ln w="20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712781" y="3587737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6326686" y="3483681"/>
            <a:ext cx="200215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988820" algn="l"/>
              </a:tabLst>
            </a:pPr>
            <a:r>
              <a:rPr sz="1600" spc="20" dirty="0">
                <a:latin typeface="Helvetica"/>
                <a:cs typeface="Helvetica"/>
              </a:rPr>
              <a:t>beam</a:t>
            </a:r>
            <a:r>
              <a:rPr sz="1600" spc="10" dirty="0">
                <a:latin typeface="Helvetica"/>
                <a:cs typeface="Helvetica"/>
              </a:rPr>
              <a:t> loading</a:t>
            </a:r>
            <a:r>
              <a:rPr sz="1600" dirty="0">
                <a:latin typeface="Helvetica"/>
                <a:cs typeface="Helvetica"/>
              </a:rPr>
              <a:t> </a:t>
            </a:r>
            <a:r>
              <a:rPr sz="1600" spc="90" dirty="0">
                <a:latin typeface="Helvetica"/>
                <a:cs typeface="Helvetica"/>
              </a:rPr>
              <a:t> </a:t>
            </a:r>
            <a:r>
              <a:rPr sz="1600" spc="5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	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5965556" y="2593323"/>
            <a:ext cx="4179570" cy="904875"/>
          </a:xfrm>
          <a:custGeom>
            <a:avLst/>
            <a:gdLst/>
            <a:ahLst/>
            <a:cxnLst/>
            <a:rect l="l" t="t" r="r" b="b"/>
            <a:pathLst>
              <a:path w="4179570" h="904875">
                <a:moveTo>
                  <a:pt x="0" y="0"/>
                </a:moveTo>
                <a:lnTo>
                  <a:pt x="42400" y="8800"/>
                </a:lnTo>
                <a:lnTo>
                  <a:pt x="84801" y="18400"/>
                </a:lnTo>
                <a:lnTo>
                  <a:pt x="126401" y="27200"/>
                </a:lnTo>
                <a:lnTo>
                  <a:pt x="168802" y="36800"/>
                </a:lnTo>
                <a:lnTo>
                  <a:pt x="211202" y="45600"/>
                </a:lnTo>
                <a:lnTo>
                  <a:pt x="253603" y="55200"/>
                </a:lnTo>
                <a:lnTo>
                  <a:pt x="295204" y="64000"/>
                </a:lnTo>
                <a:lnTo>
                  <a:pt x="337604" y="72801"/>
                </a:lnTo>
                <a:lnTo>
                  <a:pt x="380005" y="82401"/>
                </a:lnTo>
                <a:lnTo>
                  <a:pt x="422405" y="91201"/>
                </a:lnTo>
                <a:lnTo>
                  <a:pt x="464006" y="100801"/>
                </a:lnTo>
                <a:lnTo>
                  <a:pt x="506407" y="109601"/>
                </a:lnTo>
                <a:lnTo>
                  <a:pt x="548807" y="118401"/>
                </a:lnTo>
                <a:lnTo>
                  <a:pt x="591208" y="128001"/>
                </a:lnTo>
                <a:lnTo>
                  <a:pt x="633608" y="136801"/>
                </a:lnTo>
                <a:lnTo>
                  <a:pt x="675209" y="146402"/>
                </a:lnTo>
                <a:lnTo>
                  <a:pt x="717609" y="155202"/>
                </a:lnTo>
                <a:lnTo>
                  <a:pt x="760010" y="164802"/>
                </a:lnTo>
                <a:lnTo>
                  <a:pt x="802411" y="173602"/>
                </a:lnTo>
                <a:lnTo>
                  <a:pt x="844011" y="182402"/>
                </a:lnTo>
                <a:lnTo>
                  <a:pt x="886412" y="192002"/>
                </a:lnTo>
                <a:lnTo>
                  <a:pt x="928812" y="200802"/>
                </a:lnTo>
                <a:lnTo>
                  <a:pt x="971213" y="210402"/>
                </a:lnTo>
                <a:lnTo>
                  <a:pt x="1012814" y="219203"/>
                </a:lnTo>
                <a:lnTo>
                  <a:pt x="1055214" y="228803"/>
                </a:lnTo>
                <a:lnTo>
                  <a:pt x="1097615" y="237603"/>
                </a:lnTo>
                <a:lnTo>
                  <a:pt x="1140015" y="246403"/>
                </a:lnTo>
                <a:lnTo>
                  <a:pt x="1181616" y="256003"/>
                </a:lnTo>
                <a:lnTo>
                  <a:pt x="1224016" y="264803"/>
                </a:lnTo>
                <a:lnTo>
                  <a:pt x="1266417" y="274403"/>
                </a:lnTo>
                <a:lnTo>
                  <a:pt x="1308818" y="283203"/>
                </a:lnTo>
                <a:lnTo>
                  <a:pt x="1351218" y="292004"/>
                </a:lnTo>
                <a:lnTo>
                  <a:pt x="1392819" y="301604"/>
                </a:lnTo>
                <a:lnTo>
                  <a:pt x="1435219" y="310404"/>
                </a:lnTo>
                <a:lnTo>
                  <a:pt x="1477620" y="320004"/>
                </a:lnTo>
                <a:lnTo>
                  <a:pt x="1520021" y="328804"/>
                </a:lnTo>
                <a:lnTo>
                  <a:pt x="1561621" y="338404"/>
                </a:lnTo>
                <a:lnTo>
                  <a:pt x="1604022" y="347204"/>
                </a:lnTo>
                <a:lnTo>
                  <a:pt x="1646422" y="356004"/>
                </a:lnTo>
                <a:lnTo>
                  <a:pt x="1688823" y="365605"/>
                </a:lnTo>
                <a:lnTo>
                  <a:pt x="1730423" y="374405"/>
                </a:lnTo>
                <a:lnTo>
                  <a:pt x="1772824" y="384005"/>
                </a:lnTo>
                <a:lnTo>
                  <a:pt x="1815225" y="392805"/>
                </a:lnTo>
                <a:lnTo>
                  <a:pt x="1857625" y="402405"/>
                </a:lnTo>
                <a:lnTo>
                  <a:pt x="1900026" y="411205"/>
                </a:lnTo>
                <a:lnTo>
                  <a:pt x="1941626" y="420005"/>
                </a:lnTo>
                <a:lnTo>
                  <a:pt x="1984027" y="429605"/>
                </a:lnTo>
                <a:lnTo>
                  <a:pt x="2026428" y="438406"/>
                </a:lnTo>
                <a:lnTo>
                  <a:pt x="2068828" y="448006"/>
                </a:lnTo>
                <a:lnTo>
                  <a:pt x="2110429" y="456806"/>
                </a:lnTo>
                <a:lnTo>
                  <a:pt x="2152829" y="465606"/>
                </a:lnTo>
                <a:lnTo>
                  <a:pt x="2195230" y="475206"/>
                </a:lnTo>
                <a:lnTo>
                  <a:pt x="2237630" y="484006"/>
                </a:lnTo>
                <a:lnTo>
                  <a:pt x="2279231" y="493606"/>
                </a:lnTo>
                <a:lnTo>
                  <a:pt x="2321632" y="502406"/>
                </a:lnTo>
                <a:lnTo>
                  <a:pt x="2364032" y="512007"/>
                </a:lnTo>
                <a:lnTo>
                  <a:pt x="2406433" y="520807"/>
                </a:lnTo>
                <a:lnTo>
                  <a:pt x="2448833" y="529607"/>
                </a:lnTo>
                <a:lnTo>
                  <a:pt x="2490434" y="539207"/>
                </a:lnTo>
                <a:lnTo>
                  <a:pt x="2532835" y="548007"/>
                </a:lnTo>
                <a:lnTo>
                  <a:pt x="2575235" y="557607"/>
                </a:lnTo>
                <a:lnTo>
                  <a:pt x="2617636" y="566407"/>
                </a:lnTo>
                <a:lnTo>
                  <a:pt x="2659236" y="576007"/>
                </a:lnTo>
                <a:lnTo>
                  <a:pt x="2701637" y="584808"/>
                </a:lnTo>
                <a:lnTo>
                  <a:pt x="2744037" y="593608"/>
                </a:lnTo>
                <a:lnTo>
                  <a:pt x="2786438" y="603208"/>
                </a:lnTo>
                <a:lnTo>
                  <a:pt x="2828039" y="612008"/>
                </a:lnTo>
                <a:lnTo>
                  <a:pt x="2870439" y="621608"/>
                </a:lnTo>
                <a:lnTo>
                  <a:pt x="2912840" y="630408"/>
                </a:lnTo>
                <a:lnTo>
                  <a:pt x="2955240" y="639208"/>
                </a:lnTo>
                <a:lnTo>
                  <a:pt x="2997641" y="648808"/>
                </a:lnTo>
                <a:lnTo>
                  <a:pt x="3039242" y="657609"/>
                </a:lnTo>
                <a:lnTo>
                  <a:pt x="3081642" y="667209"/>
                </a:lnTo>
                <a:lnTo>
                  <a:pt x="3124043" y="676009"/>
                </a:lnTo>
                <a:lnTo>
                  <a:pt x="3166443" y="685609"/>
                </a:lnTo>
                <a:lnTo>
                  <a:pt x="3208044" y="694409"/>
                </a:lnTo>
                <a:lnTo>
                  <a:pt x="3250444" y="703209"/>
                </a:lnTo>
                <a:lnTo>
                  <a:pt x="3292845" y="712809"/>
                </a:lnTo>
                <a:lnTo>
                  <a:pt x="3335246" y="721609"/>
                </a:lnTo>
                <a:lnTo>
                  <a:pt x="3376846" y="731210"/>
                </a:lnTo>
                <a:lnTo>
                  <a:pt x="3419247" y="740010"/>
                </a:lnTo>
                <a:lnTo>
                  <a:pt x="3461647" y="749610"/>
                </a:lnTo>
                <a:lnTo>
                  <a:pt x="3504048" y="758410"/>
                </a:lnTo>
                <a:lnTo>
                  <a:pt x="3545649" y="767210"/>
                </a:lnTo>
                <a:lnTo>
                  <a:pt x="3588049" y="776810"/>
                </a:lnTo>
                <a:lnTo>
                  <a:pt x="3630450" y="785610"/>
                </a:lnTo>
                <a:lnTo>
                  <a:pt x="3672850" y="795211"/>
                </a:lnTo>
                <a:lnTo>
                  <a:pt x="3715251" y="804011"/>
                </a:lnTo>
                <a:lnTo>
                  <a:pt x="3756851" y="812811"/>
                </a:lnTo>
                <a:lnTo>
                  <a:pt x="3799252" y="822411"/>
                </a:lnTo>
                <a:lnTo>
                  <a:pt x="3841653" y="831211"/>
                </a:lnTo>
                <a:lnTo>
                  <a:pt x="3884053" y="840811"/>
                </a:lnTo>
                <a:lnTo>
                  <a:pt x="3925654" y="849611"/>
                </a:lnTo>
                <a:lnTo>
                  <a:pt x="3968054" y="859211"/>
                </a:lnTo>
                <a:lnTo>
                  <a:pt x="4010455" y="868012"/>
                </a:lnTo>
                <a:lnTo>
                  <a:pt x="4052856" y="876812"/>
                </a:lnTo>
                <a:lnTo>
                  <a:pt x="4094456" y="886412"/>
                </a:lnTo>
                <a:lnTo>
                  <a:pt x="4136857" y="895212"/>
                </a:lnTo>
                <a:lnTo>
                  <a:pt x="4179257" y="904812"/>
                </a:lnTo>
              </a:path>
            </a:pathLst>
          </a:custGeom>
          <a:ln w="20000">
            <a:solidFill>
              <a:srgbClr val="00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712781" y="3795740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20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7182362" y="3691684"/>
            <a:ext cx="1146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132840" algn="l"/>
              </a:tabLst>
            </a:pPr>
            <a:r>
              <a:rPr sz="1600" spc="20" dirty="0">
                <a:latin typeface="Helvetica"/>
                <a:cs typeface="Helvetica"/>
              </a:rPr>
              <a:t>sum </a:t>
            </a:r>
            <a:r>
              <a:rPr sz="1600" spc="90" dirty="0">
                <a:latin typeface="Helvetica"/>
                <a:cs typeface="Helvetica"/>
              </a:rPr>
              <a:t> </a:t>
            </a:r>
            <a:r>
              <a:rPr sz="1600" spc="5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	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5965556" y="1688511"/>
            <a:ext cx="4179570" cy="904875"/>
          </a:xfrm>
          <a:custGeom>
            <a:avLst/>
            <a:gdLst/>
            <a:ahLst/>
            <a:cxnLst/>
            <a:rect l="l" t="t" r="r" b="b"/>
            <a:pathLst>
              <a:path w="4179570" h="904875">
                <a:moveTo>
                  <a:pt x="0" y="0"/>
                </a:moveTo>
                <a:lnTo>
                  <a:pt x="42400" y="9600"/>
                </a:lnTo>
                <a:lnTo>
                  <a:pt x="84801" y="18400"/>
                </a:lnTo>
                <a:lnTo>
                  <a:pt x="126401" y="28000"/>
                </a:lnTo>
                <a:lnTo>
                  <a:pt x="168802" y="36800"/>
                </a:lnTo>
                <a:lnTo>
                  <a:pt x="211202" y="45600"/>
                </a:lnTo>
                <a:lnTo>
                  <a:pt x="253603" y="55200"/>
                </a:lnTo>
                <a:lnTo>
                  <a:pt x="295204" y="64000"/>
                </a:lnTo>
                <a:lnTo>
                  <a:pt x="337604" y="73601"/>
                </a:lnTo>
                <a:lnTo>
                  <a:pt x="380005" y="82401"/>
                </a:lnTo>
                <a:lnTo>
                  <a:pt x="422405" y="92001"/>
                </a:lnTo>
                <a:lnTo>
                  <a:pt x="464006" y="100801"/>
                </a:lnTo>
                <a:lnTo>
                  <a:pt x="506407" y="109601"/>
                </a:lnTo>
                <a:lnTo>
                  <a:pt x="548807" y="119201"/>
                </a:lnTo>
                <a:lnTo>
                  <a:pt x="591208" y="128001"/>
                </a:lnTo>
                <a:lnTo>
                  <a:pt x="633608" y="137601"/>
                </a:lnTo>
                <a:lnTo>
                  <a:pt x="675209" y="146402"/>
                </a:lnTo>
                <a:lnTo>
                  <a:pt x="717609" y="155202"/>
                </a:lnTo>
                <a:lnTo>
                  <a:pt x="760010" y="164802"/>
                </a:lnTo>
                <a:lnTo>
                  <a:pt x="802411" y="173602"/>
                </a:lnTo>
                <a:lnTo>
                  <a:pt x="844011" y="183202"/>
                </a:lnTo>
                <a:lnTo>
                  <a:pt x="886412" y="192002"/>
                </a:lnTo>
                <a:lnTo>
                  <a:pt x="928812" y="201602"/>
                </a:lnTo>
                <a:lnTo>
                  <a:pt x="971213" y="210402"/>
                </a:lnTo>
                <a:lnTo>
                  <a:pt x="1012814" y="219203"/>
                </a:lnTo>
                <a:lnTo>
                  <a:pt x="1055214" y="228803"/>
                </a:lnTo>
                <a:lnTo>
                  <a:pt x="1097615" y="237603"/>
                </a:lnTo>
                <a:lnTo>
                  <a:pt x="1140015" y="247203"/>
                </a:lnTo>
                <a:lnTo>
                  <a:pt x="1181616" y="256003"/>
                </a:lnTo>
                <a:lnTo>
                  <a:pt x="1224016" y="265603"/>
                </a:lnTo>
                <a:lnTo>
                  <a:pt x="1266417" y="274403"/>
                </a:lnTo>
                <a:lnTo>
                  <a:pt x="1308818" y="283203"/>
                </a:lnTo>
                <a:lnTo>
                  <a:pt x="1351218" y="292804"/>
                </a:lnTo>
                <a:lnTo>
                  <a:pt x="1392819" y="301604"/>
                </a:lnTo>
                <a:lnTo>
                  <a:pt x="1435219" y="311204"/>
                </a:lnTo>
                <a:lnTo>
                  <a:pt x="1477620" y="320004"/>
                </a:lnTo>
                <a:lnTo>
                  <a:pt x="1520021" y="328804"/>
                </a:lnTo>
                <a:lnTo>
                  <a:pt x="1561621" y="338404"/>
                </a:lnTo>
                <a:lnTo>
                  <a:pt x="1604022" y="347204"/>
                </a:lnTo>
                <a:lnTo>
                  <a:pt x="1646422" y="356804"/>
                </a:lnTo>
                <a:lnTo>
                  <a:pt x="1688823" y="365605"/>
                </a:lnTo>
                <a:lnTo>
                  <a:pt x="1730423" y="375205"/>
                </a:lnTo>
                <a:lnTo>
                  <a:pt x="1772824" y="384005"/>
                </a:lnTo>
                <a:lnTo>
                  <a:pt x="1815225" y="392805"/>
                </a:lnTo>
                <a:lnTo>
                  <a:pt x="1857625" y="402405"/>
                </a:lnTo>
                <a:lnTo>
                  <a:pt x="1900026" y="411205"/>
                </a:lnTo>
                <a:lnTo>
                  <a:pt x="1941626" y="420805"/>
                </a:lnTo>
                <a:lnTo>
                  <a:pt x="1984027" y="429605"/>
                </a:lnTo>
                <a:lnTo>
                  <a:pt x="2026428" y="439206"/>
                </a:lnTo>
                <a:lnTo>
                  <a:pt x="2068828" y="448006"/>
                </a:lnTo>
                <a:lnTo>
                  <a:pt x="2110429" y="456806"/>
                </a:lnTo>
                <a:lnTo>
                  <a:pt x="2152829" y="466406"/>
                </a:lnTo>
                <a:lnTo>
                  <a:pt x="2195230" y="475206"/>
                </a:lnTo>
                <a:lnTo>
                  <a:pt x="2237630" y="484806"/>
                </a:lnTo>
                <a:lnTo>
                  <a:pt x="2279231" y="493606"/>
                </a:lnTo>
                <a:lnTo>
                  <a:pt x="2321632" y="502406"/>
                </a:lnTo>
                <a:lnTo>
                  <a:pt x="2364032" y="512007"/>
                </a:lnTo>
                <a:lnTo>
                  <a:pt x="2406433" y="520807"/>
                </a:lnTo>
                <a:lnTo>
                  <a:pt x="2448833" y="530407"/>
                </a:lnTo>
                <a:lnTo>
                  <a:pt x="2490434" y="539207"/>
                </a:lnTo>
                <a:lnTo>
                  <a:pt x="2532835" y="548807"/>
                </a:lnTo>
                <a:lnTo>
                  <a:pt x="2575235" y="557607"/>
                </a:lnTo>
                <a:lnTo>
                  <a:pt x="2617636" y="566407"/>
                </a:lnTo>
                <a:lnTo>
                  <a:pt x="2659236" y="576007"/>
                </a:lnTo>
                <a:lnTo>
                  <a:pt x="2701637" y="584808"/>
                </a:lnTo>
                <a:lnTo>
                  <a:pt x="2744037" y="594408"/>
                </a:lnTo>
                <a:lnTo>
                  <a:pt x="2786438" y="603208"/>
                </a:lnTo>
                <a:lnTo>
                  <a:pt x="2828039" y="612808"/>
                </a:lnTo>
                <a:lnTo>
                  <a:pt x="2870439" y="621608"/>
                </a:lnTo>
                <a:lnTo>
                  <a:pt x="2912840" y="630408"/>
                </a:lnTo>
                <a:lnTo>
                  <a:pt x="2955240" y="640008"/>
                </a:lnTo>
                <a:lnTo>
                  <a:pt x="2997641" y="648808"/>
                </a:lnTo>
                <a:lnTo>
                  <a:pt x="3039242" y="658409"/>
                </a:lnTo>
                <a:lnTo>
                  <a:pt x="3081642" y="667209"/>
                </a:lnTo>
                <a:lnTo>
                  <a:pt x="3124043" y="676009"/>
                </a:lnTo>
                <a:lnTo>
                  <a:pt x="3166443" y="685609"/>
                </a:lnTo>
                <a:lnTo>
                  <a:pt x="3208044" y="694409"/>
                </a:lnTo>
                <a:lnTo>
                  <a:pt x="3250444" y="704009"/>
                </a:lnTo>
                <a:lnTo>
                  <a:pt x="3292845" y="712809"/>
                </a:lnTo>
                <a:lnTo>
                  <a:pt x="3335246" y="722409"/>
                </a:lnTo>
                <a:lnTo>
                  <a:pt x="3376846" y="731210"/>
                </a:lnTo>
                <a:lnTo>
                  <a:pt x="3419247" y="740010"/>
                </a:lnTo>
                <a:lnTo>
                  <a:pt x="3461647" y="749610"/>
                </a:lnTo>
                <a:lnTo>
                  <a:pt x="3504048" y="758410"/>
                </a:lnTo>
                <a:lnTo>
                  <a:pt x="3545649" y="768010"/>
                </a:lnTo>
                <a:lnTo>
                  <a:pt x="3588049" y="776810"/>
                </a:lnTo>
                <a:lnTo>
                  <a:pt x="3630450" y="786410"/>
                </a:lnTo>
                <a:lnTo>
                  <a:pt x="3672850" y="795211"/>
                </a:lnTo>
                <a:lnTo>
                  <a:pt x="3715251" y="804011"/>
                </a:lnTo>
                <a:lnTo>
                  <a:pt x="3756851" y="813611"/>
                </a:lnTo>
                <a:lnTo>
                  <a:pt x="3799252" y="822411"/>
                </a:lnTo>
                <a:lnTo>
                  <a:pt x="3841653" y="832011"/>
                </a:lnTo>
                <a:lnTo>
                  <a:pt x="3884053" y="840811"/>
                </a:lnTo>
                <a:lnTo>
                  <a:pt x="3925654" y="849611"/>
                </a:lnTo>
                <a:lnTo>
                  <a:pt x="3968054" y="859211"/>
                </a:lnTo>
                <a:lnTo>
                  <a:pt x="4010455" y="868012"/>
                </a:lnTo>
                <a:lnTo>
                  <a:pt x="4052856" y="877612"/>
                </a:lnTo>
                <a:lnTo>
                  <a:pt x="4094456" y="886412"/>
                </a:lnTo>
                <a:lnTo>
                  <a:pt x="4136857" y="896012"/>
                </a:lnTo>
                <a:lnTo>
                  <a:pt x="4179257" y="904812"/>
                </a:lnTo>
              </a:path>
            </a:pathLst>
          </a:custGeom>
          <a:ln w="20000">
            <a:solidFill>
              <a:srgbClr val="FF00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965556" y="1236504"/>
            <a:ext cx="4179570" cy="2713990"/>
          </a:xfrm>
          <a:custGeom>
            <a:avLst/>
            <a:gdLst/>
            <a:ahLst/>
            <a:cxnLst/>
            <a:rect l="l" t="t" r="r" b="b"/>
            <a:pathLst>
              <a:path w="4179570" h="2713990">
                <a:moveTo>
                  <a:pt x="0" y="2713637"/>
                </a:moveTo>
                <a:lnTo>
                  <a:pt x="4179257" y="2713637"/>
                </a:lnTo>
                <a:lnTo>
                  <a:pt x="4179257" y="0"/>
                </a:lnTo>
                <a:lnTo>
                  <a:pt x="0" y="0"/>
                </a:lnTo>
                <a:lnTo>
                  <a:pt x="0" y="2713637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50</a:t>
            </a:r>
          </a:p>
        </p:txBody>
      </p:sp>
      <p:pic>
        <p:nvPicPr>
          <p:cNvPr id="73" name="Picture 72" descr="p50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7" t="26263" r="59054" b="16308"/>
          <a:stretch/>
        </p:blipFill>
        <p:spPr>
          <a:xfrm>
            <a:off x="317500" y="1361133"/>
            <a:ext cx="3551216" cy="5087292"/>
          </a:xfrm>
          <a:prstGeom prst="rect">
            <a:avLst/>
          </a:prstGeom>
        </p:spPr>
      </p:pic>
      <p:pic>
        <p:nvPicPr>
          <p:cNvPr id="74" name="Picture 73" descr="p50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58" t="62510" r="1408" b="16308"/>
          <a:stretch/>
        </p:blipFill>
        <p:spPr>
          <a:xfrm>
            <a:off x="4279900" y="4848225"/>
            <a:ext cx="6291755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9900" y="197249"/>
            <a:ext cx="9677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9280">
              <a:lnSpc>
                <a:spcPct val="100000"/>
              </a:lnSpc>
            </a:pPr>
            <a:r>
              <a:rPr sz="3200" spc="145" dirty="0">
                <a:latin typeface="+mj-lt"/>
              </a:rPr>
              <a:t>RF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Unit</a:t>
            </a:r>
            <a:r>
              <a:rPr sz="3200" spc="70" dirty="0">
                <a:latin typeface="+mj-lt"/>
              </a:rPr>
              <a:t> </a:t>
            </a:r>
            <a:r>
              <a:rPr sz="3200" spc="125" dirty="0">
                <a:latin typeface="+mj-lt"/>
              </a:rPr>
              <a:t>Design</a:t>
            </a:r>
            <a:r>
              <a:rPr sz="3200" spc="70" dirty="0">
                <a:latin typeface="+mj-lt"/>
              </a:rPr>
              <a:t> </a:t>
            </a:r>
            <a:r>
              <a:rPr sz="3200" spc="150" dirty="0">
                <a:latin typeface="+mj-lt"/>
              </a:rPr>
              <a:t>Concept</a:t>
            </a:r>
            <a:r>
              <a:rPr sz="3200" spc="70" dirty="0">
                <a:latin typeface="+mj-lt"/>
              </a:rPr>
              <a:t> </a:t>
            </a:r>
            <a:r>
              <a:rPr sz="3200" spc="35" dirty="0">
                <a:latin typeface="+mj-lt"/>
              </a:rPr>
              <a:t>(old</a:t>
            </a:r>
            <a:r>
              <a:rPr sz="3200" spc="70" dirty="0">
                <a:latin typeface="+mj-lt"/>
              </a:rPr>
              <a:t> </a:t>
            </a:r>
            <a:r>
              <a:rPr sz="3200" spc="-35" dirty="0">
                <a:latin typeface="+mj-lt"/>
              </a:rPr>
              <a:t>IL</a:t>
            </a:r>
            <a:r>
              <a:rPr sz="3200" spc="-125" dirty="0">
                <a:latin typeface="+mj-lt"/>
              </a:rPr>
              <a:t>C</a:t>
            </a:r>
            <a:r>
              <a:rPr sz="3200" spc="70" dirty="0">
                <a:latin typeface="+mj-lt"/>
              </a:rPr>
              <a:t>, </a:t>
            </a:r>
            <a:r>
              <a:rPr sz="3200" spc="160" dirty="0">
                <a:latin typeface="+mj-lt"/>
              </a:rPr>
              <a:t>European</a:t>
            </a:r>
            <a:r>
              <a:rPr sz="3200" spc="70" dirty="0">
                <a:latin typeface="+mj-lt"/>
              </a:rPr>
              <a:t> </a:t>
            </a:r>
            <a:r>
              <a:rPr sz="3200" spc="35" dirty="0">
                <a:latin typeface="+mj-lt"/>
              </a:rPr>
              <a:t>FEL)</a:t>
            </a:r>
          </a:p>
        </p:txBody>
      </p:sp>
      <p:sp>
        <p:nvSpPr>
          <p:cNvPr id="3" name="object 3"/>
          <p:cNvSpPr/>
          <p:nvPr/>
        </p:nvSpPr>
        <p:spPr>
          <a:xfrm>
            <a:off x="1231900" y="1068649"/>
            <a:ext cx="8635222" cy="361865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405432" y="5005002"/>
            <a:ext cx="7827468" cy="19768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Most relevant components for the beam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accelerating structures</a:t>
            </a:r>
            <a:endParaRPr sz="2000"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51"/>
              </a:spcBef>
              <a:buClr>
                <a:srgbClr val="FF0000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quadrupoles</a:t>
            </a:r>
            <a:endParaRPr sz="2000"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20"/>
              </a:spcBef>
              <a:buClr>
                <a:srgbClr val="FF0000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beam position monitors (BPMs) and correctors</a:t>
            </a:r>
            <a:endParaRPr sz="2000" dirty="0"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36328" y="7214812"/>
            <a:ext cx="53289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5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51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527300" y="200025"/>
            <a:ext cx="7566736" cy="492443"/>
          </a:xfrm>
        </p:spPr>
        <p:txBody>
          <a:bodyPr/>
          <a:lstStyle/>
          <a:p>
            <a:r>
              <a:rPr lang="en-US" sz="3200" spc="-40" dirty="0">
                <a:latin typeface="+mj-lt"/>
              </a:rPr>
              <a:t>ILC</a:t>
            </a:r>
            <a:r>
              <a:rPr lang="en-US" sz="3200" spc="70" dirty="0">
                <a:latin typeface="+mj-lt"/>
              </a:rPr>
              <a:t> </a:t>
            </a:r>
            <a:r>
              <a:rPr lang="en-US" sz="3200" spc="-15" dirty="0">
                <a:latin typeface="+mj-lt"/>
              </a:rPr>
              <a:t>Limiting</a:t>
            </a:r>
            <a:r>
              <a:rPr lang="en-US" sz="3200" spc="70" dirty="0">
                <a:latin typeface="+mj-lt"/>
              </a:rPr>
              <a:t> </a:t>
            </a:r>
            <a:r>
              <a:rPr lang="en-US" sz="3200" spc="20" dirty="0">
                <a:latin typeface="+mj-lt"/>
              </a:rPr>
              <a:t>F</a:t>
            </a:r>
            <a:r>
              <a:rPr lang="en-US" sz="3200" spc="145" dirty="0">
                <a:latin typeface="+mj-lt"/>
              </a:rPr>
              <a:t>actors</a:t>
            </a:r>
            <a:r>
              <a:rPr lang="en-US" sz="3200" spc="70" dirty="0">
                <a:latin typeface="+mj-lt"/>
              </a:rPr>
              <a:t> </a:t>
            </a:r>
            <a:r>
              <a:rPr lang="en-US" sz="3200" spc="-210" dirty="0">
                <a:latin typeface="+mj-lt"/>
              </a:rPr>
              <a:t>f</a:t>
            </a:r>
            <a:r>
              <a:rPr lang="en-US" sz="3200" spc="70" dirty="0">
                <a:latin typeface="+mj-lt"/>
              </a:rPr>
              <a:t>or </a:t>
            </a:r>
            <a:r>
              <a:rPr lang="en-US" sz="3200" spc="30" dirty="0">
                <a:latin typeface="+mj-lt"/>
              </a:rPr>
              <a:t>Efficiency</a:t>
            </a:r>
            <a:endParaRPr lang="en-US" sz="3200" dirty="0">
              <a:latin typeface="+mj-lt"/>
            </a:endParaRPr>
          </a:p>
        </p:txBody>
      </p:sp>
      <p:pic>
        <p:nvPicPr>
          <p:cNvPr id="17" name="Picture 16" descr="cryostat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0900" y="809625"/>
            <a:ext cx="5542229" cy="4804297"/>
          </a:xfrm>
          <a:prstGeom prst="rect">
            <a:avLst/>
          </a:prstGeom>
        </p:spPr>
      </p:pic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635769"/>
              </p:ext>
            </p:extLst>
          </p:nvPr>
        </p:nvGraphicFramePr>
        <p:xfrm>
          <a:off x="577850" y="4364037"/>
          <a:ext cx="3473450" cy="132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Equation" r:id="rId5" imgW="1701800" imgH="647700" progId="Equation.3">
                  <p:embed/>
                </p:oleObj>
              </mc:Choice>
              <mc:Fallback>
                <p:oleObj name="Equation" r:id="rId5" imgW="1701800" imgH="647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850" y="4364037"/>
                        <a:ext cx="3473450" cy="1322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69900" y="962025"/>
            <a:ext cx="4051299" cy="327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Cavities have small losses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About 1W/m</a:t>
            </a:r>
          </a:p>
          <a:p>
            <a:endParaRPr lang="en-US" sz="2000" dirty="0" smtClean="0"/>
          </a:p>
          <a:p>
            <a:r>
              <a:rPr lang="en-US" sz="2000" dirty="0" smtClean="0"/>
              <a:t>But cooling costly at low temperatures</a:t>
            </a:r>
          </a:p>
          <a:p>
            <a:endParaRPr lang="en-US" sz="2000" dirty="0" smtClean="0"/>
          </a:p>
          <a:p>
            <a:r>
              <a:rPr lang="en-US" sz="2000" dirty="0" smtClean="0"/>
              <a:t>Remember Carnot:</a:t>
            </a:r>
            <a:endParaRPr lang="en-US" sz="2000" dirty="0"/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4773362"/>
              </p:ext>
            </p:extLst>
          </p:nvPr>
        </p:nvGraphicFramePr>
        <p:xfrm>
          <a:off x="546100" y="1376363"/>
          <a:ext cx="2670175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Equation" r:id="rId7" imgW="1308100" imgH="393700" progId="Equation.3">
                  <p:embed/>
                </p:oleObj>
              </mc:Choice>
              <mc:Fallback>
                <p:oleObj name="Equation" r:id="rId7" imgW="13081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1376363"/>
                        <a:ext cx="2670175" cy="804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69900" y="6045339"/>
            <a:ext cx="3746500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typical heat load of 1 W/m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2000" dirty="0" smtClean="0"/>
              <a:t>about 1 kW/m for cryogenics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270500" y="6067425"/>
            <a:ext cx="4172887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Average RF power: 1.6kW/m (3kW/m)</a:t>
            </a:r>
          </a:p>
          <a:p>
            <a:r>
              <a:rPr lang="en-US" sz="2000" dirty="0" smtClean="0"/>
              <a:t>Power into beam about 0.7kW/m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85046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52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10385">
              <a:lnSpc>
                <a:spcPct val="100000"/>
              </a:lnSpc>
            </a:pPr>
            <a:r>
              <a:rPr sz="3200" spc="130" dirty="0">
                <a:latin typeface="+mj-lt"/>
              </a:rPr>
              <a:t>Superconducting</a:t>
            </a:r>
            <a:r>
              <a:rPr sz="3200" spc="70" dirty="0">
                <a:latin typeface="+mj-lt"/>
              </a:rPr>
              <a:t> </a:t>
            </a:r>
            <a:r>
              <a:rPr sz="3200" spc="75" dirty="0">
                <a:latin typeface="+mj-lt"/>
              </a:rPr>
              <a:t>CW</a:t>
            </a:r>
            <a:r>
              <a:rPr sz="3200" spc="70" dirty="0">
                <a:latin typeface="+mj-lt"/>
              </a:rPr>
              <a:t> </a:t>
            </a:r>
            <a:r>
              <a:rPr sz="3200" spc="160" dirty="0">
                <a:latin typeface="+mj-lt"/>
              </a:rPr>
              <a:t>Ope</a:t>
            </a:r>
            <a:r>
              <a:rPr sz="3200" spc="70" dirty="0">
                <a:latin typeface="+mj-lt"/>
              </a:rPr>
              <a:t>r</a:t>
            </a:r>
            <a:r>
              <a:rPr sz="3200" spc="85" dirty="0">
                <a:latin typeface="+mj-lt"/>
              </a:rPr>
              <a:t>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3300" y="1787846"/>
            <a:ext cx="8915400" cy="33622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Can easily calculate for ILC that operating CW leads to a total heat load of 1</a:t>
            </a:r>
            <a:r>
              <a:rPr sz="2000" i="1" dirty="0">
                <a:cs typeface="Times New Roman"/>
              </a:rPr>
              <a:t>.</a:t>
            </a:r>
            <a:r>
              <a:rPr sz="2000" dirty="0">
                <a:cs typeface="Times New Roman"/>
              </a:rPr>
              <a:t>5 MW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this requirs 1 GW of power to cool</a:t>
            </a:r>
          </a:p>
          <a:p>
            <a:pPr marL="184785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need the pulsed operation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In an FEL need less final energy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can afford a lower gradient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which may also increase the </a:t>
            </a:r>
            <a:r>
              <a:rPr sz="2000" i="1" dirty="0">
                <a:cs typeface="Times New Roman"/>
              </a:rPr>
              <a:t>Q</a:t>
            </a:r>
            <a:endParaRPr sz="2000" dirty="0">
              <a:cs typeface="Times New Roman"/>
            </a:endParaRPr>
          </a:p>
          <a:p>
            <a:pPr marR="4853305" algn="ctr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CW operation is interesting</a:t>
            </a:r>
          </a:p>
          <a:p>
            <a:pPr marL="563880">
              <a:lnSpc>
                <a:spcPct val="100000"/>
              </a:lnSpc>
              <a:spcBef>
                <a:spcPts val="550"/>
              </a:spcBef>
            </a:pPr>
            <a:r>
              <a:rPr sz="2000" dirty="0">
                <a:cs typeface="Times New Roman"/>
              </a:rPr>
              <a:t>- no losses due to the filling time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53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7100" y="197249"/>
            <a:ext cx="82029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23340">
              <a:lnSpc>
                <a:spcPct val="100000"/>
              </a:lnSpc>
            </a:pPr>
            <a:r>
              <a:rPr sz="3200" spc="10" dirty="0">
                <a:latin typeface="+mj-lt"/>
              </a:rPr>
              <a:t>CLIC</a:t>
            </a:r>
            <a:r>
              <a:rPr sz="3200" spc="70" dirty="0">
                <a:latin typeface="+mj-lt"/>
              </a:rPr>
              <a:t> </a:t>
            </a:r>
            <a:r>
              <a:rPr sz="3200" spc="-15" dirty="0">
                <a:latin typeface="+mj-lt"/>
              </a:rPr>
              <a:t>Limiting</a:t>
            </a:r>
            <a:r>
              <a:rPr sz="3200" spc="70" dirty="0">
                <a:latin typeface="+mj-lt"/>
              </a:rPr>
              <a:t> </a:t>
            </a:r>
            <a:r>
              <a:rPr sz="3200" spc="20" dirty="0">
                <a:latin typeface="+mj-lt"/>
              </a:rPr>
              <a:t>F</a:t>
            </a:r>
            <a:r>
              <a:rPr sz="3200" spc="145" dirty="0">
                <a:latin typeface="+mj-lt"/>
              </a:rPr>
              <a:t>actors</a:t>
            </a:r>
            <a:r>
              <a:rPr sz="3200" spc="70" dirty="0">
                <a:latin typeface="+mj-lt"/>
              </a:rPr>
              <a:t> </a:t>
            </a:r>
            <a:r>
              <a:rPr sz="3200" spc="-210" dirty="0">
                <a:latin typeface="+mj-lt"/>
              </a:rPr>
              <a:t>f</a:t>
            </a:r>
            <a:r>
              <a:rPr sz="3200" spc="70" dirty="0">
                <a:latin typeface="+mj-lt"/>
              </a:rPr>
              <a:t>or </a:t>
            </a:r>
            <a:r>
              <a:rPr sz="3200" spc="145" dirty="0">
                <a:latin typeface="+mj-lt"/>
              </a:rPr>
              <a:t>the</a:t>
            </a:r>
            <a:r>
              <a:rPr sz="3200" spc="70" dirty="0">
                <a:latin typeface="+mj-lt"/>
              </a:rPr>
              <a:t> </a:t>
            </a:r>
            <a:r>
              <a:rPr sz="3200" spc="30" dirty="0">
                <a:latin typeface="+mj-lt"/>
              </a:rPr>
              <a:t>Efficiency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17500" y="1180449"/>
            <a:ext cx="9982199" cy="56686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3594" indent="-172085" algn="l">
              <a:lnSpc>
                <a:spcPct val="100000"/>
              </a:lnSpc>
              <a:buClr>
                <a:srgbClr val="006300"/>
              </a:buClr>
              <a:buFont typeface=""/>
              <a:buChar char="•"/>
              <a:tabLst>
                <a:tab pos="824865" algn="l"/>
              </a:tabLst>
            </a:pPr>
            <a:r>
              <a:rPr sz="2000" dirty="0">
                <a:solidFill>
                  <a:srgbClr val="006300"/>
                </a:solidFill>
                <a:latin typeface="+mn-lt"/>
              </a:rPr>
              <a:t>A lower gradient </a:t>
            </a:r>
            <a:r>
              <a:rPr sz="2000" i="1" dirty="0">
                <a:solidFill>
                  <a:srgbClr val="006300"/>
                </a:solidFill>
                <a:latin typeface="+mn-lt"/>
              </a:rPr>
              <a:t>G</a:t>
            </a:r>
          </a:p>
          <a:p>
            <a:pPr marL="1102360" lvl="1" indent="-136525" algn="l">
              <a:lnSpc>
                <a:spcPct val="100000"/>
              </a:lnSpc>
              <a:spcBef>
                <a:spcPts val="944"/>
              </a:spcBef>
              <a:buClr>
                <a:srgbClr val="006300"/>
              </a:buClr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leads to a longer main linac hence to higher cost</a:t>
            </a:r>
            <a:endParaRPr sz="2000" dirty="0">
              <a:cs typeface="Times New Roman"/>
            </a:endParaRPr>
          </a:p>
          <a:p>
            <a:pPr marL="1102360" lvl="1" indent="-136525" algn="l">
              <a:lnSpc>
                <a:spcPct val="100000"/>
              </a:lnSpc>
              <a:spcBef>
                <a:spcPts val="1145"/>
              </a:spcBef>
              <a:buClr>
                <a:srgbClr val="006300"/>
              </a:buClr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requires reducing the current</a:t>
            </a:r>
            <a:endParaRPr sz="2000" dirty="0">
              <a:cs typeface="Times New Roman"/>
            </a:endParaRPr>
          </a:p>
          <a:p>
            <a:pPr marL="638810" lvl="1" algn="l">
              <a:lnSpc>
                <a:spcPct val="100000"/>
              </a:lnSpc>
              <a:spcBef>
                <a:spcPts val="16"/>
              </a:spcBef>
              <a:buClr>
                <a:srgbClr val="006300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823594" indent="-172085" algn="l">
              <a:lnSpc>
                <a:spcPct val="100000"/>
              </a:lnSpc>
              <a:buClr>
                <a:srgbClr val="006300"/>
              </a:buClr>
              <a:buFont typeface=""/>
              <a:buChar char="•"/>
              <a:tabLst>
                <a:tab pos="824865" algn="l"/>
              </a:tabLst>
            </a:pPr>
            <a:r>
              <a:rPr sz="2000" dirty="0">
                <a:solidFill>
                  <a:srgbClr val="FF0000"/>
                </a:solidFill>
                <a:latin typeface="+mn-lt"/>
              </a:rPr>
              <a:t>A higher shunt impedance </a:t>
            </a:r>
            <a:r>
              <a:rPr sz="2000" i="1" dirty="0">
                <a:solidFill>
                  <a:srgbClr val="FF0000"/>
                </a:solidFill>
                <a:latin typeface="+mn-lt"/>
              </a:rPr>
              <a:t>R</a:t>
            </a:r>
            <a:r>
              <a:rPr sz="2000" i="1" baseline="27777" dirty="0">
                <a:solidFill>
                  <a:srgbClr val="FF0000"/>
                </a:solidFill>
                <a:latin typeface="+mn-lt"/>
                <a:cs typeface="メイリオ"/>
              </a:rPr>
              <a:t>t</a:t>
            </a:r>
            <a:endParaRPr sz="2000" baseline="27777" dirty="0">
              <a:latin typeface="+mn-lt"/>
              <a:cs typeface="メイリオ"/>
            </a:endParaRPr>
          </a:p>
          <a:p>
            <a:pPr marL="1102360" lvl="1" indent="-136525" algn="l">
              <a:lnSpc>
                <a:spcPct val="100000"/>
              </a:lnSpc>
              <a:spcBef>
                <a:spcPts val="944"/>
              </a:spcBef>
              <a:buClr>
                <a:srgbClr val="006300"/>
              </a:buClr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leads usually to larger wakefields also in the transverse hence to a less stable beam</a:t>
            </a:r>
            <a:endParaRPr sz="2000" dirty="0">
              <a:cs typeface="Times New Roman"/>
            </a:endParaRPr>
          </a:p>
          <a:p>
            <a:pPr marL="638810" lvl="1" algn="l">
              <a:lnSpc>
                <a:spcPct val="100000"/>
              </a:lnSpc>
              <a:spcBef>
                <a:spcPts val="16"/>
              </a:spcBef>
              <a:buClr>
                <a:srgbClr val="006300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823594" indent="-172085" algn="l">
              <a:lnSpc>
                <a:spcPct val="100000"/>
              </a:lnSpc>
              <a:buClr>
                <a:srgbClr val="006300"/>
              </a:buClr>
              <a:buFont typeface=""/>
              <a:buChar char="•"/>
              <a:tabLst>
                <a:tab pos="824865" algn="l"/>
              </a:tabLst>
            </a:pPr>
            <a:r>
              <a:rPr sz="2000" dirty="0">
                <a:solidFill>
                  <a:srgbClr val="0000FF"/>
                </a:solidFill>
                <a:latin typeface="+mn-lt"/>
              </a:rPr>
              <a:t>A higher beam current </a:t>
            </a:r>
            <a:r>
              <a:rPr sz="2000" i="1" dirty="0">
                <a:solidFill>
                  <a:srgbClr val="0000FF"/>
                </a:solidFill>
                <a:latin typeface="+mn-lt"/>
              </a:rPr>
              <a:t>I</a:t>
            </a:r>
          </a:p>
          <a:p>
            <a:pPr marL="1102360" lvl="1" indent="-136525" algn="l">
              <a:lnSpc>
                <a:spcPct val="100000"/>
              </a:lnSpc>
              <a:spcBef>
                <a:spcPts val="944"/>
              </a:spcBef>
              <a:buClr>
                <a:srgbClr val="006300"/>
              </a:buClr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leads to a less stable beam</a:t>
            </a:r>
            <a:endParaRPr sz="2000" dirty="0">
              <a:cs typeface="Times New Roman"/>
            </a:endParaRPr>
          </a:p>
          <a:p>
            <a:pPr marL="638810" lvl="1" algn="l">
              <a:lnSpc>
                <a:spcPct val="100000"/>
              </a:lnSpc>
              <a:spcBef>
                <a:spcPts val="16"/>
              </a:spcBef>
              <a:buClr>
                <a:srgbClr val="006300"/>
              </a:buClr>
              <a:buFont typeface="Times New Roman"/>
              <a:buChar char="-"/>
            </a:pPr>
            <a:endParaRPr sz="2000" dirty="0">
              <a:cs typeface="Times New Roman"/>
            </a:endParaRPr>
          </a:p>
          <a:p>
            <a:pPr marL="823594" indent="-172085" algn="l">
              <a:lnSpc>
                <a:spcPct val="100000"/>
              </a:lnSpc>
              <a:buClr>
                <a:srgbClr val="006300"/>
              </a:buClr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An optimisation can be performed of the whole machine</a:t>
            </a:r>
          </a:p>
          <a:p>
            <a:pPr marL="1102360" lvl="1" indent="-136525" algn="l">
              <a:lnSpc>
                <a:spcPct val="100000"/>
              </a:lnSpc>
              <a:spcBef>
                <a:spcPts val="944"/>
              </a:spcBef>
              <a:buClr>
                <a:srgbClr val="006300"/>
              </a:buClr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varying </a:t>
            </a:r>
            <a:r>
              <a:rPr sz="2000" i="1" dirty="0">
                <a:cs typeface="Times New Roman"/>
              </a:rPr>
              <a:t>G </a:t>
            </a:r>
            <a:r>
              <a:rPr sz="2000" dirty="0">
                <a:cs typeface="Times New Roman"/>
              </a:rPr>
              <a:t>and </a:t>
            </a:r>
            <a:r>
              <a:rPr sz="2000" i="1" dirty="0">
                <a:cs typeface="Times New Roman"/>
              </a:rPr>
              <a:t>R</a:t>
            </a:r>
            <a:r>
              <a:rPr sz="2000" i="1" baseline="27777" dirty="0">
                <a:cs typeface="メイリオ"/>
              </a:rPr>
              <a:t>t </a:t>
            </a:r>
            <a:r>
              <a:rPr sz="2000" dirty="0">
                <a:cs typeface="Times New Roman"/>
              </a:rPr>
              <a:t>and adjusting the current to the highest possible value</a:t>
            </a:r>
          </a:p>
          <a:p>
            <a:pPr marL="1102360" lvl="1" indent="-136525" algn="l">
              <a:lnSpc>
                <a:spcPct val="100000"/>
              </a:lnSpc>
              <a:spcBef>
                <a:spcPts val="1145"/>
              </a:spcBef>
              <a:buClr>
                <a:srgbClr val="006300"/>
              </a:buClr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selecting the best combination taking into account luminosity and cost</a:t>
            </a:r>
          </a:p>
          <a:p>
            <a:pPr marL="823594" indent="-172085" algn="l">
              <a:lnSpc>
                <a:spcPct val="100000"/>
              </a:lnSpc>
              <a:spcBef>
                <a:spcPts val="1145"/>
              </a:spcBef>
              <a:buClr>
                <a:srgbClr val="006300"/>
              </a:buClr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This optimisation has indeed been performed for CLIC</a:t>
            </a:r>
          </a:p>
          <a:p>
            <a:pPr marL="638810" marR="959485" algn="l">
              <a:lnSpc>
                <a:spcPct val="100000"/>
              </a:lnSpc>
              <a:spcBef>
                <a:spcPts val="944"/>
              </a:spcBef>
            </a:pPr>
            <a:r>
              <a:rPr sz="2000" i="1" dirty="0">
                <a:solidFill>
                  <a:srgbClr val="0000FF"/>
                </a:solidFill>
                <a:latin typeface="+mn-lt"/>
                <a:cs typeface="メイリオ"/>
              </a:rPr>
              <a:t>⇒ </a:t>
            </a:r>
            <a:r>
              <a:rPr sz="2000" dirty="0">
                <a:solidFill>
                  <a:srgbClr val="0000FF"/>
                </a:solidFill>
                <a:latin typeface="+mn-lt"/>
              </a:rPr>
              <a:t>let us see which is the highest current for a given structure and gradient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84300" y="47625"/>
            <a:ext cx="83820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u="sng" spc="185" dirty="0">
                <a:solidFill>
                  <a:srgbClr val="0000FF"/>
                </a:solidFill>
                <a:latin typeface="+mj-lt"/>
                <a:cs typeface="Times New Roman"/>
              </a:rPr>
              <a:t>Beam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85" dirty="0" smtClean="0">
                <a:solidFill>
                  <a:srgbClr val="0000FF"/>
                </a:solidFill>
                <a:latin typeface="+mj-lt"/>
                <a:cs typeface="Times New Roman"/>
              </a:rPr>
              <a:t>P</a:t>
            </a:r>
            <a:r>
              <a:rPr sz="3200" u="sng" spc="160" dirty="0" smtClean="0">
                <a:solidFill>
                  <a:srgbClr val="0000FF"/>
                </a:solidFill>
                <a:latin typeface="+mj-lt"/>
                <a:cs typeface="Times New Roman"/>
              </a:rPr>
              <a:t>a</a:t>
            </a:r>
            <a:r>
              <a:rPr sz="3200" u="sng" spc="95" dirty="0" smtClean="0">
                <a:solidFill>
                  <a:srgbClr val="0000FF"/>
                </a:solidFill>
                <a:latin typeface="+mj-lt"/>
                <a:cs typeface="Times New Roman"/>
              </a:rPr>
              <a:t>r</a:t>
            </a:r>
            <a:r>
              <a:rPr sz="3200" u="sng" spc="165" dirty="0" smtClean="0">
                <a:solidFill>
                  <a:srgbClr val="0000FF"/>
                </a:solidFill>
                <a:latin typeface="+mj-lt"/>
                <a:cs typeface="Times New Roman"/>
              </a:rPr>
              <a:t>ameters:</a:t>
            </a:r>
            <a:endParaRPr lang="fr-CH" sz="3200" u="sng" spc="5" dirty="0">
              <a:solidFill>
                <a:srgbClr val="0000FF"/>
              </a:solidFill>
              <a:latin typeface="+mj-lt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u="sng" spc="50" dirty="0" smtClean="0">
                <a:solidFill>
                  <a:srgbClr val="0000FF"/>
                </a:solidFill>
                <a:latin typeface="+mj-lt"/>
                <a:cs typeface="Times New Roman"/>
              </a:rPr>
              <a:t>Longitudinal</a:t>
            </a:r>
            <a:r>
              <a:rPr sz="3200" u="sng" spc="70" dirty="0" smtClean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-80" dirty="0">
                <a:solidFill>
                  <a:srgbClr val="0000FF"/>
                </a:solidFill>
                <a:latin typeface="+mj-lt"/>
                <a:cs typeface="Times New Roman"/>
              </a:rPr>
              <a:t>W</a:t>
            </a:r>
            <a:r>
              <a:rPr sz="3200" u="sng" spc="140" dirty="0">
                <a:solidFill>
                  <a:srgbClr val="0000FF"/>
                </a:solidFill>
                <a:latin typeface="+mj-lt"/>
                <a:cs typeface="Times New Roman"/>
              </a:rPr>
              <a:t>a</a:t>
            </a:r>
            <a:r>
              <a:rPr sz="3200" u="sng" spc="105" dirty="0">
                <a:solidFill>
                  <a:srgbClr val="0000FF"/>
                </a:solidFill>
                <a:latin typeface="+mj-lt"/>
                <a:cs typeface="Times New Roman"/>
              </a:rPr>
              <a:t>k</a:t>
            </a:r>
            <a:r>
              <a:rPr sz="3200" u="sng" spc="280" dirty="0">
                <a:solidFill>
                  <a:srgbClr val="0000FF"/>
                </a:solidFill>
                <a:latin typeface="+mj-lt"/>
                <a:cs typeface="Times New Roman"/>
              </a:rPr>
              <a:t>e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85" dirty="0">
                <a:solidFill>
                  <a:srgbClr val="0000FF"/>
                </a:solidFill>
                <a:latin typeface="+mj-lt"/>
                <a:cs typeface="Times New Roman"/>
              </a:rPr>
              <a:t>and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14" dirty="0">
                <a:solidFill>
                  <a:srgbClr val="0000FF"/>
                </a:solidFill>
                <a:latin typeface="+mj-lt"/>
                <a:cs typeface="Times New Roman"/>
              </a:rPr>
              <a:t>Bunch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65" dirty="0">
                <a:solidFill>
                  <a:srgbClr val="0000FF"/>
                </a:solidFill>
                <a:latin typeface="+mj-lt"/>
                <a:cs typeface="Times New Roman"/>
              </a:rPr>
              <a:t>Charge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0" dirty="0">
                <a:solidFill>
                  <a:srgbClr val="0000FF"/>
                </a:solidFill>
                <a:latin typeface="+mj-lt"/>
                <a:cs typeface="Times New Roman"/>
              </a:rPr>
              <a:t>Limits</a:t>
            </a:r>
            <a:endParaRPr sz="3200" dirty="0">
              <a:latin typeface="+mj-lt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78012" y="1395536"/>
            <a:ext cx="4606887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Correlating bunch length and charge</a:t>
            </a:r>
          </a:p>
        </p:txBody>
      </p:sp>
      <p:sp>
        <p:nvSpPr>
          <p:cNvPr id="4" name="object 4"/>
          <p:cNvSpPr/>
          <p:nvPr/>
        </p:nvSpPr>
        <p:spPr>
          <a:xfrm>
            <a:off x="1997437" y="1712109"/>
            <a:ext cx="7193579" cy="5395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54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49450">
              <a:lnSpc>
                <a:spcPct val="100000"/>
              </a:lnSpc>
            </a:pPr>
            <a:r>
              <a:rPr sz="3200" dirty="0">
                <a:latin typeface="+mj-lt"/>
              </a:rPr>
              <a:t>Wakefields and Bunch Length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52400" y="809625"/>
            <a:ext cx="10299700" cy="2434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3594" indent="-172085">
              <a:lnSpc>
                <a:spcPct val="100000"/>
              </a:lnSpc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Aim for shortest possible bunch to reduce transverse wakefield effects</a:t>
            </a:r>
          </a:p>
          <a:p>
            <a:pPr marL="823594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Energy spread into the beam delivery system should be limited to about 1% full width or 0.35% rms</a:t>
            </a:r>
          </a:p>
          <a:p>
            <a:pPr marL="823594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Multi-bunch beam loading compensated by RF</a:t>
            </a:r>
          </a:p>
          <a:p>
            <a:pPr marL="823594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Single bunch longitudinal wakefield needs to be compensated</a:t>
            </a:r>
          </a:p>
          <a:p>
            <a:pPr marL="823594">
              <a:lnSpc>
                <a:spcPct val="100000"/>
              </a:lnSpc>
              <a:spcBef>
                <a:spcPts val="944"/>
              </a:spcBef>
            </a:pPr>
            <a:r>
              <a:rPr sz="2000" i="1" dirty="0">
                <a:latin typeface="+mn-lt"/>
                <a:cs typeface="メイリオ"/>
              </a:rPr>
              <a:t>⇒ </a:t>
            </a:r>
            <a:r>
              <a:rPr sz="2000" dirty="0">
                <a:latin typeface="+mn-lt"/>
              </a:rPr>
              <a:t>accelerate off-crest</a:t>
            </a:r>
          </a:p>
        </p:txBody>
      </p:sp>
      <p:sp>
        <p:nvSpPr>
          <p:cNvPr id="4" name="object 4"/>
          <p:cNvSpPr/>
          <p:nvPr/>
        </p:nvSpPr>
        <p:spPr>
          <a:xfrm>
            <a:off x="3931747" y="3964901"/>
            <a:ext cx="1308100" cy="1161415"/>
          </a:xfrm>
          <a:custGeom>
            <a:avLst/>
            <a:gdLst/>
            <a:ahLst/>
            <a:cxnLst/>
            <a:rect l="l" t="t" r="r" b="b"/>
            <a:pathLst>
              <a:path w="1308100" h="1161414">
                <a:moveTo>
                  <a:pt x="386638" y="63703"/>
                </a:moveTo>
                <a:lnTo>
                  <a:pt x="237827" y="63703"/>
                </a:lnTo>
                <a:lnTo>
                  <a:pt x="297279" y="70967"/>
                </a:lnTo>
                <a:lnTo>
                  <a:pt x="356736" y="99010"/>
                </a:lnTo>
                <a:lnTo>
                  <a:pt x="416192" y="155470"/>
                </a:lnTo>
                <a:lnTo>
                  <a:pt x="475650" y="245939"/>
                </a:lnTo>
                <a:lnTo>
                  <a:pt x="535106" y="370691"/>
                </a:lnTo>
                <a:lnTo>
                  <a:pt x="594563" y="522258"/>
                </a:lnTo>
                <a:lnTo>
                  <a:pt x="654020" y="685690"/>
                </a:lnTo>
                <a:lnTo>
                  <a:pt x="713477" y="842050"/>
                </a:lnTo>
                <a:lnTo>
                  <a:pt x="772934" y="973931"/>
                </a:lnTo>
                <a:lnTo>
                  <a:pt x="832385" y="1070476"/>
                </a:lnTo>
                <a:lnTo>
                  <a:pt x="891842" y="1129546"/>
                </a:lnTo>
                <a:lnTo>
                  <a:pt x="951299" y="1156519"/>
                </a:lnTo>
                <a:lnTo>
                  <a:pt x="1010756" y="1160820"/>
                </a:lnTo>
                <a:lnTo>
                  <a:pt x="1070213" y="1152337"/>
                </a:lnTo>
                <a:lnTo>
                  <a:pt x="1189121" y="1125899"/>
                </a:lnTo>
                <a:lnTo>
                  <a:pt x="1248582" y="1115869"/>
                </a:lnTo>
                <a:lnTo>
                  <a:pt x="1308044" y="1110024"/>
                </a:lnTo>
                <a:lnTo>
                  <a:pt x="1308044" y="1097116"/>
                </a:lnTo>
                <a:lnTo>
                  <a:pt x="1010756" y="1097116"/>
                </a:lnTo>
                <a:lnTo>
                  <a:pt x="951299" y="1092815"/>
                </a:lnTo>
                <a:lnTo>
                  <a:pt x="891842" y="1065847"/>
                </a:lnTo>
                <a:lnTo>
                  <a:pt x="832385" y="1006773"/>
                </a:lnTo>
                <a:lnTo>
                  <a:pt x="772934" y="910228"/>
                </a:lnTo>
                <a:lnTo>
                  <a:pt x="713477" y="778346"/>
                </a:lnTo>
                <a:lnTo>
                  <a:pt x="654020" y="621987"/>
                </a:lnTo>
                <a:lnTo>
                  <a:pt x="594563" y="458555"/>
                </a:lnTo>
                <a:lnTo>
                  <a:pt x="535106" y="306988"/>
                </a:lnTo>
                <a:lnTo>
                  <a:pt x="475650" y="182234"/>
                </a:lnTo>
                <a:lnTo>
                  <a:pt x="416192" y="91770"/>
                </a:lnTo>
                <a:lnTo>
                  <a:pt x="386638" y="63703"/>
                </a:lnTo>
                <a:close/>
              </a:path>
              <a:path w="1308100" h="1161414">
                <a:moveTo>
                  <a:pt x="1308044" y="1046321"/>
                </a:moveTo>
                <a:lnTo>
                  <a:pt x="1248582" y="1052165"/>
                </a:lnTo>
                <a:lnTo>
                  <a:pt x="1189121" y="1062196"/>
                </a:lnTo>
                <a:lnTo>
                  <a:pt x="1070213" y="1088633"/>
                </a:lnTo>
                <a:lnTo>
                  <a:pt x="1010756" y="1097116"/>
                </a:lnTo>
                <a:lnTo>
                  <a:pt x="1308044" y="1097116"/>
                </a:lnTo>
                <a:lnTo>
                  <a:pt x="1308044" y="1046321"/>
                </a:lnTo>
                <a:close/>
              </a:path>
              <a:path w="1308100" h="1161414">
                <a:moveTo>
                  <a:pt x="237827" y="0"/>
                </a:moveTo>
                <a:lnTo>
                  <a:pt x="178370" y="6489"/>
                </a:lnTo>
                <a:lnTo>
                  <a:pt x="118913" y="21526"/>
                </a:lnTo>
                <a:lnTo>
                  <a:pt x="59457" y="41948"/>
                </a:lnTo>
                <a:lnTo>
                  <a:pt x="0" y="66014"/>
                </a:lnTo>
                <a:lnTo>
                  <a:pt x="0" y="129724"/>
                </a:lnTo>
                <a:lnTo>
                  <a:pt x="59457" y="105648"/>
                </a:lnTo>
                <a:lnTo>
                  <a:pt x="118913" y="85229"/>
                </a:lnTo>
                <a:lnTo>
                  <a:pt x="178370" y="70192"/>
                </a:lnTo>
                <a:lnTo>
                  <a:pt x="237827" y="63703"/>
                </a:lnTo>
                <a:lnTo>
                  <a:pt x="386638" y="63703"/>
                </a:lnTo>
                <a:lnTo>
                  <a:pt x="356736" y="35306"/>
                </a:lnTo>
                <a:lnTo>
                  <a:pt x="297279" y="7264"/>
                </a:lnTo>
                <a:lnTo>
                  <a:pt x="237827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931747" y="3919397"/>
            <a:ext cx="1308100" cy="143510"/>
          </a:xfrm>
          <a:custGeom>
            <a:avLst/>
            <a:gdLst/>
            <a:ahLst/>
            <a:cxnLst/>
            <a:rect l="l" t="t" r="r" b="b"/>
            <a:pathLst>
              <a:path w="1308100" h="143510">
                <a:moveTo>
                  <a:pt x="0" y="143065"/>
                </a:moveTo>
                <a:lnTo>
                  <a:pt x="59457" y="118249"/>
                </a:lnTo>
                <a:lnTo>
                  <a:pt x="118913" y="95796"/>
                </a:lnTo>
                <a:lnTo>
                  <a:pt x="178370" y="75692"/>
                </a:lnTo>
                <a:lnTo>
                  <a:pt x="237827" y="57962"/>
                </a:lnTo>
                <a:lnTo>
                  <a:pt x="297279" y="42583"/>
                </a:lnTo>
                <a:lnTo>
                  <a:pt x="356736" y="29565"/>
                </a:lnTo>
                <a:lnTo>
                  <a:pt x="416192" y="18923"/>
                </a:lnTo>
                <a:lnTo>
                  <a:pt x="475650" y="10642"/>
                </a:lnTo>
                <a:lnTo>
                  <a:pt x="535106" y="4724"/>
                </a:lnTo>
                <a:lnTo>
                  <a:pt x="594563" y="1181"/>
                </a:lnTo>
                <a:lnTo>
                  <a:pt x="654020" y="0"/>
                </a:lnTo>
                <a:lnTo>
                  <a:pt x="713477" y="1181"/>
                </a:lnTo>
                <a:lnTo>
                  <a:pt x="772934" y="4724"/>
                </a:lnTo>
                <a:lnTo>
                  <a:pt x="832385" y="10642"/>
                </a:lnTo>
                <a:lnTo>
                  <a:pt x="891842" y="18923"/>
                </a:lnTo>
                <a:lnTo>
                  <a:pt x="951299" y="29565"/>
                </a:lnTo>
                <a:lnTo>
                  <a:pt x="1010756" y="42583"/>
                </a:lnTo>
                <a:lnTo>
                  <a:pt x="1070213" y="57962"/>
                </a:lnTo>
                <a:lnTo>
                  <a:pt x="1129672" y="75692"/>
                </a:lnTo>
                <a:lnTo>
                  <a:pt x="1189121" y="95796"/>
                </a:lnTo>
                <a:lnTo>
                  <a:pt x="1248582" y="118249"/>
                </a:lnTo>
                <a:lnTo>
                  <a:pt x="1308044" y="143065"/>
                </a:lnTo>
              </a:path>
            </a:pathLst>
          </a:custGeom>
          <a:ln w="106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055182" y="4328425"/>
            <a:ext cx="1308100" cy="619760"/>
          </a:xfrm>
          <a:custGeom>
            <a:avLst/>
            <a:gdLst/>
            <a:ahLst/>
            <a:cxnLst/>
            <a:rect l="l" t="t" r="r" b="b"/>
            <a:pathLst>
              <a:path w="1308100" h="619760">
                <a:moveTo>
                  <a:pt x="416204" y="95909"/>
                </a:moveTo>
                <a:lnTo>
                  <a:pt x="356743" y="109090"/>
                </a:lnTo>
                <a:lnTo>
                  <a:pt x="297281" y="150608"/>
                </a:lnTo>
                <a:lnTo>
                  <a:pt x="237832" y="212838"/>
                </a:lnTo>
                <a:lnTo>
                  <a:pt x="178371" y="288740"/>
                </a:lnTo>
                <a:lnTo>
                  <a:pt x="118922" y="373131"/>
                </a:lnTo>
                <a:lnTo>
                  <a:pt x="59461" y="462800"/>
                </a:lnTo>
                <a:lnTo>
                  <a:pt x="0" y="556041"/>
                </a:lnTo>
                <a:lnTo>
                  <a:pt x="0" y="619744"/>
                </a:lnTo>
                <a:lnTo>
                  <a:pt x="59461" y="526503"/>
                </a:lnTo>
                <a:lnTo>
                  <a:pt x="118922" y="436834"/>
                </a:lnTo>
                <a:lnTo>
                  <a:pt x="178371" y="352444"/>
                </a:lnTo>
                <a:lnTo>
                  <a:pt x="237832" y="276542"/>
                </a:lnTo>
                <a:lnTo>
                  <a:pt x="297281" y="214312"/>
                </a:lnTo>
                <a:lnTo>
                  <a:pt x="356743" y="172793"/>
                </a:lnTo>
                <a:lnTo>
                  <a:pt x="416204" y="159612"/>
                </a:lnTo>
                <a:lnTo>
                  <a:pt x="522081" y="159612"/>
                </a:lnTo>
                <a:lnTo>
                  <a:pt x="475653" y="116681"/>
                </a:lnTo>
                <a:lnTo>
                  <a:pt x="416204" y="95909"/>
                </a:lnTo>
                <a:close/>
              </a:path>
              <a:path w="1308100" h="619760">
                <a:moveTo>
                  <a:pt x="522081" y="159612"/>
                </a:moveTo>
                <a:lnTo>
                  <a:pt x="416204" y="159612"/>
                </a:lnTo>
                <a:lnTo>
                  <a:pt x="475653" y="180379"/>
                </a:lnTo>
                <a:lnTo>
                  <a:pt x="535114" y="235366"/>
                </a:lnTo>
                <a:lnTo>
                  <a:pt x="594563" y="317112"/>
                </a:lnTo>
                <a:lnTo>
                  <a:pt x="654024" y="410671"/>
                </a:lnTo>
                <a:lnTo>
                  <a:pt x="713486" y="497100"/>
                </a:lnTo>
                <a:lnTo>
                  <a:pt x="772934" y="559008"/>
                </a:lnTo>
                <a:lnTo>
                  <a:pt x="832396" y="585528"/>
                </a:lnTo>
                <a:lnTo>
                  <a:pt x="891844" y="574535"/>
                </a:lnTo>
                <a:lnTo>
                  <a:pt x="951306" y="531404"/>
                </a:lnTo>
                <a:lnTo>
                  <a:pt x="959958" y="521825"/>
                </a:lnTo>
                <a:lnTo>
                  <a:pt x="832396" y="521825"/>
                </a:lnTo>
                <a:lnTo>
                  <a:pt x="772934" y="495303"/>
                </a:lnTo>
                <a:lnTo>
                  <a:pt x="713486" y="433396"/>
                </a:lnTo>
                <a:lnTo>
                  <a:pt x="654024" y="346967"/>
                </a:lnTo>
                <a:lnTo>
                  <a:pt x="594563" y="253409"/>
                </a:lnTo>
                <a:lnTo>
                  <a:pt x="535114" y="171663"/>
                </a:lnTo>
                <a:lnTo>
                  <a:pt x="522081" y="159612"/>
                </a:lnTo>
                <a:close/>
              </a:path>
              <a:path w="1308100" h="619760">
                <a:moveTo>
                  <a:pt x="1308049" y="0"/>
                </a:moveTo>
                <a:lnTo>
                  <a:pt x="1248587" y="76099"/>
                </a:lnTo>
                <a:lnTo>
                  <a:pt x="1189126" y="156373"/>
                </a:lnTo>
                <a:lnTo>
                  <a:pt x="1070216" y="323218"/>
                </a:lnTo>
                <a:lnTo>
                  <a:pt x="1010767" y="401869"/>
                </a:lnTo>
                <a:lnTo>
                  <a:pt x="951306" y="467701"/>
                </a:lnTo>
                <a:lnTo>
                  <a:pt x="891844" y="510832"/>
                </a:lnTo>
                <a:lnTo>
                  <a:pt x="832396" y="521825"/>
                </a:lnTo>
                <a:lnTo>
                  <a:pt x="959958" y="521825"/>
                </a:lnTo>
                <a:lnTo>
                  <a:pt x="1010767" y="465573"/>
                </a:lnTo>
                <a:lnTo>
                  <a:pt x="1070216" y="386923"/>
                </a:lnTo>
                <a:lnTo>
                  <a:pt x="1189126" y="220077"/>
                </a:lnTo>
                <a:lnTo>
                  <a:pt x="1248587" y="139804"/>
                </a:lnTo>
                <a:lnTo>
                  <a:pt x="1308049" y="63703"/>
                </a:lnTo>
                <a:lnTo>
                  <a:pt x="130804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055182" y="3388538"/>
            <a:ext cx="1296670" cy="1527810"/>
          </a:xfrm>
          <a:custGeom>
            <a:avLst/>
            <a:gdLst/>
            <a:ahLst/>
            <a:cxnLst/>
            <a:rect l="l" t="t" r="r" b="b"/>
            <a:pathLst>
              <a:path w="1296670" h="1527810">
                <a:moveTo>
                  <a:pt x="0" y="1527479"/>
                </a:moveTo>
                <a:lnTo>
                  <a:pt x="59461" y="1433490"/>
                </a:lnTo>
                <a:lnTo>
                  <a:pt x="118922" y="1341772"/>
                </a:lnTo>
                <a:lnTo>
                  <a:pt x="178371" y="1252336"/>
                </a:lnTo>
                <a:lnTo>
                  <a:pt x="237832" y="1165177"/>
                </a:lnTo>
                <a:lnTo>
                  <a:pt x="297281" y="1080311"/>
                </a:lnTo>
                <a:lnTo>
                  <a:pt x="356743" y="997735"/>
                </a:lnTo>
                <a:lnTo>
                  <a:pt x="416204" y="917454"/>
                </a:lnTo>
                <a:lnTo>
                  <a:pt x="475653" y="839472"/>
                </a:lnTo>
                <a:lnTo>
                  <a:pt x="535114" y="763792"/>
                </a:lnTo>
                <a:lnTo>
                  <a:pt x="594563" y="690421"/>
                </a:lnTo>
                <a:lnTo>
                  <a:pt x="654024" y="619365"/>
                </a:lnTo>
                <a:lnTo>
                  <a:pt x="713486" y="550620"/>
                </a:lnTo>
                <a:lnTo>
                  <a:pt x="772934" y="484187"/>
                </a:lnTo>
                <a:lnTo>
                  <a:pt x="832396" y="420077"/>
                </a:lnTo>
                <a:lnTo>
                  <a:pt x="891844" y="358292"/>
                </a:lnTo>
                <a:lnTo>
                  <a:pt x="951306" y="298843"/>
                </a:lnTo>
                <a:lnTo>
                  <a:pt x="1010767" y="241718"/>
                </a:lnTo>
                <a:lnTo>
                  <a:pt x="1070216" y="186930"/>
                </a:lnTo>
                <a:lnTo>
                  <a:pt x="1129677" y="134467"/>
                </a:lnTo>
                <a:lnTo>
                  <a:pt x="1189126" y="84353"/>
                </a:lnTo>
                <a:lnTo>
                  <a:pt x="1248587" y="36575"/>
                </a:lnTo>
                <a:lnTo>
                  <a:pt x="1296448" y="0"/>
                </a:lnTo>
              </a:path>
            </a:pathLst>
          </a:custGeom>
          <a:ln w="1061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59354" y="4768772"/>
            <a:ext cx="361315" cy="0"/>
          </a:xfrm>
          <a:custGeom>
            <a:avLst/>
            <a:gdLst/>
            <a:ahLst/>
            <a:cxnLst/>
            <a:rect l="l" t="t" r="r" b="b"/>
            <a:pathLst>
              <a:path w="361314">
                <a:moveTo>
                  <a:pt x="360983" y="0"/>
                </a:moveTo>
                <a:lnTo>
                  <a:pt x="0" y="0"/>
                </a:lnTo>
              </a:path>
            </a:pathLst>
          </a:custGeom>
          <a:ln w="318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95646" y="4720983"/>
            <a:ext cx="106680" cy="95885"/>
          </a:xfrm>
          <a:custGeom>
            <a:avLst/>
            <a:gdLst/>
            <a:ahLst/>
            <a:cxnLst/>
            <a:rect l="l" t="t" r="r" b="b"/>
            <a:pathLst>
              <a:path w="106679" h="95885">
                <a:moveTo>
                  <a:pt x="106184" y="0"/>
                </a:moveTo>
                <a:lnTo>
                  <a:pt x="0" y="47788"/>
                </a:lnTo>
                <a:lnTo>
                  <a:pt x="106184" y="95577"/>
                </a:lnTo>
                <a:lnTo>
                  <a:pt x="92024" y="63713"/>
                </a:lnTo>
                <a:lnTo>
                  <a:pt x="92024" y="31864"/>
                </a:lnTo>
                <a:lnTo>
                  <a:pt x="1061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551932" y="4768772"/>
            <a:ext cx="361315" cy="0"/>
          </a:xfrm>
          <a:custGeom>
            <a:avLst/>
            <a:gdLst/>
            <a:ahLst/>
            <a:cxnLst/>
            <a:rect l="l" t="t" r="r" b="b"/>
            <a:pathLst>
              <a:path w="361314">
                <a:moveTo>
                  <a:pt x="360984" y="0"/>
                </a:moveTo>
                <a:lnTo>
                  <a:pt x="0" y="0"/>
                </a:lnTo>
              </a:path>
            </a:pathLst>
          </a:custGeom>
          <a:ln w="318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88228" y="4720983"/>
            <a:ext cx="106680" cy="95885"/>
          </a:xfrm>
          <a:custGeom>
            <a:avLst/>
            <a:gdLst/>
            <a:ahLst/>
            <a:cxnLst/>
            <a:rect l="l" t="t" r="r" b="b"/>
            <a:pathLst>
              <a:path w="106679" h="95885">
                <a:moveTo>
                  <a:pt x="106184" y="0"/>
                </a:moveTo>
                <a:lnTo>
                  <a:pt x="0" y="47788"/>
                </a:lnTo>
                <a:lnTo>
                  <a:pt x="106184" y="95577"/>
                </a:lnTo>
                <a:lnTo>
                  <a:pt x="92024" y="63713"/>
                </a:lnTo>
                <a:lnTo>
                  <a:pt x="92024" y="31864"/>
                </a:lnTo>
                <a:lnTo>
                  <a:pt x="1061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42564" y="3553104"/>
            <a:ext cx="0" cy="1534795"/>
          </a:xfrm>
          <a:custGeom>
            <a:avLst/>
            <a:gdLst/>
            <a:ahLst/>
            <a:cxnLst/>
            <a:rect l="l" t="t" r="r" b="b"/>
            <a:pathLst>
              <a:path h="1534795">
                <a:moveTo>
                  <a:pt x="0" y="1534185"/>
                </a:moveTo>
                <a:lnTo>
                  <a:pt x="0" y="0"/>
                </a:lnTo>
              </a:path>
            </a:pathLst>
          </a:custGeom>
          <a:ln w="2123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00084" y="3494709"/>
            <a:ext cx="85090" cy="106680"/>
          </a:xfrm>
          <a:custGeom>
            <a:avLst/>
            <a:gdLst/>
            <a:ahLst/>
            <a:cxnLst/>
            <a:rect l="l" t="t" r="r" b="b"/>
            <a:pathLst>
              <a:path w="85089" h="106679">
                <a:moveTo>
                  <a:pt x="42480" y="0"/>
                </a:moveTo>
                <a:lnTo>
                  <a:pt x="0" y="106184"/>
                </a:lnTo>
                <a:lnTo>
                  <a:pt x="31859" y="90258"/>
                </a:lnTo>
                <a:lnTo>
                  <a:pt x="78585" y="90258"/>
                </a:lnTo>
                <a:lnTo>
                  <a:pt x="42480" y="0"/>
                </a:lnTo>
                <a:close/>
              </a:path>
              <a:path w="85089" h="106679">
                <a:moveTo>
                  <a:pt x="78585" y="90258"/>
                </a:moveTo>
                <a:lnTo>
                  <a:pt x="53096" y="90258"/>
                </a:lnTo>
                <a:lnTo>
                  <a:pt x="84956" y="106184"/>
                </a:lnTo>
                <a:lnTo>
                  <a:pt x="78585" y="902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384300" y="6067425"/>
            <a:ext cx="4017468" cy="7366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 smtClean="0">
                <a:cs typeface="Times New Roman"/>
              </a:rPr>
              <a:t>Limit </a:t>
            </a:r>
            <a:r>
              <a:rPr sz="2000" dirty="0">
                <a:cs typeface="Times New Roman"/>
              </a:rPr>
              <a:t>around average ∆Φ </a:t>
            </a:r>
            <a:r>
              <a:rPr sz="2000" i="1" dirty="0">
                <a:cs typeface="メイリオ"/>
              </a:rPr>
              <a:t>≤ </a:t>
            </a:r>
            <a:r>
              <a:rPr sz="2000" dirty="0">
                <a:cs typeface="Times New Roman"/>
              </a:rPr>
              <a:t>12</a:t>
            </a:r>
            <a:r>
              <a:rPr sz="2000" i="1" baseline="27777" dirty="0">
                <a:cs typeface="メイリオ"/>
              </a:rPr>
              <a:t>◦</a:t>
            </a:r>
            <a:endParaRPr sz="2000" baseline="27777" dirty="0">
              <a:cs typeface="メイリオ"/>
            </a:endParaRPr>
          </a:p>
          <a:p>
            <a:pPr marL="184785">
              <a:lnSpc>
                <a:spcPct val="100000"/>
              </a:lnSpc>
              <a:spcBef>
                <a:spcPts val="944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i="1" dirty="0">
                <a:cs typeface="Times New Roman"/>
              </a:rPr>
              <a:t>σ</a:t>
            </a:r>
            <a:r>
              <a:rPr sz="2000" i="1" baseline="-11574" dirty="0">
                <a:cs typeface="Times New Roman"/>
              </a:rPr>
              <a:t>z  </a:t>
            </a:r>
            <a:r>
              <a:rPr sz="2000" dirty="0">
                <a:cs typeface="Times New Roman"/>
              </a:rPr>
              <a:t>= 44 </a:t>
            </a:r>
            <a:r>
              <a:rPr sz="2000" i="1" dirty="0">
                <a:cs typeface="Times New Roman"/>
              </a:rPr>
              <a:t>µ</a:t>
            </a:r>
            <a:r>
              <a:rPr sz="2000" dirty="0">
                <a:cs typeface="Times New Roman"/>
              </a:rPr>
              <a:t>m for </a:t>
            </a:r>
            <a:r>
              <a:rPr sz="2000" i="1" dirty="0">
                <a:cs typeface="Times New Roman"/>
              </a:rPr>
              <a:t>N  </a:t>
            </a:r>
            <a:r>
              <a:rPr sz="2000" dirty="0">
                <a:cs typeface="Times New Roman"/>
              </a:rPr>
              <a:t>= 3</a:t>
            </a:r>
            <a:r>
              <a:rPr sz="2000" i="1" dirty="0">
                <a:cs typeface="Times New Roman"/>
              </a:rPr>
              <a:t>.</a:t>
            </a:r>
            <a:r>
              <a:rPr sz="2000" dirty="0">
                <a:cs typeface="Times New Roman"/>
              </a:rPr>
              <a:t>72 </a:t>
            </a:r>
            <a:r>
              <a:rPr sz="2000" i="1" dirty="0">
                <a:cs typeface="メイリオ"/>
              </a:rPr>
              <a:t>× </a:t>
            </a:r>
            <a:r>
              <a:rPr sz="2000" dirty="0">
                <a:cs typeface="Times New Roman"/>
              </a:rPr>
              <a:t>10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55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41700" y="3705225"/>
            <a:ext cx="297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08500" y="5305425"/>
            <a:ext cx="27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95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75890">
              <a:lnSpc>
                <a:spcPct val="100000"/>
              </a:lnSpc>
            </a:pPr>
            <a:r>
              <a:rPr sz="3200" spc="80" dirty="0">
                <a:latin typeface="+mj-lt"/>
              </a:rPr>
              <a:t>Specific</a:t>
            </a:r>
            <a:r>
              <a:rPr sz="3200" spc="70" dirty="0">
                <a:latin typeface="+mj-lt"/>
              </a:rPr>
              <a:t> </a:t>
            </a:r>
            <a:r>
              <a:rPr sz="3200" spc="-80" dirty="0" smtClean="0">
                <a:latin typeface="+mj-lt"/>
              </a:rPr>
              <a:t>W</a:t>
            </a:r>
            <a:r>
              <a:rPr sz="3200" spc="140" dirty="0" smtClean="0">
                <a:latin typeface="+mj-lt"/>
              </a:rPr>
              <a:t>a</a:t>
            </a:r>
            <a:r>
              <a:rPr sz="3200" spc="105" dirty="0" smtClean="0">
                <a:latin typeface="+mj-lt"/>
              </a:rPr>
              <a:t>k</a:t>
            </a:r>
            <a:r>
              <a:rPr sz="3200" spc="80" dirty="0" smtClean="0">
                <a:latin typeface="+mj-lt"/>
              </a:rPr>
              <a:t>efields</a:t>
            </a:r>
            <a:endParaRPr sz="3200" spc="80" dirty="0">
              <a:latin typeface="+mj-lt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090358" y="384380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0094414" y="384380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090358" y="345899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094414" y="345899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090358" y="307339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094414" y="307339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090358" y="268858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094414" y="268858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090358" y="230378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0094414" y="230378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090358" y="191817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094414" y="191817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090358" y="153337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0094414" y="153337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5490281" y="1429314"/>
            <a:ext cx="488315" cy="2544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5000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1600" spc="15" dirty="0">
                <a:latin typeface="Helvetica"/>
                <a:cs typeface="Helvetica"/>
              </a:rPr>
              <a:t>4500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sz="1600" spc="15" dirty="0">
                <a:latin typeface="Helvetica"/>
                <a:cs typeface="Helvetica"/>
              </a:rPr>
              <a:t>4000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1600" spc="15" dirty="0">
                <a:latin typeface="Helvetica"/>
                <a:cs typeface="Helvetica"/>
              </a:rPr>
              <a:t>3500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1600" spc="15" dirty="0">
                <a:latin typeface="Helvetica"/>
                <a:cs typeface="Helvetica"/>
              </a:rPr>
              <a:t>3000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sz="1600" spc="15" dirty="0">
                <a:latin typeface="Helvetica"/>
                <a:cs typeface="Helvetica"/>
              </a:rPr>
              <a:t>2500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1600" spc="15" dirty="0">
                <a:latin typeface="Helvetica"/>
                <a:cs typeface="Helvetica"/>
              </a:rPr>
              <a:t>2000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6090358" y="37934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090358" y="15333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901570" y="37934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901570" y="15333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711981" y="37934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711981" y="15333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523192" y="37934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523192" y="15333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9333603" y="37934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9333603" y="15333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0144814" y="379340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0144814" y="15333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6048750" y="3947752"/>
            <a:ext cx="431165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765810" algn="l"/>
                <a:tab pos="1518285" algn="l"/>
                <a:tab pos="2329815" algn="l"/>
                <a:tab pos="3140075" algn="l"/>
                <a:tab pos="3950970" algn="l"/>
              </a:tabLst>
            </a:pPr>
            <a:r>
              <a:rPr sz="1600" spc="15" dirty="0">
                <a:latin typeface="Helvetica"/>
                <a:cs typeface="Helvetica"/>
              </a:rPr>
              <a:t>0	50	100	150	200	250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6090358" y="1533373"/>
            <a:ext cx="4054475" cy="2310765"/>
          </a:xfrm>
          <a:custGeom>
            <a:avLst/>
            <a:gdLst/>
            <a:ahLst/>
            <a:cxnLst/>
            <a:rect l="l" t="t" r="r" b="b"/>
            <a:pathLst>
              <a:path w="4054475" h="2310765">
                <a:moveTo>
                  <a:pt x="0" y="2310431"/>
                </a:moveTo>
                <a:lnTo>
                  <a:pt x="4054456" y="2310431"/>
                </a:lnTo>
                <a:lnTo>
                  <a:pt x="4054456" y="0"/>
                </a:lnTo>
                <a:lnTo>
                  <a:pt x="0" y="0"/>
                </a:lnTo>
                <a:lnTo>
                  <a:pt x="0" y="2310431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4987889" y="2126866"/>
            <a:ext cx="286385" cy="11239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W</a:t>
            </a:r>
            <a:r>
              <a:rPr sz="1950" baseline="-21367" dirty="0">
                <a:latin typeface="Helvetica"/>
                <a:cs typeface="Helvetica"/>
              </a:rPr>
              <a:t>L</a:t>
            </a:r>
            <a:r>
              <a:rPr sz="1950" spc="135" baseline="-21367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[V/pCm]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6090358" y="157817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039958" y="162857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106359" y="177897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055958" y="182937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123159" y="185897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072758" y="190937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139159" y="191897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088758" y="196937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155159" y="196857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104758" y="201897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171159" y="201177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120758" y="206218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187959" y="205018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137559" y="210058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203960" y="208538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153559" y="213578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219960" y="211738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169559" y="216778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235960" y="214778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185560" y="219818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252760" y="217578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202360" y="222618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268761" y="220218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218360" y="225258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284761" y="222778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234360" y="227818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301561" y="225178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251161" y="230218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317561" y="227498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267161" y="232538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333561" y="229658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283161" y="234698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349562" y="231738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299161" y="236778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366362" y="233818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315961" y="238858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382362" y="235738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331961" y="240778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398362" y="237658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347962" y="242698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414363" y="239418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363962" y="244458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431163" y="241178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380762" y="246218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6447163" y="242938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396763" y="247978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463164" y="244618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6412763" y="249658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479964" y="246218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429563" y="251258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6495964" y="247818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6445563" y="252858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6511964" y="249338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6461563" y="254378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6527965" y="250858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6477563" y="255898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6544764" y="252298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6494364" y="257338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6560765" y="253738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6510364" y="258778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6576765" y="255178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6526364" y="26021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6592765" y="256538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6542365" y="26157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6609565" y="257898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6559165" y="26293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6625566" y="259178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6575165" y="26421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6641565" y="260458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6591165" y="26549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6658366" y="261738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607965" y="26677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674367" y="263018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6623966" y="268058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690366" y="264218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639966" y="269258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706367" y="265418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655966" y="270458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6723167" y="266618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6672767" y="271658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6739167" y="267738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6688766" y="272778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6755167" y="268938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6704767" y="273978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6771168" y="270058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6720767" y="275099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6787968" y="271098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6737567" y="276139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6803968" y="272218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6753567" y="277259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6819968" y="273258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6769568" y="278299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6836768" y="274298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6786367" y="279339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6852769" y="275339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6802368" y="280379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6868769" y="276379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6818369" y="281419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6884769" y="277419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6834368" y="282459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6901570" y="278379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6851169" y="283419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6917570" y="279339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6867169" y="284379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6933570" y="280299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6883169" y="285339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6949570" y="281259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6899169" y="286299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6966370" y="282219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6915970" y="287259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6982370" y="283179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6931970" y="288219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6998371" y="284059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6947970" y="289099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015171" y="284939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6964771" y="289979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031171" y="285819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6980770" y="290859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7047172" y="286699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6996771" y="291739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7063171" y="287579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7012771" y="292619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079972" y="288459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7029571" y="293499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7095972" y="289339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045572" y="294379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111972" y="290139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7061572" y="295179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7127972" y="291019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7077572" y="296059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7144773" y="291819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7094372" y="296859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7160773" y="292619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7110372" y="297659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7176773" y="293419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7126372" y="298459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7192774" y="294219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142373" y="299259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7209573" y="295019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159173" y="300059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7225574" y="295819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7175173" y="300859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241574" y="296539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7191174" y="301579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7258374" y="297339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7207973" y="302379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7274375" y="298059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7223974" y="303099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290375" y="298859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7239974" y="303899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7306375" y="299579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255974" y="304619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7323175" y="300299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7272774" y="305339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7339176" y="301019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7288775" y="306059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355175" y="301739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7304775" y="306779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371176" y="302459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320775" y="307499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7387976" y="30317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337576" y="308219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7403976" y="30389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7353575" y="308939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7419977" y="30453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7369576" y="309579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7436777" y="30525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7386376" y="310299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452777" y="30589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7402376" y="31093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7468777" y="30661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418377" y="31165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7484778" y="30725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7434377" y="31229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7501578" y="30789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451177" y="31293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7517578" y="30861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467177" y="31365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533578" y="30925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483178" y="31429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549578" y="30989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499177" y="31493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7566379" y="310539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515978" y="31557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7582379" y="31117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7531978" y="31621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7598379" y="31181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7547978" y="31685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615180" y="31237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564779" y="31741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631179" y="31301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7580779" y="318059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7647180" y="31365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7596779" y="31869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7663180" y="31421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7612779" y="31925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7679980" y="31485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7629580" y="31989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7695980" y="31541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7645579" y="32045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7711981" y="31605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7661580" y="32109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7727981" y="31661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7677580" y="32165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7744781" y="31725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7694380" y="32229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7760782" y="317819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7710381" y="32285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7776781" y="31837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726381" y="32341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7793582" y="31893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7743181" y="32397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7809582" y="31949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7759181" y="32453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7825582" y="32005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7775182" y="32509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7841582" y="32061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7791182" y="325659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7858383" y="32117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7807982" y="326219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7874383" y="32173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7823982" y="326779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7890383" y="32229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7839982" y="327339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7906384" y="32285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7855983" y="327899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7923183" y="32341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7872783" y="328459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7939184" y="32389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7888783" y="328939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7955184" y="32445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7904784" y="329499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7971984" y="325019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7921583" y="330059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7987985" y="32549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7937584" y="330539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8003985" y="32605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7953584" y="331099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8019985" y="32653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7969584" y="331579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8036785" y="32709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7986384" y="33213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8052785" y="32757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8002385" y="33261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8068785" y="32805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8018384" y="33309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8084786" y="32861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8034385" y="33365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8101586" y="32909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8051186" y="33413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8117586" y="32957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8067185" y="33461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8133587" y="33005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8083186" y="33509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8150387" y="33061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8099986" y="33565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8166387" y="33109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8115986" y="33613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8182387" y="33157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8131986" y="33661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8198387" y="33205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8147987" y="33709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8215187" y="33253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8164787" y="33757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8231188" y="33301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8180787" y="33805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8247188" y="333499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8196788" y="33853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8263188" y="33397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8212787" y="339019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8279989" y="33437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8229588" y="33941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8295988" y="33485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8245588" y="33989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8311989" y="33533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8261588" y="34037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8328789" y="33581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8278389" y="34085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8344789" y="33621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8294389" y="34125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8360790" y="33669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8310389" y="34173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8376790" y="33717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8326389" y="34221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8393590" y="33757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8343189" y="34261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8409590" y="33805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8359189" y="34309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8425591" y="33845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8375190" y="34349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8441590" y="33893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8391190" y="34397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8458391" y="33933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8407990" y="34437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8474392" y="33981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8423991" y="34485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8490391" y="340219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8439991" y="34525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8507192" y="34069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8456791" y="34573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8523192" y="34109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8472791" y="34613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8539192" y="34149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8488791" y="34654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8555192" y="34197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8504791" y="34702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8571993" y="34237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8521592" y="347419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8587992" y="34277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8537592" y="34782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8603993" y="34317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8553592" y="34822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8619994" y="34365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8569593" y="3487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8636793" y="34405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8586392" y="3491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8652794" y="34445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8602393" y="3495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8668794" y="34485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8618393" y="3499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8685594" y="34525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8635193" y="3503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8701594" y="34565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8651194" y="3507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8717595" y="34606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8667194" y="3511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8733595" y="34645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8683194" y="3515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8750395" y="346859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8699994" y="3519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8766395" y="34726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8715995" y="3523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8782395" y="34766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8731994" y="3527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8798396" y="34806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8747995" y="3531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8815196" y="34846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8764796" y="35350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8831196" y="34886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8780795" y="35390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8847197" y="34918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8796796" y="35422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8863996" y="34958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8813596" y="354620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8879997" y="34998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8829596" y="35502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8895997" y="35038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8845596" y="35542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8911997" y="35070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8861597" y="35574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8928797" y="35110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8878397" y="35614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8944798" y="35150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8894397" y="35654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8960798" y="35182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8910397" y="35686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8976798" y="35222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8926397" y="35726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8993599" y="35262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8943198" y="35766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9009598" y="35294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8959198" y="35798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9025599" y="35334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8975198" y="35838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9042399" y="35366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8991999" y="35870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9058399" y="354060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9007998" y="35910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9074399" y="35438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9023999" y="35942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9090400" y="35478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9039999" y="35982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9107200" y="35510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9056799" y="36014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9123200" y="35550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9072799" y="36054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9139201" y="35582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9088800" y="36086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9155200" y="35622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9104800" y="36126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9172001" y="35654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9121600" y="36158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9188001" y="35686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9137601" y="36190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9204001" y="35726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9153600" y="36230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9220002" y="35758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9169601" y="36262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9236802" y="35790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9186401" y="36294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9252802" y="35830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9202401" y="36334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9268802" y="35862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9218401" y="36366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9285602" y="35894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9235202" y="36398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9301602" y="35926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9251202" y="36430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9317603" y="35958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9267202" y="36462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9333603" y="35998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9283203" y="36502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9350403" y="36030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9300002" y="36534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9366404" y="36062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9316003" y="36566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9382404" y="36094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9332003" y="36598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9398404" y="36126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9348003" y="36630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9415204" y="36158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9364804" y="36662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9431204" y="361900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9380804" y="36694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9447204" y="36222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9396804" y="36726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9464005" y="36254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9413604" y="36758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9480005" y="36286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9429605" y="36790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9496005" y="36318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9445604" y="36822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9512006" y="36350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9461605" y="36854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9528805" y="36382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9478405" y="36886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9544806" y="36414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9494405" y="369180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9560806" y="36446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9510406" y="36950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9576806" y="36478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9526406" y="36982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9593607" y="36510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9543206" y="37014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9609607" y="36542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9559206" y="37046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9625607" y="36574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9575207" y="37078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9642407" y="36606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9592006" y="37110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9658408" y="36630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9608007" y="37134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9674407" y="36662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9624007" y="37166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9690408" y="36694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9640007" y="37198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9707209" y="36726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9656808" y="37230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9723208" y="36758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9672808" y="37262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9739209" y="36782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9688808" y="37286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9755209" y="368140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9704808" y="37318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9772009" y="36846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9721608" y="37350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9788009" y="36878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9737609" y="37382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9804010" y="36902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9753609" y="37406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9820810" y="36934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9770409" y="37438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9836810" y="36966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9786409" y="37470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9852810" y="36990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9802410" y="37494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9868810" y="37022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9818409" y="37526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9885611" y="37054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9835210" y="37558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9901611" y="37078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9851211" y="37582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9917611" y="37110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9867210" y="37614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9933611" y="37134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9883211" y="376380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9950412" y="37166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9900011" y="37670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9966412" y="37190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9916011" y="37694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9982412" y="37222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9932011" y="37726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9999212" y="37254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9948812" y="37758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10015212" y="37278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9964811" y="37782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10031213" y="37310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9980812" y="37814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10047213" y="37334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9996813" y="37838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10064013" y="37366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10013612" y="37870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10080014" y="37390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10029613" y="37894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10096013" y="37414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10045613" y="37918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10112014" y="37446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10061613" y="37950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10128814" y="374700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10078413" y="379740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6090358" y="1533373"/>
            <a:ext cx="4054475" cy="2310765"/>
          </a:xfrm>
          <a:custGeom>
            <a:avLst/>
            <a:gdLst/>
            <a:ahLst/>
            <a:cxnLst/>
            <a:rect l="l" t="t" r="r" b="b"/>
            <a:pathLst>
              <a:path w="4054475" h="2310765">
                <a:moveTo>
                  <a:pt x="0" y="2310431"/>
                </a:moveTo>
                <a:lnTo>
                  <a:pt x="4054456" y="2310431"/>
                </a:lnTo>
                <a:lnTo>
                  <a:pt x="4054456" y="0"/>
                </a:lnTo>
                <a:lnTo>
                  <a:pt x="0" y="0"/>
                </a:lnTo>
                <a:lnTo>
                  <a:pt x="0" y="2310431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56</a:t>
            </a:r>
          </a:p>
        </p:txBody>
      </p:sp>
      <p:sp>
        <p:nvSpPr>
          <p:cNvPr id="564" name="TextBox 563"/>
          <p:cNvSpPr txBox="1"/>
          <p:nvPr/>
        </p:nvSpPr>
        <p:spPr>
          <a:xfrm>
            <a:off x="7760106" y="4238625"/>
            <a:ext cx="78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  <a:r>
              <a:rPr lang="en-US" dirty="0" smtClean="0"/>
              <a:t> [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m</a:t>
            </a:r>
            <a:r>
              <a:rPr lang="en-US" dirty="0" smtClean="0"/>
              <a:t>]</a:t>
            </a:r>
            <a:endParaRPr lang="en-US" dirty="0"/>
          </a:p>
        </p:txBody>
      </p:sp>
      <p:pic>
        <p:nvPicPr>
          <p:cNvPr id="565" name="Picture 564" descr="p5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9" t="12956" r="59796" b="21911"/>
          <a:stretch/>
        </p:blipFill>
        <p:spPr>
          <a:xfrm>
            <a:off x="469900" y="962025"/>
            <a:ext cx="3414272" cy="5774172"/>
          </a:xfrm>
          <a:prstGeom prst="rect">
            <a:avLst/>
          </a:prstGeom>
        </p:spPr>
      </p:pic>
      <p:pic>
        <p:nvPicPr>
          <p:cNvPr id="566" name="Picture 565" descr="p56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41" t="61015" r="1407" b="21911"/>
          <a:stretch/>
        </p:blipFill>
        <p:spPr>
          <a:xfrm>
            <a:off x="4279900" y="5079833"/>
            <a:ext cx="6413500" cy="1439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87220">
              <a:lnSpc>
                <a:spcPct val="100000"/>
              </a:lnSpc>
            </a:pPr>
            <a:r>
              <a:rPr sz="3200" spc="114" dirty="0">
                <a:latin typeface="+mj-lt"/>
              </a:rPr>
              <a:t>Energy</a:t>
            </a:r>
            <a:r>
              <a:rPr sz="3200" spc="70" dirty="0">
                <a:latin typeface="+mj-lt"/>
              </a:rPr>
              <a:t> </a:t>
            </a:r>
            <a:r>
              <a:rPr sz="3200" spc="190" dirty="0">
                <a:latin typeface="+mj-lt"/>
              </a:rPr>
              <a:t>Spread</a:t>
            </a:r>
            <a:r>
              <a:rPr sz="3200" spc="70" dirty="0">
                <a:latin typeface="+mj-lt"/>
              </a:rPr>
              <a:t> </a:t>
            </a:r>
            <a:r>
              <a:rPr sz="3200" spc="140" dirty="0">
                <a:latin typeface="+mj-lt"/>
              </a:rPr>
              <a:t>at</a:t>
            </a:r>
            <a:r>
              <a:rPr sz="3200" spc="70" dirty="0">
                <a:latin typeface="+mj-lt"/>
              </a:rPr>
              <a:t> </a:t>
            </a:r>
            <a:r>
              <a:rPr sz="3200" spc="140" dirty="0">
                <a:latin typeface="+mj-lt"/>
              </a:rPr>
              <a:t>End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of</a:t>
            </a:r>
            <a:r>
              <a:rPr sz="3200" spc="70" dirty="0">
                <a:latin typeface="+mj-lt"/>
              </a:rPr>
              <a:t> </a:t>
            </a:r>
            <a:r>
              <a:rPr sz="3200" spc="65" dirty="0">
                <a:latin typeface="+mj-lt"/>
              </a:rPr>
              <a:t>Linac</a:t>
            </a:r>
          </a:p>
        </p:txBody>
      </p:sp>
      <p:sp>
        <p:nvSpPr>
          <p:cNvPr id="9" name="object 9"/>
          <p:cNvSpPr/>
          <p:nvPr/>
        </p:nvSpPr>
        <p:spPr>
          <a:xfrm>
            <a:off x="6215160" y="4430989"/>
            <a:ext cx="3930015" cy="0"/>
          </a:xfrm>
          <a:custGeom>
            <a:avLst/>
            <a:gdLst/>
            <a:ahLst/>
            <a:cxnLst/>
            <a:rect l="l" t="t" r="r" b="b"/>
            <a:pathLst>
              <a:path w="3930015">
                <a:moveTo>
                  <a:pt x="0" y="0"/>
                </a:moveTo>
                <a:lnTo>
                  <a:pt x="3929654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215160" y="4084584"/>
            <a:ext cx="3930015" cy="0"/>
          </a:xfrm>
          <a:custGeom>
            <a:avLst/>
            <a:gdLst/>
            <a:ahLst/>
            <a:cxnLst/>
            <a:rect l="l" t="t" r="r" b="b"/>
            <a:pathLst>
              <a:path w="3930015">
                <a:moveTo>
                  <a:pt x="0" y="0"/>
                </a:moveTo>
                <a:lnTo>
                  <a:pt x="3929654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15160" y="3738179"/>
            <a:ext cx="3930015" cy="0"/>
          </a:xfrm>
          <a:custGeom>
            <a:avLst/>
            <a:gdLst/>
            <a:ahLst/>
            <a:cxnLst/>
            <a:rect l="l" t="t" r="r" b="b"/>
            <a:pathLst>
              <a:path w="3930015">
                <a:moveTo>
                  <a:pt x="0" y="0"/>
                </a:moveTo>
                <a:lnTo>
                  <a:pt x="3929654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215160" y="3391775"/>
            <a:ext cx="3930015" cy="0"/>
          </a:xfrm>
          <a:custGeom>
            <a:avLst/>
            <a:gdLst/>
            <a:ahLst/>
            <a:cxnLst/>
            <a:rect l="l" t="t" r="r" b="b"/>
            <a:pathLst>
              <a:path w="3930015">
                <a:moveTo>
                  <a:pt x="0" y="0"/>
                </a:moveTo>
                <a:lnTo>
                  <a:pt x="3929654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215160" y="3045370"/>
            <a:ext cx="3930015" cy="0"/>
          </a:xfrm>
          <a:custGeom>
            <a:avLst/>
            <a:gdLst/>
            <a:ahLst/>
            <a:cxnLst/>
            <a:rect l="l" t="t" r="r" b="b"/>
            <a:pathLst>
              <a:path w="3930015">
                <a:moveTo>
                  <a:pt x="0" y="0"/>
                </a:moveTo>
                <a:lnTo>
                  <a:pt x="3929654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215160" y="2699765"/>
            <a:ext cx="3930015" cy="0"/>
          </a:xfrm>
          <a:custGeom>
            <a:avLst/>
            <a:gdLst/>
            <a:ahLst/>
            <a:cxnLst/>
            <a:rect l="l" t="t" r="r" b="b"/>
            <a:pathLst>
              <a:path w="3930015">
                <a:moveTo>
                  <a:pt x="0" y="0"/>
                </a:moveTo>
                <a:lnTo>
                  <a:pt x="3929654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15160" y="2353360"/>
            <a:ext cx="3930015" cy="0"/>
          </a:xfrm>
          <a:custGeom>
            <a:avLst/>
            <a:gdLst/>
            <a:ahLst/>
            <a:cxnLst/>
            <a:rect l="l" t="t" r="r" b="b"/>
            <a:pathLst>
              <a:path w="3930015">
                <a:moveTo>
                  <a:pt x="0" y="0"/>
                </a:moveTo>
                <a:lnTo>
                  <a:pt x="3929654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215160" y="2006955"/>
            <a:ext cx="3930015" cy="0"/>
          </a:xfrm>
          <a:custGeom>
            <a:avLst/>
            <a:gdLst/>
            <a:ahLst/>
            <a:cxnLst/>
            <a:rect l="l" t="t" r="r" b="b"/>
            <a:pathLst>
              <a:path w="3930015">
                <a:moveTo>
                  <a:pt x="0" y="0"/>
                </a:moveTo>
                <a:lnTo>
                  <a:pt x="3929654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215160" y="1660551"/>
            <a:ext cx="2132330" cy="0"/>
          </a:xfrm>
          <a:custGeom>
            <a:avLst/>
            <a:gdLst/>
            <a:ahLst/>
            <a:cxnLst/>
            <a:rect l="l" t="t" r="r" b="b"/>
            <a:pathLst>
              <a:path w="2132329">
                <a:moveTo>
                  <a:pt x="0" y="0"/>
                </a:moveTo>
                <a:lnTo>
                  <a:pt x="2132029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020013" y="1660551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801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487994" y="1556070"/>
            <a:ext cx="615315" cy="3004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-0.002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-0.004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-0.006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-0.008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ct val="100000"/>
              </a:lnSpc>
              <a:spcBef>
                <a:spcPts val="800"/>
              </a:spcBef>
            </a:pPr>
            <a:r>
              <a:rPr sz="1600" spc="10" dirty="0">
                <a:latin typeface="Helvetica"/>
                <a:cs typeface="Helvetica"/>
              </a:rPr>
              <a:t>-0.01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-0.012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-0.014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-0.016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-0.018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215160" y="1314146"/>
            <a:ext cx="3930015" cy="0"/>
          </a:xfrm>
          <a:custGeom>
            <a:avLst/>
            <a:gdLst/>
            <a:ahLst/>
            <a:cxnLst/>
            <a:rect l="l" t="t" r="r" b="b"/>
            <a:pathLst>
              <a:path w="3930015">
                <a:moveTo>
                  <a:pt x="0" y="0"/>
                </a:moveTo>
                <a:lnTo>
                  <a:pt x="3929654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215160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994363" y="4534515"/>
            <a:ext cx="441959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-150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870369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524778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649570" y="4534515"/>
            <a:ext cx="103822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724535" algn="l"/>
              </a:tabLst>
            </a:pPr>
            <a:r>
              <a:rPr sz="1600" spc="15" dirty="0">
                <a:latin typeface="Helvetica"/>
                <a:cs typeface="Helvetica"/>
              </a:rPr>
              <a:t>-100	-50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8179987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835196" y="1780552"/>
            <a:ext cx="0" cy="2650490"/>
          </a:xfrm>
          <a:custGeom>
            <a:avLst/>
            <a:gdLst/>
            <a:ahLst/>
            <a:cxnLst/>
            <a:rect l="l" t="t" r="r" b="b"/>
            <a:pathLst>
              <a:path h="2650490">
                <a:moveTo>
                  <a:pt x="0" y="0"/>
                </a:moveTo>
                <a:lnTo>
                  <a:pt x="0" y="2650436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835196" y="131414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489606" y="1780552"/>
            <a:ext cx="0" cy="2650490"/>
          </a:xfrm>
          <a:custGeom>
            <a:avLst/>
            <a:gdLst/>
            <a:ahLst/>
            <a:cxnLst/>
            <a:rect l="l" t="t" r="r" b="b"/>
            <a:pathLst>
              <a:path h="2650490">
                <a:moveTo>
                  <a:pt x="0" y="0"/>
                </a:moveTo>
                <a:lnTo>
                  <a:pt x="0" y="2650436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489606" y="131414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0144814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215160" y="1314146"/>
            <a:ext cx="3930015" cy="3117215"/>
          </a:xfrm>
          <a:custGeom>
            <a:avLst/>
            <a:gdLst/>
            <a:ahLst/>
            <a:cxnLst/>
            <a:rect l="l" t="t" r="r" b="b"/>
            <a:pathLst>
              <a:path w="3930015" h="3117215">
                <a:moveTo>
                  <a:pt x="0" y="3116843"/>
                </a:moveTo>
                <a:lnTo>
                  <a:pt x="3929654" y="3116843"/>
                </a:lnTo>
                <a:lnTo>
                  <a:pt x="3929654" y="0"/>
                </a:lnTo>
                <a:lnTo>
                  <a:pt x="0" y="0"/>
                </a:lnTo>
                <a:lnTo>
                  <a:pt x="0" y="3116843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7882019" y="4534515"/>
            <a:ext cx="596265" cy="549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85" algn="ctr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535"/>
              </a:spcBef>
            </a:pPr>
            <a:r>
              <a:rPr sz="1600" spc="15" dirty="0">
                <a:latin typeface="Helvetica"/>
                <a:cs typeface="Helvetica"/>
              </a:rPr>
              <a:t>z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5" dirty="0">
                <a:latin typeface="Helvetica"/>
                <a:cs typeface="Helvetica"/>
              </a:rPr>
              <a:t>[</a:t>
            </a:r>
            <a:r>
              <a:rPr sz="1600" spc="-675" dirty="0">
                <a:latin typeface="Symbol"/>
                <a:cs typeface="Symbol"/>
              </a:rPr>
              <a:t>µ</a:t>
            </a:r>
            <a:r>
              <a:rPr sz="1600" spc="15" dirty="0">
                <a:latin typeface="Helvetica"/>
                <a:cs typeface="Helvetica"/>
              </a:rPr>
              <a:t>m]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735775" y="4534515"/>
            <a:ext cx="162433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8965" algn="l"/>
                <a:tab pos="1264285" algn="l"/>
              </a:tabLst>
            </a:pPr>
            <a:r>
              <a:rPr sz="1600" spc="15" dirty="0">
                <a:latin typeface="Helvetica"/>
                <a:cs typeface="Helvetica"/>
              </a:rPr>
              <a:t>50	100	150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987467" y="2582293"/>
            <a:ext cx="287020" cy="58102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Symbol"/>
                <a:cs typeface="Symbol"/>
              </a:rPr>
              <a:t>∆</a:t>
            </a:r>
            <a:r>
              <a:rPr sz="1600" dirty="0">
                <a:latin typeface="Helvetica"/>
                <a:cs typeface="Helvetica"/>
              </a:rPr>
              <a:t>E/E</a:t>
            </a:r>
            <a:r>
              <a:rPr sz="1950" baseline="-21367" dirty="0">
                <a:latin typeface="Helvetica"/>
                <a:cs typeface="Helvetica"/>
              </a:rPr>
              <a:t>0</a:t>
            </a:r>
            <a:endParaRPr sz="1950" baseline="-21367">
              <a:latin typeface="Helvetica"/>
              <a:cs typeface="Helvetica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184360" y="1376547"/>
            <a:ext cx="3974854" cy="30080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8496972" y="1364070"/>
            <a:ext cx="736600" cy="441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15570">
              <a:lnSpc>
                <a:spcPts val="1639"/>
              </a:lnSpc>
            </a:pPr>
            <a:r>
              <a:rPr sz="1600" spc="15" dirty="0">
                <a:latin typeface="Helvetica"/>
                <a:cs typeface="Helvetica"/>
              </a:rPr>
              <a:t>Phi=0 Phi=12 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215160" y="1314146"/>
            <a:ext cx="3930015" cy="3117215"/>
          </a:xfrm>
          <a:custGeom>
            <a:avLst/>
            <a:gdLst/>
            <a:ahLst/>
            <a:cxnLst/>
            <a:rect l="l" t="t" r="r" b="b"/>
            <a:pathLst>
              <a:path w="3930015" h="3117215">
                <a:moveTo>
                  <a:pt x="0" y="3116843"/>
                </a:moveTo>
                <a:lnTo>
                  <a:pt x="3929654" y="3116843"/>
                </a:lnTo>
                <a:lnTo>
                  <a:pt x="3929654" y="0"/>
                </a:lnTo>
                <a:lnTo>
                  <a:pt x="0" y="0"/>
                </a:lnTo>
                <a:lnTo>
                  <a:pt x="0" y="3116843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57</a:t>
            </a:r>
          </a:p>
        </p:txBody>
      </p:sp>
      <p:pic>
        <p:nvPicPr>
          <p:cNvPr id="40" name="Picture 39" descr="p57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1" t="26263" r="59425" b="51503"/>
          <a:stretch/>
        </p:blipFill>
        <p:spPr>
          <a:xfrm>
            <a:off x="457201" y="1724025"/>
            <a:ext cx="3975099" cy="2139263"/>
          </a:xfrm>
          <a:prstGeom prst="rect">
            <a:avLst/>
          </a:prstGeom>
        </p:spPr>
      </p:pic>
      <p:pic>
        <p:nvPicPr>
          <p:cNvPr id="41" name="Picture 40" descr="p57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1" t="47959" r="59425" b="43972"/>
          <a:stretch/>
        </p:blipFill>
        <p:spPr>
          <a:xfrm>
            <a:off x="165101" y="5076825"/>
            <a:ext cx="6172200" cy="120547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7785100" y="4772025"/>
            <a:ext cx="78699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  <a:r>
              <a:rPr lang="en-US" dirty="0" smtClean="0"/>
              <a:t> [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m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58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3700" y="197249"/>
            <a:ext cx="87363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07744">
              <a:lnSpc>
                <a:spcPct val="100000"/>
              </a:lnSpc>
            </a:pPr>
            <a:r>
              <a:rPr sz="3200" dirty="0">
                <a:latin typeface="+mj-lt"/>
              </a:rPr>
              <a:t>Recipe for Choosing the Bunch Parameters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65101" y="1180449"/>
            <a:ext cx="10134600" cy="51101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3594" indent="-172085">
              <a:lnSpc>
                <a:spcPct val="100000"/>
              </a:lnSpc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Decide on the average RF phase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OK, we fix 12</a:t>
            </a:r>
            <a:r>
              <a:rPr sz="2000" i="1" baseline="27777" dirty="0">
                <a:cs typeface="メイリオ"/>
              </a:rPr>
              <a:t>◦</a:t>
            </a:r>
            <a:endParaRPr sz="2000" baseline="27777" dirty="0">
              <a:cs typeface="メイリオ"/>
            </a:endParaRPr>
          </a:p>
          <a:p>
            <a:pPr marL="1102360" marR="5080" lvl="1" indent="-136525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smaller values give less bunch charge, larger values give more sensitivity to phase jitter</a:t>
            </a:r>
          </a:p>
          <a:p>
            <a:pPr marL="823594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Decide on an acceptable energy spread at the end of the linac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OK, we choose 0</a:t>
            </a:r>
            <a:r>
              <a:rPr sz="2000" i="1" dirty="0">
                <a:cs typeface="Times New Roman"/>
              </a:rPr>
              <a:t>.</a:t>
            </a:r>
            <a:r>
              <a:rPr sz="2000" dirty="0">
                <a:cs typeface="Times New Roman"/>
              </a:rPr>
              <a:t>35%</a:t>
            </a:r>
          </a:p>
          <a:p>
            <a:pPr marL="110236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mainly from BDS and physics requirements</a:t>
            </a:r>
          </a:p>
          <a:p>
            <a:pPr marL="823594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Determine </a:t>
            </a:r>
            <a:r>
              <a:rPr sz="2000" i="1" dirty="0">
                <a:latin typeface="+mn-lt"/>
              </a:rPr>
              <a:t>σ</a:t>
            </a:r>
            <a:r>
              <a:rPr sz="2000" i="1" baseline="-11574" dirty="0">
                <a:latin typeface="+mn-lt"/>
              </a:rPr>
              <a:t>z</a:t>
            </a:r>
            <a:r>
              <a:rPr sz="2000" dirty="0">
                <a:latin typeface="+mn-lt"/>
              </a:rPr>
              <a:t>(</a:t>
            </a:r>
            <a:r>
              <a:rPr sz="2000" i="1" dirty="0">
                <a:latin typeface="+mn-lt"/>
              </a:rPr>
              <a:t>N </a:t>
            </a:r>
            <a:r>
              <a:rPr sz="2000" dirty="0">
                <a:latin typeface="+mn-lt"/>
              </a:rPr>
              <a:t>)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choose a bunch charge</a:t>
            </a:r>
          </a:p>
          <a:p>
            <a:pPr marL="110236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vary the bunch length until the final energy spread is acceptable</a:t>
            </a:r>
          </a:p>
          <a:p>
            <a:pPr marL="110236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choose next charge</a:t>
            </a:r>
          </a:p>
          <a:p>
            <a:pPr marL="823594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Determine which bunch charge (and corresponding bunch length) can be transported stably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09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6675">
              <a:lnSpc>
                <a:spcPct val="100000"/>
              </a:lnSpc>
            </a:pPr>
            <a:r>
              <a:rPr sz="3200" spc="30" dirty="0">
                <a:latin typeface="+mj-lt"/>
              </a:rPr>
              <a:t>Simplified</a:t>
            </a:r>
            <a:r>
              <a:rPr sz="3200" spc="70" dirty="0">
                <a:latin typeface="+mj-lt"/>
              </a:rPr>
              <a:t> </a:t>
            </a:r>
            <a:r>
              <a:rPr sz="3200" spc="-285" dirty="0">
                <a:latin typeface="+mj-lt"/>
              </a:rPr>
              <a:t>T</a:t>
            </a:r>
            <a:r>
              <a:rPr sz="3200" spc="150" dirty="0">
                <a:latin typeface="+mj-lt"/>
              </a:rPr>
              <a:t>reatment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59</a:t>
            </a:r>
          </a:p>
        </p:txBody>
      </p:sp>
      <p:pic>
        <p:nvPicPr>
          <p:cNvPr id="23" name="Picture 22" descr="p59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97" t="14640" r="21154" b="15783"/>
          <a:stretch/>
        </p:blipFill>
        <p:spPr>
          <a:xfrm>
            <a:off x="-1206500" y="962025"/>
            <a:ext cx="11053162" cy="6123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3700" y="197249"/>
            <a:ext cx="96012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635">
              <a:lnSpc>
                <a:spcPct val="100000"/>
              </a:lnSpc>
            </a:pPr>
            <a:r>
              <a:rPr sz="3200" spc="190" dirty="0">
                <a:latin typeface="+mj-lt"/>
              </a:rPr>
              <a:t>Dependence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of</a:t>
            </a:r>
            <a:r>
              <a:rPr sz="3200" spc="70" dirty="0">
                <a:latin typeface="+mj-lt"/>
              </a:rPr>
              <a:t> </a:t>
            </a:r>
            <a:r>
              <a:rPr sz="3200" spc="114" dirty="0">
                <a:latin typeface="+mj-lt"/>
              </a:rPr>
              <a:t>Energy</a:t>
            </a:r>
            <a:r>
              <a:rPr sz="3200" spc="70" dirty="0">
                <a:latin typeface="+mj-lt"/>
              </a:rPr>
              <a:t> </a:t>
            </a:r>
            <a:r>
              <a:rPr sz="3200" spc="190" dirty="0">
                <a:latin typeface="+mj-lt"/>
              </a:rPr>
              <a:t>Spread</a:t>
            </a:r>
            <a:r>
              <a:rPr sz="3200" spc="70" dirty="0">
                <a:latin typeface="+mj-lt"/>
              </a:rPr>
              <a:t> </a:t>
            </a:r>
            <a:r>
              <a:rPr sz="3200" spc="145" dirty="0">
                <a:latin typeface="+mj-lt"/>
              </a:rPr>
              <a:t>on</a:t>
            </a:r>
            <a:r>
              <a:rPr sz="3200" spc="70" dirty="0">
                <a:latin typeface="+mj-lt"/>
              </a:rPr>
              <a:t> </a:t>
            </a:r>
            <a:r>
              <a:rPr sz="3200" spc="114" dirty="0">
                <a:latin typeface="+mj-lt"/>
              </a:rPr>
              <a:t>Bunch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Length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17500" y="1114425"/>
            <a:ext cx="4343400" cy="6573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 smtClean="0">
                <a:cs typeface="Times New Roman"/>
              </a:rPr>
              <a:t>For</a:t>
            </a:r>
            <a:r>
              <a:rPr lang="fr-CH" sz="2000" dirty="0" smtClean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a given charge and </a:t>
            </a:r>
            <a:r>
              <a:rPr sz="2000" dirty="0">
                <a:cs typeface="Times New Roman"/>
              </a:rPr>
              <a:t>phase the bunch length is varied</a:t>
            </a:r>
          </a:p>
        </p:txBody>
      </p:sp>
      <p:sp>
        <p:nvSpPr>
          <p:cNvPr id="4" name="object 4"/>
          <p:cNvSpPr/>
          <p:nvPr/>
        </p:nvSpPr>
        <p:spPr>
          <a:xfrm>
            <a:off x="6339962" y="4430989"/>
            <a:ext cx="3804920" cy="0"/>
          </a:xfrm>
          <a:custGeom>
            <a:avLst/>
            <a:gdLst/>
            <a:ahLst/>
            <a:cxnLst/>
            <a:rect l="l" t="t" r="r" b="b"/>
            <a:pathLst>
              <a:path w="3804920">
                <a:moveTo>
                  <a:pt x="0" y="0"/>
                </a:moveTo>
                <a:lnTo>
                  <a:pt x="3804852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339962" y="4084584"/>
            <a:ext cx="3804920" cy="0"/>
          </a:xfrm>
          <a:custGeom>
            <a:avLst/>
            <a:gdLst/>
            <a:ahLst/>
            <a:cxnLst/>
            <a:rect l="l" t="t" r="r" b="b"/>
            <a:pathLst>
              <a:path w="3804920">
                <a:moveTo>
                  <a:pt x="0" y="0"/>
                </a:moveTo>
                <a:lnTo>
                  <a:pt x="3804852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39962" y="3738179"/>
            <a:ext cx="3804920" cy="0"/>
          </a:xfrm>
          <a:custGeom>
            <a:avLst/>
            <a:gdLst/>
            <a:ahLst/>
            <a:cxnLst/>
            <a:rect l="l" t="t" r="r" b="b"/>
            <a:pathLst>
              <a:path w="3804920">
                <a:moveTo>
                  <a:pt x="0" y="0"/>
                </a:moveTo>
                <a:lnTo>
                  <a:pt x="3804852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339962" y="3391775"/>
            <a:ext cx="3804920" cy="0"/>
          </a:xfrm>
          <a:custGeom>
            <a:avLst/>
            <a:gdLst/>
            <a:ahLst/>
            <a:cxnLst/>
            <a:rect l="l" t="t" r="r" b="b"/>
            <a:pathLst>
              <a:path w="3804920">
                <a:moveTo>
                  <a:pt x="0" y="0"/>
                </a:moveTo>
                <a:lnTo>
                  <a:pt x="3804852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39962" y="3045370"/>
            <a:ext cx="3804920" cy="0"/>
          </a:xfrm>
          <a:custGeom>
            <a:avLst/>
            <a:gdLst/>
            <a:ahLst/>
            <a:cxnLst/>
            <a:rect l="l" t="t" r="r" b="b"/>
            <a:pathLst>
              <a:path w="3804920">
                <a:moveTo>
                  <a:pt x="0" y="0"/>
                </a:moveTo>
                <a:lnTo>
                  <a:pt x="3804852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39962" y="2699765"/>
            <a:ext cx="3804920" cy="0"/>
          </a:xfrm>
          <a:custGeom>
            <a:avLst/>
            <a:gdLst/>
            <a:ahLst/>
            <a:cxnLst/>
            <a:rect l="l" t="t" r="r" b="b"/>
            <a:pathLst>
              <a:path w="3804920">
                <a:moveTo>
                  <a:pt x="0" y="0"/>
                </a:moveTo>
                <a:lnTo>
                  <a:pt x="3804852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339962" y="2353360"/>
            <a:ext cx="2132330" cy="0"/>
          </a:xfrm>
          <a:custGeom>
            <a:avLst/>
            <a:gdLst/>
            <a:ahLst/>
            <a:cxnLst/>
            <a:rect l="l" t="t" r="r" b="b"/>
            <a:pathLst>
              <a:path w="2132329">
                <a:moveTo>
                  <a:pt x="0" y="0"/>
                </a:moveTo>
                <a:lnTo>
                  <a:pt x="2132029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020013" y="2353360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801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39962" y="2006955"/>
            <a:ext cx="2132330" cy="0"/>
          </a:xfrm>
          <a:custGeom>
            <a:avLst/>
            <a:gdLst/>
            <a:ahLst/>
            <a:cxnLst/>
            <a:rect l="l" t="t" r="r" b="b"/>
            <a:pathLst>
              <a:path w="2132329">
                <a:moveTo>
                  <a:pt x="0" y="0"/>
                </a:moveTo>
                <a:lnTo>
                  <a:pt x="2132029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020013" y="2006955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801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39962" y="1660551"/>
            <a:ext cx="2132330" cy="0"/>
          </a:xfrm>
          <a:custGeom>
            <a:avLst/>
            <a:gdLst/>
            <a:ahLst/>
            <a:cxnLst/>
            <a:rect l="l" t="t" r="r" b="b"/>
            <a:pathLst>
              <a:path w="2132329">
                <a:moveTo>
                  <a:pt x="0" y="0"/>
                </a:moveTo>
                <a:lnTo>
                  <a:pt x="2132029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020013" y="1660551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801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339962" y="1314146"/>
            <a:ext cx="3804920" cy="0"/>
          </a:xfrm>
          <a:custGeom>
            <a:avLst/>
            <a:gdLst/>
            <a:ahLst/>
            <a:cxnLst/>
            <a:rect l="l" t="t" r="r" b="b"/>
            <a:pathLst>
              <a:path w="3804920">
                <a:moveTo>
                  <a:pt x="0" y="0"/>
                </a:moveTo>
                <a:lnTo>
                  <a:pt x="3804852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497151" y="1209075"/>
            <a:ext cx="730885" cy="3350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-0.0002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-0.0004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-0.0006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-0.0008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ct val="100000"/>
              </a:lnSpc>
              <a:spcBef>
                <a:spcPts val="800"/>
              </a:spcBef>
            </a:pPr>
            <a:r>
              <a:rPr sz="1600" spc="15" dirty="0">
                <a:latin typeface="Helvetica"/>
                <a:cs typeface="Helvetica"/>
              </a:rPr>
              <a:t>-0.001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-0.0012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-0.0014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-0.0016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805"/>
              </a:spcBef>
            </a:pPr>
            <a:r>
              <a:rPr sz="1600" spc="15" dirty="0">
                <a:latin typeface="Helvetica"/>
                <a:cs typeface="Helvetica"/>
              </a:rPr>
              <a:t>-0.0018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339962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720767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100772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481578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61582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119164" y="4533925"/>
            <a:ext cx="190563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-25</a:t>
            </a:r>
            <a:r>
              <a:rPr sz="1600" spc="-265" dirty="0">
                <a:latin typeface="Helvetica"/>
                <a:cs typeface="Helvetica"/>
              </a:rPr>
              <a:t>0</a:t>
            </a:r>
            <a:r>
              <a:rPr sz="1600" spc="15" dirty="0">
                <a:latin typeface="Helvetica"/>
                <a:cs typeface="Helvetica"/>
              </a:rPr>
              <a:t>-20</a:t>
            </a:r>
            <a:r>
              <a:rPr sz="1600" spc="-275" dirty="0">
                <a:latin typeface="Helvetica"/>
                <a:cs typeface="Helvetica"/>
              </a:rPr>
              <a:t>0</a:t>
            </a:r>
            <a:r>
              <a:rPr sz="1600" spc="15" dirty="0">
                <a:latin typeface="Helvetica"/>
                <a:cs typeface="Helvetica"/>
              </a:rPr>
              <a:t>-15</a:t>
            </a:r>
            <a:r>
              <a:rPr sz="1600" spc="-265" dirty="0">
                <a:latin typeface="Helvetica"/>
                <a:cs typeface="Helvetica"/>
              </a:rPr>
              <a:t>0</a:t>
            </a:r>
            <a:r>
              <a:rPr sz="1600" spc="15" dirty="0">
                <a:latin typeface="Helvetica"/>
                <a:cs typeface="Helvetica"/>
              </a:rPr>
              <a:t>-100</a:t>
            </a:r>
            <a:r>
              <a:rPr sz="1600" spc="-275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-50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8242388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623193" y="2612564"/>
            <a:ext cx="0" cy="1818639"/>
          </a:xfrm>
          <a:custGeom>
            <a:avLst/>
            <a:gdLst/>
            <a:ahLst/>
            <a:cxnLst/>
            <a:rect l="l" t="t" r="r" b="b"/>
            <a:pathLst>
              <a:path h="1818639">
                <a:moveTo>
                  <a:pt x="0" y="0"/>
                </a:moveTo>
                <a:lnTo>
                  <a:pt x="0" y="1818425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623193" y="131414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003199" y="2612564"/>
            <a:ext cx="0" cy="1818639"/>
          </a:xfrm>
          <a:custGeom>
            <a:avLst/>
            <a:gdLst/>
            <a:ahLst/>
            <a:cxnLst/>
            <a:rect l="l" t="t" r="r" b="b"/>
            <a:pathLst>
              <a:path h="1818639">
                <a:moveTo>
                  <a:pt x="0" y="0"/>
                </a:moveTo>
                <a:lnTo>
                  <a:pt x="0" y="1818425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003199" y="131414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384003" y="2612564"/>
            <a:ext cx="0" cy="1818639"/>
          </a:xfrm>
          <a:custGeom>
            <a:avLst/>
            <a:gdLst/>
            <a:ahLst/>
            <a:cxnLst/>
            <a:rect l="l" t="t" r="r" b="b"/>
            <a:pathLst>
              <a:path h="1818639">
                <a:moveTo>
                  <a:pt x="0" y="0"/>
                </a:moveTo>
                <a:lnTo>
                  <a:pt x="0" y="1818425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384003" y="131414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764009" y="2612564"/>
            <a:ext cx="0" cy="1818639"/>
          </a:xfrm>
          <a:custGeom>
            <a:avLst/>
            <a:gdLst/>
            <a:ahLst/>
            <a:cxnLst/>
            <a:rect l="l" t="t" r="r" b="b"/>
            <a:pathLst>
              <a:path h="1818639">
                <a:moveTo>
                  <a:pt x="0" y="0"/>
                </a:moveTo>
                <a:lnTo>
                  <a:pt x="0" y="1818425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9764009" y="131414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0144814" y="1314146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8200776" y="4533925"/>
            <a:ext cx="215963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35280" algn="l"/>
              </a:tabLst>
            </a:pPr>
            <a:r>
              <a:rPr sz="1600" spc="15" dirty="0">
                <a:latin typeface="Helvetica"/>
                <a:cs typeface="Helvetica"/>
              </a:rPr>
              <a:t>0	50 </a:t>
            </a:r>
            <a:r>
              <a:rPr sz="1600" spc="-175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100</a:t>
            </a:r>
            <a:r>
              <a:rPr sz="1600" spc="-18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150</a:t>
            </a:r>
            <a:r>
              <a:rPr sz="1600" spc="-185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200</a:t>
            </a:r>
            <a:r>
              <a:rPr sz="1600" spc="-18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250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339962" y="1314146"/>
            <a:ext cx="3804920" cy="3117215"/>
          </a:xfrm>
          <a:custGeom>
            <a:avLst/>
            <a:gdLst/>
            <a:ahLst/>
            <a:cxnLst/>
            <a:rect l="l" t="t" r="r" b="b"/>
            <a:pathLst>
              <a:path w="3804920" h="3117215">
                <a:moveTo>
                  <a:pt x="0" y="3116843"/>
                </a:moveTo>
                <a:lnTo>
                  <a:pt x="3804852" y="3116843"/>
                </a:lnTo>
                <a:lnTo>
                  <a:pt x="3804852" y="0"/>
                </a:lnTo>
                <a:lnTo>
                  <a:pt x="0" y="0"/>
                </a:lnTo>
                <a:lnTo>
                  <a:pt x="0" y="3116843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5007677" y="2316438"/>
            <a:ext cx="237490" cy="11125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Symbol"/>
                <a:cs typeface="Symbol"/>
              </a:rPr>
              <a:t>∆</a:t>
            </a:r>
            <a:r>
              <a:rPr sz="1600" dirty="0">
                <a:latin typeface="Helvetica"/>
                <a:cs typeface="Helvetica"/>
              </a:rPr>
              <a:t>E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[GeV/m]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7944420" y="4845929"/>
            <a:ext cx="596265" cy="237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z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5" dirty="0">
                <a:latin typeface="Helvetica"/>
                <a:cs typeface="Helvetica"/>
              </a:rPr>
              <a:t>[</a:t>
            </a:r>
            <a:r>
              <a:rPr sz="1600" spc="-675" dirty="0">
                <a:latin typeface="Symbol"/>
                <a:cs typeface="Symbol"/>
              </a:rPr>
              <a:t>µ</a:t>
            </a:r>
            <a:r>
              <a:rPr sz="1600" spc="15" dirty="0">
                <a:latin typeface="Helvetica"/>
                <a:cs typeface="Helvetica"/>
              </a:rPr>
              <a:t>m]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8353644" y="1342680"/>
            <a:ext cx="880110" cy="237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Symbol"/>
                <a:cs typeface="Symbol"/>
              </a:rPr>
              <a:t>σ </a:t>
            </a:r>
            <a:r>
              <a:rPr sz="1600" spc="-145" dirty="0">
                <a:latin typeface="Symbol"/>
                <a:cs typeface="Symbol"/>
              </a:rPr>
              <a:t> </a:t>
            </a:r>
            <a:r>
              <a:rPr sz="1600" spc="15" dirty="0">
                <a:latin typeface="Helvetica"/>
                <a:cs typeface="Helvetica"/>
              </a:rPr>
              <a:t>=30</a:t>
            </a:r>
            <a:r>
              <a:rPr sz="1600" spc="-675" dirty="0">
                <a:latin typeface="Symbol"/>
                <a:cs typeface="Symbol"/>
              </a:rPr>
              <a:t>µ</a:t>
            </a:r>
            <a:r>
              <a:rPr sz="1600" spc="25" dirty="0">
                <a:latin typeface="Helvetica"/>
                <a:cs typeface="Helvetica"/>
              </a:rPr>
              <a:t>m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8479071" y="1437427"/>
            <a:ext cx="109220" cy="192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z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6283326" y="1441348"/>
            <a:ext cx="3909724" cy="275123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8353642" y="1550680"/>
            <a:ext cx="88011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Symbol"/>
                <a:cs typeface="Symbol"/>
              </a:rPr>
              <a:t>σ</a:t>
            </a:r>
            <a:r>
              <a:rPr sz="1950" spc="22" baseline="-21367" dirty="0">
                <a:latin typeface="Helvetica"/>
                <a:cs typeface="Helvetica"/>
              </a:rPr>
              <a:t>z</a:t>
            </a:r>
            <a:r>
              <a:rPr sz="1600" spc="15" dirty="0">
                <a:latin typeface="Helvetica"/>
                <a:cs typeface="Helvetica"/>
              </a:rPr>
              <a:t>=40</a:t>
            </a:r>
            <a:r>
              <a:rPr sz="1600" spc="-675" dirty="0">
                <a:latin typeface="Symbol"/>
                <a:cs typeface="Symbol"/>
              </a:rPr>
              <a:t>µ</a:t>
            </a:r>
            <a:r>
              <a:rPr sz="1600" spc="25" dirty="0">
                <a:latin typeface="Helvetica"/>
                <a:cs typeface="Helvetica"/>
              </a:rPr>
              <a:t>m</a:t>
            </a:r>
            <a:endParaRPr sz="1600" dirty="0">
              <a:latin typeface="Helvetica"/>
              <a:cs typeface="Helvetic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353642" y="1758683"/>
            <a:ext cx="88011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Symbol"/>
                <a:cs typeface="Symbol"/>
              </a:rPr>
              <a:t>σ</a:t>
            </a:r>
            <a:r>
              <a:rPr sz="1950" spc="22" baseline="-21367" dirty="0">
                <a:latin typeface="Helvetica"/>
                <a:cs typeface="Helvetica"/>
              </a:rPr>
              <a:t>z</a:t>
            </a:r>
            <a:r>
              <a:rPr sz="1600" spc="15" dirty="0">
                <a:latin typeface="Helvetica"/>
                <a:cs typeface="Helvetica"/>
              </a:rPr>
              <a:t>=50</a:t>
            </a:r>
            <a:r>
              <a:rPr sz="1600" spc="-675" dirty="0">
                <a:latin typeface="Symbol"/>
                <a:cs typeface="Symbol"/>
              </a:rPr>
              <a:t>µ</a:t>
            </a:r>
            <a:r>
              <a:rPr sz="1600" spc="25" dirty="0">
                <a:latin typeface="Helvetica"/>
                <a:cs typeface="Helvetica"/>
              </a:rPr>
              <a:t>m</a:t>
            </a:r>
            <a:endParaRPr sz="1600" dirty="0">
              <a:latin typeface="Helvetica"/>
              <a:cs typeface="Helvetic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353642" y="1966686"/>
            <a:ext cx="88011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Symbol"/>
                <a:cs typeface="Symbol"/>
              </a:rPr>
              <a:t>σ</a:t>
            </a:r>
            <a:r>
              <a:rPr sz="1950" spc="22" baseline="-21367" dirty="0">
                <a:latin typeface="Helvetica"/>
                <a:cs typeface="Helvetica"/>
              </a:rPr>
              <a:t>z</a:t>
            </a:r>
            <a:r>
              <a:rPr sz="1600" spc="15" dirty="0">
                <a:latin typeface="Helvetica"/>
                <a:cs typeface="Helvetica"/>
              </a:rPr>
              <a:t>=60</a:t>
            </a:r>
            <a:r>
              <a:rPr sz="1600" spc="-675" dirty="0">
                <a:latin typeface="Symbol"/>
                <a:cs typeface="Symbol"/>
              </a:rPr>
              <a:t>µ</a:t>
            </a:r>
            <a:r>
              <a:rPr sz="1600" spc="25" dirty="0">
                <a:latin typeface="Helvetica"/>
                <a:cs typeface="Helvetica"/>
              </a:rPr>
              <a:t>m</a:t>
            </a:r>
            <a:endParaRPr sz="1600" dirty="0">
              <a:latin typeface="Helvetica"/>
              <a:cs typeface="Helvetic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353642" y="2174689"/>
            <a:ext cx="88011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Symbol"/>
                <a:cs typeface="Symbol"/>
              </a:rPr>
              <a:t>σ</a:t>
            </a:r>
            <a:r>
              <a:rPr sz="1950" spc="22" baseline="-21367" dirty="0">
                <a:latin typeface="Helvetica"/>
                <a:cs typeface="Helvetica"/>
              </a:rPr>
              <a:t>z</a:t>
            </a:r>
            <a:r>
              <a:rPr sz="1600" spc="15" dirty="0">
                <a:latin typeface="Helvetica"/>
                <a:cs typeface="Helvetica"/>
              </a:rPr>
              <a:t>=70</a:t>
            </a:r>
            <a:r>
              <a:rPr sz="1600" spc="-675" dirty="0">
                <a:latin typeface="Symbol"/>
                <a:cs typeface="Symbol"/>
              </a:rPr>
              <a:t>µ</a:t>
            </a:r>
            <a:r>
              <a:rPr sz="1600" spc="25" dirty="0">
                <a:latin typeface="Helvetica"/>
                <a:cs typeface="Helvetica"/>
              </a:rPr>
              <a:t>m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8353642" y="2382692"/>
            <a:ext cx="88011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Symbol"/>
                <a:cs typeface="Symbol"/>
              </a:rPr>
              <a:t>σ</a:t>
            </a:r>
            <a:r>
              <a:rPr sz="1950" spc="22" baseline="-21367" dirty="0">
                <a:latin typeface="Helvetica"/>
                <a:cs typeface="Helvetica"/>
              </a:rPr>
              <a:t>z</a:t>
            </a:r>
            <a:r>
              <a:rPr sz="1600" spc="15" dirty="0">
                <a:latin typeface="Helvetica"/>
                <a:cs typeface="Helvetica"/>
              </a:rPr>
              <a:t>=80</a:t>
            </a:r>
            <a:r>
              <a:rPr sz="1600" spc="-675" dirty="0">
                <a:latin typeface="Symbol"/>
                <a:cs typeface="Symbol"/>
              </a:rPr>
              <a:t>µ</a:t>
            </a:r>
            <a:r>
              <a:rPr sz="1600" spc="25" dirty="0">
                <a:latin typeface="Helvetica"/>
                <a:cs typeface="Helvetica"/>
              </a:rPr>
              <a:t>m</a:t>
            </a:r>
            <a:endParaRPr sz="1600" dirty="0">
              <a:latin typeface="Helvetica"/>
              <a:cs typeface="Helvetica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6339962" y="1314146"/>
            <a:ext cx="3804920" cy="3117215"/>
          </a:xfrm>
          <a:custGeom>
            <a:avLst/>
            <a:gdLst/>
            <a:ahLst/>
            <a:cxnLst/>
            <a:rect l="l" t="t" r="r" b="b"/>
            <a:pathLst>
              <a:path w="3804920" h="3117215">
                <a:moveTo>
                  <a:pt x="0" y="3116843"/>
                </a:moveTo>
                <a:lnTo>
                  <a:pt x="3804852" y="3116843"/>
                </a:lnTo>
                <a:lnTo>
                  <a:pt x="3804852" y="0"/>
                </a:lnTo>
                <a:lnTo>
                  <a:pt x="0" y="0"/>
                </a:lnTo>
                <a:lnTo>
                  <a:pt x="0" y="3116843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2885681" y="7214812"/>
            <a:ext cx="54178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60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85164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73960">
              <a:lnSpc>
                <a:spcPct val="100000"/>
              </a:lnSpc>
            </a:pPr>
            <a:r>
              <a:rPr sz="3200" spc="75" dirty="0">
                <a:latin typeface="+mj-lt"/>
              </a:rPr>
              <a:t>Module</a:t>
            </a:r>
            <a:r>
              <a:rPr sz="3200" spc="70" dirty="0">
                <a:latin typeface="+mj-lt"/>
              </a:rPr>
              <a:t> </a:t>
            </a:r>
            <a:r>
              <a:rPr sz="3200" spc="125" dirty="0">
                <a:latin typeface="+mj-lt"/>
              </a:rPr>
              <a:t>Design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(CLIC)</a:t>
            </a:r>
          </a:p>
        </p:txBody>
      </p:sp>
      <p:sp>
        <p:nvSpPr>
          <p:cNvPr id="3" name="object 3"/>
          <p:cNvSpPr/>
          <p:nvPr/>
        </p:nvSpPr>
        <p:spPr>
          <a:xfrm>
            <a:off x="1335859" y="1185229"/>
            <a:ext cx="4316021" cy="31295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32500" y="1157451"/>
            <a:ext cx="4316723" cy="30049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405432" y="4723514"/>
            <a:ext cx="7294068" cy="22583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Five types of main linac modules</a:t>
            </a:r>
          </a:p>
          <a:p>
            <a:pPr marL="184785" indent="-172085">
              <a:lnSpc>
                <a:spcPct val="100000"/>
              </a:lnSpc>
              <a:spcBef>
                <a:spcPts val="113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Drive beam module is regular</a:t>
            </a:r>
          </a:p>
          <a:p>
            <a:pPr marL="184785" indent="-172085">
              <a:lnSpc>
                <a:spcPct val="100000"/>
              </a:lnSpc>
              <a:spcBef>
                <a:spcPts val="113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Most relevant components for the beam</a:t>
            </a:r>
          </a:p>
          <a:p>
            <a:pPr marL="463550" lvl="1" indent="-136525">
              <a:lnSpc>
                <a:spcPct val="100000"/>
              </a:lnSpc>
              <a:spcBef>
                <a:spcPts val="940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accelerating </a:t>
            </a:r>
            <a:r>
              <a:rPr sz="2000" dirty="0" smtClean="0">
                <a:solidFill>
                  <a:srgbClr val="FF0000"/>
                </a:solidFill>
                <a:cs typeface="Times New Roman"/>
              </a:rPr>
              <a:t>structures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 smtClean="0">
                <a:solidFill>
                  <a:srgbClr val="0000FF"/>
                </a:solidFill>
                <a:cs typeface="Times New Roman"/>
              </a:rPr>
              <a:t>quadrupoles</a:t>
            </a:r>
            <a:endParaRPr sz="2000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beam position monitors (BPMs) and correctors</a:t>
            </a:r>
            <a:endParaRPr sz="2000" dirty="0"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36328" y="7214812"/>
            <a:ext cx="53289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6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85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84655">
              <a:lnSpc>
                <a:spcPct val="100000"/>
              </a:lnSpc>
            </a:pPr>
            <a:r>
              <a:rPr sz="3200" spc="85" dirty="0">
                <a:latin typeface="+mj-lt"/>
              </a:rPr>
              <a:t>Note:</a:t>
            </a:r>
            <a:r>
              <a:rPr sz="3200" spc="5" dirty="0">
                <a:latin typeface="+mj-lt"/>
              </a:rPr>
              <a:t> </a:t>
            </a:r>
            <a:r>
              <a:rPr sz="3200" spc="-380" dirty="0">
                <a:latin typeface="+mj-lt"/>
              </a:rPr>
              <a:t> </a:t>
            </a:r>
            <a:r>
              <a:rPr sz="3200" spc="114" dirty="0">
                <a:latin typeface="+mj-lt"/>
              </a:rPr>
              <a:t>Energy</a:t>
            </a:r>
            <a:r>
              <a:rPr sz="3200" spc="70" dirty="0">
                <a:latin typeface="+mj-lt"/>
              </a:rPr>
              <a:t> </a:t>
            </a:r>
            <a:r>
              <a:rPr sz="3200" spc="190" dirty="0">
                <a:latin typeface="+mj-lt"/>
              </a:rPr>
              <a:t>Spread</a:t>
            </a:r>
            <a:r>
              <a:rPr sz="3200" spc="70" dirty="0">
                <a:latin typeface="+mj-lt"/>
              </a:rPr>
              <a:t> </a:t>
            </a:r>
            <a:r>
              <a:rPr sz="3200" spc="35" dirty="0">
                <a:latin typeface="+mj-lt"/>
              </a:rPr>
              <a:t>Along</a:t>
            </a:r>
            <a:r>
              <a:rPr sz="3200" spc="70" dirty="0">
                <a:latin typeface="+mj-lt"/>
              </a:rPr>
              <a:t> </a:t>
            </a:r>
            <a:r>
              <a:rPr sz="3200" spc="65" dirty="0">
                <a:latin typeface="+mj-lt"/>
              </a:rPr>
              <a:t>Linac</a:t>
            </a:r>
          </a:p>
        </p:txBody>
      </p:sp>
      <p:sp>
        <p:nvSpPr>
          <p:cNvPr id="99" name="object 9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61</a:t>
            </a:r>
          </a:p>
        </p:txBody>
      </p:sp>
      <p:pic>
        <p:nvPicPr>
          <p:cNvPr id="100" name="Picture 99" descr="p6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1" t="18735" r="10932" b="4169"/>
          <a:stretch/>
        </p:blipFill>
        <p:spPr>
          <a:xfrm>
            <a:off x="1016647" y="885825"/>
            <a:ext cx="8749653" cy="624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330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9900" y="197249"/>
            <a:ext cx="96012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8634">
              <a:lnSpc>
                <a:spcPct val="100000"/>
              </a:lnSpc>
            </a:pP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P</a:t>
            </a:r>
            <a:r>
              <a:rPr sz="3200" spc="160" dirty="0">
                <a:latin typeface="+mj-lt"/>
              </a:rPr>
              <a:t>a</a:t>
            </a:r>
            <a:r>
              <a:rPr sz="3200" spc="95" dirty="0">
                <a:latin typeface="+mj-lt"/>
              </a:rPr>
              <a:t>r</a:t>
            </a:r>
            <a:r>
              <a:rPr sz="3200" spc="165" dirty="0">
                <a:latin typeface="+mj-lt"/>
              </a:rPr>
              <a:t>ameters:</a:t>
            </a:r>
            <a:r>
              <a:rPr sz="3200" spc="5" dirty="0">
                <a:latin typeface="+mj-lt"/>
              </a:rPr>
              <a:t> </a:t>
            </a:r>
            <a:r>
              <a:rPr sz="3200" spc="-38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-285" dirty="0">
                <a:latin typeface="+mj-lt"/>
              </a:rPr>
              <a:t>T</a:t>
            </a:r>
            <a:r>
              <a:rPr sz="3200" spc="-20" dirty="0">
                <a:latin typeface="+mj-lt"/>
              </a:rPr>
              <a:t>r</a:t>
            </a:r>
            <a:r>
              <a:rPr sz="3200" spc="180" dirty="0">
                <a:latin typeface="+mj-lt"/>
              </a:rPr>
              <a:t>anspo</a:t>
            </a:r>
            <a:r>
              <a:rPr sz="3200" spc="225" dirty="0">
                <a:latin typeface="+mj-lt"/>
              </a:rPr>
              <a:t>r</a:t>
            </a:r>
            <a:r>
              <a:rPr sz="3200" spc="5" dirty="0">
                <a:latin typeface="+mj-lt"/>
              </a:rPr>
              <a:t>t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and</a:t>
            </a:r>
            <a:r>
              <a:rPr sz="3200" spc="70" dirty="0">
                <a:latin typeface="+mj-lt"/>
              </a:rPr>
              <a:t> </a:t>
            </a:r>
            <a:r>
              <a:rPr sz="3200" spc="110" dirty="0">
                <a:latin typeface="+mj-lt"/>
              </a:rPr>
              <a:t>Emittance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9900" y="1076156"/>
            <a:ext cx="9753600" cy="2940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7400"/>
              </a:lnSpc>
            </a:pPr>
            <a:r>
              <a:rPr spc="40" dirty="0">
                <a:cs typeface="Times New Roman"/>
              </a:rPr>
              <a:t>Kn</a:t>
            </a:r>
            <a:r>
              <a:rPr dirty="0">
                <a:cs typeface="Times New Roman"/>
              </a:rPr>
              <a:t>o</a:t>
            </a:r>
            <a:r>
              <a:rPr spc="10" dirty="0">
                <a:cs typeface="Times New Roman"/>
              </a:rPr>
              <a:t>w</a:t>
            </a:r>
            <a:r>
              <a:rPr dirty="0">
                <a:cs typeface="Times New Roman"/>
              </a:rPr>
              <a:t> </a:t>
            </a:r>
            <a:r>
              <a:rPr spc="-195" dirty="0">
                <a:cs typeface="Times New Roman"/>
              </a:rPr>
              <a:t> </a:t>
            </a:r>
            <a:r>
              <a:rPr i="1" spc="114" dirty="0">
                <a:cs typeface="Times New Roman"/>
              </a:rPr>
              <a:t>σ</a:t>
            </a:r>
            <a:r>
              <a:rPr i="1" spc="254" baseline="-11574" dirty="0">
                <a:cs typeface="Times New Roman"/>
              </a:rPr>
              <a:t>z</a:t>
            </a:r>
            <a:r>
              <a:rPr spc="35" dirty="0">
                <a:cs typeface="Times New Roman"/>
              </a:rPr>
              <a:t>(</a:t>
            </a:r>
            <a:r>
              <a:rPr i="1" spc="215" dirty="0">
                <a:cs typeface="Times New Roman"/>
              </a:rPr>
              <a:t>N</a:t>
            </a:r>
            <a:r>
              <a:rPr i="1" spc="-245" dirty="0">
                <a:cs typeface="Times New Roman"/>
              </a:rPr>
              <a:t> </a:t>
            </a:r>
            <a:r>
              <a:rPr spc="35" dirty="0">
                <a:cs typeface="Times New Roman"/>
              </a:rPr>
              <a:t>)</a:t>
            </a:r>
            <a:r>
              <a:rPr dirty="0">
                <a:cs typeface="Times New Roman"/>
              </a:rPr>
              <a:t> </a:t>
            </a:r>
            <a:r>
              <a:rPr spc="-195" dirty="0">
                <a:cs typeface="Times New Roman"/>
              </a:rPr>
              <a:t> </a:t>
            </a:r>
            <a:r>
              <a:rPr spc="65" dirty="0">
                <a:cs typeface="Times New Roman"/>
              </a:rPr>
              <a:t>b</a:t>
            </a:r>
            <a:r>
              <a:rPr spc="50" dirty="0">
                <a:cs typeface="Times New Roman"/>
              </a:rPr>
              <a:t>ut</a:t>
            </a:r>
            <a:r>
              <a:rPr dirty="0">
                <a:cs typeface="Times New Roman"/>
              </a:rPr>
              <a:t> </a:t>
            </a:r>
            <a:r>
              <a:rPr spc="-195" dirty="0">
                <a:cs typeface="Times New Roman"/>
              </a:rPr>
              <a:t> </a:t>
            </a:r>
            <a:r>
              <a:rPr spc="75" dirty="0">
                <a:cs typeface="Times New Roman"/>
              </a:rPr>
              <a:t>current</a:t>
            </a:r>
            <a:r>
              <a:rPr dirty="0">
                <a:cs typeface="Times New Roman"/>
              </a:rPr>
              <a:t> </a:t>
            </a:r>
            <a:r>
              <a:rPr spc="-195" dirty="0">
                <a:cs typeface="Times New Roman"/>
              </a:rPr>
              <a:t> </a:t>
            </a:r>
            <a:r>
              <a:rPr spc="-35" dirty="0">
                <a:cs typeface="Times New Roman"/>
              </a:rPr>
              <a:t>limit</a:t>
            </a:r>
            <a:r>
              <a:rPr dirty="0">
                <a:cs typeface="Times New Roman"/>
              </a:rPr>
              <a:t> </a:t>
            </a:r>
            <a:r>
              <a:rPr spc="-195" dirty="0">
                <a:cs typeface="Times New Roman"/>
              </a:rPr>
              <a:t> </a:t>
            </a:r>
            <a:r>
              <a:rPr spc="-70" dirty="0">
                <a:cs typeface="Times New Roman"/>
              </a:rPr>
              <a:t>will</a:t>
            </a:r>
            <a:r>
              <a:rPr dirty="0">
                <a:cs typeface="Times New Roman"/>
              </a:rPr>
              <a:t> </a:t>
            </a:r>
            <a:r>
              <a:rPr spc="-195" dirty="0">
                <a:cs typeface="Times New Roman"/>
              </a:rPr>
              <a:t> </a:t>
            </a:r>
            <a:r>
              <a:rPr spc="130" dirty="0">
                <a:cs typeface="Times New Roman"/>
              </a:rPr>
              <a:t>depend</a:t>
            </a:r>
            <a:r>
              <a:rPr dirty="0">
                <a:cs typeface="Times New Roman"/>
              </a:rPr>
              <a:t> </a:t>
            </a:r>
            <a:r>
              <a:rPr spc="-195" dirty="0">
                <a:cs typeface="Times New Roman"/>
              </a:rPr>
              <a:t> </a:t>
            </a:r>
            <a:r>
              <a:rPr spc="100" dirty="0">
                <a:cs typeface="Times New Roman"/>
              </a:rPr>
              <a:t>on</a:t>
            </a:r>
            <a:r>
              <a:rPr dirty="0">
                <a:cs typeface="Times New Roman"/>
              </a:rPr>
              <a:t> </a:t>
            </a:r>
            <a:r>
              <a:rPr spc="-195" dirty="0">
                <a:cs typeface="Times New Roman"/>
              </a:rPr>
              <a:t> </a:t>
            </a:r>
            <a:r>
              <a:rPr spc="-20" dirty="0">
                <a:cs typeface="Times New Roman"/>
              </a:rPr>
              <a:t>w</a:t>
            </a:r>
            <a:r>
              <a:rPr spc="95" dirty="0">
                <a:cs typeface="Times New Roman"/>
              </a:rPr>
              <a:t>a</a:t>
            </a:r>
            <a:r>
              <a:rPr spc="75" dirty="0">
                <a:cs typeface="Times New Roman"/>
              </a:rPr>
              <a:t>k</a:t>
            </a:r>
            <a:r>
              <a:rPr spc="55" dirty="0">
                <a:cs typeface="Times New Roman"/>
              </a:rPr>
              <a:t>efields</a:t>
            </a:r>
            <a:r>
              <a:rPr dirty="0">
                <a:cs typeface="Times New Roman"/>
              </a:rPr>
              <a:t> </a:t>
            </a:r>
            <a:r>
              <a:rPr spc="-195" dirty="0">
                <a:cs typeface="Times New Roman"/>
              </a:rPr>
              <a:t> </a:t>
            </a:r>
            <a:r>
              <a:rPr spc="130" dirty="0">
                <a:cs typeface="Times New Roman"/>
              </a:rPr>
              <a:t>and</a:t>
            </a:r>
            <a:r>
              <a:rPr dirty="0">
                <a:cs typeface="Times New Roman"/>
              </a:rPr>
              <a:t> </a:t>
            </a:r>
            <a:r>
              <a:rPr spc="-195" dirty="0">
                <a:cs typeface="Times New Roman"/>
              </a:rPr>
              <a:t> </a:t>
            </a:r>
            <a:r>
              <a:rPr spc="45" dirty="0">
                <a:cs typeface="Times New Roman"/>
              </a:rPr>
              <a:t>lattice</a:t>
            </a:r>
            <a:r>
              <a:rPr dirty="0">
                <a:cs typeface="Times New Roman"/>
              </a:rPr>
              <a:t> </a:t>
            </a:r>
            <a:r>
              <a:rPr spc="-195" dirty="0">
                <a:cs typeface="Times New Roman"/>
              </a:rPr>
              <a:t> </a:t>
            </a:r>
            <a:r>
              <a:rPr spc="95" dirty="0">
                <a:cs typeface="Times New Roman"/>
              </a:rPr>
              <a:t>design,</a:t>
            </a:r>
            <a:r>
              <a:rPr dirty="0">
                <a:cs typeface="Times New Roman"/>
              </a:rPr>
              <a:t> </a:t>
            </a:r>
            <a:r>
              <a:rPr spc="-150" dirty="0">
                <a:cs typeface="Times New Roman"/>
              </a:rPr>
              <a:t> </a:t>
            </a:r>
            <a:r>
              <a:rPr spc="40" dirty="0">
                <a:cs typeface="Times New Roman"/>
              </a:rPr>
              <a:t>impo</a:t>
            </a:r>
            <a:r>
              <a:rPr spc="90" dirty="0">
                <a:cs typeface="Times New Roman"/>
              </a:rPr>
              <a:t>r</a:t>
            </a:r>
            <a:r>
              <a:rPr spc="75" dirty="0">
                <a:cs typeface="Times New Roman"/>
              </a:rPr>
              <a:t>tant</a:t>
            </a:r>
            <a:r>
              <a:rPr spc="50" dirty="0">
                <a:cs typeface="Times New Roman"/>
              </a:rPr>
              <a:t> </a:t>
            </a:r>
            <a:r>
              <a:rPr spc="75" dirty="0">
                <a:cs typeface="Times New Roman"/>
              </a:rPr>
              <a:t>pro</a:t>
            </a:r>
            <a:r>
              <a:rPr spc="50" dirty="0">
                <a:cs typeface="Times New Roman"/>
              </a:rPr>
              <a:t>b</a:t>
            </a:r>
            <a:r>
              <a:rPr spc="65" dirty="0">
                <a:cs typeface="Times New Roman"/>
              </a:rPr>
              <a:t>lem</a:t>
            </a:r>
            <a:endParaRPr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997437" y="1691180"/>
            <a:ext cx="7193579" cy="5395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62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535937"/>
          </a:xfrm>
          <a:prstGeom prst="rect">
            <a:avLst/>
          </a:prstGeom>
        </p:spPr>
        <p:txBody>
          <a:bodyPr vert="horz" wrap="square" lIns="0" tIns="43074" rIns="0" bIns="0" rtlCol="0">
            <a:spAutoFit/>
          </a:bodyPr>
          <a:lstStyle/>
          <a:p>
            <a:pPr marL="3331210">
              <a:lnSpc>
                <a:spcPct val="100000"/>
              </a:lnSpc>
            </a:pPr>
            <a:r>
              <a:rPr sz="3200" spc="110" dirty="0">
                <a:latin typeface="+mj-lt"/>
              </a:rPr>
              <a:t>Emittance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88188" y="962025"/>
            <a:ext cx="6820712" cy="11912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beam particles do not have identical coordinates</a:t>
            </a:r>
          </a:p>
          <a:p>
            <a:pPr marL="327025">
              <a:lnSpc>
                <a:spcPct val="100000"/>
              </a:lnSpc>
              <a:spcBef>
                <a:spcPts val="944"/>
              </a:spcBef>
            </a:pPr>
            <a:r>
              <a:rPr sz="2000" dirty="0">
                <a:cs typeface="Times New Roman"/>
              </a:rPr>
              <a:t>- they occupy some phase space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According to Liouville theorem (from the Liouville equation</a:t>
            </a:r>
            <a:r>
              <a:rPr sz="1700" spc="75" dirty="0">
                <a:latin typeface="Times New Roman"/>
                <a:cs typeface="Times New Roman"/>
              </a:rPr>
              <a:t>)</a:t>
            </a:r>
            <a:endParaRPr sz="1700" dirty="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63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body" idx="1"/>
          </p:nvPr>
        </p:nvSpPr>
        <p:spPr>
          <a:xfrm>
            <a:off x="317500" y="2105025"/>
            <a:ext cx="9160865" cy="4969232"/>
          </a:xfrm>
          <a:prstGeom prst="rect">
            <a:avLst/>
          </a:prstGeom>
        </p:spPr>
        <p:txBody>
          <a:bodyPr vert="horz" wrap="square" lIns="0" tIns="1761642" rIns="0" bIns="0" rtlCol="0">
            <a:spAutoFit/>
          </a:bodyPr>
          <a:lstStyle/>
          <a:p>
            <a:pPr marL="823594" marR="5080">
              <a:lnSpc>
                <a:spcPct val="107400"/>
              </a:lnSpc>
            </a:pPr>
            <a:r>
              <a:rPr sz="2000" dirty="0">
                <a:latin typeface="+mn-lt"/>
              </a:rPr>
              <a:t>the  density  in  phase  space  around  a  trajectory  remains  constant  in  an  unperturbed system</a:t>
            </a:r>
          </a:p>
          <a:p>
            <a:pPr marL="823594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For some reason particles are conventionally not described by (</a:t>
            </a:r>
            <a:r>
              <a:rPr sz="2000" i="1" dirty="0">
                <a:latin typeface="+mn-lt"/>
              </a:rPr>
              <a:t>x, y, z, p</a:t>
            </a:r>
            <a:r>
              <a:rPr sz="2000" i="1" baseline="-11574" dirty="0">
                <a:latin typeface="+mn-lt"/>
              </a:rPr>
              <a:t>x</a:t>
            </a:r>
            <a:r>
              <a:rPr sz="2000" i="1" dirty="0">
                <a:latin typeface="+mn-lt"/>
              </a:rPr>
              <a:t>, p</a:t>
            </a:r>
            <a:r>
              <a:rPr sz="2000" i="1" baseline="-11574" dirty="0">
                <a:latin typeface="+mn-lt"/>
              </a:rPr>
              <a:t>y</a:t>
            </a:r>
            <a:r>
              <a:rPr sz="2000" i="1" dirty="0">
                <a:latin typeface="+mn-lt"/>
              </a:rPr>
              <a:t>, p</a:t>
            </a:r>
            <a:r>
              <a:rPr sz="2000" i="1" baseline="-11574" dirty="0">
                <a:latin typeface="+mn-lt"/>
              </a:rPr>
              <a:t>z</a:t>
            </a:r>
            <a:r>
              <a:rPr sz="2000" dirty="0">
                <a:latin typeface="+mn-lt"/>
              </a:rPr>
              <a:t>) but </a:t>
            </a:r>
            <a:r>
              <a:rPr sz="2000" dirty="0" smtClean="0">
                <a:latin typeface="+mn-lt"/>
              </a:rPr>
              <a:t>by</a:t>
            </a:r>
            <a:r>
              <a:rPr lang="fr-CH" sz="2000" dirty="0" smtClean="0">
                <a:latin typeface="+mn-lt"/>
              </a:rPr>
              <a:t> </a:t>
            </a:r>
            <a:r>
              <a:rPr sz="2000" dirty="0" smtClean="0">
                <a:latin typeface="+mn-lt"/>
              </a:rPr>
              <a:t>(</a:t>
            </a:r>
            <a:r>
              <a:rPr sz="2000" i="1" dirty="0">
                <a:latin typeface="+mn-lt"/>
              </a:rPr>
              <a:t>x, y, z, </a:t>
            </a:r>
            <a:r>
              <a:rPr sz="2000" i="1" dirty="0" smtClean="0">
                <a:latin typeface="+mn-lt"/>
              </a:rPr>
              <a:t>x</a:t>
            </a:r>
            <a:r>
              <a:rPr lang="fr-CH" sz="2000" i="1" baseline="27777" dirty="0">
                <a:latin typeface="+mn-lt"/>
                <a:cs typeface="メイリオ"/>
              </a:rPr>
              <a:t>'</a:t>
            </a:r>
            <a:r>
              <a:rPr sz="2000" i="1" dirty="0" smtClean="0">
                <a:latin typeface="+mn-lt"/>
              </a:rPr>
              <a:t>, y</a:t>
            </a:r>
            <a:r>
              <a:rPr lang="fr-CH" sz="2000" i="1" baseline="27777" dirty="0">
                <a:latin typeface="+mn-lt"/>
                <a:cs typeface="メイリオ"/>
              </a:rPr>
              <a:t>'</a:t>
            </a:r>
            <a:r>
              <a:rPr sz="2000" i="1" dirty="0" smtClean="0">
                <a:latin typeface="+mn-lt"/>
              </a:rPr>
              <a:t>, </a:t>
            </a:r>
            <a:r>
              <a:rPr sz="2000" i="1" dirty="0">
                <a:latin typeface="+mn-lt"/>
              </a:rPr>
              <a:t>E</a:t>
            </a:r>
            <a:r>
              <a:rPr sz="2000" dirty="0">
                <a:latin typeface="+mn-lt"/>
              </a:rPr>
              <a:t>)</a:t>
            </a:r>
          </a:p>
          <a:p>
            <a:pPr marL="823594">
              <a:lnSpc>
                <a:spcPct val="100000"/>
              </a:lnSpc>
              <a:spcBef>
                <a:spcPts val="944"/>
              </a:spcBef>
            </a:pPr>
            <a:r>
              <a:rPr sz="2000" i="1" dirty="0">
                <a:latin typeface="+mn-lt"/>
                <a:cs typeface="メイリオ"/>
              </a:rPr>
              <a:t>⇒ </a:t>
            </a:r>
            <a:r>
              <a:rPr sz="2000" dirty="0">
                <a:latin typeface="+mn-lt"/>
              </a:rPr>
              <a:t>in this representation the “phase space” changes</a:t>
            </a:r>
          </a:p>
          <a:p>
            <a:pPr marL="823594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We use the emittance to describe the phase space volume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geometric emittance is </a:t>
            </a:r>
            <a:r>
              <a:rPr sz="2000" dirty="0" smtClean="0">
                <a:cs typeface="Times New Roman"/>
              </a:rPr>
              <a:t>the </a:t>
            </a:r>
            <a:r>
              <a:rPr sz="2000" dirty="0">
                <a:cs typeface="Times New Roman"/>
              </a:rPr>
              <a:t>actual size in </a:t>
            </a:r>
            <a:r>
              <a:rPr sz="2000" i="1" dirty="0">
                <a:cs typeface="Times New Roman"/>
              </a:rPr>
              <a:t>x </a:t>
            </a:r>
            <a:r>
              <a:rPr sz="2000" i="1" dirty="0" smtClean="0">
                <a:cs typeface="Times New Roman"/>
              </a:rPr>
              <a:t>x</a:t>
            </a:r>
            <a:r>
              <a:rPr lang="fr-CH" sz="2000" i="1" baseline="27777" dirty="0">
                <a:cs typeface="メイリオ"/>
              </a:rPr>
              <a:t>'</a:t>
            </a:r>
            <a:r>
              <a:rPr sz="2000" i="1" baseline="27777" dirty="0" smtClean="0">
                <a:cs typeface="メイリオ"/>
              </a:rPr>
              <a:t> </a:t>
            </a:r>
            <a:r>
              <a:rPr sz="2000" dirty="0">
                <a:cs typeface="Times New Roman"/>
              </a:rPr>
              <a:t>and changes with acceleration</a:t>
            </a:r>
          </a:p>
          <a:p>
            <a:pPr marL="110236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the normalised emittance is size in </a:t>
            </a:r>
            <a:r>
              <a:rPr sz="2000" i="1" dirty="0">
                <a:cs typeface="Times New Roman"/>
              </a:rPr>
              <a:t>x x</a:t>
            </a:r>
            <a:r>
              <a:rPr sz="2000" i="1" baseline="27777" dirty="0">
                <a:cs typeface="メイリオ"/>
              </a:rPr>
              <a:t>t </a:t>
            </a:r>
            <a:r>
              <a:rPr sz="2000" dirty="0">
                <a:cs typeface="Times New Roman"/>
              </a:rPr>
              <a:t>for </a:t>
            </a:r>
            <a:r>
              <a:rPr sz="2000" i="1" dirty="0">
                <a:cs typeface="Times New Roman"/>
              </a:rPr>
              <a:t>γ </a:t>
            </a:r>
            <a:r>
              <a:rPr sz="2000" dirty="0">
                <a:cs typeface="Times New Roman"/>
              </a:rPr>
              <a:t>= 1 and is constant</a:t>
            </a:r>
          </a:p>
        </p:txBody>
      </p:sp>
      <p:pic>
        <p:nvPicPr>
          <p:cNvPr id="17" name="Picture 16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100" y="2276870"/>
            <a:ext cx="6718300" cy="1275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09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54505">
              <a:lnSpc>
                <a:spcPct val="100000"/>
              </a:lnSpc>
            </a:pPr>
            <a:r>
              <a:rPr sz="3200" spc="114" dirty="0">
                <a:latin typeface="+mj-lt"/>
              </a:rPr>
              <a:t>W</a:t>
            </a:r>
            <a:r>
              <a:rPr sz="3200" spc="-15" dirty="0">
                <a:latin typeface="+mj-lt"/>
              </a:rPr>
              <a:t>h</a:t>
            </a:r>
            <a:r>
              <a:rPr sz="3200" spc="10" dirty="0">
                <a:latin typeface="+mj-lt"/>
              </a:rPr>
              <a:t>y</a:t>
            </a:r>
            <a:r>
              <a:rPr sz="3200" spc="70" dirty="0">
                <a:latin typeface="+mj-lt"/>
              </a:rPr>
              <a:t> is </a:t>
            </a:r>
            <a:r>
              <a:rPr sz="3200" spc="145" dirty="0">
                <a:latin typeface="+mj-lt"/>
              </a:rPr>
              <a:t>the</a:t>
            </a:r>
            <a:r>
              <a:rPr sz="3200" spc="70" dirty="0">
                <a:latin typeface="+mj-lt"/>
              </a:rPr>
              <a:t> </a:t>
            </a:r>
            <a:r>
              <a:rPr sz="3200" spc="110" dirty="0">
                <a:latin typeface="+mj-lt"/>
              </a:rPr>
              <a:t>Emittance</a:t>
            </a:r>
            <a:r>
              <a:rPr sz="3200" spc="70" dirty="0">
                <a:latin typeface="+mj-lt"/>
              </a:rPr>
              <a:t> </a:t>
            </a:r>
            <a:r>
              <a:rPr sz="3200" spc="60" dirty="0">
                <a:latin typeface="+mj-lt"/>
              </a:rPr>
              <a:t>Impo</a:t>
            </a:r>
            <a:r>
              <a:rPr sz="3200" spc="130" dirty="0">
                <a:latin typeface="+mj-lt"/>
              </a:rPr>
              <a:t>r</a:t>
            </a:r>
            <a:r>
              <a:rPr sz="3200" spc="140" dirty="0">
                <a:latin typeface="+mj-lt"/>
              </a:rPr>
              <a:t>tant?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74700" y="1190625"/>
            <a:ext cx="4322268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85420" algn="l"/>
              </a:tabLst>
            </a:pPr>
            <a:r>
              <a:rPr sz="2400" dirty="0" smtClean="0">
                <a:cs typeface="Times New Roman"/>
              </a:rPr>
              <a:t>The luminosity can be written as</a:t>
            </a:r>
            <a:endParaRPr sz="2400" dirty="0">
              <a:cs typeface="Times New Roman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64</a:t>
            </a:r>
          </a:p>
        </p:txBody>
      </p:sp>
      <p:pic>
        <p:nvPicPr>
          <p:cNvPr id="24" name="Picture 23" descr="p4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900" y="5305425"/>
            <a:ext cx="3403600" cy="1320687"/>
          </a:xfrm>
          <a:prstGeom prst="rect">
            <a:avLst/>
          </a:prstGeom>
        </p:spPr>
      </p:pic>
      <p:pic>
        <p:nvPicPr>
          <p:cNvPr id="25" name="Picture 24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8300" y="2409825"/>
            <a:ext cx="5450664" cy="1288486"/>
          </a:xfrm>
          <a:prstGeom prst="rect">
            <a:avLst/>
          </a:prstGeom>
        </p:spPr>
      </p:pic>
      <p:sp>
        <p:nvSpPr>
          <p:cNvPr id="26" name="object 3"/>
          <p:cNvSpPr txBox="1"/>
          <p:nvPr/>
        </p:nvSpPr>
        <p:spPr>
          <a:xfrm>
            <a:off x="774700" y="3933825"/>
            <a:ext cx="4322268" cy="1107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85420" algn="l"/>
              </a:tabLst>
            </a:pPr>
            <a:r>
              <a:rPr lang="fr-CH" sz="2400" dirty="0" smtClean="0">
                <a:cs typeface="Times New Roman"/>
              </a:rPr>
              <a:t>And the beam size is given by</a:t>
            </a:r>
          </a:p>
          <a:p>
            <a:pPr marL="355600" indent="-342900">
              <a:lnSpc>
                <a:spcPct val="100000"/>
              </a:lnSpc>
              <a:buFont typeface="Symbol" charset="0"/>
              <a:buChar char="b"/>
              <a:tabLst>
                <a:tab pos="185420" algn="l"/>
              </a:tabLst>
            </a:pPr>
            <a:r>
              <a:rPr lang="fr-CH" sz="2400" dirty="0" smtClean="0">
                <a:cs typeface="Symbol" charset="2"/>
              </a:rPr>
              <a:t>at the IP, a lattice property</a:t>
            </a:r>
          </a:p>
          <a:p>
            <a:pPr marL="12700">
              <a:lnSpc>
                <a:spcPct val="100000"/>
              </a:lnSpc>
              <a:tabLst>
                <a:tab pos="185420" algn="l"/>
              </a:tabLst>
            </a:pPr>
            <a:r>
              <a:rPr lang="fr-CH" sz="2400" dirty="0" smtClean="0">
                <a:latin typeface="Symbol" charset="2"/>
                <a:cs typeface="Symbol" charset="2"/>
              </a:rPr>
              <a:t>e   </a:t>
            </a:r>
            <a:r>
              <a:rPr lang="fr-CH" sz="2400" dirty="0" smtClean="0">
                <a:cs typeface="Symbol" charset="2"/>
              </a:rPr>
              <a:t>at the IP, a beam property</a:t>
            </a:r>
            <a:endParaRPr sz="2400" dirty="0"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65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57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77389">
              <a:lnSpc>
                <a:spcPct val="100000"/>
              </a:lnSpc>
            </a:pPr>
            <a:r>
              <a:rPr sz="3200" spc="35" dirty="0">
                <a:latin typeface="+mj-lt"/>
              </a:rPr>
              <a:t>Main</a:t>
            </a:r>
            <a:r>
              <a:rPr sz="3200" spc="70" dirty="0">
                <a:latin typeface="+mj-lt"/>
              </a:rPr>
              <a:t> </a:t>
            </a:r>
            <a:r>
              <a:rPr sz="3200" spc="65" dirty="0">
                <a:latin typeface="+mj-lt"/>
              </a:rPr>
              <a:t>Linac</a:t>
            </a:r>
            <a:r>
              <a:rPr sz="3200" spc="70" dirty="0">
                <a:latin typeface="+mj-lt"/>
              </a:rPr>
              <a:t> </a:t>
            </a:r>
            <a:r>
              <a:rPr sz="3200" spc="110" dirty="0">
                <a:latin typeface="+mj-lt"/>
              </a:rPr>
              <a:t>Emittance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Gr</a:t>
            </a:r>
            <a:r>
              <a:rPr sz="3200" spc="55" dirty="0">
                <a:latin typeface="+mj-lt"/>
              </a:rPr>
              <a:t>o</a:t>
            </a:r>
            <a:r>
              <a:rPr sz="3200" spc="45" dirty="0">
                <a:latin typeface="+mj-lt"/>
              </a:rPr>
              <a:t>wth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93700" y="1419225"/>
            <a:ext cx="9905999" cy="45546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3594" marR="5080" indent="-172085">
              <a:lnSpc>
                <a:spcPct val="107400"/>
              </a:lnSpc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The  vertical  emittance  is  most  important  since  it  is  much  smaller  than  the  horizontal one (10 nm vs. 600 nm, 24 nm vs. 8400 nm)</a:t>
            </a:r>
          </a:p>
          <a:p>
            <a:pPr marL="823594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For a perfect implementation of the machine the main linac emittance growth would be negligible</a:t>
            </a:r>
          </a:p>
          <a:p>
            <a:pPr marL="823594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Two main sources of emittance growth exist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static imperfections</a:t>
            </a:r>
          </a:p>
          <a:p>
            <a:pPr marL="110236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dynamic imperfections</a:t>
            </a:r>
          </a:p>
          <a:p>
            <a:pPr marL="823594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The emittance growth budget is 5 nm for static imperfections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i.e. 90% of the machines must be better</a:t>
            </a:r>
          </a:p>
          <a:p>
            <a:pPr marL="823594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824865" algn="l"/>
              </a:tabLst>
            </a:pPr>
            <a:r>
              <a:rPr sz="2000" dirty="0">
                <a:latin typeface="+mn-lt"/>
              </a:rPr>
              <a:t>For dynamic imperfections the budget is 5 nm</a:t>
            </a:r>
          </a:p>
          <a:p>
            <a:pPr marL="110236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1102995" algn="l"/>
              </a:tabLst>
            </a:pPr>
            <a:r>
              <a:rPr sz="2000" dirty="0">
                <a:cs typeface="Times New Roman"/>
              </a:rPr>
              <a:t>but short term fluctuation must be smaller to avoid problems with luminosity tuning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66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7100" y="197249"/>
            <a:ext cx="82029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66850">
              <a:lnSpc>
                <a:spcPct val="100000"/>
              </a:lnSpc>
            </a:pPr>
            <a:r>
              <a:rPr sz="3200" spc="15" dirty="0">
                <a:latin typeface="+mj-lt"/>
              </a:rPr>
              <a:t>L</a:t>
            </a:r>
            <a:r>
              <a:rPr sz="3200" spc="-30" dirty="0">
                <a:latin typeface="+mj-lt"/>
              </a:rPr>
              <a:t>o</a:t>
            </a:r>
            <a:r>
              <a:rPr sz="3200" spc="15" dirty="0">
                <a:latin typeface="+mj-lt"/>
              </a:rPr>
              <a:t>w</a:t>
            </a:r>
            <a:r>
              <a:rPr sz="3200" spc="70" dirty="0">
                <a:latin typeface="+mj-lt"/>
              </a:rPr>
              <a:t> </a:t>
            </a:r>
            <a:r>
              <a:rPr sz="3200" spc="110" dirty="0">
                <a:latin typeface="+mj-lt"/>
              </a:rPr>
              <a:t>Emittance</a:t>
            </a:r>
            <a:r>
              <a:rPr sz="3200" spc="70" dirty="0">
                <a:latin typeface="+mj-lt"/>
              </a:rPr>
              <a:t> </a:t>
            </a:r>
            <a:r>
              <a:rPr sz="3200" spc="-285" dirty="0">
                <a:latin typeface="+mj-lt"/>
              </a:rPr>
              <a:t>T</a:t>
            </a:r>
            <a:r>
              <a:rPr sz="3200" spc="-20" dirty="0">
                <a:latin typeface="+mj-lt"/>
              </a:rPr>
              <a:t>r</a:t>
            </a:r>
            <a:r>
              <a:rPr sz="3200" spc="180" dirty="0">
                <a:latin typeface="+mj-lt"/>
              </a:rPr>
              <a:t>anspo</a:t>
            </a:r>
            <a:r>
              <a:rPr sz="3200" spc="225" dirty="0">
                <a:latin typeface="+mj-lt"/>
              </a:rPr>
              <a:t>r</a:t>
            </a:r>
            <a:r>
              <a:rPr sz="3200" spc="5" dirty="0">
                <a:latin typeface="+mj-lt"/>
              </a:rPr>
              <a:t>t</a:t>
            </a:r>
            <a:r>
              <a:rPr sz="3200" spc="70" dirty="0">
                <a:latin typeface="+mj-lt"/>
              </a:rPr>
              <a:t> </a:t>
            </a:r>
            <a:r>
              <a:rPr sz="3200" spc="140" dirty="0">
                <a:latin typeface="+mj-lt"/>
              </a:rPr>
              <a:t>Challenges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9900" y="1171596"/>
            <a:ext cx="9629952" cy="52768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7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Beam stability</a:t>
            </a:r>
          </a:p>
          <a:p>
            <a:pPr marL="463550">
              <a:lnSpc>
                <a:spcPct val="70000"/>
              </a:lnSpc>
              <a:spcBef>
                <a:spcPts val="944"/>
              </a:spcBef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incoming beam can jitter (have small offsets) and become </a:t>
            </a:r>
            <a:r>
              <a:rPr sz="2000" dirty="0" smtClean="0">
                <a:solidFill>
                  <a:srgbClr val="FF0000"/>
                </a:solidFill>
                <a:cs typeface="Times New Roman"/>
              </a:rPr>
              <a:t>unstable</a:t>
            </a:r>
            <a:endParaRPr lang="fr-CH" sz="2000" dirty="0">
              <a:cs typeface="Times New Roman"/>
            </a:endParaRPr>
          </a:p>
          <a:p>
            <a:pPr marL="463550">
              <a:lnSpc>
                <a:spcPct val="70000"/>
              </a:lnSpc>
              <a:spcBef>
                <a:spcPts val="944"/>
              </a:spcBef>
            </a:pPr>
            <a:endParaRPr sz="2000" dirty="0">
              <a:cs typeface="Times New Roman"/>
            </a:endParaRPr>
          </a:p>
          <a:p>
            <a:pPr marL="463550">
              <a:lnSpc>
                <a:spcPct val="70000"/>
              </a:lnSpc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lattice design, choice of beam parameters</a:t>
            </a:r>
            <a:endParaRPr sz="2000" dirty="0">
              <a:cs typeface="Times New Roman"/>
            </a:endParaRPr>
          </a:p>
          <a:p>
            <a:pPr>
              <a:lnSpc>
                <a:spcPct val="70000"/>
              </a:lnSpc>
              <a:spcBef>
                <a:spcPts val="20"/>
              </a:spcBef>
            </a:pPr>
            <a:endParaRPr lang="fr-CH" sz="2000" dirty="0" smtClean="0">
              <a:cs typeface="Times New Roman"/>
            </a:endParaRPr>
          </a:p>
          <a:p>
            <a:pPr>
              <a:lnSpc>
                <a:spcPct val="70000"/>
              </a:lnSpc>
              <a:spcBef>
                <a:spcPts val="20"/>
              </a:spcBef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7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Static imperfections</a:t>
            </a:r>
          </a:p>
          <a:p>
            <a:pPr marL="463550">
              <a:lnSpc>
                <a:spcPct val="70000"/>
              </a:lnSpc>
              <a:spcBef>
                <a:spcPts val="944"/>
              </a:spcBef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errors of reference line, elements to reference line, elements. . .</a:t>
            </a:r>
            <a:endParaRPr sz="2000" dirty="0">
              <a:cs typeface="Times New Roman"/>
            </a:endParaRPr>
          </a:p>
          <a:p>
            <a:pPr>
              <a:lnSpc>
                <a:spcPct val="70000"/>
              </a:lnSpc>
              <a:spcBef>
                <a:spcPts val="51"/>
              </a:spcBef>
            </a:pPr>
            <a:endParaRPr sz="2000" dirty="0">
              <a:cs typeface="Times New Roman"/>
            </a:endParaRPr>
          </a:p>
          <a:p>
            <a:pPr marL="463550">
              <a:lnSpc>
                <a:spcPct val="70000"/>
              </a:lnSpc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excellent pre-alignment, lattice design, beam-based alignment, beam-based tuning</a:t>
            </a:r>
            <a:endParaRPr sz="2000" dirty="0">
              <a:cs typeface="Times New Roman"/>
            </a:endParaRPr>
          </a:p>
          <a:p>
            <a:pPr>
              <a:lnSpc>
                <a:spcPct val="70000"/>
              </a:lnSpc>
              <a:spcBef>
                <a:spcPts val="20"/>
              </a:spcBef>
            </a:pPr>
            <a:endParaRPr lang="fr-CH" sz="2000" dirty="0" smtClean="0">
              <a:cs typeface="Times New Roman"/>
            </a:endParaRPr>
          </a:p>
          <a:p>
            <a:pPr>
              <a:lnSpc>
                <a:spcPct val="70000"/>
              </a:lnSpc>
              <a:spcBef>
                <a:spcPts val="20"/>
              </a:spcBef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7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Dynamic imperfections</a:t>
            </a:r>
          </a:p>
          <a:p>
            <a:pPr marL="463550">
              <a:lnSpc>
                <a:spcPct val="70000"/>
              </a:lnSpc>
              <a:spcBef>
                <a:spcPts val="944"/>
              </a:spcBef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element jitter, RF jitter, ground motion, beam jitter, electronic noise,. . .</a:t>
            </a:r>
            <a:endParaRPr sz="2000" dirty="0">
              <a:cs typeface="Times New Roman"/>
            </a:endParaRPr>
          </a:p>
          <a:p>
            <a:pPr>
              <a:lnSpc>
                <a:spcPct val="70000"/>
              </a:lnSpc>
              <a:spcBef>
                <a:spcPts val="51"/>
              </a:spcBef>
            </a:pPr>
            <a:endParaRPr sz="2000" dirty="0">
              <a:cs typeface="Times New Roman"/>
            </a:endParaRPr>
          </a:p>
          <a:p>
            <a:pPr marL="463550">
              <a:lnSpc>
                <a:spcPct val="70000"/>
              </a:lnSpc>
            </a:pPr>
            <a:r>
              <a:rPr sz="2000" dirty="0">
                <a:solidFill>
                  <a:srgbClr val="006300"/>
                </a:solidFill>
                <a:cs typeface="Times New Roman"/>
              </a:rPr>
              <a:t>lattice design, BNS damping, component stabilisation, feedback, re-tuning, re-alignment</a:t>
            </a:r>
            <a:endParaRPr sz="2000" dirty="0">
              <a:cs typeface="Times New Roman"/>
            </a:endParaRPr>
          </a:p>
          <a:p>
            <a:pPr>
              <a:lnSpc>
                <a:spcPct val="70000"/>
              </a:lnSpc>
              <a:spcBef>
                <a:spcPts val="39"/>
              </a:spcBef>
            </a:pPr>
            <a:endParaRPr lang="fr-CH" sz="2000" dirty="0" smtClean="0">
              <a:cs typeface="Times New Roman"/>
            </a:endParaRPr>
          </a:p>
          <a:p>
            <a:pPr>
              <a:lnSpc>
                <a:spcPct val="70000"/>
              </a:lnSpc>
              <a:spcBef>
                <a:spcPts val="39"/>
              </a:spcBef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7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FF0000"/>
                </a:solidFill>
                <a:cs typeface="Times New Roman"/>
              </a:rPr>
              <a:t>Combination of dynamic and static imperfections can be severe</a:t>
            </a:r>
            <a:endParaRPr sz="2000" dirty="0">
              <a:cs typeface="Times New Roman"/>
            </a:endParaRPr>
          </a:p>
          <a:p>
            <a:pPr>
              <a:lnSpc>
                <a:spcPct val="70000"/>
              </a:lnSpc>
              <a:spcBef>
                <a:spcPts val="16"/>
              </a:spcBef>
              <a:buFont typeface=""/>
              <a:buChar char="•"/>
            </a:pPr>
            <a:endParaRPr lang="fr-CH" sz="2000" dirty="0" smtClean="0">
              <a:cs typeface="Times New Roman"/>
            </a:endParaRPr>
          </a:p>
          <a:p>
            <a:pPr>
              <a:lnSpc>
                <a:spcPct val="70000"/>
              </a:lnSpc>
              <a:spcBef>
                <a:spcPts val="16"/>
              </a:spcBef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7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solidFill>
                  <a:srgbClr val="0000FF"/>
                </a:solidFill>
                <a:cs typeface="Times New Roman"/>
              </a:rPr>
              <a:t>Lattice design needs to balance dynamic and static effects</a:t>
            </a:r>
            <a:endParaRPr sz="2000" dirty="0"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6100" y="197249"/>
            <a:ext cx="85839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91005">
              <a:lnSpc>
                <a:spcPct val="100000"/>
              </a:lnSpc>
            </a:pPr>
            <a:r>
              <a:rPr sz="3200" spc="65" dirty="0">
                <a:latin typeface="+mj-lt"/>
              </a:rPr>
              <a:t>Guiding</a:t>
            </a:r>
            <a:r>
              <a:rPr sz="3200" spc="70" dirty="0">
                <a:latin typeface="+mj-lt"/>
              </a:rPr>
              <a:t> </a:t>
            </a:r>
            <a:r>
              <a:rPr sz="3200" spc="145" dirty="0">
                <a:latin typeface="+mj-lt"/>
              </a:rPr>
              <a:t>the</a:t>
            </a:r>
            <a:r>
              <a:rPr sz="3200" spc="70" dirty="0">
                <a:latin typeface="+mj-lt"/>
              </a:rPr>
              <a:t> </a:t>
            </a:r>
            <a:r>
              <a:rPr sz="3200" spc="170" dirty="0">
                <a:latin typeface="+mj-lt"/>
              </a:rPr>
              <a:t>Beams:</a:t>
            </a:r>
            <a:r>
              <a:rPr sz="3200" spc="5" dirty="0">
                <a:latin typeface="+mj-lt"/>
              </a:rPr>
              <a:t> </a:t>
            </a:r>
            <a:r>
              <a:rPr sz="3200" spc="-380" dirty="0">
                <a:latin typeface="+mj-lt"/>
              </a:rPr>
              <a:t> </a:t>
            </a:r>
            <a:r>
              <a:rPr sz="3200" spc="155" dirty="0">
                <a:latin typeface="+mj-lt"/>
              </a:rPr>
              <a:t>Quad</a:t>
            </a:r>
            <a:r>
              <a:rPr sz="3200" spc="125" dirty="0">
                <a:latin typeface="+mj-lt"/>
              </a:rPr>
              <a:t>r</a:t>
            </a:r>
            <a:r>
              <a:rPr sz="3200" spc="145" dirty="0">
                <a:latin typeface="+mj-lt"/>
              </a:rPr>
              <a:t>upoles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41300" y="885825"/>
            <a:ext cx="5791200" cy="23140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focusing is provided by quadrupoles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They focus in one plane but defocus in the other planes</a:t>
            </a: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octopoles  would  focus  in  </a:t>
            </a:r>
            <a:r>
              <a:rPr sz="2000" i="1" dirty="0">
                <a:cs typeface="Times New Roman"/>
              </a:rPr>
              <a:t>x  </a:t>
            </a:r>
            <a:r>
              <a:rPr sz="2000" dirty="0">
                <a:cs typeface="Times New Roman"/>
              </a:rPr>
              <a:t>and  </a:t>
            </a:r>
            <a:r>
              <a:rPr sz="2000" i="1" dirty="0">
                <a:cs typeface="Times New Roman"/>
              </a:rPr>
              <a:t>y  </a:t>
            </a:r>
            <a:r>
              <a:rPr sz="2000" dirty="0">
                <a:cs typeface="Times New Roman"/>
              </a:rPr>
              <a:t>but defocus in the planes at 45</a:t>
            </a:r>
            <a:r>
              <a:rPr sz="2000" i="1" baseline="27777" dirty="0">
                <a:cs typeface="メイリオ"/>
              </a:rPr>
              <a:t>◦</a:t>
            </a:r>
            <a:endParaRPr sz="2000" baseline="27777" dirty="0">
              <a:cs typeface="メイリオ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also their magnetic field is not linear</a:t>
            </a:r>
          </a:p>
        </p:txBody>
      </p:sp>
      <p:sp>
        <p:nvSpPr>
          <p:cNvPr id="4" name="object 4"/>
          <p:cNvSpPr/>
          <p:nvPr/>
        </p:nvSpPr>
        <p:spPr>
          <a:xfrm>
            <a:off x="1338673" y="3688530"/>
            <a:ext cx="3931827" cy="36742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36741" y="963345"/>
            <a:ext cx="4320425" cy="65966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3331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68320">
              <a:lnSpc>
                <a:spcPct val="100000"/>
              </a:lnSpc>
            </a:pPr>
            <a:r>
              <a:rPr sz="3200" spc="114" dirty="0">
                <a:latin typeface="+mj-lt"/>
              </a:rPr>
              <a:t>FODO</a:t>
            </a:r>
            <a:r>
              <a:rPr sz="3200" spc="70" dirty="0">
                <a:latin typeface="+mj-lt"/>
              </a:rPr>
              <a:t> </a:t>
            </a:r>
            <a:r>
              <a:rPr sz="3200" spc="65" dirty="0">
                <a:latin typeface="+mj-lt"/>
              </a:rPr>
              <a:t>Lattice</a:t>
            </a:r>
          </a:p>
        </p:txBody>
      </p:sp>
      <p:sp>
        <p:nvSpPr>
          <p:cNvPr id="3" name="object 3"/>
          <p:cNvSpPr/>
          <p:nvPr/>
        </p:nvSpPr>
        <p:spPr>
          <a:xfrm>
            <a:off x="1823021" y="1859539"/>
            <a:ext cx="0" cy="1715135"/>
          </a:xfrm>
          <a:custGeom>
            <a:avLst/>
            <a:gdLst/>
            <a:ahLst/>
            <a:cxnLst/>
            <a:rect l="l" t="t" r="r" b="b"/>
            <a:pathLst>
              <a:path h="1715135">
                <a:moveTo>
                  <a:pt x="0" y="0"/>
                </a:moveTo>
                <a:lnTo>
                  <a:pt x="0" y="171479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51537" y="1516581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171484" y="342958"/>
                </a:moveTo>
                <a:lnTo>
                  <a:pt x="0" y="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23021" y="1516581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0" y="342958"/>
                </a:moveTo>
                <a:lnTo>
                  <a:pt x="171475" y="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51537" y="3574329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171484" y="0"/>
                </a:moveTo>
                <a:lnTo>
                  <a:pt x="0" y="342959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23021" y="3574329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0" y="0"/>
                </a:moveTo>
                <a:lnTo>
                  <a:pt x="171475" y="342959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537801" y="1859539"/>
            <a:ext cx="0" cy="1715135"/>
          </a:xfrm>
          <a:custGeom>
            <a:avLst/>
            <a:gdLst/>
            <a:ahLst/>
            <a:cxnLst/>
            <a:rect l="l" t="t" r="r" b="b"/>
            <a:pathLst>
              <a:path h="1715135">
                <a:moveTo>
                  <a:pt x="0" y="0"/>
                </a:moveTo>
                <a:lnTo>
                  <a:pt x="0" y="171479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366322" y="1859539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171479" y="0"/>
                </a:moveTo>
                <a:lnTo>
                  <a:pt x="0" y="342958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537801" y="1859539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0" y="0"/>
                </a:moveTo>
                <a:lnTo>
                  <a:pt x="171496" y="342958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366322" y="3231368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171479" y="342961"/>
                </a:moveTo>
                <a:lnTo>
                  <a:pt x="0" y="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537801" y="3231368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0" y="342961"/>
                </a:moveTo>
                <a:lnTo>
                  <a:pt x="171496" y="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252592" y="1859539"/>
            <a:ext cx="0" cy="1715135"/>
          </a:xfrm>
          <a:custGeom>
            <a:avLst/>
            <a:gdLst/>
            <a:ahLst/>
            <a:cxnLst/>
            <a:rect l="l" t="t" r="r" b="b"/>
            <a:pathLst>
              <a:path h="1715135">
                <a:moveTo>
                  <a:pt x="0" y="0"/>
                </a:moveTo>
                <a:lnTo>
                  <a:pt x="0" y="171479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081113" y="1516581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171479" y="342958"/>
                </a:moveTo>
                <a:lnTo>
                  <a:pt x="0" y="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252592" y="1516581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0" y="342958"/>
                </a:moveTo>
                <a:lnTo>
                  <a:pt x="171479" y="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081113" y="3574329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171479" y="0"/>
                </a:moveTo>
                <a:lnTo>
                  <a:pt x="0" y="342959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252592" y="3574329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5" h="343535">
                <a:moveTo>
                  <a:pt x="0" y="0"/>
                </a:moveTo>
                <a:lnTo>
                  <a:pt x="171479" y="342959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967383" y="1859539"/>
            <a:ext cx="0" cy="1715135"/>
          </a:xfrm>
          <a:custGeom>
            <a:avLst/>
            <a:gdLst/>
            <a:ahLst/>
            <a:cxnLst/>
            <a:rect l="l" t="t" r="r" b="b"/>
            <a:pathLst>
              <a:path h="1715135">
                <a:moveTo>
                  <a:pt x="0" y="0"/>
                </a:moveTo>
                <a:lnTo>
                  <a:pt x="0" y="171479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795904" y="1859539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4" h="343535">
                <a:moveTo>
                  <a:pt x="171479" y="0"/>
                </a:moveTo>
                <a:lnTo>
                  <a:pt x="0" y="342958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967383" y="1859539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4" h="343535">
                <a:moveTo>
                  <a:pt x="0" y="0"/>
                </a:moveTo>
                <a:lnTo>
                  <a:pt x="171496" y="342958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795904" y="3231368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4" h="343535">
                <a:moveTo>
                  <a:pt x="171479" y="342961"/>
                </a:moveTo>
                <a:lnTo>
                  <a:pt x="0" y="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967383" y="3231368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4" h="343535">
                <a:moveTo>
                  <a:pt x="0" y="342961"/>
                </a:moveTo>
                <a:lnTo>
                  <a:pt x="171496" y="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682173" y="1859539"/>
            <a:ext cx="0" cy="1715135"/>
          </a:xfrm>
          <a:custGeom>
            <a:avLst/>
            <a:gdLst/>
            <a:ahLst/>
            <a:cxnLst/>
            <a:rect l="l" t="t" r="r" b="b"/>
            <a:pathLst>
              <a:path h="1715135">
                <a:moveTo>
                  <a:pt x="0" y="0"/>
                </a:moveTo>
                <a:lnTo>
                  <a:pt x="0" y="171479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510713" y="1516581"/>
            <a:ext cx="171450" cy="343535"/>
          </a:xfrm>
          <a:custGeom>
            <a:avLst/>
            <a:gdLst/>
            <a:ahLst/>
            <a:cxnLst/>
            <a:rect l="l" t="t" r="r" b="b"/>
            <a:pathLst>
              <a:path w="171450" h="343535">
                <a:moveTo>
                  <a:pt x="171461" y="342958"/>
                </a:moveTo>
                <a:lnTo>
                  <a:pt x="0" y="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682173" y="1516581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4" h="343535">
                <a:moveTo>
                  <a:pt x="0" y="342958"/>
                </a:moveTo>
                <a:lnTo>
                  <a:pt x="171479" y="0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510713" y="3574329"/>
            <a:ext cx="171450" cy="343535"/>
          </a:xfrm>
          <a:custGeom>
            <a:avLst/>
            <a:gdLst/>
            <a:ahLst/>
            <a:cxnLst/>
            <a:rect l="l" t="t" r="r" b="b"/>
            <a:pathLst>
              <a:path w="171450" h="343535">
                <a:moveTo>
                  <a:pt x="171461" y="0"/>
                </a:moveTo>
                <a:lnTo>
                  <a:pt x="0" y="342959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682173" y="3574329"/>
            <a:ext cx="172085" cy="343535"/>
          </a:xfrm>
          <a:custGeom>
            <a:avLst/>
            <a:gdLst/>
            <a:ahLst/>
            <a:cxnLst/>
            <a:rect l="l" t="t" r="r" b="b"/>
            <a:pathLst>
              <a:path w="172084" h="343535">
                <a:moveTo>
                  <a:pt x="0" y="0"/>
                </a:moveTo>
                <a:lnTo>
                  <a:pt x="171479" y="342959"/>
                </a:lnTo>
              </a:path>
            </a:pathLst>
          </a:custGeom>
          <a:ln w="857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651537" y="2202497"/>
            <a:ext cx="7202170" cy="1029335"/>
          </a:xfrm>
          <a:custGeom>
            <a:avLst/>
            <a:gdLst/>
            <a:ahLst/>
            <a:cxnLst/>
            <a:rect l="l" t="t" r="r" b="b"/>
            <a:pathLst>
              <a:path w="7202170" h="1029335">
                <a:moveTo>
                  <a:pt x="0" y="51447"/>
                </a:moveTo>
                <a:lnTo>
                  <a:pt x="171484" y="0"/>
                </a:lnTo>
                <a:lnTo>
                  <a:pt x="1886264" y="514437"/>
                </a:lnTo>
                <a:lnTo>
                  <a:pt x="3601055" y="1028870"/>
                </a:lnTo>
                <a:lnTo>
                  <a:pt x="5315846" y="514437"/>
                </a:lnTo>
                <a:lnTo>
                  <a:pt x="7030636" y="0"/>
                </a:lnTo>
                <a:lnTo>
                  <a:pt x="7202115" y="51447"/>
                </a:lnTo>
              </a:path>
            </a:pathLst>
          </a:custGeom>
          <a:ln w="8573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651537" y="2202497"/>
            <a:ext cx="7202170" cy="343535"/>
          </a:xfrm>
          <a:custGeom>
            <a:avLst/>
            <a:gdLst/>
            <a:ahLst/>
            <a:cxnLst/>
            <a:rect l="l" t="t" r="r" b="b"/>
            <a:pathLst>
              <a:path w="7202170" h="343535">
                <a:moveTo>
                  <a:pt x="0" y="51447"/>
                </a:moveTo>
                <a:lnTo>
                  <a:pt x="171484" y="0"/>
                </a:lnTo>
                <a:lnTo>
                  <a:pt x="1886264" y="342958"/>
                </a:lnTo>
                <a:lnTo>
                  <a:pt x="3601055" y="0"/>
                </a:lnTo>
                <a:lnTo>
                  <a:pt x="5315846" y="342958"/>
                </a:lnTo>
                <a:lnTo>
                  <a:pt x="7030636" y="0"/>
                </a:lnTo>
                <a:lnTo>
                  <a:pt x="7202115" y="51447"/>
                </a:lnTo>
              </a:path>
            </a:pathLst>
          </a:custGeom>
          <a:ln w="51443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651537" y="2888415"/>
            <a:ext cx="7202170" cy="343535"/>
          </a:xfrm>
          <a:custGeom>
            <a:avLst/>
            <a:gdLst/>
            <a:ahLst/>
            <a:cxnLst/>
            <a:rect l="l" t="t" r="r" b="b"/>
            <a:pathLst>
              <a:path w="7202170" h="343535">
                <a:moveTo>
                  <a:pt x="0" y="291512"/>
                </a:moveTo>
                <a:lnTo>
                  <a:pt x="171484" y="342952"/>
                </a:lnTo>
                <a:lnTo>
                  <a:pt x="1886264" y="0"/>
                </a:lnTo>
                <a:lnTo>
                  <a:pt x="3601055" y="342952"/>
                </a:lnTo>
                <a:lnTo>
                  <a:pt x="5315846" y="0"/>
                </a:lnTo>
                <a:lnTo>
                  <a:pt x="7030636" y="342952"/>
                </a:lnTo>
                <a:lnTo>
                  <a:pt x="7202115" y="291512"/>
                </a:lnTo>
              </a:path>
            </a:pathLst>
          </a:custGeom>
          <a:ln w="51443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405432" y="4997648"/>
            <a:ext cx="7903668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85420" algn="l"/>
              </a:tabLst>
            </a:pPr>
            <a:r>
              <a:rPr sz="2000" dirty="0">
                <a:cs typeface="Times New Roman"/>
              </a:rPr>
              <a:t>Focusing is achieved by alternating focusing and defocusing quadrupoles</a:t>
            </a:r>
          </a:p>
        </p:txBody>
      </p:sp>
      <p:sp>
        <p:nvSpPr>
          <p:cNvPr id="32" name="object 32"/>
          <p:cNvSpPr txBox="1">
            <a:spLocks noGrp="1"/>
          </p:cNvSpPr>
          <p:nvPr>
            <p:ph type="sldNum" sz="quarter" idx="7"/>
          </p:nvPr>
        </p:nvSpPr>
        <p:spPr>
          <a:xfrm>
            <a:off x="2832100" y="7214812"/>
            <a:ext cx="54305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68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843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278504">
              <a:lnSpc>
                <a:spcPct val="100000"/>
              </a:lnSpc>
            </a:pPr>
            <a:r>
              <a:rPr sz="3200" spc="-40" dirty="0">
                <a:latin typeface="+mj-lt"/>
              </a:rPr>
              <a:t>ILC</a:t>
            </a:r>
            <a:r>
              <a:rPr sz="3200" spc="70" dirty="0">
                <a:latin typeface="+mj-lt"/>
              </a:rPr>
              <a:t> </a:t>
            </a:r>
            <a:r>
              <a:rPr sz="3200" spc="65" dirty="0">
                <a:latin typeface="+mj-lt"/>
              </a:rPr>
              <a:t>Lattice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41300" y="1285186"/>
            <a:ext cx="4419600" cy="26669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 smtClean="0">
                <a:cs typeface="Times New Roman"/>
              </a:rPr>
              <a:t>In</a:t>
            </a:r>
            <a:r>
              <a:rPr lang="fr-CH" sz="2000" dirty="0" smtClean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the</a:t>
            </a:r>
            <a:r>
              <a:rPr lang="fr-CH" sz="2000" dirty="0" smtClean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ILC</a:t>
            </a:r>
            <a:r>
              <a:rPr lang="fr-CH" sz="2000" dirty="0" smtClean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constant quadrupole</a:t>
            </a:r>
            <a:r>
              <a:rPr lang="fr-CH" sz="2000" dirty="0" smtClean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spacing</a:t>
            </a:r>
            <a:r>
              <a:rPr lang="fr-CH" sz="2000" dirty="0" smtClean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is </a:t>
            </a:r>
            <a:r>
              <a:rPr sz="2000" dirty="0">
                <a:cs typeface="Times New Roman"/>
              </a:rPr>
              <a:t>chosen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</a:t>
            </a:r>
            <a:r>
              <a:rPr sz="2000" dirty="0" smtClean="0">
                <a:cs typeface="Times New Roman"/>
              </a:rPr>
              <a:t>phase advance</a:t>
            </a:r>
            <a:r>
              <a:rPr lang="fr-CH" sz="2000" dirty="0" smtClean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per </a:t>
            </a:r>
            <a:r>
              <a:rPr sz="2000" dirty="0">
                <a:cs typeface="Times New Roman"/>
              </a:rPr>
              <a:t>cell is constant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The phase advance is </a:t>
            </a:r>
            <a:r>
              <a:rPr sz="2000" dirty="0" smtClean="0">
                <a:cs typeface="Times New Roman"/>
              </a:rPr>
              <a:t>different </a:t>
            </a:r>
            <a:r>
              <a:rPr sz="2000" dirty="0">
                <a:cs typeface="Times New Roman"/>
              </a:rPr>
              <a:t>in the two planes</a:t>
            </a:r>
          </a:p>
          <a:p>
            <a:pPr marL="463550" marR="5080" indent="-136525">
              <a:lnSpc>
                <a:spcPct val="107400"/>
              </a:lnSpc>
              <a:spcBef>
                <a:spcPts val="795"/>
              </a:spcBef>
            </a:pPr>
            <a:r>
              <a:rPr sz="2000" dirty="0">
                <a:cs typeface="Times New Roman"/>
              </a:rPr>
              <a:t>- reduces some coupling effects between the two planes</a:t>
            </a:r>
          </a:p>
        </p:txBody>
      </p:sp>
      <p:sp>
        <p:nvSpPr>
          <p:cNvPr id="4" name="object 4"/>
          <p:cNvSpPr/>
          <p:nvPr/>
        </p:nvSpPr>
        <p:spPr>
          <a:xfrm>
            <a:off x="1865583" y="56996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13213" y="56996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0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65583" y="559243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13213" y="559243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0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865583" y="5485632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13213" y="5485632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0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65583" y="537883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13213" y="5378830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0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865583" y="5272029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013213" y="5272029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0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865583" y="5164827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13213" y="5164827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0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865583" y="5058026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013213" y="5058026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0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865583" y="4951224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013213" y="4951224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0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865583" y="48444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013213" y="48444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0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865583" y="4737221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013213" y="4737221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25200" y="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617017" y="4572340"/>
            <a:ext cx="199390" cy="1305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00"/>
              </a:lnSpc>
            </a:pPr>
            <a:r>
              <a:rPr sz="800" spc="5" dirty="0">
                <a:latin typeface="Helvetica"/>
                <a:cs typeface="Helvetica"/>
              </a:rPr>
              <a:t>130</a:t>
            </a:r>
            <a:endParaRPr sz="800">
              <a:latin typeface="Helvetica"/>
              <a:cs typeface="Helvetica"/>
            </a:endParaRPr>
          </a:p>
          <a:p>
            <a:pPr marL="12700">
              <a:lnSpc>
                <a:spcPts val="844"/>
              </a:lnSpc>
            </a:pPr>
            <a:r>
              <a:rPr sz="800" spc="5" dirty="0">
                <a:latin typeface="Helvetica"/>
                <a:cs typeface="Helvetica"/>
              </a:rPr>
              <a:t>120</a:t>
            </a:r>
            <a:endParaRPr sz="800">
              <a:latin typeface="Helvetica"/>
              <a:cs typeface="Helvetica"/>
            </a:endParaRPr>
          </a:p>
          <a:p>
            <a:pPr marL="12700">
              <a:lnSpc>
                <a:spcPts val="844"/>
              </a:lnSpc>
            </a:pPr>
            <a:r>
              <a:rPr sz="800" spc="5" dirty="0">
                <a:latin typeface="Helvetica"/>
                <a:cs typeface="Helvetica"/>
              </a:rPr>
              <a:t>110</a:t>
            </a:r>
            <a:endParaRPr sz="800">
              <a:latin typeface="Helvetica"/>
              <a:cs typeface="Helvetica"/>
            </a:endParaRPr>
          </a:p>
          <a:p>
            <a:pPr marL="12700">
              <a:lnSpc>
                <a:spcPts val="840"/>
              </a:lnSpc>
            </a:pPr>
            <a:r>
              <a:rPr sz="800" spc="5" dirty="0">
                <a:latin typeface="Helvetica"/>
                <a:cs typeface="Helvetica"/>
              </a:rPr>
              <a:t>100</a:t>
            </a:r>
            <a:endParaRPr sz="800">
              <a:latin typeface="Helvetica"/>
              <a:cs typeface="Helvetica"/>
            </a:endParaRPr>
          </a:p>
          <a:p>
            <a:pPr marL="70485">
              <a:lnSpc>
                <a:spcPts val="840"/>
              </a:lnSpc>
            </a:pPr>
            <a:r>
              <a:rPr sz="800" spc="5" dirty="0">
                <a:latin typeface="Helvetica"/>
                <a:cs typeface="Helvetica"/>
              </a:rPr>
              <a:t>90</a:t>
            </a:r>
            <a:endParaRPr sz="800">
              <a:latin typeface="Helvetica"/>
              <a:cs typeface="Helvetica"/>
            </a:endParaRPr>
          </a:p>
          <a:p>
            <a:pPr marL="70485">
              <a:lnSpc>
                <a:spcPts val="844"/>
              </a:lnSpc>
            </a:pPr>
            <a:r>
              <a:rPr sz="800" spc="5" dirty="0">
                <a:latin typeface="Helvetica"/>
                <a:cs typeface="Helvetica"/>
              </a:rPr>
              <a:t>80</a:t>
            </a:r>
            <a:endParaRPr sz="800">
              <a:latin typeface="Helvetica"/>
              <a:cs typeface="Helvetica"/>
            </a:endParaRPr>
          </a:p>
          <a:p>
            <a:pPr marL="70485">
              <a:lnSpc>
                <a:spcPts val="844"/>
              </a:lnSpc>
            </a:pPr>
            <a:r>
              <a:rPr sz="800" spc="5" dirty="0">
                <a:latin typeface="Helvetica"/>
                <a:cs typeface="Helvetica"/>
              </a:rPr>
              <a:t>70</a:t>
            </a:r>
            <a:endParaRPr sz="800">
              <a:latin typeface="Helvetica"/>
              <a:cs typeface="Helvetica"/>
            </a:endParaRPr>
          </a:p>
          <a:p>
            <a:pPr marL="70485">
              <a:lnSpc>
                <a:spcPts val="840"/>
              </a:lnSpc>
            </a:pPr>
            <a:r>
              <a:rPr sz="800" spc="5" dirty="0">
                <a:latin typeface="Helvetica"/>
                <a:cs typeface="Helvetica"/>
              </a:rPr>
              <a:t>60</a:t>
            </a:r>
            <a:endParaRPr sz="800">
              <a:latin typeface="Helvetica"/>
              <a:cs typeface="Helvetica"/>
            </a:endParaRPr>
          </a:p>
          <a:p>
            <a:pPr marL="70485">
              <a:lnSpc>
                <a:spcPts val="840"/>
              </a:lnSpc>
            </a:pPr>
            <a:r>
              <a:rPr sz="800" spc="5" dirty="0">
                <a:latin typeface="Helvetica"/>
                <a:cs typeface="Helvetica"/>
              </a:rPr>
              <a:t>50</a:t>
            </a:r>
            <a:endParaRPr sz="800">
              <a:latin typeface="Helvetica"/>
              <a:cs typeface="Helvetica"/>
            </a:endParaRPr>
          </a:p>
          <a:p>
            <a:pPr marL="70485">
              <a:lnSpc>
                <a:spcPts val="844"/>
              </a:lnSpc>
            </a:pPr>
            <a:r>
              <a:rPr sz="800" spc="5" dirty="0">
                <a:latin typeface="Helvetica"/>
                <a:cs typeface="Helvetica"/>
              </a:rPr>
              <a:t>40</a:t>
            </a:r>
            <a:endParaRPr sz="800">
              <a:latin typeface="Helvetica"/>
              <a:cs typeface="Helvetica"/>
            </a:endParaRPr>
          </a:p>
          <a:p>
            <a:pPr marL="70485">
              <a:lnSpc>
                <a:spcPts val="844"/>
              </a:lnSpc>
            </a:pPr>
            <a:r>
              <a:rPr sz="800" spc="5" dirty="0">
                <a:latin typeface="Helvetica"/>
                <a:cs typeface="Helvetica"/>
              </a:rPr>
              <a:t>30</a:t>
            </a:r>
            <a:endParaRPr sz="800">
              <a:latin typeface="Helvetica"/>
              <a:cs typeface="Helvetica"/>
            </a:endParaRPr>
          </a:p>
          <a:p>
            <a:pPr marL="70485">
              <a:lnSpc>
                <a:spcPts val="900"/>
              </a:lnSpc>
            </a:pPr>
            <a:r>
              <a:rPr sz="800" spc="5" dirty="0">
                <a:latin typeface="Helvetica"/>
                <a:cs typeface="Helvetica"/>
              </a:rPr>
              <a:t>20</a:t>
            </a:r>
            <a:endParaRPr sz="800">
              <a:latin typeface="Helvetica"/>
              <a:cs typeface="Helvetic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299989" y="5781236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299989" y="4630420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20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34795" y="5781236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734795" y="4630420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20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169201" y="5781236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169201" y="4630420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20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604007" y="5781236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04007" y="4630420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200"/>
                </a:lnTo>
              </a:path>
            </a:pathLst>
          </a:custGeom>
          <a:ln w="4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838430" y="5852359"/>
            <a:ext cx="2343150" cy="285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375920" algn="l"/>
                <a:tab pos="810895" algn="l"/>
                <a:tab pos="1245235" algn="l"/>
                <a:tab pos="1680210" algn="l"/>
                <a:tab pos="2085975" algn="l"/>
              </a:tabLst>
            </a:pPr>
            <a:r>
              <a:rPr sz="800" spc="5" dirty="0">
                <a:latin typeface="Helvetica"/>
                <a:cs typeface="Helvetica"/>
              </a:rPr>
              <a:t>0	200	400	600	800	1000</a:t>
            </a:r>
            <a:endParaRPr sz="800">
              <a:latin typeface="Helvetica"/>
              <a:cs typeface="Helvetica"/>
            </a:endParaRPr>
          </a:p>
          <a:p>
            <a:pPr marR="107950" algn="ctr">
              <a:lnSpc>
                <a:spcPct val="100000"/>
              </a:lnSpc>
              <a:spcBef>
                <a:spcPts val="265"/>
              </a:spcBef>
            </a:pPr>
            <a:r>
              <a:rPr sz="800" spc="5" dirty="0">
                <a:latin typeface="Helvetica"/>
                <a:cs typeface="Helvetica"/>
              </a:rPr>
              <a:t>s [m]</a:t>
            </a:r>
            <a:endParaRPr sz="800">
              <a:latin typeface="Helvetica"/>
              <a:cs typeface="Helvetic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381099" y="5090486"/>
            <a:ext cx="129539" cy="255904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dirty="0">
                <a:latin typeface="Symbol"/>
                <a:cs typeface="Symbol"/>
              </a:rPr>
              <a:t>β</a:t>
            </a:r>
            <a:r>
              <a:rPr sz="800" spc="25" dirty="0">
                <a:latin typeface="Symbol"/>
                <a:cs typeface="Symbol"/>
              </a:rPr>
              <a:t> </a:t>
            </a:r>
            <a:r>
              <a:rPr sz="800" dirty="0">
                <a:latin typeface="Helvetica"/>
                <a:cs typeface="Helvetica"/>
              </a:rPr>
              <a:t>[m]</a:t>
            </a:r>
            <a:endParaRPr sz="800">
              <a:latin typeface="Helvetica"/>
              <a:cs typeface="Helvetic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638808" y="4707621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803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865583" y="4866823"/>
            <a:ext cx="2172970" cy="847090"/>
          </a:xfrm>
          <a:custGeom>
            <a:avLst/>
            <a:gdLst/>
            <a:ahLst/>
            <a:cxnLst/>
            <a:rect l="l" t="t" r="r" b="b"/>
            <a:pathLst>
              <a:path w="2172970" h="847089">
                <a:moveTo>
                  <a:pt x="0" y="778010"/>
                </a:moveTo>
                <a:lnTo>
                  <a:pt x="12400" y="845611"/>
                </a:lnTo>
                <a:lnTo>
                  <a:pt x="86001" y="4000"/>
                </a:lnTo>
                <a:lnTo>
                  <a:pt x="160002" y="841611"/>
                </a:lnTo>
                <a:lnTo>
                  <a:pt x="233603" y="12000"/>
                </a:lnTo>
                <a:lnTo>
                  <a:pt x="307204" y="846811"/>
                </a:lnTo>
                <a:lnTo>
                  <a:pt x="380805" y="13600"/>
                </a:lnTo>
                <a:lnTo>
                  <a:pt x="454406" y="841611"/>
                </a:lnTo>
                <a:lnTo>
                  <a:pt x="528007" y="2400"/>
                </a:lnTo>
                <a:lnTo>
                  <a:pt x="601608" y="845211"/>
                </a:lnTo>
                <a:lnTo>
                  <a:pt x="675609" y="20000"/>
                </a:lnTo>
                <a:lnTo>
                  <a:pt x="749210" y="844011"/>
                </a:lnTo>
                <a:lnTo>
                  <a:pt x="822811" y="400"/>
                </a:lnTo>
                <a:lnTo>
                  <a:pt x="896412" y="842411"/>
                </a:lnTo>
                <a:lnTo>
                  <a:pt x="970013" y="16400"/>
                </a:lnTo>
                <a:lnTo>
                  <a:pt x="1043614" y="846411"/>
                </a:lnTo>
                <a:lnTo>
                  <a:pt x="1117215" y="8000"/>
                </a:lnTo>
                <a:lnTo>
                  <a:pt x="1191216" y="841211"/>
                </a:lnTo>
                <a:lnTo>
                  <a:pt x="1264817" y="6400"/>
                </a:lnTo>
                <a:lnTo>
                  <a:pt x="1338418" y="846011"/>
                </a:lnTo>
                <a:lnTo>
                  <a:pt x="1412019" y="17200"/>
                </a:lnTo>
                <a:lnTo>
                  <a:pt x="1485620" y="842811"/>
                </a:lnTo>
                <a:lnTo>
                  <a:pt x="1559221" y="0"/>
                </a:lnTo>
                <a:lnTo>
                  <a:pt x="1632822" y="843611"/>
                </a:lnTo>
                <a:lnTo>
                  <a:pt x="1706823" y="19200"/>
                </a:lnTo>
                <a:lnTo>
                  <a:pt x="1780424" y="845211"/>
                </a:lnTo>
                <a:lnTo>
                  <a:pt x="1854025" y="3200"/>
                </a:lnTo>
                <a:lnTo>
                  <a:pt x="1927626" y="841211"/>
                </a:lnTo>
                <a:lnTo>
                  <a:pt x="2001227" y="11600"/>
                </a:lnTo>
                <a:lnTo>
                  <a:pt x="2074828" y="846411"/>
                </a:lnTo>
                <a:lnTo>
                  <a:pt x="2148829" y="12800"/>
                </a:lnTo>
                <a:lnTo>
                  <a:pt x="2172830" y="285203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852983" y="5644834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877983" y="5699835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865383" y="57124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951584" y="48582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938984" y="48708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025585" y="5695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012985" y="57084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099186" y="48662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086586" y="48788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172787" y="57010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160187" y="57136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246389" y="48678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233788" y="48804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319989" y="5695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307389" y="57084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393591" y="48566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380990" y="48692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467192" y="5699435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454591" y="57120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541193" y="48742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528592" y="48868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614794" y="5698235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602193" y="57108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688395" y="48546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675795" y="48672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761996" y="5696635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749395" y="57092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835597" y="48706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822997" y="48832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909198" y="57006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896598" y="57132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982799" y="48622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970198" y="48748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056800" y="56954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044200" y="57080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130401" y="48606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117800" y="48732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204002" y="5700235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191402" y="57128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277603" y="48714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265003" y="48840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351204" y="5697035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338603" y="57096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424805" y="48542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412205" y="48668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498406" y="5697835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485806" y="57104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572407" y="48734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559807" y="48860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646008" y="5699435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633408" y="57120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719609" y="48574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707009" y="48700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793210" y="56954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780610" y="57080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866811" y="48658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854211" y="48784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940412" y="57006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927812" y="5713235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014413" y="4867023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4001813" y="4879623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776010" y="4695021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2520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1865583" y="4630420"/>
            <a:ext cx="2172970" cy="1176020"/>
          </a:xfrm>
          <a:prstGeom prst="rect">
            <a:avLst/>
          </a:prstGeom>
          <a:ln w="40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609725" marR="452120" algn="r">
              <a:lnSpc>
                <a:spcPts val="819"/>
              </a:lnSpc>
            </a:pPr>
            <a:r>
              <a:rPr sz="800" spc="5" dirty="0">
                <a:latin typeface="Symbol"/>
                <a:cs typeface="Symbol"/>
              </a:rPr>
              <a:t>β</a:t>
            </a:r>
            <a:r>
              <a:rPr sz="975" spc="7" baseline="-21367" dirty="0">
                <a:latin typeface="Helvetica"/>
                <a:cs typeface="Helvetica"/>
              </a:rPr>
              <a:t>x </a:t>
            </a:r>
            <a:r>
              <a:rPr sz="800" spc="5" dirty="0">
                <a:latin typeface="Symbol"/>
                <a:cs typeface="Symbol"/>
              </a:rPr>
              <a:t>β</a:t>
            </a:r>
            <a:r>
              <a:rPr sz="975" spc="7" baseline="-21367" dirty="0">
                <a:latin typeface="Helvetica"/>
                <a:cs typeface="Helvetica"/>
              </a:rPr>
              <a:t>y</a:t>
            </a:r>
            <a:endParaRPr sz="975" baseline="-21367">
              <a:latin typeface="Helvetica"/>
              <a:cs typeface="Helvetica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3638808" y="4811622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803" y="0"/>
                </a:lnTo>
              </a:path>
            </a:pathLst>
          </a:custGeom>
          <a:ln w="3175">
            <a:solidFill>
              <a:srgbClr val="00F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1865583" y="4679220"/>
            <a:ext cx="2172970" cy="949960"/>
          </a:xfrm>
          <a:custGeom>
            <a:avLst/>
            <a:gdLst/>
            <a:ahLst/>
            <a:cxnLst/>
            <a:rect l="l" t="t" r="r" b="b"/>
            <a:pathLst>
              <a:path w="2172970" h="949960">
                <a:moveTo>
                  <a:pt x="0" y="230803"/>
                </a:moveTo>
                <a:lnTo>
                  <a:pt x="12400" y="8400"/>
                </a:lnTo>
                <a:lnTo>
                  <a:pt x="86001" y="939212"/>
                </a:lnTo>
                <a:lnTo>
                  <a:pt x="160002" y="1200"/>
                </a:lnTo>
                <a:lnTo>
                  <a:pt x="233603" y="947613"/>
                </a:lnTo>
                <a:lnTo>
                  <a:pt x="307204" y="36400"/>
                </a:lnTo>
                <a:lnTo>
                  <a:pt x="380805" y="949613"/>
                </a:lnTo>
                <a:lnTo>
                  <a:pt x="454406" y="7600"/>
                </a:lnTo>
                <a:lnTo>
                  <a:pt x="528007" y="938812"/>
                </a:lnTo>
                <a:lnTo>
                  <a:pt x="601608" y="400"/>
                </a:lnTo>
                <a:lnTo>
                  <a:pt x="675609" y="947613"/>
                </a:lnTo>
                <a:lnTo>
                  <a:pt x="749210" y="36000"/>
                </a:lnTo>
                <a:lnTo>
                  <a:pt x="822811" y="949613"/>
                </a:lnTo>
                <a:lnTo>
                  <a:pt x="896412" y="6800"/>
                </a:lnTo>
                <a:lnTo>
                  <a:pt x="970013" y="938812"/>
                </a:lnTo>
                <a:lnTo>
                  <a:pt x="1043614" y="400"/>
                </a:lnTo>
                <a:lnTo>
                  <a:pt x="1117215" y="947213"/>
                </a:lnTo>
                <a:lnTo>
                  <a:pt x="1191216" y="35600"/>
                </a:lnTo>
                <a:lnTo>
                  <a:pt x="1264817" y="949213"/>
                </a:lnTo>
                <a:lnTo>
                  <a:pt x="1338418" y="6800"/>
                </a:lnTo>
                <a:lnTo>
                  <a:pt x="1412019" y="938812"/>
                </a:lnTo>
                <a:lnTo>
                  <a:pt x="1485620" y="0"/>
                </a:lnTo>
                <a:lnTo>
                  <a:pt x="1559221" y="947213"/>
                </a:lnTo>
                <a:lnTo>
                  <a:pt x="1632822" y="35600"/>
                </a:lnTo>
                <a:lnTo>
                  <a:pt x="1706823" y="949213"/>
                </a:lnTo>
                <a:lnTo>
                  <a:pt x="1780424" y="6400"/>
                </a:lnTo>
                <a:lnTo>
                  <a:pt x="1854025" y="938812"/>
                </a:lnTo>
                <a:lnTo>
                  <a:pt x="1927626" y="0"/>
                </a:lnTo>
                <a:lnTo>
                  <a:pt x="2001227" y="947213"/>
                </a:lnTo>
                <a:lnTo>
                  <a:pt x="2074828" y="35600"/>
                </a:lnTo>
                <a:lnTo>
                  <a:pt x="2148829" y="949213"/>
                </a:lnTo>
                <a:lnTo>
                  <a:pt x="2172830" y="639208"/>
                </a:lnTo>
              </a:path>
            </a:pathLst>
          </a:custGeom>
          <a:ln w="3175">
            <a:solidFill>
              <a:srgbClr val="00F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1852983" y="489742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1852983" y="489742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1865383" y="46750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1865383" y="46750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1938984" y="56058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1938984" y="56058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012985" y="46678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012985" y="46678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086586" y="561423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086586" y="561423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160187" y="470302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2160187" y="470302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233788" y="56162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2233788" y="56162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2307389" y="46742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307389" y="46742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380990" y="56054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380990" y="56054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454591" y="46670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2454591" y="46670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2528592" y="561423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2528592" y="561423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2602193" y="470262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2602193" y="470262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2675795" y="56162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2675795" y="56162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2749395" y="46734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2749395" y="46734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2822997" y="56054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2822997" y="56054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2896598" y="46670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2896598" y="46670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2970198" y="561383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2970198" y="561383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044200" y="470222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3044200" y="470222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117800" y="56158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3117800" y="56158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191402" y="46734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3191402" y="46734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265003" y="56054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3265003" y="56054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338603" y="46666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3338603" y="46666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412205" y="561383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3412205" y="561383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485806" y="470222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485806" y="470222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559807" y="56158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559807" y="56158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633408" y="46730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3633408" y="46730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707009" y="56054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707009" y="56054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780610" y="46666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3780610" y="466662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854211" y="561383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3854211" y="561383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927812" y="470222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3927812" y="470222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4001813" y="56158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4001813" y="56158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763409" y="4799022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200" y="2520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3763409" y="4799022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200"/>
                </a:moveTo>
                <a:lnTo>
                  <a:pt x="25200" y="0"/>
                </a:lnTo>
              </a:path>
            </a:pathLst>
          </a:custGeom>
          <a:ln w="3175">
            <a:solidFill>
              <a:srgbClr val="00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4697903" y="1005216"/>
            <a:ext cx="5753473" cy="54174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69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31440">
              <a:lnSpc>
                <a:spcPct val="100000"/>
              </a:lnSpc>
            </a:pPr>
            <a:r>
              <a:rPr sz="3200" spc="10" dirty="0">
                <a:latin typeface="+mj-lt"/>
              </a:rPr>
              <a:t>CLIC</a:t>
            </a:r>
            <a:r>
              <a:rPr sz="3200" spc="70" dirty="0">
                <a:latin typeface="+mj-lt"/>
              </a:rPr>
              <a:t> </a:t>
            </a:r>
            <a:r>
              <a:rPr sz="3200" spc="65" dirty="0">
                <a:latin typeface="+mj-lt"/>
              </a:rPr>
              <a:t>Lattice</a:t>
            </a:r>
            <a:r>
              <a:rPr sz="3200" spc="70" dirty="0">
                <a:latin typeface="+mj-lt"/>
              </a:rPr>
              <a:t> </a:t>
            </a:r>
            <a:r>
              <a:rPr sz="3200" spc="125" dirty="0">
                <a:latin typeface="+mj-lt"/>
              </a:rPr>
              <a:t>Design</a:t>
            </a:r>
          </a:p>
        </p:txBody>
      </p:sp>
      <p:sp>
        <p:nvSpPr>
          <p:cNvPr id="3" name="object 3"/>
          <p:cNvSpPr/>
          <p:nvPr/>
        </p:nvSpPr>
        <p:spPr>
          <a:xfrm>
            <a:off x="2829255" y="2378265"/>
            <a:ext cx="171450" cy="0"/>
          </a:xfrm>
          <a:custGeom>
            <a:avLst/>
            <a:gdLst/>
            <a:ahLst/>
            <a:cxnLst/>
            <a:rect l="l" t="t" r="r" b="b"/>
            <a:pathLst>
              <a:path w="171450">
                <a:moveTo>
                  <a:pt x="0" y="0"/>
                </a:moveTo>
                <a:lnTo>
                  <a:pt x="171284" y="0"/>
                </a:lnTo>
              </a:path>
            </a:pathLst>
          </a:custGeom>
          <a:ln w="87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43883" y="3036201"/>
            <a:ext cx="171450" cy="0"/>
          </a:xfrm>
          <a:custGeom>
            <a:avLst/>
            <a:gdLst/>
            <a:ahLst/>
            <a:cxnLst/>
            <a:rect l="l" t="t" r="r" b="b"/>
            <a:pathLst>
              <a:path w="171450">
                <a:moveTo>
                  <a:pt x="0" y="0"/>
                </a:moveTo>
                <a:lnTo>
                  <a:pt x="171284" y="0"/>
                </a:lnTo>
              </a:path>
            </a:pathLst>
          </a:custGeom>
          <a:ln w="87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17500" y="1043276"/>
            <a:ext cx="3910964" cy="47455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Use strong focusing (</a:t>
            </a:r>
            <a:r>
              <a:rPr sz="2000" dirty="0" smtClean="0">
                <a:cs typeface="Times New Roman"/>
              </a:rPr>
              <a:t>small</a:t>
            </a:r>
            <a:r>
              <a:rPr lang="fr-CH" sz="2000" dirty="0" smtClean="0">
                <a:cs typeface="Times New Roman"/>
              </a:rPr>
              <a:t> </a:t>
            </a:r>
            <a:r>
              <a:rPr sz="2000" i="1" dirty="0" smtClean="0">
                <a:latin typeface="Symbol" charset="2"/>
                <a:cs typeface="Symbol" charset="2"/>
              </a:rPr>
              <a:t>β</a:t>
            </a:r>
            <a:r>
              <a:rPr sz="2000" dirty="0">
                <a:cs typeface="Times New Roman"/>
              </a:rPr>
              <a:t>) to stabilise beam</a:t>
            </a: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4184" algn="l"/>
              </a:tabLst>
            </a:pPr>
            <a:r>
              <a:rPr sz="2000" dirty="0">
                <a:cs typeface="Times New Roman"/>
              </a:rPr>
              <a:t>10% </a:t>
            </a:r>
            <a:r>
              <a:rPr sz="2000" dirty="0" smtClean="0">
                <a:cs typeface="Times New Roman"/>
              </a:rPr>
              <a:t>of </a:t>
            </a:r>
            <a:r>
              <a:rPr sz="2000" dirty="0">
                <a:cs typeface="Times New Roman"/>
              </a:rPr>
              <a:t>linac </a:t>
            </a:r>
            <a:r>
              <a:rPr sz="2000" dirty="0" smtClean="0">
                <a:cs typeface="Times New Roman"/>
              </a:rPr>
              <a:t>are </a:t>
            </a:r>
            <a:r>
              <a:rPr sz="2000" dirty="0">
                <a:cs typeface="Times New Roman"/>
              </a:rPr>
              <a:t>quadrupoles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Used </a:t>
            </a:r>
            <a:r>
              <a:rPr sz="2000" i="1" dirty="0">
                <a:latin typeface="Symbol" charset="2"/>
                <a:cs typeface="Symbol" charset="2"/>
              </a:rPr>
              <a:t>β</a:t>
            </a:r>
            <a:r>
              <a:rPr sz="2000" i="1" dirty="0">
                <a:cs typeface="Times New Roman"/>
              </a:rPr>
              <a:t> </a:t>
            </a:r>
            <a:r>
              <a:rPr sz="2000" i="1" dirty="0">
                <a:cs typeface="メイリオ"/>
              </a:rPr>
              <a:t>∝ </a:t>
            </a:r>
            <a:r>
              <a:rPr sz="2000" i="1" dirty="0" smtClean="0">
                <a:cs typeface="Times New Roman"/>
              </a:rPr>
              <a:t>E</a:t>
            </a:r>
            <a:r>
              <a:rPr lang="fr-CH" sz="2000" i="1" baseline="30000" dirty="0" smtClean="0">
                <a:cs typeface="Times New Roman"/>
              </a:rPr>
              <a:t>1/2</a:t>
            </a:r>
            <a:r>
              <a:rPr sz="2000" dirty="0" smtClean="0">
                <a:cs typeface="Times New Roman"/>
              </a:rPr>
              <a:t>, </a:t>
            </a:r>
            <a:r>
              <a:rPr sz="2000" dirty="0">
                <a:latin typeface="Symbol" charset="2"/>
                <a:cs typeface="Symbol" charset="2"/>
              </a:rPr>
              <a:t>∆Φ</a:t>
            </a:r>
            <a:r>
              <a:rPr sz="2000" dirty="0">
                <a:cs typeface="Times New Roman"/>
              </a:rPr>
              <a:t> = const</a:t>
            </a: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 smtClean="0">
                <a:cs typeface="Times New Roman"/>
              </a:rPr>
              <a:t>Quadrupole</a:t>
            </a:r>
            <a:r>
              <a:rPr lang="fr-CH" sz="2000" dirty="0" smtClean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spacing </a:t>
            </a:r>
            <a:r>
              <a:rPr sz="2000" dirty="0">
                <a:cs typeface="Times New Roman"/>
              </a:rPr>
              <a:t>and length scale as </a:t>
            </a:r>
            <a:r>
              <a:rPr sz="2000" i="1" dirty="0" smtClean="0">
                <a:cs typeface="Times New Roman"/>
              </a:rPr>
              <a:t>E</a:t>
            </a:r>
            <a:r>
              <a:rPr lang="fr-CH" sz="2000" i="1" baseline="30000" dirty="0" smtClean="0">
                <a:cs typeface="Times New Roman"/>
              </a:rPr>
              <a:t>1/2</a:t>
            </a:r>
            <a:endParaRPr sz="2000" dirty="0">
              <a:cs typeface="Times New Roman"/>
            </a:endParaRPr>
          </a:p>
          <a:p>
            <a:pPr marL="463550" marR="5080" indent="-278765">
              <a:lnSpc>
                <a:spcPct val="107400"/>
              </a:lnSpc>
              <a:spcBef>
                <a:spcPts val="994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roughly constant fill fac- tor</a:t>
            </a:r>
          </a:p>
          <a:p>
            <a:pPr marL="463550" marR="5080" lvl="1" indent="-136525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phase  </a:t>
            </a:r>
            <a:r>
              <a:rPr sz="2000" dirty="0" smtClean="0">
                <a:cs typeface="Times New Roman"/>
              </a:rPr>
              <a:t>advance</a:t>
            </a:r>
            <a:r>
              <a:rPr lang="fr-CH" sz="2000" dirty="0" smtClean="0">
                <a:cs typeface="Times New Roman"/>
              </a:rPr>
              <a:t> </a:t>
            </a:r>
            <a:r>
              <a:rPr sz="2000" dirty="0" smtClean="0">
                <a:cs typeface="Times New Roman"/>
              </a:rPr>
              <a:t>is chosen </a:t>
            </a:r>
            <a:r>
              <a:rPr sz="2000" dirty="0">
                <a:cs typeface="Times New Roman"/>
              </a:rPr>
              <a:t>to balance between wakefield </a:t>
            </a:r>
            <a:r>
              <a:rPr sz="2000" dirty="0" smtClean="0">
                <a:cs typeface="Times New Roman"/>
              </a:rPr>
              <a:t>and   </a:t>
            </a:r>
            <a:r>
              <a:rPr sz="2000" dirty="0">
                <a:cs typeface="Times New Roman"/>
              </a:rPr>
              <a:t>ground motion effects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Total length 20867.6m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fill factor 78.6%</a:t>
            </a:r>
          </a:p>
        </p:txBody>
      </p:sp>
      <p:sp>
        <p:nvSpPr>
          <p:cNvPr id="6" name="object 6"/>
          <p:cNvSpPr/>
          <p:nvPr/>
        </p:nvSpPr>
        <p:spPr>
          <a:xfrm>
            <a:off x="5439689" y="384632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948064" y="384632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236141" y="3760774"/>
            <a:ext cx="117475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439689" y="348818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48064" y="348818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144349" y="3402634"/>
            <a:ext cx="20955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10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439689" y="313004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948064" y="313004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144349" y="3044494"/>
            <a:ext cx="20955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20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439689" y="277190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773540" y="3044494"/>
            <a:ext cx="12827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14935" algn="l"/>
              </a:tabLst>
            </a:pPr>
            <a:r>
              <a:rPr sz="1300" u="sng" dirty="0">
                <a:latin typeface="Helvetica"/>
                <a:cs typeface="Helvetica"/>
              </a:rPr>
              <a:t> 	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948064" y="277190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144349" y="2686352"/>
            <a:ext cx="20955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30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439689" y="241376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914510" y="2686352"/>
            <a:ext cx="221615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08279" algn="l"/>
              </a:tabLst>
            </a:pPr>
            <a:r>
              <a:rPr sz="1300" u="sng" dirty="0">
                <a:latin typeface="Helvetica"/>
                <a:cs typeface="Helvetica"/>
              </a:rPr>
              <a:t> </a:t>
            </a:r>
            <a:r>
              <a:rPr sz="1300" u="sng" spc="80" dirty="0">
                <a:latin typeface="Helvetica"/>
                <a:cs typeface="Helvetica"/>
              </a:rPr>
              <a:t> </a:t>
            </a:r>
            <a:r>
              <a:rPr sz="1300" u="sng" dirty="0">
                <a:latin typeface="Helvetica"/>
                <a:cs typeface="Helvetica"/>
              </a:rPr>
              <a:t> 	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8948064" y="241376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144349" y="2328212"/>
            <a:ext cx="20955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40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439689" y="205562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948064" y="205562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144349" y="1970072"/>
            <a:ext cx="20955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50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439689" y="169748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948064" y="169748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144349" y="1611932"/>
            <a:ext cx="20955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60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439689" y="133934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948064" y="1339341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144349" y="1253792"/>
            <a:ext cx="20955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70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439689" y="3806316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439689" y="1339341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404044" y="3925874"/>
            <a:ext cx="117475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6149619" y="3806316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149619" y="1339341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5976288" y="3925874"/>
            <a:ext cx="393065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5000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858914" y="3806316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858914" y="1339341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6639686" y="3925874"/>
            <a:ext cx="484505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10000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7568844" y="3806316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568844" y="1339341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7349617" y="3925874"/>
            <a:ext cx="484505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15000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8278139" y="3806316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278139" y="1339341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8058911" y="3925874"/>
            <a:ext cx="484505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20000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8988069" y="3806316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988069" y="1339341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8768842" y="3925874"/>
            <a:ext cx="484505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25000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439689" y="1339341"/>
            <a:ext cx="3548379" cy="2506980"/>
          </a:xfrm>
          <a:custGeom>
            <a:avLst/>
            <a:gdLst/>
            <a:ahLst/>
            <a:cxnLst/>
            <a:rect l="l" t="t" r="r" b="b"/>
            <a:pathLst>
              <a:path w="3548379" h="2506979">
                <a:moveTo>
                  <a:pt x="0" y="2506980"/>
                </a:moveTo>
                <a:lnTo>
                  <a:pt x="3548380" y="2506980"/>
                </a:lnTo>
                <a:lnTo>
                  <a:pt x="3548380" y="0"/>
                </a:lnTo>
                <a:lnTo>
                  <a:pt x="0" y="0"/>
                </a:lnTo>
                <a:lnTo>
                  <a:pt x="0" y="250698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4776292" y="2397187"/>
            <a:ext cx="191770" cy="3917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Symbol"/>
                <a:cs typeface="Symbol"/>
              </a:rPr>
              <a:t>β</a:t>
            </a:r>
            <a:r>
              <a:rPr sz="1300" spc="35" dirty="0">
                <a:latin typeface="Symbol"/>
                <a:cs typeface="Symbol"/>
              </a:rPr>
              <a:t> </a:t>
            </a:r>
            <a:r>
              <a:rPr sz="1300" dirty="0">
                <a:latin typeface="Helvetica"/>
                <a:cs typeface="Helvetica"/>
              </a:rPr>
              <a:t>[m]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406510" y="3130200"/>
            <a:ext cx="3023863" cy="6759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503189" y="333816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473185" y="3371659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912" y="0"/>
                </a:lnTo>
              </a:path>
            </a:pathLst>
          </a:custGeom>
          <a:ln w="101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504776" y="3341973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182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506364" y="33426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507634" y="33438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508904" y="33445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510491" y="3341973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182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512079" y="33432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513349" y="33432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514619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476357" y="3373567"/>
            <a:ext cx="187960" cy="0"/>
          </a:xfrm>
          <a:custGeom>
            <a:avLst/>
            <a:gdLst/>
            <a:ahLst/>
            <a:cxnLst/>
            <a:rect l="l" t="t" r="r" b="b"/>
            <a:pathLst>
              <a:path w="187960">
                <a:moveTo>
                  <a:pt x="0" y="0"/>
                </a:moveTo>
                <a:lnTo>
                  <a:pt x="187645" y="0"/>
                </a:lnTo>
              </a:path>
            </a:pathLst>
          </a:custGeom>
          <a:ln w="63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516206" y="3341973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54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517794" y="33438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519064" y="33426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520334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490329" y="3375152"/>
            <a:ext cx="172085" cy="0"/>
          </a:xfrm>
          <a:custGeom>
            <a:avLst/>
            <a:gdLst/>
            <a:ahLst/>
            <a:cxnLst/>
            <a:rect l="l" t="t" r="r" b="b"/>
            <a:pathLst>
              <a:path w="172085">
                <a:moveTo>
                  <a:pt x="0" y="0"/>
                </a:moveTo>
                <a:lnTo>
                  <a:pt x="171768" y="0"/>
                </a:lnTo>
              </a:path>
            </a:pathLst>
          </a:custGeom>
          <a:ln w="317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521921" y="3342608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27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5523509" y="33445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5524779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5494775" y="3371977"/>
            <a:ext cx="166370" cy="0"/>
          </a:xfrm>
          <a:custGeom>
            <a:avLst/>
            <a:gdLst/>
            <a:ahLst/>
            <a:cxnLst/>
            <a:rect l="l" t="t" r="r" b="b"/>
            <a:pathLst>
              <a:path w="166370">
                <a:moveTo>
                  <a:pt x="0" y="0"/>
                </a:moveTo>
                <a:lnTo>
                  <a:pt x="166053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526049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527637" y="33432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0"/>
                </a:moveTo>
                <a:lnTo>
                  <a:pt x="0" y="6000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529224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530494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531764" y="33445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5533351" y="3342608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27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534939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536209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537479" y="33438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539066" y="3341973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54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540654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541924" y="33426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543512" y="3343243"/>
            <a:ext cx="0" cy="62230"/>
          </a:xfrm>
          <a:custGeom>
            <a:avLst/>
            <a:gdLst/>
            <a:ahLst/>
            <a:cxnLst/>
            <a:rect l="l" t="t" r="r" b="b"/>
            <a:pathLst>
              <a:path h="62229">
                <a:moveTo>
                  <a:pt x="0" y="0"/>
                </a:moveTo>
                <a:lnTo>
                  <a:pt x="0" y="61912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545099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546369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547639" y="33432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549226" y="334260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54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550814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5552084" y="33445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5553354" y="33438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554941" y="334260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54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556529" y="33426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557799" y="33438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5559069" y="33445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560656" y="3341973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182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5562244" y="33432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5563514" y="33432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5564784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566371" y="3341973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54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5567959" y="33438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5569229" y="33426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5570499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5572087" y="3342608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27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5573674" y="33445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5574944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5576214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5577801" y="3342608"/>
            <a:ext cx="0" cy="6096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0"/>
                </a:moveTo>
                <a:lnTo>
                  <a:pt x="0" y="60642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5579389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5580659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5581929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5583516" y="3342608"/>
            <a:ext cx="0" cy="60960"/>
          </a:xfrm>
          <a:custGeom>
            <a:avLst/>
            <a:gdLst/>
            <a:ahLst/>
            <a:cxnLst/>
            <a:rect l="l" t="t" r="r" b="b"/>
            <a:pathLst>
              <a:path h="60960">
                <a:moveTo>
                  <a:pt x="0" y="0"/>
                </a:moveTo>
                <a:lnTo>
                  <a:pt x="0" y="60642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5585104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5586374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5587644" y="33445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5589231" y="3342608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27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5590819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5592089" y="33426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593359" y="33438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5594946" y="3341973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54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596534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597804" y="33432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599074" y="33432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600662" y="3341973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182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602249" y="33445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603519" y="33438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5604789" y="33426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5606376" y="334260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54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5607964" y="33438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5609234" y="33445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5610504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612091" y="3342608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54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5613679" y="33432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5614949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5616219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5617806" y="3343243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27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5619394" y="33426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5620664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5622251" y="3341973"/>
            <a:ext cx="0" cy="62865"/>
          </a:xfrm>
          <a:custGeom>
            <a:avLst/>
            <a:gdLst/>
            <a:ahLst/>
            <a:cxnLst/>
            <a:rect l="l" t="t" r="r" b="b"/>
            <a:pathLst>
              <a:path h="62864">
                <a:moveTo>
                  <a:pt x="0" y="0"/>
                </a:moveTo>
                <a:lnTo>
                  <a:pt x="0" y="6254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5623839" y="33438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5625109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5626379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5627966" y="3342608"/>
            <a:ext cx="0" cy="61594"/>
          </a:xfrm>
          <a:custGeom>
            <a:avLst/>
            <a:gdLst/>
            <a:ahLst/>
            <a:cxnLst/>
            <a:rect l="l" t="t" r="r" b="b"/>
            <a:pathLst>
              <a:path h="61595">
                <a:moveTo>
                  <a:pt x="0" y="0"/>
                </a:moveTo>
                <a:lnTo>
                  <a:pt x="0" y="6127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5629554" y="33445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5630824" y="33419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5632094" y="33451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5633681" y="33432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0"/>
                </a:moveTo>
                <a:lnTo>
                  <a:pt x="0" y="60007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5635269" y="338896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5605265" y="341896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60007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5636539" y="310511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5638444" y="31025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5639714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5641619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5643524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5645429" y="31025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5646699" y="31013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5648604" y="310638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5650509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5651779" y="310448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5653684" y="31038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5655589" y="31006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5656859" y="310638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5658764" y="31006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5660669" y="31038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5661939" y="310448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5663844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5665749" y="310638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5667654" y="31013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5668924" y="31025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5670829" y="310511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5672734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5674004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5675909" y="31025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5677814" y="31019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5679084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5680989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5682894" y="310511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5684799" y="31032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5686069" y="31013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5687974" y="310638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5689879" y="31006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5691149" y="310448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5693054" y="310448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5694959" y="31006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5696229" y="310638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5698134" y="31013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5700039" y="31032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5701309" y="310511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5606534" y="3132583"/>
            <a:ext cx="233045" cy="0"/>
          </a:xfrm>
          <a:custGeom>
            <a:avLst/>
            <a:gdLst/>
            <a:ahLst/>
            <a:cxnLst/>
            <a:rect l="l" t="t" r="r" b="b"/>
            <a:pathLst>
              <a:path w="233045">
                <a:moveTo>
                  <a:pt x="0" y="0"/>
                </a:moveTo>
                <a:lnTo>
                  <a:pt x="232728" y="0"/>
                </a:lnTo>
              </a:path>
            </a:pathLst>
          </a:custGeom>
          <a:ln w="825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5703214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705119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675114" y="3135757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28" y="0"/>
                </a:lnTo>
              </a:path>
            </a:pathLst>
          </a:custGeom>
          <a:ln w="444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707024" y="31019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708294" y="31019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5710199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5712104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5713374" y="310511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5715279" y="31032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5717184" y="31013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5682099" y="3130677"/>
            <a:ext cx="161290" cy="0"/>
          </a:xfrm>
          <a:custGeom>
            <a:avLst/>
            <a:gdLst/>
            <a:ahLst/>
            <a:cxnLst/>
            <a:rect l="l" t="t" r="r" b="b"/>
            <a:pathLst>
              <a:path w="161289">
                <a:moveTo>
                  <a:pt x="0" y="0"/>
                </a:moveTo>
                <a:lnTo>
                  <a:pt x="160973" y="0"/>
                </a:lnTo>
              </a:path>
            </a:pathLst>
          </a:custGeom>
          <a:ln w="444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5718454" y="310638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5720359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5722264" y="310448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5692260" y="3134487"/>
            <a:ext cx="132080" cy="0"/>
          </a:xfrm>
          <a:custGeom>
            <a:avLst/>
            <a:gdLst/>
            <a:ahLst/>
            <a:cxnLst/>
            <a:rect l="l" t="t" r="r" b="b"/>
            <a:pathLst>
              <a:path w="132079">
                <a:moveTo>
                  <a:pt x="0" y="0"/>
                </a:moveTo>
                <a:lnTo>
                  <a:pt x="131762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724169" y="31038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5725439" y="31006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5727344" y="310638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5729249" y="31006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5730519" y="31038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5732424" y="310511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5734329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5735599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5737504" y="31019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5739409" y="31025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5740679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5742584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5744489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5746394" y="310257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5747664" y="31019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5749569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5751474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5752744" y="310511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5754649" y="31038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5756554" y="31006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5757824" y="310638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5759729" y="31006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5761634" y="310384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5763539" y="310448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5764809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5766714" y="310638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5768619" y="31013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5769889" y="31032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5771794" y="310511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5773699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5774969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5776874" y="31019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5778779" y="31019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5780049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5781954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5783859" y="310511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5785764" y="31032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5787034" y="31013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5788939" y="310638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5790844" y="31006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5792114" y="310448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5794019" y="310448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5795924" y="310067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5797194" y="310638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5799099" y="310130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5801004" y="310321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5802909" y="310511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5804179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5806084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5807989" y="31019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5809259" y="310194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5811164" y="3105753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5813069" y="310003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5814339" y="310511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5816244" y="3147028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60007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5818149" y="28708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5820054" y="28701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5822594" y="28631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5825134" y="28657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5827039" y="28682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5797035" y="2894774"/>
            <a:ext cx="62865" cy="0"/>
          </a:xfrm>
          <a:custGeom>
            <a:avLst/>
            <a:gdLst/>
            <a:ahLst/>
            <a:cxnLst/>
            <a:rect l="l" t="t" r="r" b="b"/>
            <a:pathLst>
              <a:path w="62864">
                <a:moveTo>
                  <a:pt x="0" y="0"/>
                </a:moveTo>
                <a:lnTo>
                  <a:pt x="62547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5829579" y="28612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5831484" y="28701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5834024" y="28625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5836564" y="28663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5838469" y="28676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5841009" y="28619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5842914" y="28701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5845454" y="28625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5847994" y="28669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5849899" y="28676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5852439" y="28619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5854344" y="28701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5856884" y="28619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5858789" y="28669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5861329" y="28669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5863869" y="28625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5865774" y="28701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5868314" y="28619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5870219" y="28676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5872759" y="28663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5792589" y="2894458"/>
            <a:ext cx="286385" cy="0"/>
          </a:xfrm>
          <a:custGeom>
            <a:avLst/>
            <a:gdLst/>
            <a:ahLst/>
            <a:cxnLst/>
            <a:rect l="l" t="t" r="r" b="b"/>
            <a:pathLst>
              <a:path w="286385">
                <a:moveTo>
                  <a:pt x="0" y="0"/>
                </a:moveTo>
                <a:lnTo>
                  <a:pt x="286062" y="0"/>
                </a:lnTo>
              </a:path>
            </a:pathLst>
          </a:custGeom>
          <a:ln w="698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5875299" y="28625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5877204" y="28701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5879744" y="28612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5849740" y="2894774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912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5881649" y="28682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5884189" y="28657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5886729" y="28631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5856725" y="2892552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316" y="0"/>
                </a:lnTo>
              </a:path>
            </a:pathLst>
          </a:custGeom>
          <a:ln w="444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5888634" y="28701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5891174" y="28612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5861170" y="2895092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912" y="0"/>
                </a:lnTo>
              </a:path>
            </a:pathLst>
          </a:custGeom>
          <a:ln w="1079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5893079" y="28689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5895619" y="28650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5898159" y="28631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5900064" y="28695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5902604" y="28612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5872600" y="2895092"/>
            <a:ext cx="62230" cy="0"/>
          </a:xfrm>
          <a:custGeom>
            <a:avLst/>
            <a:gdLst/>
            <a:ahLst/>
            <a:cxnLst/>
            <a:rect l="l" t="t" r="r" b="b"/>
            <a:pathLst>
              <a:path w="62229">
                <a:moveTo>
                  <a:pt x="0" y="0"/>
                </a:moveTo>
                <a:lnTo>
                  <a:pt x="61912" y="0"/>
                </a:lnTo>
              </a:path>
            </a:pathLst>
          </a:custGeom>
          <a:ln w="1079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5904509" y="28689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5907049" y="28644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5909589" y="28638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5911494" y="28695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5914034" y="28612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5915939" y="28695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5918479" y="28644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5921019" y="28644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5922924" y="28695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5925464" y="28612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5927369" y="28695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5929909" y="28638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5932449" y="28650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5934354" y="28689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5904350" y="2898584"/>
            <a:ext cx="71755" cy="0"/>
          </a:xfrm>
          <a:custGeom>
            <a:avLst/>
            <a:gdLst/>
            <a:ahLst/>
            <a:cxnLst/>
            <a:rect l="l" t="t" r="r" b="b"/>
            <a:pathLst>
              <a:path w="71754">
                <a:moveTo>
                  <a:pt x="0" y="0"/>
                </a:moveTo>
                <a:lnTo>
                  <a:pt x="71431" y="0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5936894" y="28612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5938799" y="28701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5941339" y="28631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5943244" y="28657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5945784" y="28682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5948324" y="28612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5950229" y="28701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5952769" y="28625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5954674" y="28663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5788144" y="2896361"/>
            <a:ext cx="252095" cy="0"/>
          </a:xfrm>
          <a:custGeom>
            <a:avLst/>
            <a:gdLst/>
            <a:ahLst/>
            <a:cxnLst/>
            <a:rect l="l" t="t" r="r" b="b"/>
            <a:pathLst>
              <a:path w="252095">
                <a:moveTo>
                  <a:pt x="0" y="0"/>
                </a:moveTo>
                <a:lnTo>
                  <a:pt x="251771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5957214" y="29050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5959754" y="28644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5961659" y="28657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5964199" y="28587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5884030" y="2889059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776" y="0"/>
                </a:lnTo>
              </a:path>
            </a:pathLst>
          </a:custGeom>
          <a:ln w="507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5966104" y="28593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5968644" y="28650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5971184" y="28562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5941179" y="2886837"/>
            <a:ext cx="133350" cy="0"/>
          </a:xfrm>
          <a:custGeom>
            <a:avLst/>
            <a:gdLst/>
            <a:ahLst/>
            <a:cxnLst/>
            <a:rect l="l" t="t" r="r" b="b"/>
            <a:pathLst>
              <a:path w="133350">
                <a:moveTo>
                  <a:pt x="0" y="0"/>
                </a:moveTo>
                <a:lnTo>
                  <a:pt x="133026" y="0"/>
                </a:lnTo>
              </a:path>
            </a:pathLst>
          </a:custGeom>
          <a:ln w="444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5973089" y="28625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5975629" y="28625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5977534" y="28562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5980074" y="28650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5982614" y="28593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5984519" y="28587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5987059" y="28657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5988964" y="28562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5991504" y="28619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5994044" y="28631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5995949" y="28562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5998489" y="28650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6000394" y="28593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6002934" y="28581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6005474" y="28657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6007379" y="28568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6009919" y="28619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6011824" y="28638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6014364" y="28562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6016904" y="28644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6018809" y="28600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6021349" y="28574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6023254" y="28657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6025794" y="28568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6028334" y="28612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5998336" y="2890964"/>
            <a:ext cx="78105" cy="0"/>
          </a:xfrm>
          <a:custGeom>
            <a:avLst/>
            <a:gdLst/>
            <a:ahLst/>
            <a:cxnLst/>
            <a:rect l="l" t="t" r="r" b="b"/>
            <a:pathLst>
              <a:path w="78104">
                <a:moveTo>
                  <a:pt x="0" y="0"/>
                </a:moveTo>
                <a:lnTo>
                  <a:pt x="77774" y="0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6030239" y="28638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6032779" y="28562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6034684" y="28644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6037224" y="28606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6039129" y="28574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6041669" y="28657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6044209" y="28574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6046114" y="28606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6048654" y="28644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6050559" y="28955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6053099" y="26358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6056274" y="26301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6026277" y="2656649"/>
            <a:ext cx="62865" cy="0"/>
          </a:xfrm>
          <a:custGeom>
            <a:avLst/>
            <a:gdLst/>
            <a:ahLst/>
            <a:cxnLst/>
            <a:rect l="l" t="t" r="r" b="b"/>
            <a:pathLst>
              <a:path w="62864">
                <a:moveTo>
                  <a:pt x="0" y="0"/>
                </a:moveTo>
                <a:lnTo>
                  <a:pt x="62534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6058814" y="26231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6061989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6031991" y="2658554"/>
            <a:ext cx="62865" cy="0"/>
          </a:xfrm>
          <a:custGeom>
            <a:avLst/>
            <a:gdLst/>
            <a:ahLst/>
            <a:cxnLst/>
            <a:rect l="l" t="t" r="r" b="b"/>
            <a:pathLst>
              <a:path w="62864">
                <a:moveTo>
                  <a:pt x="0" y="0"/>
                </a:moveTo>
                <a:lnTo>
                  <a:pt x="62534" y="0"/>
                </a:lnTo>
              </a:path>
            </a:pathLst>
          </a:custGeom>
          <a:ln w="1143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6064529" y="26244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6067704" y="26276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6070244" y="26307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6073419" y="26225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6075959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6045961" y="2659189"/>
            <a:ext cx="62865" cy="0"/>
          </a:xfrm>
          <a:custGeom>
            <a:avLst/>
            <a:gdLst/>
            <a:ahLst/>
            <a:cxnLst/>
            <a:rect l="l" t="t" r="r" b="b"/>
            <a:pathLst>
              <a:path w="62864">
                <a:moveTo>
                  <a:pt x="0" y="0"/>
                </a:moveTo>
                <a:lnTo>
                  <a:pt x="62534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6078499" y="26256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6081674" y="26263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6037705" y="2659190"/>
            <a:ext cx="336550" cy="0"/>
          </a:xfrm>
          <a:custGeom>
            <a:avLst/>
            <a:gdLst/>
            <a:ahLst/>
            <a:cxnLst/>
            <a:rect l="l" t="t" r="r" b="b"/>
            <a:pathLst>
              <a:path w="336550">
                <a:moveTo>
                  <a:pt x="0" y="0"/>
                </a:moveTo>
                <a:lnTo>
                  <a:pt x="336220" y="0"/>
                </a:lnTo>
              </a:path>
            </a:pathLst>
          </a:custGeom>
          <a:ln w="889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6084214" y="26320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6087389" y="26225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6089929" y="26314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6093104" y="26269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6059931" y="2657285"/>
            <a:ext cx="288925" cy="0"/>
          </a:xfrm>
          <a:custGeom>
            <a:avLst/>
            <a:gdLst/>
            <a:ahLst/>
            <a:cxnLst/>
            <a:rect l="l" t="t" r="r" b="b"/>
            <a:pathLst>
              <a:path w="288925">
                <a:moveTo>
                  <a:pt x="0" y="0"/>
                </a:moveTo>
                <a:lnTo>
                  <a:pt x="288595" y="0"/>
                </a:lnTo>
              </a:path>
            </a:pathLst>
          </a:custGeom>
          <a:ln w="76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6095644" y="26250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6098819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6023100" y="2662047"/>
            <a:ext cx="345440" cy="0"/>
          </a:xfrm>
          <a:custGeom>
            <a:avLst/>
            <a:gdLst/>
            <a:ahLst/>
            <a:cxnLst/>
            <a:rect l="l" t="t" r="r" b="b"/>
            <a:pathLst>
              <a:path w="345439">
                <a:moveTo>
                  <a:pt x="0" y="0"/>
                </a:moveTo>
                <a:lnTo>
                  <a:pt x="345110" y="0"/>
                </a:lnTo>
              </a:path>
            </a:pathLst>
          </a:custGeom>
          <a:ln w="444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6101359" y="26231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6104534" y="26307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6107074" y="26282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6110249" y="26244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6043421" y="2655062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645" y="0"/>
                </a:lnTo>
              </a:path>
            </a:pathLst>
          </a:custGeom>
          <a:ln w="444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6112789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6115964" y="26231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6118504" y="26295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6121679" y="26295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6124219" y="26237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6127394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6129934" y="26244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6133109" y="26282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6135649" y="26307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6138824" y="26231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6108825" y="2653157"/>
            <a:ext cx="262890" cy="0"/>
          </a:xfrm>
          <a:custGeom>
            <a:avLst/>
            <a:gdLst/>
            <a:ahLst/>
            <a:cxnLst/>
            <a:rect l="l" t="t" r="r" b="b"/>
            <a:pathLst>
              <a:path w="262889">
                <a:moveTo>
                  <a:pt x="0" y="0"/>
                </a:moveTo>
                <a:lnTo>
                  <a:pt x="262560" y="0"/>
                </a:lnTo>
              </a:path>
            </a:pathLst>
          </a:custGeom>
          <a:ln w="444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6141364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6144539" y="26250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6147079" y="26269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6150254" y="26314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6152794" y="26225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6155969" y="26320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6158509" y="26263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6161684" y="26256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6164224" y="26320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6167399" y="26225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6169939" y="26314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6173114" y="26276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6175654" y="26250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6178829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6181369" y="26231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6184544" y="26301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6187084" y="26288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6190259" y="26237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6192799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6195974" y="26237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6198514" y="26288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6201689" y="26301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6204229" y="26231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6207404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6209944" y="26244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6213119" y="26276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6215659" y="26307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6185661" y="2660777"/>
            <a:ext cx="125730" cy="0"/>
          </a:xfrm>
          <a:custGeom>
            <a:avLst/>
            <a:gdLst/>
            <a:ahLst/>
            <a:cxnLst/>
            <a:rect l="l" t="t" r="r" b="b"/>
            <a:pathLst>
              <a:path w="125729">
                <a:moveTo>
                  <a:pt x="0" y="0"/>
                </a:moveTo>
                <a:lnTo>
                  <a:pt x="125399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6218834" y="26225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6221374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6224549" y="26256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6227089" y="26263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6230264" y="26320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6232804" y="26225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6235979" y="26314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6238519" y="26269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6241694" y="26250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6244234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6247409" y="26231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6249949" y="26307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6253124" y="26282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6255664" y="26244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6258839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6261379" y="26231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6264554" y="26295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6267094" y="26295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6270269" y="26237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6272809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6275349" y="26244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6278524" y="26282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6281064" y="26307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6284239" y="26231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6286779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6289954" y="26250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6292494" y="26269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6295669" y="26314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6298209" y="26225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6301384" y="26320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6303924" y="26263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6307099" y="26256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6309639" y="26320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6312814" y="26225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6315354" y="26314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6318529" y="26276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6321069" y="26250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6324244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6326784" y="26231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6329959" y="26301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6332499" y="26288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6335674" y="26237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6338214" y="26326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6341389" y="26237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6343929" y="26288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6347104" y="26796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6317107" y="2709672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6349644" y="23882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6353454" y="23926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6356629" y="23863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6359804" y="23837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6363614" y="23939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6323455" y="2423922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956" y="0"/>
                </a:lnTo>
              </a:path>
            </a:pathLst>
          </a:custGeom>
          <a:ln w="444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6366789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6336790" y="2411222"/>
            <a:ext cx="365125" cy="0"/>
          </a:xfrm>
          <a:custGeom>
            <a:avLst/>
            <a:gdLst/>
            <a:ahLst/>
            <a:cxnLst/>
            <a:rect l="l" t="t" r="r" b="b"/>
            <a:pathLst>
              <a:path w="365125">
                <a:moveTo>
                  <a:pt x="0" y="0"/>
                </a:moveTo>
                <a:lnTo>
                  <a:pt x="364796" y="0"/>
                </a:lnTo>
              </a:path>
            </a:pathLst>
          </a:custGeom>
          <a:ln w="444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6370599" y="23913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6373774" y="23882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6376949" y="23824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6326630" y="2413445"/>
            <a:ext cx="368300" cy="0"/>
          </a:xfrm>
          <a:custGeom>
            <a:avLst/>
            <a:gdLst/>
            <a:ahLst/>
            <a:cxnLst/>
            <a:rect l="l" t="t" r="r" b="b"/>
            <a:pathLst>
              <a:path w="368300">
                <a:moveTo>
                  <a:pt x="0" y="0"/>
                </a:moveTo>
                <a:lnTo>
                  <a:pt x="367970" y="0"/>
                </a:lnTo>
              </a:path>
            </a:pathLst>
          </a:custGeom>
          <a:ln w="507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6380759" y="23945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6383934" y="23812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6387744" y="23901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6390919" y="23894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6394094" y="23812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6397904" y="23945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6401079" y="23824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6404889" y="23882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6408064" y="23907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6411239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6415049" y="23939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6418224" y="23831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6422034" y="23869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6425209" y="23920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6319646" y="2420430"/>
            <a:ext cx="368935" cy="0"/>
          </a:xfrm>
          <a:custGeom>
            <a:avLst/>
            <a:gdLst/>
            <a:ahLst/>
            <a:cxnLst/>
            <a:rect l="l" t="t" r="r" b="b"/>
            <a:pathLst>
              <a:path w="368934">
                <a:moveTo>
                  <a:pt x="0" y="0"/>
                </a:moveTo>
                <a:lnTo>
                  <a:pt x="368605" y="0"/>
                </a:lnTo>
              </a:path>
            </a:pathLst>
          </a:custGeom>
          <a:ln w="761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6428384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6432194" y="23932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6435369" y="23850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6405371" y="2415032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169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6438544" y="23850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6442354" y="23932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6445529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6449339" y="23926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6452514" y="23863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6455689" y="23837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6459499" y="23939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6462674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6466484" y="23913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6469659" y="23875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6472834" y="23824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6476644" y="23945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6479819" y="23812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6483629" y="23901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6486804" y="23894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6489979" y="23818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6493789" y="23945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6496964" y="23818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6500774" y="23888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6503949" y="23907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6507124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6510934" y="23939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6514109" y="23831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6517284" y="23869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6521094" y="23920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6491096" y="2422334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80010" y="0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6524269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6528079" y="23932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6531254" y="23843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6534429" y="23856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6487286" y="2415667"/>
            <a:ext cx="187325" cy="0"/>
          </a:xfrm>
          <a:custGeom>
            <a:avLst/>
            <a:gdLst/>
            <a:ahLst/>
            <a:cxnLst/>
            <a:rect l="l" t="t" r="r" b="b"/>
            <a:pathLst>
              <a:path w="187325">
                <a:moveTo>
                  <a:pt x="0" y="0"/>
                </a:moveTo>
                <a:lnTo>
                  <a:pt x="186995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6538239" y="23932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6541414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6545224" y="23926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6548399" y="23863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6551574" y="23843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6555384" y="23939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6558559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6562369" y="23913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6565544" y="23875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6568719" y="23831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6572529" y="23945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6575704" y="23812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6579514" y="23901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6582689" y="23888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6535546" y="2418842"/>
            <a:ext cx="107950" cy="0"/>
          </a:xfrm>
          <a:custGeom>
            <a:avLst/>
            <a:gdLst/>
            <a:ahLst/>
            <a:cxnLst/>
            <a:rect l="l" t="t" r="r" b="b"/>
            <a:pathLst>
              <a:path w="107950">
                <a:moveTo>
                  <a:pt x="0" y="0"/>
                </a:moveTo>
                <a:lnTo>
                  <a:pt x="107619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6585864" y="23818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6589674" y="23945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6592849" y="23818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6596024" y="23888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6599834" y="23907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6603009" y="23812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6606819" y="23939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6609994" y="23831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6613169" y="23875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6616979" y="23920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6620154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6623964" y="23939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6627139" y="23843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6630314" y="23856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6634124" y="23926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6637299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6641109" y="23926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6644284" y="23856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6647459" y="23843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6651269" y="23939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6654444" y="23805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6658254" y="23920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6661429" y="23875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6631431" y="2417572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6664604" y="23831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6668414" y="23939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6671589" y="23812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6674764" y="24498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6644767" y="247980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6678574" y="21627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6682384" y="21450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6652384" y="2174685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286" y="0"/>
                </a:lnTo>
              </a:path>
            </a:pathLst>
          </a:custGeom>
          <a:ln w="508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6686829" y="21615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6648575" y="2190878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21" y="0"/>
                </a:lnTo>
              </a:path>
            </a:pathLst>
          </a:custGeom>
          <a:ln w="444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6690639" y="21462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6694449" y="21532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6698259" y="21577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6702704" y="21443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6706514" y="21608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6710324" y="21481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6714769" y="21519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6660640" y="2182939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9090" y="0"/>
                </a:lnTo>
              </a:path>
            </a:pathLst>
          </a:custGeom>
          <a:ln w="508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6718579" y="21589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6722389" y="21437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6726199" y="21602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6730644" y="21494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6700646" y="2179764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804" y="0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6734454" y="21500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6738264" y="21602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6742709" y="21437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6746519" y="21589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6750329" y="21513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6754139" y="21481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6758584" y="21608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6762394" y="21443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6766204" y="21577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6770649" y="21532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6774459" y="21469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6744461" y="2177224"/>
            <a:ext cx="351790" cy="0"/>
          </a:xfrm>
          <a:custGeom>
            <a:avLst/>
            <a:gdLst/>
            <a:ahLst/>
            <a:cxnLst/>
            <a:rect l="l" t="t" r="r" b="b"/>
            <a:pathLst>
              <a:path w="351790">
                <a:moveTo>
                  <a:pt x="0" y="0"/>
                </a:moveTo>
                <a:lnTo>
                  <a:pt x="351460" y="0"/>
                </a:lnTo>
              </a:path>
            </a:pathLst>
          </a:custGeom>
          <a:ln w="507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6778269" y="21615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6782079" y="21450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6786524" y="21564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6790334" y="21551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6756526" y="2185162"/>
            <a:ext cx="196215" cy="0"/>
          </a:xfrm>
          <a:custGeom>
            <a:avLst/>
            <a:gdLst/>
            <a:ahLst/>
            <a:cxnLst/>
            <a:rect l="l" t="t" r="r" b="b"/>
            <a:pathLst>
              <a:path w="196215">
                <a:moveTo>
                  <a:pt x="0" y="0"/>
                </a:moveTo>
                <a:lnTo>
                  <a:pt x="195885" y="0"/>
                </a:lnTo>
              </a:path>
            </a:pathLst>
          </a:custGeom>
          <a:ln w="444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6794144" y="21456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6798589" y="21615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6802399" y="21456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6806209" y="21545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6810019" y="21564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6814464" y="21443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6818274" y="21615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6822084" y="21469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6826529" y="21526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6830339" y="21583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6834149" y="21443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6838594" y="21608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6842404" y="21488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6846214" y="21507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6850024" y="21596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6854469" y="21437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6858279" y="21596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6862089" y="21500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6812406" y="2180082"/>
            <a:ext cx="84455" cy="0"/>
          </a:xfrm>
          <a:custGeom>
            <a:avLst/>
            <a:gdLst/>
            <a:ahLst/>
            <a:cxnLst/>
            <a:rect l="l" t="t" r="r" b="b"/>
            <a:pathLst>
              <a:path w="84454">
                <a:moveTo>
                  <a:pt x="0" y="0"/>
                </a:moveTo>
                <a:lnTo>
                  <a:pt x="8412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6866534" y="21494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6870344" y="21602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6874154" y="21437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6877964" y="21583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6882409" y="21519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6886219" y="21475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6890029" y="21608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6894474" y="21443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6898284" y="21570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6668261" y="2187384"/>
            <a:ext cx="436245" cy="0"/>
          </a:xfrm>
          <a:custGeom>
            <a:avLst/>
            <a:gdLst/>
            <a:ahLst/>
            <a:cxnLst/>
            <a:rect l="l" t="t" r="r" b="b"/>
            <a:pathLst>
              <a:path w="436245">
                <a:moveTo>
                  <a:pt x="0" y="0"/>
                </a:moveTo>
                <a:lnTo>
                  <a:pt x="435915" y="0"/>
                </a:lnTo>
              </a:path>
            </a:pathLst>
          </a:custGeom>
          <a:ln w="507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6902094" y="21538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6905904" y="21462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6910349" y="21615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6914159" y="21450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6917969" y="21551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6922414" y="21557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6926224" y="21450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6930034" y="21615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6933844" y="21462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6938289" y="21538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6942099" y="21570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6945909" y="21443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6950354" y="21608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6954164" y="21475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6957974" y="21519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6961784" y="21589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6966229" y="21437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6970039" y="21602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6973849" y="21494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6943852" y="2179764"/>
            <a:ext cx="64769" cy="0"/>
          </a:xfrm>
          <a:custGeom>
            <a:avLst/>
            <a:gdLst/>
            <a:ahLst/>
            <a:cxnLst/>
            <a:rect l="l" t="t" r="r" b="b"/>
            <a:pathLst>
              <a:path w="64770">
                <a:moveTo>
                  <a:pt x="0" y="0"/>
                </a:moveTo>
                <a:lnTo>
                  <a:pt x="64439" y="0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6978294" y="21500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6982104" y="21602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6985914" y="21437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6990359" y="21589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6994169" y="21513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6964171" y="218135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6997979" y="21481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7001789" y="21608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7006234" y="21443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7010044" y="21577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7013854" y="21532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7018299" y="21469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7022109" y="21615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7025919" y="21450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7029729" y="21564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7034174" y="21545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7004177" y="2187067"/>
            <a:ext cx="120014" cy="0"/>
          </a:xfrm>
          <a:custGeom>
            <a:avLst/>
            <a:gdLst/>
            <a:ahLst/>
            <a:cxnLst/>
            <a:rect l="l" t="t" r="r" b="b"/>
            <a:pathLst>
              <a:path w="120015">
                <a:moveTo>
                  <a:pt x="0" y="0"/>
                </a:moveTo>
                <a:lnTo>
                  <a:pt x="119684" y="0"/>
                </a:lnTo>
              </a:path>
            </a:pathLst>
          </a:custGeom>
          <a:ln w="825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7037984" y="21456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7041794" y="21615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7046239" y="21456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7050049" y="21545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7053859" y="21564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7057669" y="21450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7062114" y="21615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7065924" y="21469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7069734" y="21526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7074179" y="21583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7077989" y="21443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7081799" y="21608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7085609" y="21488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7055611" y="217881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7090054" y="21507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7060056" y="218071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7093864" y="21596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7097674" y="21437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7102119" y="22097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7072121" y="2239772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7105929" y="19176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7075930" y="1949895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285" y="0"/>
                </a:lnTo>
              </a:path>
            </a:pathLst>
          </a:custGeom>
          <a:ln w="888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7110374" y="19049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7080377" y="1938464"/>
            <a:ext cx="120014" cy="0"/>
          </a:xfrm>
          <a:custGeom>
            <a:avLst/>
            <a:gdLst/>
            <a:ahLst/>
            <a:cxnLst/>
            <a:rect l="l" t="t" r="r" b="b"/>
            <a:pathLst>
              <a:path w="120015">
                <a:moveTo>
                  <a:pt x="0" y="0"/>
                </a:moveTo>
                <a:lnTo>
                  <a:pt x="119684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7114819" y="19221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7084820" y="1952117"/>
            <a:ext cx="489584" cy="0"/>
          </a:xfrm>
          <a:custGeom>
            <a:avLst/>
            <a:gdLst/>
            <a:ahLst/>
            <a:cxnLst/>
            <a:rect l="l" t="t" r="r" b="b"/>
            <a:pathLst>
              <a:path w="489584">
                <a:moveTo>
                  <a:pt x="0" y="0"/>
                </a:moveTo>
                <a:lnTo>
                  <a:pt x="489256" y="0"/>
                </a:lnTo>
              </a:path>
            </a:pathLst>
          </a:custGeom>
          <a:ln w="444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7119264" y="19011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7124344" y="19170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7128789" y="19132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7098792" y="1939734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7133234" y="19030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7137679" y="19227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7142124" y="19017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7147204" y="19144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7117206" y="1947672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7151649" y="19157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7121652" y="1941957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1079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7156094" y="19011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7160539" y="19227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7164984" y="19037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7170064" y="19119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7174509" y="19183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7178954" y="19005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7183399" y="19221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7187844" y="19062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7192924" y="19094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7162927" y="1942909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7197369" y="19202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7167371" y="1947037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7201814" y="18998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7171817" y="192989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7206259" y="19208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7210704" y="19081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7215149" y="19068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7220229" y="19214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7224674" y="18998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7229119" y="19189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7233564" y="19113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7185151" y="1944814"/>
            <a:ext cx="201930" cy="0"/>
          </a:xfrm>
          <a:custGeom>
            <a:avLst/>
            <a:gdLst/>
            <a:ahLst/>
            <a:cxnLst/>
            <a:rect l="l" t="t" r="r" b="b"/>
            <a:pathLst>
              <a:path w="201929">
                <a:moveTo>
                  <a:pt x="0" y="0"/>
                </a:moveTo>
                <a:lnTo>
                  <a:pt x="201600" y="0"/>
                </a:lnTo>
              </a:path>
            </a:pathLst>
          </a:custGeom>
          <a:ln w="101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7238009" y="19043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7243089" y="19227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7247534" y="19011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7251979" y="19164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7256424" y="19138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7260869" y="19024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7265949" y="19227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7270394" y="19024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7274839" y="19144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7279284" y="19164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7249286" y="1942592"/>
            <a:ext cx="120014" cy="0"/>
          </a:xfrm>
          <a:custGeom>
            <a:avLst/>
            <a:gdLst/>
            <a:ahLst/>
            <a:cxnLst/>
            <a:rect l="l" t="t" r="r" b="b"/>
            <a:pathLst>
              <a:path w="120015">
                <a:moveTo>
                  <a:pt x="0" y="0"/>
                </a:moveTo>
                <a:lnTo>
                  <a:pt x="119684" y="0"/>
                </a:lnTo>
              </a:path>
            </a:pathLst>
          </a:custGeom>
          <a:ln w="1079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7283729" y="19011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7288174" y="19227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7293254" y="19043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7089265" y="1934337"/>
            <a:ext cx="489584" cy="0"/>
          </a:xfrm>
          <a:custGeom>
            <a:avLst/>
            <a:gdLst/>
            <a:ahLst/>
            <a:cxnLst/>
            <a:rect l="l" t="t" r="r" b="b"/>
            <a:pathLst>
              <a:path w="489584">
                <a:moveTo>
                  <a:pt x="0" y="0"/>
                </a:moveTo>
                <a:lnTo>
                  <a:pt x="489256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7297699" y="19113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7302144" y="19183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7272146" y="1944814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7306589" y="19005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7276590" y="1930527"/>
            <a:ext cx="293370" cy="0"/>
          </a:xfrm>
          <a:custGeom>
            <a:avLst/>
            <a:gdLst/>
            <a:ahLst/>
            <a:cxnLst/>
            <a:rect l="l" t="t" r="r" b="b"/>
            <a:pathLst>
              <a:path w="293370">
                <a:moveTo>
                  <a:pt x="0" y="0"/>
                </a:moveTo>
                <a:lnTo>
                  <a:pt x="293040" y="0"/>
                </a:lnTo>
              </a:path>
            </a:pathLst>
          </a:custGeom>
          <a:ln w="444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7311034" y="19214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7316114" y="19062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7286117" y="193624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7320559" y="19087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7290561" y="1942592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1079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7325004" y="19202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7329449" y="18998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7333894" y="19202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7338974" y="19087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7343419" y="19062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7347864" y="19214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7352309" y="19005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7356754" y="19183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7361199" y="19113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7366279" y="19043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7370724" y="19227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7375169" y="19011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7379614" y="19164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7384059" y="19138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7354061" y="1943862"/>
            <a:ext cx="78740" cy="0"/>
          </a:xfrm>
          <a:custGeom>
            <a:avLst/>
            <a:gdLst/>
            <a:ahLst/>
            <a:cxnLst/>
            <a:rect l="l" t="t" r="r" b="b"/>
            <a:pathLst>
              <a:path w="78740">
                <a:moveTo>
                  <a:pt x="0" y="0"/>
                </a:moveTo>
                <a:lnTo>
                  <a:pt x="78409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7389139" y="19024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7359142" y="1932432"/>
            <a:ext cx="69215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88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7393584" y="19227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7398029" y="19024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7402474" y="19138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7406919" y="19164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7376921" y="1942592"/>
            <a:ext cx="120014" cy="0"/>
          </a:xfrm>
          <a:custGeom>
            <a:avLst/>
            <a:gdLst/>
            <a:ahLst/>
            <a:cxnLst/>
            <a:rect l="l" t="t" r="r" b="b"/>
            <a:pathLst>
              <a:path w="120015">
                <a:moveTo>
                  <a:pt x="0" y="0"/>
                </a:moveTo>
                <a:lnTo>
                  <a:pt x="119684" y="0"/>
                </a:lnTo>
              </a:path>
            </a:pathLst>
          </a:custGeom>
          <a:ln w="1079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7411999" y="19011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7416444" y="19227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7420889" y="19043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7425334" y="19113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7395336" y="1944814"/>
            <a:ext cx="120014" cy="0"/>
          </a:xfrm>
          <a:custGeom>
            <a:avLst/>
            <a:gdLst/>
            <a:ahLst/>
            <a:cxnLst/>
            <a:rect l="l" t="t" r="r" b="b"/>
            <a:pathLst>
              <a:path w="120015">
                <a:moveTo>
                  <a:pt x="0" y="0"/>
                </a:moveTo>
                <a:lnTo>
                  <a:pt x="119684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7429779" y="19183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7399781" y="1945132"/>
            <a:ext cx="120014" cy="0"/>
          </a:xfrm>
          <a:custGeom>
            <a:avLst/>
            <a:gdLst/>
            <a:ahLst/>
            <a:cxnLst/>
            <a:rect l="l" t="t" r="r" b="b"/>
            <a:pathLst>
              <a:path w="120015">
                <a:moveTo>
                  <a:pt x="0" y="0"/>
                </a:moveTo>
                <a:lnTo>
                  <a:pt x="119684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7434859" y="19005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7439304" y="19214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7443749" y="19068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7413752" y="1940052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54" y="0"/>
                </a:lnTo>
              </a:path>
            </a:pathLst>
          </a:custGeom>
          <a:ln w="1079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7448194" y="19087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7418196" y="1942274"/>
            <a:ext cx="120014" cy="0"/>
          </a:xfrm>
          <a:custGeom>
            <a:avLst/>
            <a:gdLst/>
            <a:ahLst/>
            <a:cxnLst/>
            <a:rect l="l" t="t" r="r" b="b"/>
            <a:pathLst>
              <a:path w="120015">
                <a:moveTo>
                  <a:pt x="0" y="0"/>
                </a:moveTo>
                <a:lnTo>
                  <a:pt x="119684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7452639" y="19202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7457084" y="18998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7462164" y="19202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7466609" y="19087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7471054" y="19062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7475499" y="19214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7479944" y="19005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7485024" y="19183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7489469" y="19119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7493914" y="19043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7498359" y="19227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7502804" y="19011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7507884" y="19157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7512329" y="19144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7482331" y="1944497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7516774" y="19024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7486777" y="1932432"/>
            <a:ext cx="69215" cy="0"/>
          </a:xfrm>
          <a:custGeom>
            <a:avLst/>
            <a:gdLst/>
            <a:ahLst/>
            <a:cxnLst/>
            <a:rect l="l" t="t" r="r" b="b"/>
            <a:pathLst>
              <a:path w="69215">
                <a:moveTo>
                  <a:pt x="0" y="0"/>
                </a:moveTo>
                <a:lnTo>
                  <a:pt x="6888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7521219" y="19227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7525664" y="19024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7530109" y="19138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7535189" y="19164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7505192" y="194640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7539634" y="19011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7544079" y="19221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7548524" y="19043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7555509" y="1910689"/>
            <a:ext cx="0" cy="117475"/>
          </a:xfrm>
          <a:custGeom>
            <a:avLst/>
            <a:gdLst/>
            <a:ahLst/>
            <a:cxnLst/>
            <a:rect l="l" t="t" r="r" b="b"/>
            <a:pathLst>
              <a:path h="117475">
                <a:moveTo>
                  <a:pt x="0" y="0"/>
                </a:moveTo>
                <a:lnTo>
                  <a:pt x="0" y="117144"/>
                </a:lnTo>
              </a:path>
            </a:pathLst>
          </a:custGeom>
          <a:ln w="825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7522971" y="194068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7528052" y="199783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7562494" y="16630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7532496" y="169303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7567574" y="16795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7572654" y="16700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7542656" y="1700657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650" y="0"/>
                </a:lnTo>
              </a:path>
            </a:pathLst>
          </a:custGeom>
          <a:ln w="444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7577734" y="16617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7582814" y="16839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7552814" y="1713993"/>
            <a:ext cx="517525" cy="0"/>
          </a:xfrm>
          <a:custGeom>
            <a:avLst/>
            <a:gdLst/>
            <a:ahLst/>
            <a:cxnLst/>
            <a:rect l="l" t="t" r="r" b="b"/>
            <a:pathLst>
              <a:path w="517525">
                <a:moveTo>
                  <a:pt x="0" y="0"/>
                </a:moveTo>
                <a:lnTo>
                  <a:pt x="517196" y="0"/>
                </a:lnTo>
              </a:path>
            </a:pathLst>
          </a:custGeom>
          <a:ln w="444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7587894" y="16573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7557895" y="1687640"/>
            <a:ext cx="532765" cy="0"/>
          </a:xfrm>
          <a:custGeom>
            <a:avLst/>
            <a:gdLst/>
            <a:ahLst/>
            <a:cxnLst/>
            <a:rect l="l" t="t" r="r" b="b"/>
            <a:pathLst>
              <a:path w="532765">
                <a:moveTo>
                  <a:pt x="0" y="0"/>
                </a:moveTo>
                <a:lnTo>
                  <a:pt x="532436" y="0"/>
                </a:lnTo>
              </a:path>
            </a:pathLst>
          </a:custGeom>
          <a:ln w="508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7592974" y="16770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7598054" y="16731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7568056" y="1703514"/>
            <a:ext cx="81280" cy="0"/>
          </a:xfrm>
          <a:custGeom>
            <a:avLst/>
            <a:gdLst/>
            <a:ahLst/>
            <a:cxnLst/>
            <a:rect l="l" t="t" r="r" b="b"/>
            <a:pathLst>
              <a:path w="81279">
                <a:moveTo>
                  <a:pt x="0" y="0"/>
                </a:moveTo>
                <a:lnTo>
                  <a:pt x="80949" y="0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7603134" y="16598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7573136" y="1689544"/>
            <a:ext cx="71120" cy="0"/>
          </a:xfrm>
          <a:custGeom>
            <a:avLst/>
            <a:gdLst/>
            <a:ahLst/>
            <a:cxnLst/>
            <a:rect l="l" t="t" r="r" b="b"/>
            <a:pathLst>
              <a:path w="71120">
                <a:moveTo>
                  <a:pt x="0" y="0"/>
                </a:moveTo>
                <a:lnTo>
                  <a:pt x="70789" y="0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7608849" y="16846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7613929" y="16592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7619009" y="16738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7624089" y="16763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7629169" y="16579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7634249" y="16846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7639329" y="16617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7644409" y="16706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7649489" y="16795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7654569" y="16566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7659649" y="16833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7665364" y="16643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7635367" y="1694307"/>
            <a:ext cx="90805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47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7670444" y="16674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7640446" y="1697482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31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7675524" y="16814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7680604" y="16560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7650606" y="168605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7685684" y="16814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7690764" y="16674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7695844" y="16643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7700924" y="16833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7706004" y="16566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7711084" y="16789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7716164" y="16706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7721244" y="16611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7726959" y="16846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7732039" y="16579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7737119" y="16763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7742199" y="16738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7712202" y="1703514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>
                <a:moveTo>
                  <a:pt x="0" y="0"/>
                </a:moveTo>
                <a:lnTo>
                  <a:pt x="80314" y="0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7747279" y="16592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7717281" y="1689544"/>
            <a:ext cx="70485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154" y="0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7752359" y="16846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7757439" y="16598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7762519" y="16731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7767599" y="16770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7537575" y="1708912"/>
            <a:ext cx="548005" cy="0"/>
          </a:xfrm>
          <a:custGeom>
            <a:avLst/>
            <a:gdLst/>
            <a:ahLst/>
            <a:cxnLst/>
            <a:rect l="l" t="t" r="r" b="b"/>
            <a:pathLst>
              <a:path w="548004">
                <a:moveTo>
                  <a:pt x="0" y="0"/>
                </a:moveTo>
                <a:lnTo>
                  <a:pt x="547675" y="0"/>
                </a:lnTo>
              </a:path>
            </a:pathLst>
          </a:custGeom>
          <a:ln w="698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7772679" y="16573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7777759" y="16839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7783474" y="16617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7788554" y="16700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7793634" y="16795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7798714" y="16566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7803794" y="16827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7773796" y="1709229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6829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7808874" y="16649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7778877" y="169494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7813954" y="16668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7783956" y="1696847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7819034" y="16820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7824114" y="16560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7794117" y="168605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7829194" y="16808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7834274" y="16681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7804277" y="169811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7839354" y="16636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7547736" y="1691767"/>
            <a:ext cx="527685" cy="0"/>
          </a:xfrm>
          <a:custGeom>
            <a:avLst/>
            <a:gdLst/>
            <a:ahLst/>
            <a:cxnLst/>
            <a:rect l="l" t="t" r="r" b="b"/>
            <a:pathLst>
              <a:path w="527684">
                <a:moveTo>
                  <a:pt x="0" y="0"/>
                </a:moveTo>
                <a:lnTo>
                  <a:pt x="527355" y="0"/>
                </a:lnTo>
              </a:path>
            </a:pathLst>
          </a:custGeom>
          <a:ln w="698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7845069" y="16833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7850149" y="16566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7855229" y="16789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7860309" y="16712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7865389" y="16611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7870469" y="16846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7875549" y="16579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7880629" y="16757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7885709" y="16744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7890789" y="16585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7895869" y="16846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7901584" y="16598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7906664" y="16725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7876667" y="170256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7911744" y="16776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7855711" y="1707642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589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7916824" y="16573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7921904" y="16839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7926984" y="16624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7932064" y="16693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7902067" y="1699069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349" y="0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7937144" y="16801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7942224" y="16566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7947304" y="16827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7952384" y="16655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7922386" y="1695894"/>
            <a:ext cx="65405" cy="0"/>
          </a:xfrm>
          <a:custGeom>
            <a:avLst/>
            <a:gdLst/>
            <a:ahLst/>
            <a:cxnLst/>
            <a:rect l="l" t="t" r="r" b="b"/>
            <a:pathLst>
              <a:path w="65404">
                <a:moveTo>
                  <a:pt x="0" y="0"/>
                </a:moveTo>
                <a:lnTo>
                  <a:pt x="65074" y="0"/>
                </a:lnTo>
              </a:path>
            </a:pathLst>
          </a:custGeom>
          <a:ln w="381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7957464" y="16662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7963179" y="16827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7933181" y="1708912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589" y="0"/>
                </a:lnTo>
              </a:path>
            </a:pathLst>
          </a:custGeom>
          <a:ln w="1079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7968259" y="16560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7938261" y="168605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7973339" y="16808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7943342" y="171081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7978419" y="16687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7983499" y="16630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7988579" y="16839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7993659" y="16573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7998739" y="16782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8003819" y="16719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7973821" y="1701927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349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8008899" y="16604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7978902" y="1690497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8013979" y="16846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8019694" y="16585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8024774" y="16751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8029854" y="16751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7999857" y="170510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8034934" y="16585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8040014" y="16846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8045094" y="16604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8050174" y="16719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8055254" y="16782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8060334" y="16566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8065414" y="17246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8035417" y="1754632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8070494" y="14344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8040496" y="1462214"/>
            <a:ext cx="346075" cy="0"/>
          </a:xfrm>
          <a:custGeom>
            <a:avLst/>
            <a:gdLst/>
            <a:ahLst/>
            <a:cxnLst/>
            <a:rect l="l" t="t" r="r" b="b"/>
            <a:pathLst>
              <a:path w="346075">
                <a:moveTo>
                  <a:pt x="0" y="0"/>
                </a:moveTo>
                <a:lnTo>
                  <a:pt x="345745" y="0"/>
                </a:lnTo>
              </a:path>
            </a:pathLst>
          </a:custGeom>
          <a:ln w="888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8076209" y="14287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8081924" y="14477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8087639" y="14160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8057640" y="1446657"/>
            <a:ext cx="346075" cy="0"/>
          </a:xfrm>
          <a:custGeom>
            <a:avLst/>
            <a:gdLst/>
            <a:ahLst/>
            <a:cxnLst/>
            <a:rect l="l" t="t" r="r" b="b"/>
            <a:pathLst>
              <a:path w="346075">
                <a:moveTo>
                  <a:pt x="0" y="0"/>
                </a:moveTo>
                <a:lnTo>
                  <a:pt x="345746" y="0"/>
                </a:lnTo>
              </a:path>
            </a:pathLst>
          </a:custGeom>
          <a:ln w="444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8093354" y="14477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8099069" y="14287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8104784" y="142808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8110499" y="14484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8116214" y="14160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8121929" y="14477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8127644" y="14293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8133359" y="142745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8139074" y="14490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8144789" y="14160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8150504" y="14471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8156219" y="14299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8126221" y="1456499"/>
            <a:ext cx="237490" cy="0"/>
          </a:xfrm>
          <a:custGeom>
            <a:avLst/>
            <a:gdLst/>
            <a:ahLst/>
            <a:cxnLst/>
            <a:rect l="l" t="t" r="r" b="b"/>
            <a:pathLst>
              <a:path w="237490">
                <a:moveTo>
                  <a:pt x="0" y="0"/>
                </a:moveTo>
                <a:lnTo>
                  <a:pt x="237160" y="0"/>
                </a:lnTo>
              </a:path>
            </a:pathLst>
          </a:custGeom>
          <a:ln w="1016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8161934" y="142681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8046211" y="1454594"/>
            <a:ext cx="346075" cy="0"/>
          </a:xfrm>
          <a:custGeom>
            <a:avLst/>
            <a:gdLst/>
            <a:ahLst/>
            <a:cxnLst/>
            <a:rect l="l" t="t" r="r" b="b"/>
            <a:pathLst>
              <a:path w="346075">
                <a:moveTo>
                  <a:pt x="0" y="0"/>
                </a:moveTo>
                <a:lnTo>
                  <a:pt x="345745" y="0"/>
                </a:lnTo>
              </a:path>
            </a:pathLst>
          </a:custGeom>
          <a:ln w="762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8167649" y="14490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8173364" y="141602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8179079" y="14465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8184794" y="14306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8190509" y="142618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8196224" y="14496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8201939" y="14166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8207654" y="14458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8213369" y="14312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8219084" y="14255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8224799" y="14496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8230514" y="14166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8236229" y="14458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8241944" y="14318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8247659" y="14249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8253374" y="14503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8051924" y="1480629"/>
            <a:ext cx="374650" cy="0"/>
          </a:xfrm>
          <a:custGeom>
            <a:avLst/>
            <a:gdLst/>
            <a:ahLst/>
            <a:cxnLst/>
            <a:rect l="l" t="t" r="r" b="b"/>
            <a:pathLst>
              <a:path w="374650">
                <a:moveTo>
                  <a:pt x="0" y="0"/>
                </a:moveTo>
                <a:lnTo>
                  <a:pt x="374321" y="0"/>
                </a:lnTo>
              </a:path>
            </a:pathLst>
          </a:custGeom>
          <a:ln w="380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8259089" y="14166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8264804" y="14452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8270519" y="143253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8276234" y="142427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8281949" y="14503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8287664" y="141665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8293379" y="144459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8299094" y="143316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8304809" y="142364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8310524" y="145031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8316239" y="14172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8321954" y="144396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8120505" y="1473962"/>
            <a:ext cx="260350" cy="0"/>
          </a:xfrm>
          <a:custGeom>
            <a:avLst/>
            <a:gdLst/>
            <a:ahLst/>
            <a:cxnLst/>
            <a:rect l="l" t="t" r="r" b="b"/>
            <a:pathLst>
              <a:path w="260350">
                <a:moveTo>
                  <a:pt x="0" y="0"/>
                </a:moveTo>
                <a:lnTo>
                  <a:pt x="26002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8327669" y="143380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8297671" y="1464754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144" y="0"/>
                </a:lnTo>
              </a:path>
            </a:pathLst>
          </a:custGeom>
          <a:ln w="508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8333384" y="14230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8339099" y="14509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8344814" y="14172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8350529" y="144332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8356244" y="14350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8361959" y="142237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8367674" y="14509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8373389" y="14172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8379104" y="1442694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8349107" y="1472691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8384819" y="143570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8390534" y="142173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8360536" y="1451736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8396249" y="14509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8401329" y="1489049"/>
            <a:ext cx="0" cy="60325"/>
          </a:xfrm>
          <a:custGeom>
            <a:avLst/>
            <a:gdLst/>
            <a:ahLst/>
            <a:cxnLst/>
            <a:rect l="l" t="t" r="r" b="b"/>
            <a:pathLst>
              <a:path h="60325">
                <a:moveTo>
                  <a:pt x="0" y="59994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8371332" y="1519047"/>
            <a:ext cx="60325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59994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5439689" y="1339341"/>
            <a:ext cx="3548379" cy="2506980"/>
          </a:xfrm>
          <a:custGeom>
            <a:avLst/>
            <a:gdLst/>
            <a:ahLst/>
            <a:cxnLst/>
            <a:rect l="l" t="t" r="r" b="b"/>
            <a:pathLst>
              <a:path w="3548379" h="2506979">
                <a:moveTo>
                  <a:pt x="0" y="2506980"/>
                </a:moveTo>
                <a:lnTo>
                  <a:pt x="3548380" y="2506980"/>
                </a:lnTo>
                <a:lnTo>
                  <a:pt x="3548380" y="0"/>
                </a:lnTo>
                <a:lnTo>
                  <a:pt x="0" y="0"/>
                </a:lnTo>
                <a:lnTo>
                  <a:pt x="0" y="250698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1" name="object 1041"/>
          <p:cNvSpPr txBox="1"/>
          <p:nvPr/>
        </p:nvSpPr>
        <p:spPr>
          <a:xfrm>
            <a:off x="4660900" y="4162425"/>
            <a:ext cx="5641975" cy="2083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861694" algn="ctr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s [m]</a:t>
            </a:r>
          </a:p>
          <a:p>
            <a:pPr>
              <a:lnSpc>
                <a:spcPct val="100000"/>
              </a:lnSpc>
              <a:spcBef>
                <a:spcPts val="37"/>
              </a:spcBef>
            </a:pPr>
            <a:endParaRPr lang="fr-CH" sz="105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7"/>
              </a:spcBef>
            </a:pPr>
            <a:endParaRPr sz="1050" dirty="0">
              <a:latin typeface="Times New Roman"/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12 different sectors used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Matching between sectors using 7 quadrupoles to allow for some energy bandwidth</a:t>
            </a:r>
          </a:p>
          <a:p>
            <a:pPr marL="184785">
              <a:lnSpc>
                <a:spcPct val="100000"/>
              </a:lnSpc>
              <a:spcBef>
                <a:spcPts val="1145"/>
              </a:spcBef>
            </a:pPr>
            <a:r>
              <a:rPr sz="2000" dirty="0">
                <a:cs typeface="Times New Roman"/>
              </a:rPr>
              <a:t>Note: fill factor = active length/total length</a:t>
            </a:r>
          </a:p>
        </p:txBody>
      </p:sp>
      <p:sp>
        <p:nvSpPr>
          <p:cNvPr id="1042" name="object 1042"/>
          <p:cNvSpPr txBox="1"/>
          <p:nvPr/>
        </p:nvSpPr>
        <p:spPr>
          <a:xfrm>
            <a:off x="2885681" y="7214812"/>
            <a:ext cx="5417820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sz="1400" spc="65" dirty="0">
                <a:latin typeface="Times New Roman"/>
                <a:cs typeface="Times New Roman"/>
              </a:rPr>
              <a:t>9th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>
                <a:latin typeface="Times New Roman"/>
                <a:cs typeface="Times New Roman"/>
              </a:rPr>
              <a:t>2015,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70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9900" y="197249"/>
            <a:ext cx="9677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6794">
              <a:lnSpc>
                <a:spcPct val="100000"/>
              </a:lnSpc>
            </a:pPr>
            <a:r>
              <a:rPr sz="3200" spc="105" dirty="0">
                <a:latin typeface="+mj-lt"/>
              </a:rPr>
              <a:t>Klystron-based</a:t>
            </a:r>
            <a:r>
              <a:rPr sz="3200" spc="70" dirty="0">
                <a:latin typeface="+mj-lt"/>
              </a:rPr>
              <a:t> </a:t>
            </a:r>
            <a:r>
              <a:rPr sz="3200" spc="55" dirty="0">
                <a:latin typeface="+mj-lt"/>
              </a:rPr>
              <a:t>No</a:t>
            </a:r>
            <a:r>
              <a:rPr sz="3200" spc="90" dirty="0">
                <a:latin typeface="+mj-lt"/>
              </a:rPr>
              <a:t>r</a:t>
            </a:r>
            <a:r>
              <a:rPr sz="3200" spc="95" dirty="0">
                <a:latin typeface="+mj-lt"/>
              </a:rPr>
              <a:t>mal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Conducting</a:t>
            </a:r>
            <a:r>
              <a:rPr sz="3200" spc="70" dirty="0">
                <a:latin typeface="+mj-lt"/>
              </a:rPr>
              <a:t> </a:t>
            </a:r>
            <a:r>
              <a:rPr sz="3200" spc="75" dirty="0">
                <a:latin typeface="+mj-lt"/>
              </a:rPr>
              <a:t>Module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5100" y="5742050"/>
            <a:ext cx="5486400" cy="1239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Klystron  Module  for  CLIC at low energy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FEL </a:t>
            </a:r>
            <a:r>
              <a:rPr sz="2000" dirty="0" smtClean="0">
                <a:cs typeface="Times New Roman"/>
              </a:rPr>
              <a:t>module</a:t>
            </a:r>
            <a:endParaRPr lang="fr-CH" sz="2000" dirty="0">
              <a:cs typeface="Times New Roman"/>
            </a:endParaRPr>
          </a:p>
          <a:p>
            <a:pPr marL="641985" lvl="1" indent="-172085"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lang="fr-CH" sz="2000" dirty="0" smtClean="0">
                <a:cs typeface="Times New Roman"/>
              </a:rPr>
              <a:t>Could use single klystron per compressor</a:t>
            </a:r>
            <a:endParaRPr sz="2000" dirty="0"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27300" y="809625"/>
            <a:ext cx="7924639" cy="48456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936328" y="7214812"/>
            <a:ext cx="53289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7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8" name="object 6"/>
          <p:cNvSpPr/>
          <p:nvPr/>
        </p:nvSpPr>
        <p:spPr>
          <a:xfrm>
            <a:off x="2451100" y="809625"/>
            <a:ext cx="8000881" cy="4876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8500" y="197249"/>
            <a:ext cx="78981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33220">
              <a:lnSpc>
                <a:spcPct val="100000"/>
              </a:lnSpc>
            </a:pPr>
            <a:r>
              <a:rPr sz="3200" spc="-100" dirty="0">
                <a:latin typeface="+mj-lt"/>
              </a:rPr>
              <a:t>Hill</a:t>
            </a:r>
            <a:r>
              <a:rPr sz="3200" spc="-395" dirty="0">
                <a:latin typeface="+mj-lt"/>
              </a:rPr>
              <a:t>’</a:t>
            </a:r>
            <a:r>
              <a:rPr sz="3200" spc="285" dirty="0">
                <a:latin typeface="+mj-lt"/>
              </a:rPr>
              <a:t>s</a:t>
            </a:r>
            <a:r>
              <a:rPr sz="3200" spc="70" dirty="0">
                <a:latin typeface="+mj-lt"/>
              </a:rPr>
              <a:t> </a:t>
            </a:r>
            <a:r>
              <a:rPr sz="3200" spc="110" dirty="0">
                <a:latin typeface="+mj-lt"/>
              </a:rPr>
              <a:t>Equation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and</a:t>
            </a:r>
            <a:r>
              <a:rPr sz="3200" spc="70" dirty="0">
                <a:latin typeface="+mj-lt"/>
              </a:rPr>
              <a:t> </a:t>
            </a:r>
            <a:r>
              <a:rPr sz="3200" spc="114" dirty="0">
                <a:latin typeface="+mj-lt"/>
              </a:rPr>
              <a:t>Beta-Functions</a:t>
            </a: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71</a:t>
            </a:r>
          </a:p>
        </p:txBody>
      </p:sp>
      <p:pic>
        <p:nvPicPr>
          <p:cNvPr id="31" name="Picture 30" descr="Pages from l0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6" t="11926" r="8685" b="14711"/>
          <a:stretch/>
        </p:blipFill>
        <p:spPr>
          <a:xfrm>
            <a:off x="546101" y="839646"/>
            <a:ext cx="9220200" cy="606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39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85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83739">
              <a:lnSpc>
                <a:spcPct val="100000"/>
              </a:lnSpc>
            </a:pPr>
            <a:r>
              <a:rPr sz="3200" spc="250" dirty="0">
                <a:latin typeface="+mj-lt"/>
              </a:rPr>
              <a:t>Phase</a:t>
            </a:r>
            <a:r>
              <a:rPr sz="3200" spc="70" dirty="0">
                <a:latin typeface="+mj-lt"/>
              </a:rPr>
              <a:t> </a:t>
            </a:r>
            <a:r>
              <a:rPr sz="3200" spc="229" dirty="0">
                <a:latin typeface="+mj-lt"/>
              </a:rPr>
              <a:t>Space</a:t>
            </a:r>
            <a:r>
              <a:rPr sz="3200" spc="70" dirty="0">
                <a:latin typeface="+mj-lt"/>
              </a:rPr>
              <a:t> </a:t>
            </a:r>
            <a:r>
              <a:rPr sz="3200" spc="145" dirty="0">
                <a:latin typeface="+mj-lt"/>
              </a:rPr>
              <a:t>Representation</a:t>
            </a:r>
          </a:p>
        </p:txBody>
      </p:sp>
      <p:sp>
        <p:nvSpPr>
          <p:cNvPr id="29" name="object 29"/>
          <p:cNvSpPr/>
          <p:nvPr/>
        </p:nvSpPr>
        <p:spPr>
          <a:xfrm>
            <a:off x="6464763" y="3847017"/>
            <a:ext cx="3680460" cy="0"/>
          </a:xfrm>
          <a:custGeom>
            <a:avLst/>
            <a:gdLst/>
            <a:ahLst/>
            <a:cxnLst/>
            <a:rect l="l" t="t" r="r" b="b"/>
            <a:pathLst>
              <a:path w="3680459">
                <a:moveTo>
                  <a:pt x="0" y="0"/>
                </a:moveTo>
                <a:lnTo>
                  <a:pt x="3680050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624871" y="3691567"/>
            <a:ext cx="728345" cy="306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-(</a:t>
            </a:r>
            <a:r>
              <a:rPr sz="1600" spc="10" dirty="0">
                <a:latin typeface="Symbol"/>
                <a:cs typeface="Symbol"/>
              </a:rPr>
              <a:t>ε</a:t>
            </a:r>
            <a:r>
              <a:rPr sz="1600" spc="5" dirty="0">
                <a:latin typeface="Helvetica"/>
                <a:cs typeface="Helvetica"/>
              </a:rPr>
              <a:t>/</a:t>
            </a:r>
            <a:r>
              <a:rPr sz="1600" spc="15" dirty="0">
                <a:latin typeface="Symbol"/>
                <a:cs typeface="Symbol"/>
              </a:rPr>
              <a:t>β</a:t>
            </a:r>
            <a:r>
              <a:rPr sz="1600" spc="10" dirty="0">
                <a:latin typeface="Helvetica"/>
                <a:cs typeface="Helvetica"/>
              </a:rPr>
              <a:t>)</a:t>
            </a:r>
            <a:r>
              <a:rPr sz="1950" spc="15" baseline="34188" dirty="0">
                <a:latin typeface="Helvetica"/>
                <a:cs typeface="Helvetica"/>
              </a:rPr>
              <a:t>1/2</a:t>
            </a:r>
            <a:endParaRPr sz="1950" baseline="34188">
              <a:latin typeface="Helvetica"/>
              <a:cs typeface="Helvetica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464763" y="2740602"/>
            <a:ext cx="3680460" cy="0"/>
          </a:xfrm>
          <a:custGeom>
            <a:avLst/>
            <a:gdLst/>
            <a:ahLst/>
            <a:cxnLst/>
            <a:rect l="l" t="t" r="r" b="b"/>
            <a:pathLst>
              <a:path w="3680459">
                <a:moveTo>
                  <a:pt x="0" y="0"/>
                </a:moveTo>
                <a:lnTo>
                  <a:pt x="3680050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6211617" y="2636121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464763" y="1634187"/>
            <a:ext cx="3680460" cy="0"/>
          </a:xfrm>
          <a:custGeom>
            <a:avLst/>
            <a:gdLst/>
            <a:ahLst/>
            <a:cxnLst/>
            <a:rect l="l" t="t" r="r" b="b"/>
            <a:pathLst>
              <a:path w="3680459">
                <a:moveTo>
                  <a:pt x="0" y="0"/>
                </a:moveTo>
                <a:lnTo>
                  <a:pt x="3680050" y="0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694134" y="1550506"/>
            <a:ext cx="470534" cy="25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(</a:t>
            </a:r>
            <a:r>
              <a:rPr sz="1600" spc="10" dirty="0">
                <a:latin typeface="Symbol"/>
                <a:cs typeface="Symbol"/>
              </a:rPr>
              <a:t>ε</a:t>
            </a:r>
            <a:r>
              <a:rPr sz="1600" spc="5" dirty="0">
                <a:latin typeface="Helvetica"/>
                <a:cs typeface="Helvetica"/>
              </a:rPr>
              <a:t>/</a:t>
            </a:r>
            <a:r>
              <a:rPr sz="1600" spc="15" dirty="0">
                <a:latin typeface="Symbol"/>
                <a:cs typeface="Symbol"/>
              </a:rPr>
              <a:t>β</a:t>
            </a:r>
            <a:r>
              <a:rPr sz="1600" spc="-320" dirty="0">
                <a:latin typeface="Helvetica"/>
                <a:cs typeface="Helvetica"/>
              </a:rPr>
              <a:t>)</a:t>
            </a:r>
            <a:r>
              <a:rPr sz="1500" spc="-509" baseline="13888" dirty="0">
                <a:latin typeface="Times New Roman"/>
                <a:cs typeface="Times New Roman"/>
              </a:rPr>
              <a:t></a:t>
            </a:r>
            <a:endParaRPr sz="1500" baseline="13888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095996" y="1478733"/>
            <a:ext cx="257175" cy="192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1/2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575165" y="1182180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6240179" y="4351576"/>
            <a:ext cx="670560" cy="306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-(</a:t>
            </a:r>
            <a:r>
              <a:rPr sz="1600" spc="15" dirty="0">
                <a:latin typeface="Symbol"/>
                <a:cs typeface="Symbol"/>
              </a:rPr>
              <a:t>εβ</a:t>
            </a:r>
            <a:r>
              <a:rPr sz="1600" spc="10" dirty="0">
                <a:latin typeface="Helvetica"/>
                <a:cs typeface="Helvetica"/>
              </a:rPr>
              <a:t>)</a:t>
            </a:r>
            <a:r>
              <a:rPr sz="1950" spc="15" baseline="34188" dirty="0">
                <a:latin typeface="Helvetica"/>
                <a:cs typeface="Helvetica"/>
              </a:rPr>
              <a:t>1/2</a:t>
            </a:r>
            <a:endParaRPr sz="1950" baseline="34188">
              <a:latin typeface="Helvetica"/>
              <a:cs typeface="Helvetica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8304789" y="1182180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034413" y="1182180"/>
            <a:ext cx="0" cy="3117215"/>
          </a:xfrm>
          <a:custGeom>
            <a:avLst/>
            <a:gdLst/>
            <a:ahLst/>
            <a:cxnLst/>
            <a:rect l="l" t="t" r="r" b="b"/>
            <a:pathLst>
              <a:path h="3117215">
                <a:moveTo>
                  <a:pt x="0" y="0"/>
                </a:moveTo>
                <a:lnTo>
                  <a:pt x="0" y="3116843"/>
                </a:lnTo>
              </a:path>
            </a:pathLst>
          </a:custGeom>
          <a:ln w="80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464763" y="1182180"/>
            <a:ext cx="3680460" cy="3117215"/>
          </a:xfrm>
          <a:custGeom>
            <a:avLst/>
            <a:gdLst/>
            <a:ahLst/>
            <a:cxnLst/>
            <a:rect l="l" t="t" r="r" b="b"/>
            <a:pathLst>
              <a:path w="3680459" h="3117215">
                <a:moveTo>
                  <a:pt x="0" y="3116843"/>
                </a:moveTo>
                <a:lnTo>
                  <a:pt x="3680050" y="3116843"/>
                </a:lnTo>
                <a:lnTo>
                  <a:pt x="3680050" y="0"/>
                </a:lnTo>
                <a:lnTo>
                  <a:pt x="0" y="0"/>
                </a:lnTo>
                <a:lnTo>
                  <a:pt x="0" y="3116843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8234264" y="4402549"/>
            <a:ext cx="141605" cy="545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  <a:p>
            <a:pPr marL="18415">
              <a:lnSpc>
                <a:spcPct val="100000"/>
              </a:lnSpc>
              <a:spcBef>
                <a:spcPts val="535"/>
              </a:spcBef>
            </a:pPr>
            <a:r>
              <a:rPr sz="1600" spc="15" dirty="0">
                <a:latin typeface="Helvetica"/>
                <a:cs typeface="Helvetica"/>
              </a:rPr>
              <a:t>x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9734061" y="4351576"/>
            <a:ext cx="601345" cy="306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(</a:t>
            </a:r>
            <a:r>
              <a:rPr sz="1600" spc="15" dirty="0">
                <a:latin typeface="Symbol"/>
                <a:cs typeface="Symbol"/>
              </a:rPr>
              <a:t>εβ</a:t>
            </a:r>
            <a:r>
              <a:rPr sz="1600" spc="10" dirty="0">
                <a:latin typeface="Helvetica"/>
                <a:cs typeface="Helvetica"/>
              </a:rPr>
              <a:t>)</a:t>
            </a:r>
            <a:r>
              <a:rPr sz="1950" spc="15" baseline="34188" dirty="0">
                <a:latin typeface="Helvetica"/>
                <a:cs typeface="Helvetica"/>
              </a:rPr>
              <a:t>1/2</a:t>
            </a:r>
            <a:endParaRPr sz="1950" baseline="34188">
              <a:latin typeface="Helvetica"/>
              <a:cs typeface="Helvetica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6564365" y="1502585"/>
            <a:ext cx="3480848" cy="24760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8731583" y="1232102"/>
            <a:ext cx="502284" cy="234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</a:t>
            </a:r>
            <a:r>
              <a:rPr sz="1600" spc="20" dirty="0">
                <a:latin typeface="Symbol"/>
                <a:cs typeface="Symbol"/>
              </a:rPr>
              <a:t>α</a:t>
            </a:r>
            <a:r>
              <a:rPr sz="1600" spc="5" dirty="0">
                <a:latin typeface="Helvetica"/>
                <a:cs typeface="Helvetica"/>
              </a:rPr>
              <a:t>/</a:t>
            </a:r>
            <a:r>
              <a:rPr sz="1600" spc="15" dirty="0">
                <a:latin typeface="Symbol"/>
                <a:cs typeface="Symbol"/>
              </a:rPr>
              <a:t>β</a:t>
            </a:r>
            <a:r>
              <a:rPr sz="1600" spc="15" dirty="0">
                <a:latin typeface="Helvetica"/>
                <a:cs typeface="Helvetica"/>
              </a:rPr>
              <a:t>x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9345603" y="1336583"/>
            <a:ext cx="549910" cy="0"/>
          </a:xfrm>
          <a:custGeom>
            <a:avLst/>
            <a:gdLst/>
            <a:ahLst/>
            <a:cxnLst/>
            <a:rect l="l" t="t" r="r" b="b"/>
            <a:pathLst>
              <a:path w="549909">
                <a:moveTo>
                  <a:pt x="0" y="0"/>
                </a:moveTo>
                <a:lnTo>
                  <a:pt x="549607" y="0"/>
                </a:lnTo>
              </a:path>
            </a:pathLst>
          </a:custGeom>
          <a:ln w="12000">
            <a:solidFill>
              <a:srgbClr val="00F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464763" y="2155794"/>
            <a:ext cx="3680460" cy="1169035"/>
          </a:xfrm>
          <a:custGeom>
            <a:avLst/>
            <a:gdLst/>
            <a:ahLst/>
            <a:cxnLst/>
            <a:rect l="l" t="t" r="r" b="b"/>
            <a:pathLst>
              <a:path w="3680459" h="1169035">
                <a:moveTo>
                  <a:pt x="0" y="1168816"/>
                </a:moveTo>
                <a:lnTo>
                  <a:pt x="36800" y="1157616"/>
                </a:lnTo>
                <a:lnTo>
                  <a:pt x="74401" y="1145615"/>
                </a:lnTo>
                <a:lnTo>
                  <a:pt x="111201" y="1133615"/>
                </a:lnTo>
                <a:lnTo>
                  <a:pt x="148802" y="1121615"/>
                </a:lnTo>
                <a:lnTo>
                  <a:pt x="185602" y="1110415"/>
                </a:lnTo>
                <a:lnTo>
                  <a:pt x="223203" y="1098415"/>
                </a:lnTo>
                <a:lnTo>
                  <a:pt x="260003" y="1086415"/>
                </a:lnTo>
                <a:lnTo>
                  <a:pt x="297604" y="1074414"/>
                </a:lnTo>
                <a:lnTo>
                  <a:pt x="334404" y="1063214"/>
                </a:lnTo>
                <a:lnTo>
                  <a:pt x="372005" y="1051214"/>
                </a:lnTo>
                <a:lnTo>
                  <a:pt x="408805" y="1039214"/>
                </a:lnTo>
                <a:lnTo>
                  <a:pt x="446406" y="1027214"/>
                </a:lnTo>
                <a:lnTo>
                  <a:pt x="483206" y="1016014"/>
                </a:lnTo>
                <a:lnTo>
                  <a:pt x="520807" y="1004013"/>
                </a:lnTo>
                <a:lnTo>
                  <a:pt x="557607" y="992013"/>
                </a:lnTo>
                <a:lnTo>
                  <a:pt x="594408" y="980013"/>
                </a:lnTo>
                <a:lnTo>
                  <a:pt x="632008" y="968813"/>
                </a:lnTo>
                <a:lnTo>
                  <a:pt x="668809" y="956813"/>
                </a:lnTo>
                <a:lnTo>
                  <a:pt x="706409" y="944813"/>
                </a:lnTo>
                <a:lnTo>
                  <a:pt x="743210" y="932812"/>
                </a:lnTo>
                <a:lnTo>
                  <a:pt x="780810" y="921612"/>
                </a:lnTo>
                <a:lnTo>
                  <a:pt x="817611" y="909612"/>
                </a:lnTo>
                <a:lnTo>
                  <a:pt x="855211" y="897612"/>
                </a:lnTo>
                <a:lnTo>
                  <a:pt x="892012" y="885612"/>
                </a:lnTo>
                <a:lnTo>
                  <a:pt x="929612" y="874412"/>
                </a:lnTo>
                <a:lnTo>
                  <a:pt x="966413" y="862411"/>
                </a:lnTo>
                <a:lnTo>
                  <a:pt x="1004013" y="850411"/>
                </a:lnTo>
                <a:lnTo>
                  <a:pt x="1040814" y="838411"/>
                </a:lnTo>
                <a:lnTo>
                  <a:pt x="1077614" y="827211"/>
                </a:lnTo>
                <a:lnTo>
                  <a:pt x="1115215" y="815211"/>
                </a:lnTo>
                <a:lnTo>
                  <a:pt x="1152015" y="803211"/>
                </a:lnTo>
                <a:lnTo>
                  <a:pt x="1189616" y="791210"/>
                </a:lnTo>
                <a:lnTo>
                  <a:pt x="1226416" y="779210"/>
                </a:lnTo>
                <a:lnTo>
                  <a:pt x="1264017" y="768010"/>
                </a:lnTo>
                <a:lnTo>
                  <a:pt x="1300817" y="756010"/>
                </a:lnTo>
                <a:lnTo>
                  <a:pt x="1338418" y="744010"/>
                </a:lnTo>
                <a:lnTo>
                  <a:pt x="1375219" y="732010"/>
                </a:lnTo>
                <a:lnTo>
                  <a:pt x="1412819" y="720809"/>
                </a:lnTo>
                <a:lnTo>
                  <a:pt x="1449620" y="708809"/>
                </a:lnTo>
                <a:lnTo>
                  <a:pt x="1487220" y="696809"/>
                </a:lnTo>
                <a:lnTo>
                  <a:pt x="1524021" y="684809"/>
                </a:lnTo>
                <a:lnTo>
                  <a:pt x="1561621" y="673609"/>
                </a:lnTo>
                <a:lnTo>
                  <a:pt x="1598422" y="661609"/>
                </a:lnTo>
                <a:lnTo>
                  <a:pt x="1635222" y="649608"/>
                </a:lnTo>
                <a:lnTo>
                  <a:pt x="1672823" y="637608"/>
                </a:lnTo>
                <a:lnTo>
                  <a:pt x="1709623" y="626408"/>
                </a:lnTo>
                <a:lnTo>
                  <a:pt x="1747224" y="614408"/>
                </a:lnTo>
                <a:lnTo>
                  <a:pt x="1784024" y="602408"/>
                </a:lnTo>
                <a:lnTo>
                  <a:pt x="1821625" y="590408"/>
                </a:lnTo>
                <a:lnTo>
                  <a:pt x="1858425" y="579208"/>
                </a:lnTo>
                <a:lnTo>
                  <a:pt x="1896026" y="567207"/>
                </a:lnTo>
                <a:lnTo>
                  <a:pt x="1932826" y="555207"/>
                </a:lnTo>
                <a:lnTo>
                  <a:pt x="1970427" y="543207"/>
                </a:lnTo>
                <a:lnTo>
                  <a:pt x="2007227" y="532007"/>
                </a:lnTo>
                <a:lnTo>
                  <a:pt x="2044828" y="520007"/>
                </a:lnTo>
                <a:lnTo>
                  <a:pt x="2081628" y="508007"/>
                </a:lnTo>
                <a:lnTo>
                  <a:pt x="2118429" y="496006"/>
                </a:lnTo>
                <a:lnTo>
                  <a:pt x="2156029" y="484806"/>
                </a:lnTo>
                <a:lnTo>
                  <a:pt x="2192830" y="472806"/>
                </a:lnTo>
                <a:lnTo>
                  <a:pt x="2230430" y="460806"/>
                </a:lnTo>
                <a:lnTo>
                  <a:pt x="2267231" y="448806"/>
                </a:lnTo>
                <a:lnTo>
                  <a:pt x="2304831" y="437606"/>
                </a:lnTo>
                <a:lnTo>
                  <a:pt x="2341632" y="425605"/>
                </a:lnTo>
                <a:lnTo>
                  <a:pt x="2379232" y="413605"/>
                </a:lnTo>
                <a:lnTo>
                  <a:pt x="2416033" y="401605"/>
                </a:lnTo>
                <a:lnTo>
                  <a:pt x="2453633" y="389605"/>
                </a:lnTo>
                <a:lnTo>
                  <a:pt x="2490434" y="378405"/>
                </a:lnTo>
                <a:lnTo>
                  <a:pt x="2528034" y="366405"/>
                </a:lnTo>
                <a:lnTo>
                  <a:pt x="2564835" y="354404"/>
                </a:lnTo>
                <a:lnTo>
                  <a:pt x="2602436" y="342404"/>
                </a:lnTo>
                <a:lnTo>
                  <a:pt x="2639236" y="331204"/>
                </a:lnTo>
                <a:lnTo>
                  <a:pt x="2676037" y="319204"/>
                </a:lnTo>
                <a:lnTo>
                  <a:pt x="2713637" y="307204"/>
                </a:lnTo>
                <a:lnTo>
                  <a:pt x="2750438" y="295204"/>
                </a:lnTo>
                <a:lnTo>
                  <a:pt x="2788038" y="284003"/>
                </a:lnTo>
                <a:lnTo>
                  <a:pt x="2824839" y="272003"/>
                </a:lnTo>
                <a:lnTo>
                  <a:pt x="2862439" y="260003"/>
                </a:lnTo>
                <a:lnTo>
                  <a:pt x="2899240" y="248003"/>
                </a:lnTo>
                <a:lnTo>
                  <a:pt x="2936840" y="236803"/>
                </a:lnTo>
                <a:lnTo>
                  <a:pt x="2973641" y="224803"/>
                </a:lnTo>
                <a:lnTo>
                  <a:pt x="3011241" y="212802"/>
                </a:lnTo>
                <a:lnTo>
                  <a:pt x="3048042" y="200802"/>
                </a:lnTo>
                <a:lnTo>
                  <a:pt x="3085642" y="189602"/>
                </a:lnTo>
                <a:lnTo>
                  <a:pt x="3122443" y="177602"/>
                </a:lnTo>
                <a:lnTo>
                  <a:pt x="3159243" y="165602"/>
                </a:lnTo>
                <a:lnTo>
                  <a:pt x="3196844" y="153602"/>
                </a:lnTo>
                <a:lnTo>
                  <a:pt x="3233644" y="142401"/>
                </a:lnTo>
                <a:lnTo>
                  <a:pt x="3271245" y="130401"/>
                </a:lnTo>
                <a:lnTo>
                  <a:pt x="3308045" y="118401"/>
                </a:lnTo>
                <a:lnTo>
                  <a:pt x="3345646" y="106401"/>
                </a:lnTo>
                <a:lnTo>
                  <a:pt x="3382446" y="95201"/>
                </a:lnTo>
                <a:lnTo>
                  <a:pt x="3420047" y="83201"/>
                </a:lnTo>
                <a:lnTo>
                  <a:pt x="3456847" y="71200"/>
                </a:lnTo>
                <a:lnTo>
                  <a:pt x="3494448" y="59200"/>
                </a:lnTo>
                <a:lnTo>
                  <a:pt x="3531248" y="48000"/>
                </a:lnTo>
                <a:lnTo>
                  <a:pt x="3568849" y="36000"/>
                </a:lnTo>
                <a:lnTo>
                  <a:pt x="3605649" y="24000"/>
                </a:lnTo>
                <a:lnTo>
                  <a:pt x="3643250" y="12000"/>
                </a:lnTo>
                <a:lnTo>
                  <a:pt x="3680050" y="0"/>
                </a:lnTo>
              </a:path>
            </a:pathLst>
          </a:custGeom>
          <a:ln w="12000">
            <a:solidFill>
              <a:srgbClr val="00FF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464763" y="1182180"/>
            <a:ext cx="3680460" cy="3117215"/>
          </a:xfrm>
          <a:custGeom>
            <a:avLst/>
            <a:gdLst/>
            <a:ahLst/>
            <a:cxnLst/>
            <a:rect l="l" t="t" r="r" b="b"/>
            <a:pathLst>
              <a:path w="3680459" h="3117215">
                <a:moveTo>
                  <a:pt x="0" y="3116843"/>
                </a:moveTo>
                <a:lnTo>
                  <a:pt x="3680050" y="3116843"/>
                </a:lnTo>
                <a:lnTo>
                  <a:pt x="3680050" y="0"/>
                </a:lnTo>
                <a:lnTo>
                  <a:pt x="0" y="0"/>
                </a:lnTo>
                <a:lnTo>
                  <a:pt x="0" y="3116843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72</a:t>
            </a:r>
          </a:p>
        </p:txBody>
      </p:sp>
      <p:pic>
        <p:nvPicPr>
          <p:cNvPr id="52" name="Picture 51" descr="p72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8" t="16109" r="42477" b="26288"/>
          <a:stretch/>
        </p:blipFill>
        <p:spPr>
          <a:xfrm>
            <a:off x="165100" y="1190625"/>
            <a:ext cx="5542930" cy="487680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4051300" y="2714625"/>
            <a:ext cx="11430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508500" y="1507093"/>
            <a:ext cx="11430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584700" y="4010025"/>
            <a:ext cx="11430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50900" y="276225"/>
            <a:ext cx="89154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u="sng" spc="185" dirty="0">
                <a:solidFill>
                  <a:srgbClr val="0000FF"/>
                </a:solidFill>
                <a:latin typeface="+mj-lt"/>
                <a:cs typeface="Times New Roman"/>
              </a:rPr>
              <a:t>Beam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85" dirty="0">
                <a:solidFill>
                  <a:srgbClr val="0000FF"/>
                </a:solidFill>
                <a:latin typeface="+mj-lt"/>
                <a:cs typeface="Times New Roman"/>
              </a:rPr>
              <a:t>P</a:t>
            </a:r>
            <a:r>
              <a:rPr sz="3200" u="sng" spc="160" dirty="0">
                <a:solidFill>
                  <a:srgbClr val="0000FF"/>
                </a:solidFill>
                <a:latin typeface="+mj-lt"/>
                <a:cs typeface="Times New Roman"/>
              </a:rPr>
              <a:t>a</a:t>
            </a:r>
            <a:r>
              <a:rPr sz="3200" u="sng" spc="95" dirty="0">
                <a:solidFill>
                  <a:srgbClr val="0000FF"/>
                </a:solidFill>
                <a:latin typeface="+mj-lt"/>
                <a:cs typeface="Times New Roman"/>
              </a:rPr>
              <a:t>r</a:t>
            </a:r>
            <a:r>
              <a:rPr sz="3200" u="sng" spc="165" dirty="0">
                <a:solidFill>
                  <a:srgbClr val="0000FF"/>
                </a:solidFill>
                <a:latin typeface="+mj-lt"/>
                <a:cs typeface="Times New Roman"/>
              </a:rPr>
              <a:t>ameters:</a:t>
            </a:r>
            <a:r>
              <a:rPr sz="3200" u="sng" spc="5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endParaRPr lang="fr-CH" sz="3200" u="sng" spc="-380" dirty="0">
              <a:solidFill>
                <a:srgbClr val="0000FF"/>
              </a:solidFill>
              <a:latin typeface="+mj-lt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u="sng" spc="-285" dirty="0" smtClean="0">
                <a:solidFill>
                  <a:srgbClr val="0000FF"/>
                </a:solidFill>
                <a:latin typeface="+mj-lt"/>
                <a:cs typeface="Times New Roman"/>
              </a:rPr>
              <a:t>T</a:t>
            </a:r>
            <a:r>
              <a:rPr sz="3200" u="sng" spc="-20" dirty="0" smtClean="0">
                <a:solidFill>
                  <a:srgbClr val="0000FF"/>
                </a:solidFill>
                <a:latin typeface="+mj-lt"/>
                <a:cs typeface="Times New Roman"/>
              </a:rPr>
              <a:t>r</a:t>
            </a:r>
            <a:r>
              <a:rPr sz="3200" u="sng" spc="170" dirty="0" smtClean="0">
                <a:solidFill>
                  <a:srgbClr val="0000FF"/>
                </a:solidFill>
                <a:latin typeface="+mj-lt"/>
                <a:cs typeface="Times New Roman"/>
              </a:rPr>
              <a:t>ans</a:t>
            </a:r>
            <a:r>
              <a:rPr sz="3200" u="sng" spc="130" dirty="0" smtClean="0">
                <a:solidFill>
                  <a:srgbClr val="0000FF"/>
                </a:solidFill>
                <a:latin typeface="+mj-lt"/>
                <a:cs typeface="Times New Roman"/>
              </a:rPr>
              <a:t>v</a:t>
            </a:r>
            <a:r>
              <a:rPr sz="3200" u="sng" spc="215" dirty="0" smtClean="0">
                <a:solidFill>
                  <a:srgbClr val="0000FF"/>
                </a:solidFill>
                <a:latin typeface="+mj-lt"/>
                <a:cs typeface="Times New Roman"/>
              </a:rPr>
              <a:t>erse</a:t>
            </a:r>
            <a:r>
              <a:rPr sz="3200" u="sng" spc="70" dirty="0" smtClean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-80" dirty="0">
                <a:solidFill>
                  <a:srgbClr val="0000FF"/>
                </a:solidFill>
                <a:latin typeface="+mj-lt"/>
                <a:cs typeface="Times New Roman"/>
              </a:rPr>
              <a:t>W</a:t>
            </a:r>
            <a:r>
              <a:rPr sz="3200" u="sng" spc="140" dirty="0">
                <a:solidFill>
                  <a:srgbClr val="0000FF"/>
                </a:solidFill>
                <a:latin typeface="+mj-lt"/>
                <a:cs typeface="Times New Roman"/>
              </a:rPr>
              <a:t>a</a:t>
            </a:r>
            <a:r>
              <a:rPr sz="3200" u="sng" spc="105" dirty="0">
                <a:solidFill>
                  <a:srgbClr val="0000FF"/>
                </a:solidFill>
                <a:latin typeface="+mj-lt"/>
                <a:cs typeface="Times New Roman"/>
              </a:rPr>
              <a:t>k</a:t>
            </a:r>
            <a:r>
              <a:rPr sz="3200" u="sng" spc="80" dirty="0">
                <a:solidFill>
                  <a:srgbClr val="0000FF"/>
                </a:solidFill>
                <a:latin typeface="+mj-lt"/>
                <a:cs typeface="Times New Roman"/>
              </a:rPr>
              <a:t>efields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85" dirty="0">
                <a:solidFill>
                  <a:srgbClr val="0000FF"/>
                </a:solidFill>
                <a:latin typeface="+mj-lt"/>
                <a:cs typeface="Times New Roman"/>
              </a:rPr>
              <a:t>and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85" dirty="0">
                <a:solidFill>
                  <a:srgbClr val="0000FF"/>
                </a:solidFill>
                <a:latin typeface="+mj-lt"/>
                <a:cs typeface="Times New Roman"/>
              </a:rPr>
              <a:t>Beam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10" dirty="0">
                <a:solidFill>
                  <a:srgbClr val="0000FF"/>
                </a:solidFill>
                <a:latin typeface="+mj-lt"/>
                <a:cs typeface="Times New Roman"/>
              </a:rPr>
              <a:t>Break-up</a:t>
            </a:r>
            <a:endParaRPr sz="3200" dirty="0">
              <a:latin typeface="+mj-lt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78013" y="1395536"/>
            <a:ext cx="3616287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Limit on the bunch charge</a:t>
            </a:r>
          </a:p>
        </p:txBody>
      </p:sp>
      <p:sp>
        <p:nvSpPr>
          <p:cNvPr id="4" name="object 4"/>
          <p:cNvSpPr/>
          <p:nvPr/>
        </p:nvSpPr>
        <p:spPr>
          <a:xfrm>
            <a:off x="1997437" y="1712109"/>
            <a:ext cx="7193579" cy="5395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73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2300" y="229342"/>
            <a:ext cx="9296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u="sng" spc="120" dirty="0">
                <a:solidFill>
                  <a:srgbClr val="0000FF"/>
                </a:solidFill>
                <a:latin typeface="+mj-lt"/>
                <a:cs typeface="Times New Roman"/>
              </a:rPr>
              <a:t>Example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0" dirty="0">
                <a:solidFill>
                  <a:srgbClr val="0000FF"/>
                </a:solidFill>
                <a:latin typeface="+mj-lt"/>
                <a:cs typeface="Times New Roman"/>
              </a:rPr>
              <a:t>of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90" dirty="0">
                <a:solidFill>
                  <a:srgbClr val="0000FF"/>
                </a:solidFill>
                <a:latin typeface="+mj-lt"/>
                <a:cs typeface="Times New Roman"/>
              </a:rPr>
              <a:t>Single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14" dirty="0">
                <a:solidFill>
                  <a:srgbClr val="0000FF"/>
                </a:solidFill>
                <a:latin typeface="+mj-lt"/>
                <a:cs typeface="Times New Roman"/>
              </a:rPr>
              <a:t>Bunch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-285" dirty="0">
                <a:solidFill>
                  <a:srgbClr val="0000FF"/>
                </a:solidFill>
                <a:latin typeface="+mj-lt"/>
                <a:cs typeface="Times New Roman"/>
              </a:rPr>
              <a:t>T</a:t>
            </a:r>
            <a:r>
              <a:rPr sz="3200" u="sng" spc="-20" dirty="0">
                <a:solidFill>
                  <a:srgbClr val="0000FF"/>
                </a:solidFill>
                <a:latin typeface="+mj-lt"/>
                <a:cs typeface="Times New Roman"/>
              </a:rPr>
              <a:t>r</a:t>
            </a:r>
            <a:r>
              <a:rPr sz="3200" u="sng" spc="170" dirty="0">
                <a:solidFill>
                  <a:srgbClr val="0000FF"/>
                </a:solidFill>
                <a:latin typeface="+mj-lt"/>
                <a:cs typeface="Times New Roman"/>
              </a:rPr>
              <a:t>ans</a:t>
            </a:r>
            <a:r>
              <a:rPr sz="3200" u="sng" spc="130" dirty="0">
                <a:solidFill>
                  <a:srgbClr val="0000FF"/>
                </a:solidFill>
                <a:latin typeface="+mj-lt"/>
                <a:cs typeface="Times New Roman"/>
              </a:rPr>
              <a:t>v</a:t>
            </a:r>
            <a:r>
              <a:rPr sz="3200" u="sng" spc="215" dirty="0">
                <a:solidFill>
                  <a:srgbClr val="0000FF"/>
                </a:solidFill>
                <a:latin typeface="+mj-lt"/>
                <a:cs typeface="Times New Roman"/>
              </a:rPr>
              <a:t>erse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-80" dirty="0">
                <a:solidFill>
                  <a:srgbClr val="0000FF"/>
                </a:solidFill>
                <a:latin typeface="+mj-lt"/>
                <a:cs typeface="Times New Roman"/>
              </a:rPr>
              <a:t>W</a:t>
            </a:r>
            <a:r>
              <a:rPr sz="3200" u="sng" spc="140" dirty="0">
                <a:solidFill>
                  <a:srgbClr val="0000FF"/>
                </a:solidFill>
                <a:latin typeface="+mj-lt"/>
                <a:cs typeface="Times New Roman"/>
              </a:rPr>
              <a:t>a</a:t>
            </a:r>
            <a:r>
              <a:rPr sz="3200" u="sng" spc="105" dirty="0">
                <a:solidFill>
                  <a:srgbClr val="0000FF"/>
                </a:solidFill>
                <a:latin typeface="+mj-lt"/>
                <a:cs typeface="Times New Roman"/>
              </a:rPr>
              <a:t>k</a:t>
            </a:r>
            <a:r>
              <a:rPr sz="3200" u="sng" spc="55" dirty="0">
                <a:solidFill>
                  <a:srgbClr val="0000FF"/>
                </a:solidFill>
                <a:latin typeface="+mj-lt"/>
                <a:cs typeface="Times New Roman"/>
              </a:rPr>
              <a:t>efield</a:t>
            </a:r>
            <a:r>
              <a:rPr sz="3200" u="sng" spc="70" dirty="0">
                <a:solidFill>
                  <a:srgbClr val="0000FF"/>
                </a:solidFill>
                <a:latin typeface="+mj-lt"/>
                <a:cs typeface="Times New Roman"/>
              </a:rPr>
              <a:t> </a:t>
            </a:r>
            <a:r>
              <a:rPr sz="3200" u="sng" spc="10" dirty="0">
                <a:solidFill>
                  <a:srgbClr val="0000FF"/>
                </a:solidFill>
                <a:latin typeface="+mj-lt"/>
                <a:cs typeface="Times New Roman"/>
              </a:rPr>
              <a:t>(CLIC)</a:t>
            </a:r>
            <a:endParaRPr sz="3200" dirty="0">
              <a:latin typeface="+mj-lt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1300" y="1038225"/>
            <a:ext cx="3986936" cy="25950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Fit obtained by K. </a:t>
            </a:r>
            <a:r>
              <a:rPr sz="2000" dirty="0" smtClean="0">
                <a:cs typeface="Times New Roman"/>
              </a:rPr>
              <a:t>Bane</a:t>
            </a:r>
            <a:endParaRPr lang="fr-CH" sz="2000" dirty="0" smtClean="0"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sz="2000" dirty="0">
              <a:cs typeface="Times New Roman"/>
            </a:endParaRPr>
          </a:p>
          <a:p>
            <a:pPr marL="12700" marR="5080">
              <a:lnSpc>
                <a:spcPct val="107400"/>
              </a:lnSpc>
            </a:pPr>
            <a:r>
              <a:rPr sz="2000" dirty="0">
                <a:cs typeface="Times New Roman"/>
              </a:rPr>
              <a:t>For short distances the wake- field rises </a:t>
            </a:r>
            <a:r>
              <a:rPr sz="2000" dirty="0" smtClean="0">
                <a:cs typeface="Times New Roman"/>
              </a:rPr>
              <a:t>linear</a:t>
            </a:r>
            <a:endParaRPr lang="fr-CH" sz="2000" dirty="0" smtClean="0">
              <a:cs typeface="Times New Roman"/>
            </a:endParaRPr>
          </a:p>
          <a:p>
            <a:pPr marL="12700" marR="5080">
              <a:lnSpc>
                <a:spcPct val="107400"/>
              </a:lnSpc>
            </a:pPr>
            <a:endParaRPr sz="2000" dirty="0">
              <a:cs typeface="Times New Roman"/>
            </a:endParaRPr>
          </a:p>
          <a:p>
            <a:pPr marL="12700" marR="5080">
              <a:lnSpc>
                <a:spcPct val="107400"/>
              </a:lnSpc>
            </a:pPr>
            <a:r>
              <a:rPr sz="2000" dirty="0">
                <a:cs typeface="Times New Roman"/>
              </a:rPr>
              <a:t>Summation of an infinite </a:t>
            </a:r>
            <a:r>
              <a:rPr sz="2000" dirty="0" smtClean="0">
                <a:cs typeface="Times New Roman"/>
              </a:rPr>
              <a:t>number </a:t>
            </a:r>
            <a:r>
              <a:rPr sz="2000" dirty="0">
                <a:cs typeface="Times New Roman"/>
              </a:rPr>
              <a:t>of sine-like modes with </a:t>
            </a:r>
            <a:r>
              <a:rPr sz="2000" dirty="0" smtClean="0">
                <a:cs typeface="Times New Roman"/>
              </a:rPr>
              <a:t>different </a:t>
            </a:r>
            <a:r>
              <a:rPr sz="2000" dirty="0">
                <a:cs typeface="Times New Roman"/>
              </a:rPr>
              <a:t>frequencies</a:t>
            </a:r>
          </a:p>
        </p:txBody>
      </p:sp>
      <p:sp>
        <p:nvSpPr>
          <p:cNvPr id="4" name="object 4"/>
          <p:cNvSpPr/>
          <p:nvPr/>
        </p:nvSpPr>
        <p:spPr>
          <a:xfrm>
            <a:off x="6339962" y="361498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094414" y="361498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39962" y="332618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094414" y="332618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39962" y="303738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094414" y="303738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339962" y="274857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094414" y="274857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339962" y="245977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094414" y="245977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39962" y="21709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094414" y="21709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339962" y="18821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0094414" y="18821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339962" y="159336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094414" y="159336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339962" y="13045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094414" y="13045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508593" y="1200498"/>
            <a:ext cx="719455" cy="2544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160000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355"/>
              </a:spcBef>
            </a:pPr>
            <a:r>
              <a:rPr sz="1600" spc="15" dirty="0">
                <a:latin typeface="Helvetica"/>
                <a:cs typeface="Helvetica"/>
              </a:rPr>
              <a:t>140000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355"/>
              </a:spcBef>
            </a:pPr>
            <a:r>
              <a:rPr sz="1600" spc="15" dirty="0">
                <a:latin typeface="Helvetica"/>
                <a:cs typeface="Helvetica"/>
              </a:rPr>
              <a:t>120000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355"/>
              </a:spcBef>
            </a:pPr>
            <a:r>
              <a:rPr sz="1600" spc="15" dirty="0">
                <a:latin typeface="Helvetica"/>
                <a:cs typeface="Helvetica"/>
              </a:rPr>
              <a:t>100000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ct val="100000"/>
              </a:lnSpc>
              <a:spcBef>
                <a:spcPts val="355"/>
              </a:spcBef>
            </a:pPr>
            <a:r>
              <a:rPr sz="1600" spc="15" dirty="0">
                <a:latin typeface="Helvetica"/>
                <a:cs typeface="Helvetica"/>
              </a:rPr>
              <a:t>80000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ct val="100000"/>
              </a:lnSpc>
              <a:spcBef>
                <a:spcPts val="355"/>
              </a:spcBef>
            </a:pPr>
            <a:r>
              <a:rPr sz="1600" spc="15" dirty="0">
                <a:latin typeface="Helvetica"/>
                <a:cs typeface="Helvetica"/>
              </a:rPr>
              <a:t>60000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ct val="100000"/>
              </a:lnSpc>
              <a:spcBef>
                <a:spcPts val="355"/>
              </a:spcBef>
            </a:pPr>
            <a:r>
              <a:rPr sz="1600" spc="15" dirty="0">
                <a:latin typeface="Helvetica"/>
                <a:cs typeface="Helvetica"/>
              </a:rPr>
              <a:t>40000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ct val="100000"/>
              </a:lnSpc>
              <a:spcBef>
                <a:spcPts val="355"/>
              </a:spcBef>
            </a:pPr>
            <a:r>
              <a:rPr sz="1600" spc="15" dirty="0">
                <a:latin typeface="Helvetica"/>
                <a:cs typeface="Helvetica"/>
              </a:rPr>
              <a:t>20000</a:t>
            </a:r>
            <a:endParaRPr sz="1600">
              <a:latin typeface="Helvetica"/>
              <a:cs typeface="Helvetica"/>
            </a:endParaRPr>
          </a:p>
          <a:p>
            <a:pPr marR="5080" algn="r">
              <a:lnSpc>
                <a:spcPct val="100000"/>
              </a:lnSpc>
              <a:spcBef>
                <a:spcPts val="355"/>
              </a:spcBef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339962" y="356458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339962" y="13045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6298354" y="3718936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100772" y="356458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100772" y="13045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7001351" y="3718936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50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861582" y="356458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861582" y="13045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704337" y="3718936"/>
            <a:ext cx="37274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8623193" y="356458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623193" y="13045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8465947" y="3718936"/>
            <a:ext cx="37274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150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9384003" y="356458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384003" y="13045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9226758" y="3718936"/>
            <a:ext cx="37274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0144814" y="356458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0144814" y="13045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9987568" y="3718936"/>
            <a:ext cx="37274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250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6339962" y="1304557"/>
            <a:ext cx="3804920" cy="2310765"/>
          </a:xfrm>
          <a:custGeom>
            <a:avLst/>
            <a:gdLst/>
            <a:ahLst/>
            <a:cxnLst/>
            <a:rect l="l" t="t" r="r" b="b"/>
            <a:pathLst>
              <a:path w="3804920" h="2310765">
                <a:moveTo>
                  <a:pt x="0" y="2310431"/>
                </a:moveTo>
                <a:lnTo>
                  <a:pt x="3804852" y="2310431"/>
                </a:lnTo>
                <a:lnTo>
                  <a:pt x="3804852" y="0"/>
                </a:lnTo>
                <a:lnTo>
                  <a:pt x="0" y="0"/>
                </a:lnTo>
                <a:lnTo>
                  <a:pt x="0" y="2310431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4936831" y="1847214"/>
            <a:ext cx="358775" cy="12255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Helvetica"/>
                <a:cs typeface="Helvetica"/>
              </a:rPr>
              <a:t>W</a:t>
            </a:r>
            <a:r>
              <a:rPr sz="1950" baseline="-21367" dirty="0">
                <a:latin typeface="Helvetica"/>
                <a:cs typeface="Helvetica"/>
              </a:rPr>
              <a:t>T</a:t>
            </a:r>
            <a:r>
              <a:rPr sz="1950" spc="135" baseline="-21367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[V/pCm</a:t>
            </a:r>
            <a:r>
              <a:rPr sz="1950" baseline="34188" dirty="0">
                <a:latin typeface="Helvetica"/>
                <a:cs typeface="Helvetica"/>
              </a:rPr>
              <a:t>2</a:t>
            </a:r>
            <a:r>
              <a:rPr sz="1600" dirty="0">
                <a:latin typeface="Helvetica"/>
                <a:cs typeface="Helvetica"/>
              </a:rPr>
              <a:t>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089900" y="4007048"/>
            <a:ext cx="90748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z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5" dirty="0" smtClean="0">
                <a:latin typeface="Helvetica"/>
                <a:cs typeface="Helvetica"/>
              </a:rPr>
              <a:t>[</a:t>
            </a:r>
            <a:r>
              <a:rPr lang="fr-CH" sz="2000" spc="-675" dirty="0" smtClean="0">
                <a:latin typeface="Symbol" charset="2"/>
                <a:cs typeface="Symbol" charset="2"/>
              </a:rPr>
              <a:t>m       </a:t>
            </a:r>
            <a:r>
              <a:rPr lang="fr-CH" sz="2000" spc="-675" dirty="0">
                <a:cs typeface="Symbol" charset="2"/>
              </a:rPr>
              <a:t> </a:t>
            </a:r>
            <a:r>
              <a:rPr lang="fr-CH" sz="2000" spc="-675" dirty="0" smtClean="0">
                <a:cs typeface="Symbol" charset="2"/>
              </a:rPr>
              <a:t>  </a:t>
            </a:r>
            <a:endParaRPr sz="1600" dirty="0">
              <a:latin typeface="Helvetica"/>
              <a:cs typeface="Helvetic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339962" y="356458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289561" y="361498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355162" y="354618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304761" y="35965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370362" y="352778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319961" y="35781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385562" y="351018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335162" y="35605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400762" y="349338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350362" y="35437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415963" y="347658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365562" y="35269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431163" y="346058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380762" y="351098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446363" y="344378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395963" y="349418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461563" y="342778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411162" y="347818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476763" y="341258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426363" y="346298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491964" y="339658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441563" y="344698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507164" y="338138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6456763" y="343178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522364" y="336618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471963" y="341658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537564" y="335178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487164" y="340218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552765" y="333658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502364" y="338698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567964" y="332218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517564" y="337258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583165" y="330698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532764" y="335738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598365" y="329258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547964" y="334298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613566" y="327898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563165" y="332938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628765" y="326458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578365" y="331498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643966" y="325018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593565" y="330058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659966" y="323658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609565" y="328698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675166" y="322298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624766" y="327338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690366" y="320938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639966" y="325978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705567" y="319578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655166" y="324618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720767" y="318218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670366" y="323258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735967" y="316858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685567" y="321898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751167" y="315578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700766" y="320618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766368" y="314218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715967" y="319258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781568" y="312938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731167" y="317978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796768" y="311658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6746368" y="316698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811968" y="310378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761567" y="315418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6827168" y="309098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776768" y="314138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842369" y="307818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6791968" y="312858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6857569" y="306538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6807168" y="311578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6872769" y="305258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6822368" y="310298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6887969" y="304058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6837568" y="309098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6903170" y="302778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6852769" y="307818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6918369" y="301578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6867969" y="306618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6933570" y="300378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6883169" y="305418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6948770" y="299178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6898369" y="304218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6963971" y="297978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6913570" y="303018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6979170" y="296778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6928770" y="301818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6994371" y="295578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6943970" y="300618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009571" y="294378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959170" y="299418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024771" y="293177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974371" y="298218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039971" y="291977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989571" y="297018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055171" y="290857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004771" y="295898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070372" y="289657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019971" y="294698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085572" y="288537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035172" y="293577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100772" y="287417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050371" y="292457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115972" y="286217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065571" y="291257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131173" y="285097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080772" y="290137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146373" y="283977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095972" y="289017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161573" y="282857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111172" y="287897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176773" y="281737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126372" y="286777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191974" y="280617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141573" y="285657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207174" y="279577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7156773" y="284617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7222374" y="278457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7171973" y="283497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7237574" y="277337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7187173" y="282377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7252775" y="276297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7202374" y="281337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267974" y="275177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217574" y="280217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283174" y="274137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232774" y="279177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299175" y="273017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248774" y="278057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314375" y="271977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263975" y="277017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329575" y="270937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279175" y="275977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7344775" y="269817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294375" y="274857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7359976" y="268777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7309575" y="273817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7375176" y="267737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7324775" y="272777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7390376" y="266697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339976" y="271737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7405576" y="265657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7355175" y="270697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420777" y="264617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370376" y="269657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7435977" y="263577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7385576" y="268617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7451177" y="262617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7400776" y="267657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7466377" y="261577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7415976" y="266617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7481578" y="260537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7431177" y="265577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7496778" y="259577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7446377" y="264617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511978" y="258537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7461577" y="263577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527178" y="257577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7476777" y="262617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7542378" y="256537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491978" y="261577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7557579" y="255577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7507178" y="260617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7572778" y="254537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7522378" y="259577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7587979" y="253577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537578" y="258617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7603179" y="252617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7552779" y="257657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618379" y="251657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7567979" y="256697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7633579" y="250697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7583178" y="255737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7648780" y="249657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598379" y="254697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7663980" y="248697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613579" y="253737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679180" y="247737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7628780" y="252777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694380" y="246857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7643979" y="251897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7709581" y="245897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7659180" y="250937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7724781" y="244937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7674380" y="249977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7739981" y="243977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689581" y="249017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7755181" y="243017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7704780" y="248057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770382" y="242137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7719981" y="247177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7785582" y="241177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7735181" y="246217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800781" y="240217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7750381" y="245257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815982" y="239337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765581" y="244377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831182" y="238377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780782" y="243417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846383" y="237497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7795982" y="242537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861582" y="236537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7811182" y="241577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7876783" y="235657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7826382" y="240697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7891983" y="234777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841582" y="239817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907184" y="233817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856783" y="238857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7922383" y="232937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7871983" y="237977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7938384" y="232057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7887983" y="237097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7953584" y="231177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7903183" y="236217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7968784" y="230297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7918384" y="235337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7983984" y="229337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7933583" y="234377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7999185" y="228457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7948784" y="233497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8014385" y="227577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7963984" y="232617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8029585" y="226697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7979185" y="231737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8044785" y="225897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7994384" y="230937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8059985" y="225017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8009585" y="230057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8075186" y="224137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8024785" y="229177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8090386" y="223257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8039985" y="228297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8105586" y="222377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8055185" y="227417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8120786" y="221496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8070385" y="226537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8135987" y="220696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8085586" y="225737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8151186" y="219816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8100786" y="224857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8166387" y="219016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8115986" y="224057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8181587" y="218136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8131186" y="223177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8196788" y="217256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8146387" y="222297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8211987" y="216456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8161587" y="221496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8227188" y="215576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8176787" y="220616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8242388" y="214776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8191987" y="219816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8257588" y="213976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8207188" y="219016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8272788" y="213096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8222388" y="218136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8287989" y="212296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8237588" y="217336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8303189" y="211496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8252788" y="216536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8318389" y="210616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8267989" y="215656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8333589" y="209816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8283188" y="214856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8348789" y="209016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8298389" y="214056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8363990" y="208216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8313589" y="213256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8379190" y="207416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8328789" y="212456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8394390" y="206616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8343989" y="211656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8409590" y="205816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8359189" y="210856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8424791" y="204936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8374390" y="209976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8439991" y="204136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8389590" y="209176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8455191" y="203416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8404790" y="208456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8470391" y="202616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8419990" y="207656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8485592" y="201816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8435191" y="206856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8500791" y="201016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8450391" y="206056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8515992" y="200216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8465591" y="205256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8531192" y="199416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8480791" y="204456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8546392" y="198616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8495992" y="203656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8562392" y="197896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8511992" y="202936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8577592" y="197096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8527192" y="202136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8592793" y="196296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8542392" y="201336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8607993" y="195576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8557593" y="200616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8623193" y="194776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8572793" y="199816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8638393" y="1939766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8587992" y="199016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8653594" y="193256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8603193" y="198296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8668794" y="192456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8618393" y="197496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8683994" y="191736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8633593" y="196776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8699194" y="190936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8648793" y="195976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8714395" y="190216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8663994" y="195256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8729595" y="189496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8679194" y="194536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8744795" y="188696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8694394" y="193736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8759995" y="187976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8709594" y="193016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8775196" y="187256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8724795" y="192296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8790396" y="1864565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8739995" y="191496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8805596" y="185736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8755195" y="190776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8820796" y="185016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8770395" y="190056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8835996" y="184296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8785596" y="189336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8851196" y="183496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8800796" y="188536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8866396" y="182776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8815996" y="187816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8881597" y="182056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8831196" y="187096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8896797" y="181336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8846396" y="1863765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8911997" y="180616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8861597" y="185656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8927197" y="179896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8876796" y="184936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8942398" y="1791764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8891997" y="184216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8957598" y="178456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8907197" y="183496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8972798" y="177736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8922398" y="182776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8987998" y="177016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8937597" y="182056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9003199" y="176296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8952798" y="181336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9018399" y="175576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8967998" y="180616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9033599" y="174856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8983198" y="179896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9048799" y="174136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8998398" y="179176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9063999" y="173496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9013599" y="1785364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9079200" y="172776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9028799" y="177816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9094399" y="172056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9043999" y="177096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9109600" y="1713363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9059199" y="176376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9124800" y="170696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9074399" y="175736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9140001" y="169976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9089600" y="175016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9155200" y="169256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9104800" y="174296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9170401" y="168616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9120000" y="173656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9185601" y="167896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9135200" y="172936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9201601" y="167176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9151201" y="172216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9216801" y="166536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9166400" y="171576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9232002" y="165816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9181601" y="170856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9247202" y="165176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9196801" y="170216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9262402" y="164456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9212002" y="169496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9277602" y="1638162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9227201" y="168856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9292803" y="163096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9242402" y="168136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9308003" y="162456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9257602" y="167496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9323203" y="161736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9272802" y="166776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9338403" y="161096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9288002" y="166136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9353603" y="160456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9303203" y="165496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9368804" y="159736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9318403" y="164776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9384003" y="159096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9333603" y="1641362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9399204" y="158456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9348803" y="163496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9414404" y="1578161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9364003" y="162856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9429605" y="15709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9379204" y="162136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9444804" y="15645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9394404" y="161496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9460005" y="15581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9409604" y="160856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9475205" y="15517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9424804" y="160216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9490405" y="15453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9440005" y="159576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9505605" y="15381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9455205" y="158856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9520806" y="15317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9470405" y="158216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9536006" y="15253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4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9485605" y="157576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9551206" y="15189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9500806" y="15693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9566406" y="15125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9516005" y="15629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9581606" y="15061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9531206" y="15565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9596807" y="1499760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9546406" y="15501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9612007" y="149335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9561607" y="15437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9627207" y="148695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9576806" y="15373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9642407" y="148055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9592006" y="15309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9657608" y="147415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9607207" y="15245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9672808" y="146775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9622407" y="15181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9688008" y="146135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9637607" y="15117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9703208" y="145575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9652807" y="15061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9718409" y="144935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9668008" y="149976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9733608" y="144295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9683208" y="14933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9748809" y="143655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9698408" y="14869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9764009" y="1430159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9713608" y="14805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9779210" y="14245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9728809" y="14749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9794409" y="14181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9744009" y="14685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9809609" y="14117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9759209" y="14621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9824810" y="14053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9774409" y="14557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9840810" y="13997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9790410" y="14501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9856010" y="13933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9805610" y="14437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9871210" y="13869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9820810" y="14373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9886411" y="13813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9836010" y="14317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9901611" y="13749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9851211" y="142535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9916811" y="13693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9866410" y="141975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9932011" y="13629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9881610" y="141335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9947212" y="1356558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9896811" y="140695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9962412" y="13509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9912011" y="140135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9977612" y="13445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9927211" y="139495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9992812" y="13389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9942411" y="138935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10008013" y="13325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9957612" y="138295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10023213" y="13269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9972812" y="137735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10038413" y="13205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9988012" y="137095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10053613" y="13149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10003212" y="136535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10068814" y="13093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10018413" y="135975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10084013" y="13029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10033613" y="135335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10099213" y="12973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10048813" y="134775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10114414" y="12917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10064013" y="134215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10129614" y="1285357"/>
            <a:ext cx="0" cy="100965"/>
          </a:xfrm>
          <a:custGeom>
            <a:avLst/>
            <a:gdLst/>
            <a:ahLst/>
            <a:cxnLst/>
            <a:rect l="l" t="t" r="r" b="b"/>
            <a:pathLst>
              <a:path h="100965">
                <a:moveTo>
                  <a:pt x="0" y="100801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10079214" y="1335757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6339962" y="1304557"/>
            <a:ext cx="3804920" cy="2310765"/>
          </a:xfrm>
          <a:custGeom>
            <a:avLst/>
            <a:gdLst/>
            <a:ahLst/>
            <a:cxnLst/>
            <a:rect l="l" t="t" r="r" b="b"/>
            <a:pathLst>
              <a:path w="3804920" h="2310765">
                <a:moveTo>
                  <a:pt x="0" y="2310431"/>
                </a:moveTo>
                <a:lnTo>
                  <a:pt x="3804852" y="2310431"/>
                </a:lnTo>
                <a:lnTo>
                  <a:pt x="3804852" y="0"/>
                </a:lnTo>
                <a:lnTo>
                  <a:pt x="0" y="0"/>
                </a:lnTo>
                <a:lnTo>
                  <a:pt x="0" y="2310431"/>
                </a:lnTo>
                <a:close/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74</a:t>
            </a:r>
          </a:p>
        </p:txBody>
      </p:sp>
      <p:pic>
        <p:nvPicPr>
          <p:cNvPr id="574" name="Picture 573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700" y="4314825"/>
            <a:ext cx="5852886" cy="2560638"/>
          </a:xfrm>
          <a:prstGeom prst="rect">
            <a:avLst/>
          </a:prstGeom>
        </p:spPr>
      </p:pic>
      <p:sp>
        <p:nvSpPr>
          <p:cNvPr id="575" name="TextBox 574"/>
          <p:cNvSpPr txBox="1"/>
          <p:nvPr/>
        </p:nvSpPr>
        <p:spPr>
          <a:xfrm>
            <a:off x="8412056" y="3990915"/>
            <a:ext cx="468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</a:t>
            </a:r>
            <a:r>
              <a:rPr lang="en-US" sz="2000" dirty="0" smtClean="0"/>
              <a:t>]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25140">
              <a:lnSpc>
                <a:spcPct val="100000"/>
              </a:lnSpc>
            </a:pP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35" dirty="0">
                <a:latin typeface="+mj-lt"/>
              </a:rPr>
              <a:t>Stability</a:t>
            </a:r>
          </a:p>
        </p:txBody>
      </p:sp>
      <p:sp>
        <p:nvSpPr>
          <p:cNvPr id="7" name="object 7"/>
          <p:cNvSpPr/>
          <p:nvPr/>
        </p:nvSpPr>
        <p:spPr>
          <a:xfrm>
            <a:off x="5757553" y="336067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052813" y="336067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757553" y="316547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052813" y="316547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757553" y="296947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052813" y="296947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757553" y="277427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052813" y="277427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757553" y="25790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052813" y="25790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757553" y="238306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052813" y="238306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757553" y="21878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052813" y="21878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757553" y="199186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052813" y="199186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757553" y="179665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052813" y="179665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57553" y="160145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052813" y="160145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757553" y="140545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052813" y="140545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757553" y="12102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052813" y="12102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330947" y="1106790"/>
            <a:ext cx="841375" cy="238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30"/>
              </a:lnSpc>
            </a:pPr>
            <a:r>
              <a:rPr sz="1600" spc="10" dirty="0">
                <a:latin typeface="Helvetica"/>
                <a:cs typeface="Helvetica"/>
              </a:rPr>
              <a:t>9.3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540"/>
              </a:lnSpc>
            </a:pPr>
            <a:r>
              <a:rPr sz="1600" spc="10" dirty="0">
                <a:latin typeface="Helvetica"/>
                <a:cs typeface="Helvetica"/>
              </a:rPr>
              <a:t>9.2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540"/>
              </a:lnSpc>
            </a:pPr>
            <a:r>
              <a:rPr sz="1600" spc="10" dirty="0">
                <a:latin typeface="Helvetica"/>
                <a:cs typeface="Helvetica"/>
              </a:rPr>
              <a:t>9.1</a:t>
            </a:r>
            <a:endParaRPr sz="1600">
              <a:latin typeface="Helvetica"/>
              <a:cs typeface="Helvetica"/>
            </a:endParaRPr>
          </a:p>
          <a:p>
            <a:pPr marL="186055">
              <a:lnSpc>
                <a:spcPts val="1535"/>
              </a:lnSpc>
            </a:pPr>
            <a:r>
              <a:rPr sz="1600" spc="15" dirty="0">
                <a:latin typeface="Helvetica"/>
                <a:cs typeface="Helvetica"/>
              </a:rPr>
              <a:t>9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540"/>
              </a:lnSpc>
            </a:pPr>
            <a:r>
              <a:rPr sz="1600" spc="10" dirty="0">
                <a:latin typeface="Helvetica"/>
                <a:cs typeface="Helvetica"/>
              </a:rPr>
              <a:t>8.9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540"/>
              </a:lnSpc>
            </a:pPr>
            <a:r>
              <a:rPr sz="1600" spc="10" dirty="0">
                <a:latin typeface="Helvetica"/>
                <a:cs typeface="Helvetica"/>
              </a:rPr>
              <a:t>8.8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540"/>
              </a:lnSpc>
            </a:pPr>
            <a:r>
              <a:rPr sz="1600" spc="10" dirty="0">
                <a:latin typeface="Helvetica"/>
                <a:cs typeface="Helvetica"/>
              </a:rPr>
              <a:t>8.7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540"/>
              </a:lnSpc>
            </a:pPr>
            <a:r>
              <a:rPr sz="1600" spc="10" dirty="0">
                <a:latin typeface="Helvetica"/>
                <a:cs typeface="Helvetica"/>
              </a:rPr>
              <a:t>8.6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535"/>
              </a:lnSpc>
            </a:pPr>
            <a:r>
              <a:rPr sz="1600" spc="10" dirty="0">
                <a:latin typeface="Helvetica"/>
                <a:cs typeface="Helvetica"/>
              </a:rPr>
              <a:t>8.5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540"/>
              </a:lnSpc>
              <a:tabLst>
                <a:tab pos="599440" algn="l"/>
                <a:tab pos="828040" algn="l"/>
              </a:tabLst>
            </a:pPr>
            <a:r>
              <a:rPr sz="1600" spc="10" dirty="0">
                <a:latin typeface="Helvetica"/>
                <a:cs typeface="Helvetica"/>
              </a:rPr>
              <a:t>8.4	</a:t>
            </a:r>
            <a:r>
              <a:rPr sz="1600" u="sng" spc="135" dirty="0">
                <a:latin typeface="Helvetica"/>
                <a:cs typeface="Helvetica"/>
              </a:rPr>
              <a:t> </a:t>
            </a:r>
            <a:r>
              <a:rPr sz="1600" u="sng" spc="5" dirty="0">
                <a:latin typeface="Helvetica"/>
                <a:cs typeface="Helvetica"/>
              </a:rPr>
              <a:t> </a:t>
            </a:r>
            <a:r>
              <a:rPr sz="1600" u="sng" dirty="0">
                <a:latin typeface="Helvetica"/>
                <a:cs typeface="Helvetica"/>
              </a:rPr>
              <a:t>	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540"/>
              </a:lnSpc>
            </a:pPr>
            <a:r>
              <a:rPr sz="1600" spc="10" dirty="0">
                <a:latin typeface="Helvetica"/>
                <a:cs typeface="Helvetica"/>
              </a:rPr>
              <a:t>8.3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ts val="1730"/>
              </a:lnSpc>
            </a:pPr>
            <a:r>
              <a:rPr sz="1600" spc="10" dirty="0">
                <a:latin typeface="Helvetica"/>
                <a:cs typeface="Helvetica"/>
              </a:rPr>
              <a:t>8.2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241260" y="2670815"/>
            <a:ext cx="17907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65735" algn="l"/>
              </a:tabLst>
            </a:pPr>
            <a:r>
              <a:rPr sz="1600" u="sng" spc="5" dirty="0">
                <a:latin typeface="Helvetica"/>
                <a:cs typeface="Helvetica"/>
              </a:rPr>
              <a:t> 	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757553" y="33102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757553" y="12102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5715946" y="3465226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378362" y="33102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378362" y="12102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999171" y="33102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999171" y="12102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619979" y="33102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619979" y="12102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240788" y="33102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240788" y="12102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861597" y="33102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861597" y="12102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9482405" y="33102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9482405" y="12102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0103214" y="33102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0103214" y="12102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757553" y="1210250"/>
            <a:ext cx="4345940" cy="2150745"/>
          </a:xfrm>
          <a:custGeom>
            <a:avLst/>
            <a:gdLst/>
            <a:ahLst/>
            <a:cxnLst/>
            <a:rect l="l" t="t" r="r" b="b"/>
            <a:pathLst>
              <a:path w="4345940" h="2150745">
                <a:moveTo>
                  <a:pt x="0" y="2150429"/>
                </a:moveTo>
                <a:lnTo>
                  <a:pt x="4345660" y="2150429"/>
                </a:lnTo>
                <a:lnTo>
                  <a:pt x="4345660" y="0"/>
                </a:lnTo>
                <a:lnTo>
                  <a:pt x="0" y="0"/>
                </a:lnTo>
                <a:lnTo>
                  <a:pt x="0" y="2150429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6278934" y="3465226"/>
            <a:ext cx="2271395" cy="545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75310" algn="l"/>
                <a:tab pos="1196340" algn="l"/>
                <a:tab pos="1816735" algn="l"/>
              </a:tabLst>
            </a:pPr>
            <a:r>
              <a:rPr sz="1600" spc="15" dirty="0">
                <a:latin typeface="Helvetica"/>
                <a:cs typeface="Helvetica"/>
              </a:rPr>
              <a:t>50	100	150	200</a:t>
            </a:r>
            <a:endParaRPr sz="1600">
              <a:latin typeface="Helvetica"/>
              <a:cs typeface="Helvetica"/>
            </a:endParaRPr>
          </a:p>
          <a:p>
            <a:pPr marL="1043940">
              <a:lnSpc>
                <a:spcPct val="100000"/>
              </a:lnSpc>
              <a:spcBef>
                <a:spcPts val="535"/>
              </a:spcBef>
            </a:pPr>
            <a:r>
              <a:rPr sz="1600" spc="15" dirty="0">
                <a:latin typeface="Helvetica"/>
                <a:cs typeface="Helvetica"/>
              </a:rPr>
              <a:t>quadrupole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#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704350" y="3465226"/>
            <a:ext cx="161417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33095" algn="l"/>
                <a:tab pos="1254125" algn="l"/>
              </a:tabLst>
            </a:pPr>
            <a:r>
              <a:rPr sz="1600" spc="15" dirty="0">
                <a:latin typeface="Helvetica"/>
                <a:cs typeface="Helvetica"/>
              </a:rPr>
              <a:t>250	300	350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736460" y="1890650"/>
            <a:ext cx="277495" cy="7899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72110" algn="l"/>
              </a:tabLst>
            </a:pPr>
            <a:r>
              <a:rPr sz="1600" dirty="0">
                <a:latin typeface="Symbol"/>
                <a:cs typeface="Symbol"/>
              </a:rPr>
              <a:t>∆ε	</a:t>
            </a:r>
            <a:r>
              <a:rPr sz="1600" dirty="0">
                <a:latin typeface="Helvetica"/>
                <a:cs typeface="Helvetica"/>
              </a:rPr>
              <a:t>[nm]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874910" y="2353041"/>
            <a:ext cx="192405" cy="1092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y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5757553" y="317067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732353" y="319587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770354" y="31314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745153" y="315667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782354" y="31010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757154" y="31262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795154" y="30874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769954" y="31126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807154" y="31066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781954" y="31318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819954" y="31426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794754" y="316787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831955" y="31458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806754" y="317107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5844755" y="31474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5819554" y="317267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5856755" y="31226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5831555" y="31478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869555" y="307227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844355" y="30974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881555" y="31034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894356" y="31058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856355" y="3131076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5906356" y="31058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919156" y="31266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893956" y="31518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931156" y="31058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943956" y="303867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918756" y="306387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5955956" y="307547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968756" y="305867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943556" y="30838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980757" y="305707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955556" y="30822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993557" y="308907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968357" y="311427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005557" y="306987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018357" y="299547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993157" y="302067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030357" y="303387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043157" y="300747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017957" y="303267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055158" y="300427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029957" y="302947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067958" y="304187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042757" y="306707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080758" y="302507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092758" y="294747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067558" y="297267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105558" y="298747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6080358" y="301267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117559" y="295307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092358" y="297827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6130359" y="294907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105158" y="297427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142359" y="299067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6117159" y="301587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6155159" y="297547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6129959" y="300067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6167159" y="28978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6141959" y="2923473"/>
            <a:ext cx="75565" cy="0"/>
          </a:xfrm>
          <a:custGeom>
            <a:avLst/>
            <a:gdLst/>
            <a:ahLst/>
            <a:cxnLst/>
            <a:rect l="l" t="t" r="r" b="b"/>
            <a:pathLst>
              <a:path w="75564">
                <a:moveTo>
                  <a:pt x="0" y="0"/>
                </a:moveTo>
                <a:lnTo>
                  <a:pt x="75201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6179959" y="293707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6154759" y="2962674"/>
            <a:ext cx="87630" cy="0"/>
          </a:xfrm>
          <a:custGeom>
            <a:avLst/>
            <a:gdLst/>
            <a:ahLst/>
            <a:cxnLst/>
            <a:rect l="l" t="t" r="r" b="b"/>
            <a:pathLst>
              <a:path w="87629">
                <a:moveTo>
                  <a:pt x="0" y="0"/>
                </a:moveTo>
                <a:lnTo>
                  <a:pt x="87201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6191960" y="28986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6204760" y="28946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6179560" y="2915073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13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6216760" y="29378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6229560" y="29234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6204360" y="294867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6241560" y="284667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6216360" y="287187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6254360" y="28850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6266361" y="284427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6241160" y="286947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6279161" y="284027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6291161" y="28850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6265960" y="291027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303961" y="287067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278761" y="289587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6315961" y="279627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290761" y="282147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328762" y="283387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340762" y="279067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6315561" y="281587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6353562" y="278667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6328362" y="2809472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8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6365562" y="283147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6340362" y="285667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6378362" y="281867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6353162" y="284387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6391162" y="274587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6365962" y="277107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6403163" y="278187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6415963" y="273787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6390763" y="276307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6427963" y="273387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6402763" y="2757871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64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6440763" y="277947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6415563" y="280467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6452763" y="276587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6427563" y="279107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6465563" y="269547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6440363" y="272067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6477563" y="273147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6490364" y="268587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6465163" y="271107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6502364" y="268267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6477163" y="2707470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6515164" y="272747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6489964" y="275267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6527164" y="271547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6501964" y="274067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6539965" y="26474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6514764" y="267267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6551965" y="268187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6564765" y="26362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6539565" y="266147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6576765" y="26322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6551565" y="2657869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6589565" y="267707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6564365" y="270227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6601566" y="266507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6576365" y="269027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6614366" y="25994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6589165" y="26246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6626366" y="26330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6639166" y="25866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6613966" y="26118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6651166" y="25834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6625966" y="2609469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801" y="0"/>
                </a:lnTo>
              </a:path>
            </a:pathLst>
          </a:custGeom>
          <a:ln w="5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6663966" y="26274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6638766" y="265267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6675966" y="26154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6650766" y="26406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6688766" y="255226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6663566" y="25774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6701566" y="25850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6713566" y="253866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6688366" y="2563468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801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6726367" y="253546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6701166" y="256066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6738367" y="257946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6713166" y="26046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6751167" y="256746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6725967" y="259266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6763167" y="250666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6737967" y="253186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6775967" y="253786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6787968" y="249226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6762767" y="2517868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801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6800768" y="248906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6775567" y="251426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6812768" y="253226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6787568" y="255746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6825568" y="252106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6800368" y="254626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6837568" y="246186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6812368" y="248706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6850369" y="249306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6862369" y="244666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6837168" y="247186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6875169" y="244346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6849969" y="2471067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8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6887169" y="248666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6861969" y="251186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6899969" y="247466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6874769" y="249986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6911970" y="241786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6886769" y="244306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6924770" y="244826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6936770" y="240186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6911570" y="242706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6949570" y="239946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6924370" y="2427066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8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6961570" y="244186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6936370" y="246706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6974371" y="242986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6949170" y="245506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6986371" y="237546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6961170" y="240066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6999171" y="240426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011971" y="235866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6986771" y="238386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023971" y="235626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6998771" y="2384266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9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036772" y="239786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011571" y="242306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048772" y="238666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7023571" y="241186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061572" y="233386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7036372" y="235906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7073572" y="236186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7086372" y="231626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7061172" y="2341465"/>
            <a:ext cx="112395" cy="0"/>
          </a:xfrm>
          <a:custGeom>
            <a:avLst/>
            <a:gdLst/>
            <a:ahLst/>
            <a:cxnLst/>
            <a:rect l="l" t="t" r="r" b="b"/>
            <a:pathLst>
              <a:path w="112395">
                <a:moveTo>
                  <a:pt x="0" y="0"/>
                </a:moveTo>
                <a:lnTo>
                  <a:pt x="1120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098372" y="231386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111172" y="235466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085972" y="237986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7123172" y="234346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7097972" y="236866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7135972" y="229306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7110772" y="23182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7147972" y="232026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7160773" y="22746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7135572" y="2299865"/>
            <a:ext cx="112395" cy="0"/>
          </a:xfrm>
          <a:custGeom>
            <a:avLst/>
            <a:gdLst/>
            <a:ahLst/>
            <a:cxnLst/>
            <a:rect l="l" t="t" r="r" b="b"/>
            <a:pathLst>
              <a:path w="112395">
                <a:moveTo>
                  <a:pt x="0" y="0"/>
                </a:moveTo>
                <a:lnTo>
                  <a:pt x="1120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7172773" y="22722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7185573" y="231306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7160373" y="23382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7197573" y="230186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7172373" y="23270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7210373" y="22530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7185173" y="227826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7222374" y="22794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7235174" y="22338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7209973" y="225906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7247174" y="22322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221974" y="2261464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12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7259974" y="22722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7234774" y="22974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7271974" y="22610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7246774" y="22862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7284775" y="22138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7259574" y="223906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7296775" y="22402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7309575" y="21946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7284375" y="221986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7322375" y="21930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7297175" y="2222263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12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7334375" y="22322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7309175" y="225746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7347176" y="22210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7321975" y="224626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7359176" y="21754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7333975" y="22006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7371976" y="22010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7383976" y="21554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7358776" y="21806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7396776" y="21538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7371576" y="2183463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12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7408777" y="21930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7383576" y="221826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7421577" y="21818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7396376" y="22070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7433577" y="21378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7408377" y="21630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7446377" y="21626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7458377" y="21178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7433177" y="214306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7471178" y="21162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7445977" y="2146262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13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7483178" y="21546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7457977" y="21798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7495978" y="21434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7470778" y="21686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7507978" y="21010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7482778" y="212626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7520778" y="21258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7532778" y="20802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7507578" y="2109462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801" y="0"/>
                </a:lnTo>
              </a:path>
            </a:pathLst>
          </a:custGeom>
          <a:ln w="13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7545578" y="20794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7557579" y="21170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7532378" y="214226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7570378" y="21058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7545178" y="213106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7582379" y="20650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7557179" y="209026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7595179" y="20890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7607179" y="20434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7581979" y="2073061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801" y="0"/>
                </a:lnTo>
              </a:path>
            </a:pathLst>
          </a:custGeom>
          <a:ln w="144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7619979" y="20426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7632779" y="20802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7607579" y="210546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7644779" y="206986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7619579" y="209506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7657580" y="20290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7632379" y="205426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7669580" y="20530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7682380" y="20082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7657180" y="2037861"/>
            <a:ext cx="112395" cy="0"/>
          </a:xfrm>
          <a:custGeom>
            <a:avLst/>
            <a:gdLst/>
            <a:ahLst/>
            <a:cxnLst/>
            <a:rect l="l" t="t" r="r" b="b"/>
            <a:pathLst>
              <a:path w="112395">
                <a:moveTo>
                  <a:pt x="0" y="0"/>
                </a:moveTo>
                <a:lnTo>
                  <a:pt x="112001" y="0"/>
                </a:lnTo>
              </a:path>
            </a:pathLst>
          </a:custGeom>
          <a:ln w="144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7694380" y="20074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7707180" y="20442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7681980" y="206946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7719181" y="20330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7693980" y="205826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7731981" y="19946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7706780" y="201986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7743981" y="20178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7756781" y="19730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7731581" y="2002660"/>
            <a:ext cx="112395" cy="0"/>
          </a:xfrm>
          <a:custGeom>
            <a:avLst/>
            <a:gdLst/>
            <a:ahLst/>
            <a:cxnLst/>
            <a:rect l="l" t="t" r="r" b="b"/>
            <a:pathLst>
              <a:path w="112395">
                <a:moveTo>
                  <a:pt x="0" y="0"/>
                </a:moveTo>
                <a:lnTo>
                  <a:pt x="112001" y="0"/>
                </a:lnTo>
              </a:path>
            </a:pathLst>
          </a:custGeom>
          <a:ln w="144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7768781" y="19722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7781582" y="200826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7756381" y="203346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7793582" y="19978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7768381" y="202306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7806382" y="19602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7781182" y="198546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7818382" y="19826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7831182" y="19378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7805982" y="1963060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7843183" y="19378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7855983" y="19738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7830782" y="199906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7867983" y="19626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7842783" y="198786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7880783" y="19266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7855583" y="195186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7892783" y="19490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7867583" y="197426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7905584" y="19042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7880383" y="1929459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7917584" y="19042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7930384" y="19394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7905184" y="196466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7943184" y="192906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7917984" y="195426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7955184" y="18938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7929984" y="191905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7967984" y="19154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7942784" y="194066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7979985" y="18706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7954784" y="1895859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2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7992784" y="18706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8004785" y="19058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7979585" y="193106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8017585" y="18954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7992385" y="192065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8029585" y="18610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8004385" y="1886659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801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8042385" y="18826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8017185" y="190785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8054385" y="18378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8029185" y="1863058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2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8067185" y="18378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8079185" y="18722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8053985" y="189745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8091986" y="186185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8103986" y="18290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8078785" y="1854258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8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8116786" y="18498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8091586" y="187505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8128786" y="18058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8103586" y="1831058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2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8141586" y="18058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8153587" y="18402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8128386" y="186545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8166387" y="18290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8178387" y="17978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8153187" y="1822658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801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8191187" y="18178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8165987" y="184305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8203187" y="17738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8177987" y="1799457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200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8215988" y="17746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8227988" y="18082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8202787" y="183345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8240788" y="17970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8253588" y="17666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8228388" y="1796657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13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8265588" y="17866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8240388" y="181185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8278389" y="17426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8253188" y="1768257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00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8290389" y="17434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8303189" y="1776258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8315189" y="17658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8289989" y="179105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8327989" y="17362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8302789" y="1766257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136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8339990" y="17562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8314789" y="178145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8352790" y="17114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8327589" y="1737057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00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8364790" y="17122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8377590" y="17458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8389590" y="17346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8364390" y="17598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8402391" y="17058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8377190" y="1735457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12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8414391" y="17258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8389190" y="17510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8427191" y="16810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8401991" y="1705856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12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8439191" y="16826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8413991" y="170785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8451991" y="17146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8463991" y="1704257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8438791" y="17294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8476791" y="16762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8488791" y="16954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8463591" y="172065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8501591" y="16514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8476391" y="1677056"/>
            <a:ext cx="62865" cy="0"/>
          </a:xfrm>
          <a:custGeom>
            <a:avLst/>
            <a:gdLst/>
            <a:ahLst/>
            <a:cxnLst/>
            <a:rect l="l" t="t" r="r" b="b"/>
            <a:pathLst>
              <a:path w="62865">
                <a:moveTo>
                  <a:pt x="0" y="0"/>
                </a:moveTo>
                <a:lnTo>
                  <a:pt x="62400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8513591" y="16522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8526392" y="16850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8538392" y="16738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8513191" y="169905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8551192" y="16474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8525992" y="1676256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112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8563992" y="16658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8538792" y="169105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8575992" y="16218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8588793" y="16234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8550792" y="1648655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8600793" y="16546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8613593" y="16442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8588393" y="166945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8625593" y="16186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8638393" y="1637056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8613193" y="166225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8650394" y="15930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8625193" y="1618655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200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8663194" y="15938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8675194" y="16258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8687994" y="16146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8662794" y="163985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8699994" y="15898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8674794" y="1618655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001" y="0"/>
                </a:lnTo>
              </a:path>
            </a:pathLst>
          </a:custGeom>
          <a:ln w="112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8712795" y="16082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8687594" y="163345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8724795" y="15642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8737595" y="15658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8699594" y="1591055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8749595" y="15970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8762395" y="15858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8737195" y="161105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8774395" y="15618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8787196" y="15794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8761995" y="160465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8799196" y="15354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8811996" y="15370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8773996" y="1562254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5">
                <a:moveTo>
                  <a:pt x="0" y="0"/>
                </a:moveTo>
                <a:lnTo>
                  <a:pt x="1504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8823996" y="156825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8836797" y="15578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8811596" y="158305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8848797" y="15338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8861597" y="15514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8836396" y="157665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8874397" y="15074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8886397" y="15098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8849197" y="1535054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8899197" y="15402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8911197" y="15290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8885997" y="155425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8923997" y="15066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8935997" y="15242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8910797" y="154945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8948797" y="14802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8960798" y="14818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8923597" y="1507054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8973598" y="15122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8985598" y="15010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8960398" y="152625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8998398" y="14794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9010398" y="149705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8985198" y="152225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9023199" y="14530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9035199" y="14546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8997998" y="1479853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9047999" y="14842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9059999" y="14738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9034799" y="149905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9072799" y="14530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9084799" y="14698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9059599" y="149505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9097600" y="14258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9109600" y="14282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9072399" y="1453453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9122400" y="14570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9134400" y="14466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9109200" y="147185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9147201" y="14266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9159201" y="14434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9134000" y="146865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9172001" y="13994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9184801" y="14018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9146801" y="1427052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9196801" y="143065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9209602" y="14194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9184401" y="144465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9221602" y="14002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9234402" y="14170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9209201" y="144225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9246402" y="13730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9259202" y="13754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9221202" y="1400652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9271202" y="14042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9284003" y="13930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9258802" y="141825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9296003" y="13746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9308803" y="13906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9283603" y="141585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9320803" y="13466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9333603" y="13498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9295603" y="1375052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9345603" y="13778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9358403" y="13674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9333203" y="139265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9370404" y="13490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9383204" y="13650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9358003" y="139025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9395204" y="13210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9408004" y="13234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9370004" y="1349851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5">
                <a:moveTo>
                  <a:pt x="0" y="0"/>
                </a:moveTo>
                <a:lnTo>
                  <a:pt x="150402" y="0"/>
                </a:lnTo>
              </a:path>
            </a:pathLst>
          </a:custGeom>
          <a:ln w="64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9420004" y="1351452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9432804" y="13410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9407604" y="136625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9444804" y="13234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9457604" y="13394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9432404" y="136465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9469605" y="12954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9482405" y="12986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9444404" y="1323851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5">
                <a:moveTo>
                  <a:pt x="0" y="0"/>
                </a:moveTo>
                <a:lnTo>
                  <a:pt x="150402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9495205" y="13258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9507205" y="13154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9482005" y="1340251"/>
            <a:ext cx="75565" cy="0"/>
          </a:xfrm>
          <a:custGeom>
            <a:avLst/>
            <a:gdLst/>
            <a:ahLst/>
            <a:cxnLst/>
            <a:rect l="l" t="t" r="r" b="b"/>
            <a:pathLst>
              <a:path w="75565">
                <a:moveTo>
                  <a:pt x="0" y="0"/>
                </a:moveTo>
                <a:lnTo>
                  <a:pt x="75201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9520006" y="12986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9532006" y="13146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9544806" y="12706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9556806" y="12730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9519606" y="1299451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64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9569606" y="13010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9581606" y="12898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9556406" y="1314651"/>
            <a:ext cx="75565" cy="0"/>
          </a:xfrm>
          <a:custGeom>
            <a:avLst/>
            <a:gdLst/>
            <a:ahLst/>
            <a:cxnLst/>
            <a:rect l="l" t="t" r="r" b="b"/>
            <a:pathLst>
              <a:path w="75565">
                <a:moveTo>
                  <a:pt x="0" y="0"/>
                </a:moveTo>
                <a:lnTo>
                  <a:pt x="75201" y="0"/>
                </a:lnTo>
              </a:path>
            </a:pathLst>
          </a:custGeom>
          <a:ln w="48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9594407" y="12738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9606407" y="12890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9619207" y="12450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9631207" y="12482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9594007" y="1274650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602" y="0"/>
                </a:lnTo>
              </a:path>
            </a:pathLst>
          </a:custGeom>
          <a:ln w="64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9644007" y="127545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9656008" y="12642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9630807" y="1289451"/>
            <a:ext cx="75565" cy="0"/>
          </a:xfrm>
          <a:custGeom>
            <a:avLst/>
            <a:gdLst/>
            <a:ahLst/>
            <a:cxnLst/>
            <a:rect l="l" t="t" r="r" b="b"/>
            <a:pathLst>
              <a:path w="75565">
                <a:moveTo>
                  <a:pt x="0" y="0"/>
                </a:moveTo>
                <a:lnTo>
                  <a:pt x="75201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9668808" y="12490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9680808" y="12642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9693608" y="12194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9668408" y="12446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9705608" y="12226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9680408" y="12478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9718409" y="12506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9730409" y="1239450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9705208" y="12646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40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5757553" y="1210250"/>
            <a:ext cx="4345940" cy="2150745"/>
          </a:xfrm>
          <a:custGeom>
            <a:avLst/>
            <a:gdLst/>
            <a:ahLst/>
            <a:cxnLst/>
            <a:rect l="l" t="t" r="r" b="b"/>
            <a:pathLst>
              <a:path w="4345940" h="2150745">
                <a:moveTo>
                  <a:pt x="0" y="2150429"/>
                </a:moveTo>
                <a:lnTo>
                  <a:pt x="4345660" y="2150429"/>
                </a:lnTo>
                <a:lnTo>
                  <a:pt x="4345660" y="0"/>
                </a:lnTo>
                <a:lnTo>
                  <a:pt x="0" y="0"/>
                </a:lnTo>
                <a:lnTo>
                  <a:pt x="0" y="2150429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5757553" y="639736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10052813" y="639736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5757553" y="603895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10052813" y="603895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5757553" y="568055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10052813" y="568055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5757553" y="532214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10052813" y="532214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5757553" y="496374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10052813" y="496374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5757553" y="460533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10052813" y="460533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5757553" y="424693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10052813" y="424693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 txBox="1"/>
          <p:nvPr/>
        </p:nvSpPr>
        <p:spPr>
          <a:xfrm>
            <a:off x="5273121" y="4143474"/>
            <a:ext cx="372745" cy="238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300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900"/>
              </a:spcBef>
            </a:pPr>
            <a:r>
              <a:rPr sz="1600" spc="15" dirty="0">
                <a:latin typeface="Helvetica"/>
                <a:cs typeface="Helvetica"/>
              </a:rPr>
              <a:t>250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900"/>
              </a:spcBef>
            </a:pPr>
            <a:r>
              <a:rPr sz="1600" spc="15" dirty="0">
                <a:latin typeface="Helvetica"/>
                <a:cs typeface="Helvetica"/>
              </a:rPr>
              <a:t>200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900"/>
              </a:spcBef>
            </a:pPr>
            <a:r>
              <a:rPr sz="1600" spc="15" dirty="0">
                <a:latin typeface="Helvetica"/>
                <a:cs typeface="Helvetica"/>
              </a:rPr>
              <a:t>150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900"/>
              </a:spcBef>
            </a:pPr>
            <a:r>
              <a:rPr sz="1600" spc="15" dirty="0">
                <a:latin typeface="Helvetica"/>
                <a:cs typeface="Helvetica"/>
              </a:rPr>
              <a:t>100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ct val="100000"/>
              </a:lnSpc>
              <a:spcBef>
                <a:spcPts val="900"/>
              </a:spcBef>
            </a:pPr>
            <a:r>
              <a:rPr sz="1600" spc="15" dirty="0">
                <a:latin typeface="Helvetica"/>
                <a:cs typeface="Helvetica"/>
              </a:rPr>
              <a:t>50</a:t>
            </a:r>
            <a:endParaRPr sz="1600">
              <a:latin typeface="Helvetica"/>
              <a:cs typeface="Helvetica"/>
            </a:endParaRPr>
          </a:p>
          <a:p>
            <a:pPr marL="231140" algn="ctr">
              <a:lnSpc>
                <a:spcPct val="100000"/>
              </a:lnSpc>
              <a:spcBef>
                <a:spcPts val="900"/>
              </a:spcBef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10" name="object 610"/>
          <p:cNvSpPr/>
          <p:nvPr/>
        </p:nvSpPr>
        <p:spPr>
          <a:xfrm>
            <a:off x="5757553" y="63469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5757553" y="424693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 txBox="1"/>
          <p:nvPr/>
        </p:nvSpPr>
        <p:spPr>
          <a:xfrm>
            <a:off x="5715946" y="6501910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13" name="object 613"/>
          <p:cNvSpPr/>
          <p:nvPr/>
        </p:nvSpPr>
        <p:spPr>
          <a:xfrm>
            <a:off x="6626366" y="63469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6626366" y="424693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 txBox="1"/>
          <p:nvPr/>
        </p:nvSpPr>
        <p:spPr>
          <a:xfrm>
            <a:off x="6469120" y="6501910"/>
            <a:ext cx="37274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500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16" name="object 616"/>
          <p:cNvSpPr/>
          <p:nvPr/>
        </p:nvSpPr>
        <p:spPr>
          <a:xfrm>
            <a:off x="7495978" y="63469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7495978" y="424693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8364790" y="63469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8364790" y="424693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9234402" y="63469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9234402" y="424693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10103214" y="634696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10103214" y="424693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5757553" y="4246934"/>
            <a:ext cx="4345940" cy="2150745"/>
          </a:xfrm>
          <a:custGeom>
            <a:avLst/>
            <a:gdLst/>
            <a:ahLst/>
            <a:cxnLst/>
            <a:rect l="l" t="t" r="r" b="b"/>
            <a:pathLst>
              <a:path w="4345940" h="2150745">
                <a:moveTo>
                  <a:pt x="0" y="2150429"/>
                </a:moveTo>
                <a:lnTo>
                  <a:pt x="4345660" y="2150429"/>
                </a:lnTo>
                <a:lnTo>
                  <a:pt x="4345660" y="0"/>
                </a:lnTo>
                <a:lnTo>
                  <a:pt x="0" y="0"/>
                </a:lnTo>
                <a:lnTo>
                  <a:pt x="0" y="2150429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 txBox="1"/>
          <p:nvPr/>
        </p:nvSpPr>
        <p:spPr>
          <a:xfrm>
            <a:off x="7280907" y="6501910"/>
            <a:ext cx="1356995" cy="545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881380" algn="l"/>
              </a:tabLst>
            </a:pPr>
            <a:r>
              <a:rPr sz="1600" spc="15" dirty="0">
                <a:latin typeface="Helvetica"/>
                <a:cs typeface="Helvetica"/>
              </a:rPr>
              <a:t>1000	1500</a:t>
            </a:r>
            <a:endParaRPr sz="1600">
              <a:latin typeface="Helvetica"/>
              <a:cs typeface="Helvetica"/>
            </a:endParaRPr>
          </a:p>
          <a:p>
            <a:pPr marL="41910">
              <a:lnSpc>
                <a:spcPct val="100000"/>
              </a:lnSpc>
              <a:spcBef>
                <a:spcPts val="535"/>
              </a:spcBef>
            </a:pPr>
            <a:r>
              <a:rPr sz="1600" spc="15" dirty="0">
                <a:latin typeface="Helvetica"/>
                <a:cs typeface="Helvetica"/>
              </a:rPr>
              <a:t>quadrupole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#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26" name="object 626"/>
          <p:cNvSpPr txBox="1"/>
          <p:nvPr/>
        </p:nvSpPr>
        <p:spPr>
          <a:xfrm>
            <a:off x="9019331" y="6501910"/>
            <a:ext cx="48831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2000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27" name="object 627"/>
          <p:cNvSpPr txBox="1"/>
          <p:nvPr/>
        </p:nvSpPr>
        <p:spPr>
          <a:xfrm>
            <a:off x="9888143" y="6501910"/>
            <a:ext cx="48831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2500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28" name="object 628"/>
          <p:cNvSpPr txBox="1"/>
          <p:nvPr/>
        </p:nvSpPr>
        <p:spPr>
          <a:xfrm>
            <a:off x="4736460" y="4927335"/>
            <a:ext cx="277495" cy="7899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72110" algn="l"/>
              </a:tabLst>
            </a:pPr>
            <a:r>
              <a:rPr sz="1600" dirty="0">
                <a:latin typeface="Symbol"/>
                <a:cs typeface="Symbol"/>
              </a:rPr>
              <a:t>∆ε	</a:t>
            </a:r>
            <a:r>
              <a:rPr sz="1600" dirty="0">
                <a:latin typeface="Helvetica"/>
                <a:cs typeface="Helvetica"/>
              </a:rPr>
              <a:t>[nm]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29" name="object 629"/>
          <p:cNvSpPr txBox="1"/>
          <p:nvPr/>
        </p:nvSpPr>
        <p:spPr>
          <a:xfrm>
            <a:off x="4874910" y="5389725"/>
            <a:ext cx="192405" cy="1092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y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630" name="object 630"/>
          <p:cNvSpPr/>
          <p:nvPr/>
        </p:nvSpPr>
        <p:spPr>
          <a:xfrm>
            <a:off x="5726362" y="4307735"/>
            <a:ext cx="3554039" cy="20872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5757553" y="4246934"/>
            <a:ext cx="4345940" cy="2150745"/>
          </a:xfrm>
          <a:custGeom>
            <a:avLst/>
            <a:gdLst/>
            <a:ahLst/>
            <a:cxnLst/>
            <a:rect l="l" t="t" r="r" b="b"/>
            <a:pathLst>
              <a:path w="4345940" h="2150745">
                <a:moveTo>
                  <a:pt x="0" y="2150429"/>
                </a:moveTo>
                <a:lnTo>
                  <a:pt x="4345660" y="2150429"/>
                </a:lnTo>
                <a:lnTo>
                  <a:pt x="4345660" y="0"/>
                </a:lnTo>
                <a:lnTo>
                  <a:pt x="0" y="0"/>
                </a:lnTo>
                <a:lnTo>
                  <a:pt x="0" y="2150429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75</a:t>
            </a:r>
          </a:p>
        </p:txBody>
      </p:sp>
      <p:sp>
        <p:nvSpPr>
          <p:cNvPr id="633" name="TextBox 632"/>
          <p:cNvSpPr txBox="1"/>
          <p:nvPr/>
        </p:nvSpPr>
        <p:spPr>
          <a:xfrm>
            <a:off x="622301" y="885825"/>
            <a:ext cx="3505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Transverse stability of beam with initial offset </a:t>
            </a:r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cs typeface="Symbol" charset="2"/>
              </a:rPr>
              <a:t>y</a:t>
            </a:r>
            <a:endParaRPr lang="en-US" sz="2000" dirty="0" smtClean="0">
              <a:cs typeface="Symbol" charset="2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cs typeface="Symbol" charset="2"/>
              </a:rPr>
              <a:t>No energy spread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err="1" smtClean="0">
                <a:cs typeface="Symbol" charset="2"/>
              </a:rPr>
              <a:t>Emittance</a:t>
            </a:r>
            <a:r>
              <a:rPr lang="en-US" sz="2000" dirty="0" smtClean="0">
                <a:cs typeface="Symbol" charset="2"/>
              </a:rPr>
              <a:t> with respect to beam axis shown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cs typeface="Symbol" charset="2"/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cs typeface="Symbol" charset="2"/>
            </a:endParaRP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>
                <a:cs typeface="Symbol" charset="2"/>
              </a:rPr>
              <a:t>Acceptable for ILC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>
                <a:cs typeface="Symbol" charset="2"/>
              </a:rPr>
              <a:t>Not acceptable for CLIC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3331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03780">
              <a:lnSpc>
                <a:spcPct val="100000"/>
              </a:lnSpc>
            </a:pPr>
            <a:r>
              <a:rPr sz="3200" spc="55" dirty="0">
                <a:latin typeface="+mj-lt"/>
              </a:rPr>
              <a:t>Achi</a:t>
            </a:r>
            <a:r>
              <a:rPr sz="3200" spc="-25" dirty="0">
                <a:latin typeface="+mj-lt"/>
              </a:rPr>
              <a:t>e</a:t>
            </a:r>
            <a:r>
              <a:rPr sz="3200" spc="40" dirty="0">
                <a:latin typeface="+mj-lt"/>
              </a:rPr>
              <a:t>ving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35" dirty="0">
                <a:latin typeface="+mj-lt"/>
              </a:rPr>
              <a:t>Stability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953" y="885825"/>
            <a:ext cx="4228464" cy="41641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Transverse  wakes  act  as defocusing force on tail</a:t>
            </a:r>
          </a:p>
          <a:p>
            <a:pPr marL="463550" marR="5080" indent="-278765">
              <a:lnSpc>
                <a:spcPct val="107400"/>
              </a:lnSpc>
              <a:spcBef>
                <a:spcPts val="795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beam  jitter  is  </a:t>
            </a:r>
            <a:r>
              <a:rPr sz="2000" dirty="0" smtClean="0">
                <a:cs typeface="Times New Roman"/>
              </a:rPr>
              <a:t>exponentially amplified</a:t>
            </a:r>
            <a:endParaRPr lang="fr-CH" sz="2000" dirty="0" smtClean="0">
              <a:cs typeface="Times New Roman"/>
            </a:endParaRPr>
          </a:p>
          <a:p>
            <a:pPr marL="463550" marR="5080" indent="-278765">
              <a:lnSpc>
                <a:spcPct val="107400"/>
              </a:lnSpc>
              <a:spcBef>
                <a:spcPts val="795"/>
              </a:spcBef>
            </a:pPr>
            <a:endParaRPr lang="fr-CH" sz="2000" dirty="0" smtClean="0">
              <a:cs typeface="Times New Roman"/>
            </a:endParaRPr>
          </a:p>
          <a:p>
            <a:pPr marL="463550" marR="5080" indent="-278765">
              <a:lnSpc>
                <a:spcPct val="107400"/>
              </a:lnSpc>
              <a:spcBef>
                <a:spcPts val="795"/>
              </a:spcBef>
            </a:pPr>
            <a:r>
              <a:rPr lang="fr-CH" sz="2000" dirty="0" smtClean="0">
                <a:cs typeface="Times New Roman"/>
              </a:rPr>
              <a:t>BNS damping (Balakin, Novokhatsky and Smirnov) prevents this growth</a:t>
            </a:r>
          </a:p>
          <a:p>
            <a:pPr marL="605790" marR="5080" lvl="1" indent="-135890">
              <a:lnSpc>
                <a:spcPct val="107400"/>
              </a:lnSpc>
              <a:buFont typeface="Times New Roman"/>
              <a:buChar char="-"/>
              <a:tabLst>
                <a:tab pos="149225" algn="l"/>
              </a:tabLst>
            </a:pPr>
            <a:r>
              <a:rPr lang="fr-CH" sz="2000" dirty="0">
                <a:cs typeface="Times New Roman"/>
              </a:rPr>
              <a:t>manipulate  RF  phases to have energy spread</a:t>
            </a:r>
          </a:p>
          <a:p>
            <a:pPr marL="605790" lvl="1" indent="-135890">
              <a:spcBef>
                <a:spcPts val="1145"/>
              </a:spcBef>
              <a:buFont typeface="Times New Roman"/>
              <a:buChar char="-"/>
              <a:tabLst>
                <a:tab pos="149225" algn="l"/>
              </a:tabLst>
            </a:pPr>
            <a:r>
              <a:rPr lang="fr-CH" sz="2000" dirty="0">
                <a:cs typeface="Times New Roman"/>
              </a:rPr>
              <a:t>take spread out at end</a:t>
            </a:r>
          </a:p>
          <a:p>
            <a:pPr marL="463550" marR="5080" indent="-278765">
              <a:lnSpc>
                <a:spcPct val="107400"/>
              </a:lnSpc>
              <a:spcBef>
                <a:spcPts val="795"/>
              </a:spcBef>
            </a:pPr>
            <a:endParaRPr sz="2000" dirty="0"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48590" y="1456596"/>
            <a:ext cx="2715260" cy="1163955"/>
          </a:xfrm>
          <a:custGeom>
            <a:avLst/>
            <a:gdLst/>
            <a:ahLst/>
            <a:cxnLst/>
            <a:rect l="l" t="t" r="r" b="b"/>
            <a:pathLst>
              <a:path w="2715259" h="1163955">
                <a:moveTo>
                  <a:pt x="0" y="1163607"/>
                </a:moveTo>
                <a:lnTo>
                  <a:pt x="2715088" y="1163607"/>
                </a:lnTo>
                <a:lnTo>
                  <a:pt x="2715088" y="0"/>
                </a:lnTo>
                <a:lnTo>
                  <a:pt x="0" y="0"/>
                </a:lnTo>
                <a:lnTo>
                  <a:pt x="0" y="1163607"/>
                </a:lnTo>
                <a:close/>
              </a:path>
            </a:pathLst>
          </a:custGeom>
          <a:ln w="581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230643" y="1651224"/>
            <a:ext cx="194310" cy="193675"/>
          </a:xfrm>
          <a:custGeom>
            <a:avLst/>
            <a:gdLst/>
            <a:ahLst/>
            <a:cxnLst/>
            <a:rect l="l" t="t" r="r" b="b"/>
            <a:pathLst>
              <a:path w="194310" h="193675">
                <a:moveTo>
                  <a:pt x="108414" y="0"/>
                </a:moveTo>
                <a:lnTo>
                  <a:pt x="62209" y="7851"/>
                </a:lnTo>
                <a:lnTo>
                  <a:pt x="27205" y="30088"/>
                </a:lnTo>
                <a:lnTo>
                  <a:pt x="5701" y="63092"/>
                </a:lnTo>
                <a:lnTo>
                  <a:pt x="0" y="89290"/>
                </a:lnTo>
                <a:lnTo>
                  <a:pt x="952" y="105066"/>
                </a:lnTo>
                <a:lnTo>
                  <a:pt x="14898" y="146369"/>
                </a:lnTo>
                <a:lnTo>
                  <a:pt x="42471" y="176278"/>
                </a:lnTo>
                <a:lnTo>
                  <a:pt x="79813" y="191764"/>
                </a:lnTo>
                <a:lnTo>
                  <a:pt x="93764" y="193198"/>
                </a:lnTo>
                <a:lnTo>
                  <a:pt x="108872" y="192151"/>
                </a:lnTo>
                <a:lnTo>
                  <a:pt x="148900" y="177516"/>
                </a:lnTo>
                <a:lnTo>
                  <a:pt x="178084" y="148823"/>
                </a:lnTo>
                <a:lnTo>
                  <a:pt x="192699" y="110170"/>
                </a:lnTo>
                <a:lnTo>
                  <a:pt x="193690" y="96271"/>
                </a:lnTo>
                <a:lnTo>
                  <a:pt x="192599" y="81681"/>
                </a:lnTo>
                <a:lnTo>
                  <a:pt x="177507" y="42624"/>
                </a:lnTo>
                <a:lnTo>
                  <a:pt x="148017" y="13969"/>
                </a:lnTo>
                <a:lnTo>
                  <a:pt x="10841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30643" y="1651224"/>
            <a:ext cx="194310" cy="193675"/>
          </a:xfrm>
          <a:custGeom>
            <a:avLst/>
            <a:gdLst/>
            <a:ahLst/>
            <a:cxnLst/>
            <a:rect l="l" t="t" r="r" b="b"/>
            <a:pathLst>
              <a:path w="194310" h="193675">
                <a:moveTo>
                  <a:pt x="193690" y="96271"/>
                </a:moveTo>
                <a:lnTo>
                  <a:pt x="192599" y="81681"/>
                </a:lnTo>
                <a:lnTo>
                  <a:pt x="189433" y="67771"/>
                </a:lnTo>
                <a:lnTo>
                  <a:pt x="169065" y="31705"/>
                </a:lnTo>
                <a:lnTo>
                  <a:pt x="135728" y="7469"/>
                </a:lnTo>
                <a:lnTo>
                  <a:pt x="108414" y="0"/>
                </a:lnTo>
                <a:lnTo>
                  <a:pt x="91909" y="795"/>
                </a:lnTo>
                <a:lnTo>
                  <a:pt x="49183" y="13844"/>
                </a:lnTo>
                <a:lnTo>
                  <a:pt x="18423" y="40071"/>
                </a:lnTo>
                <a:lnTo>
                  <a:pt x="1930" y="75861"/>
                </a:lnTo>
                <a:lnTo>
                  <a:pt x="0" y="89290"/>
                </a:lnTo>
                <a:lnTo>
                  <a:pt x="952" y="105066"/>
                </a:lnTo>
                <a:lnTo>
                  <a:pt x="14898" y="146369"/>
                </a:lnTo>
                <a:lnTo>
                  <a:pt x="42471" y="176278"/>
                </a:lnTo>
                <a:lnTo>
                  <a:pt x="79813" y="191764"/>
                </a:lnTo>
                <a:lnTo>
                  <a:pt x="93764" y="193198"/>
                </a:lnTo>
                <a:lnTo>
                  <a:pt x="108872" y="192151"/>
                </a:lnTo>
                <a:lnTo>
                  <a:pt x="148900" y="177516"/>
                </a:lnTo>
                <a:lnTo>
                  <a:pt x="178084" y="148823"/>
                </a:lnTo>
                <a:lnTo>
                  <a:pt x="189676" y="123908"/>
                </a:lnTo>
                <a:lnTo>
                  <a:pt x="192699" y="110170"/>
                </a:lnTo>
              </a:path>
            </a:pathLst>
          </a:custGeom>
          <a:ln w="19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18515" y="1651224"/>
            <a:ext cx="193675" cy="193675"/>
          </a:xfrm>
          <a:custGeom>
            <a:avLst/>
            <a:gdLst/>
            <a:ahLst/>
            <a:cxnLst/>
            <a:rect l="l" t="t" r="r" b="b"/>
            <a:pathLst>
              <a:path w="193675" h="193675">
                <a:moveTo>
                  <a:pt x="108408" y="0"/>
                </a:moveTo>
                <a:lnTo>
                  <a:pt x="62206" y="7852"/>
                </a:lnTo>
                <a:lnTo>
                  <a:pt x="27203" y="30090"/>
                </a:lnTo>
                <a:lnTo>
                  <a:pt x="5700" y="63096"/>
                </a:lnTo>
                <a:lnTo>
                  <a:pt x="0" y="89296"/>
                </a:lnTo>
                <a:lnTo>
                  <a:pt x="952" y="105071"/>
                </a:lnTo>
                <a:lnTo>
                  <a:pt x="14899" y="146372"/>
                </a:lnTo>
                <a:lnTo>
                  <a:pt x="42475" y="176280"/>
                </a:lnTo>
                <a:lnTo>
                  <a:pt x="79818" y="191766"/>
                </a:lnTo>
                <a:lnTo>
                  <a:pt x="93769" y="193199"/>
                </a:lnTo>
                <a:lnTo>
                  <a:pt x="108877" y="192152"/>
                </a:lnTo>
                <a:lnTo>
                  <a:pt x="148902" y="177515"/>
                </a:lnTo>
                <a:lnTo>
                  <a:pt x="178083" y="148819"/>
                </a:lnTo>
                <a:lnTo>
                  <a:pt x="192693" y="110161"/>
                </a:lnTo>
                <a:lnTo>
                  <a:pt x="193682" y="96272"/>
                </a:lnTo>
                <a:lnTo>
                  <a:pt x="192592" y="81681"/>
                </a:lnTo>
                <a:lnTo>
                  <a:pt x="177500" y="42623"/>
                </a:lnTo>
                <a:lnTo>
                  <a:pt x="148012" y="13967"/>
                </a:lnTo>
                <a:lnTo>
                  <a:pt x="10840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618515" y="1651224"/>
            <a:ext cx="193675" cy="193675"/>
          </a:xfrm>
          <a:custGeom>
            <a:avLst/>
            <a:gdLst/>
            <a:ahLst/>
            <a:cxnLst/>
            <a:rect l="l" t="t" r="r" b="b"/>
            <a:pathLst>
              <a:path w="193675" h="193675">
                <a:moveTo>
                  <a:pt x="193682" y="96272"/>
                </a:moveTo>
                <a:lnTo>
                  <a:pt x="192592" y="81681"/>
                </a:lnTo>
                <a:lnTo>
                  <a:pt x="189425" y="67770"/>
                </a:lnTo>
                <a:lnTo>
                  <a:pt x="169059" y="31704"/>
                </a:lnTo>
                <a:lnTo>
                  <a:pt x="135723" y="7468"/>
                </a:lnTo>
                <a:lnTo>
                  <a:pt x="108408" y="0"/>
                </a:lnTo>
                <a:lnTo>
                  <a:pt x="91905" y="795"/>
                </a:lnTo>
                <a:lnTo>
                  <a:pt x="49180" y="13845"/>
                </a:lnTo>
                <a:lnTo>
                  <a:pt x="18422" y="40075"/>
                </a:lnTo>
                <a:lnTo>
                  <a:pt x="1929" y="75866"/>
                </a:lnTo>
                <a:lnTo>
                  <a:pt x="0" y="89296"/>
                </a:lnTo>
                <a:lnTo>
                  <a:pt x="952" y="105071"/>
                </a:lnTo>
                <a:lnTo>
                  <a:pt x="14899" y="146372"/>
                </a:lnTo>
                <a:lnTo>
                  <a:pt x="42475" y="176280"/>
                </a:lnTo>
                <a:lnTo>
                  <a:pt x="79818" y="191766"/>
                </a:lnTo>
                <a:lnTo>
                  <a:pt x="93769" y="193199"/>
                </a:lnTo>
                <a:lnTo>
                  <a:pt x="108877" y="192152"/>
                </a:lnTo>
                <a:lnTo>
                  <a:pt x="148902" y="177515"/>
                </a:lnTo>
                <a:lnTo>
                  <a:pt x="178083" y="148819"/>
                </a:lnTo>
                <a:lnTo>
                  <a:pt x="189672" y="123901"/>
                </a:lnTo>
                <a:lnTo>
                  <a:pt x="192693" y="110161"/>
                </a:lnTo>
              </a:path>
            </a:pathLst>
          </a:custGeom>
          <a:ln w="19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327364" y="1475995"/>
            <a:ext cx="0" cy="271780"/>
          </a:xfrm>
          <a:custGeom>
            <a:avLst/>
            <a:gdLst/>
            <a:ahLst/>
            <a:cxnLst/>
            <a:rect l="l" t="t" r="r" b="b"/>
            <a:pathLst>
              <a:path h="271780">
                <a:moveTo>
                  <a:pt x="0" y="271500"/>
                </a:moveTo>
                <a:lnTo>
                  <a:pt x="0" y="0"/>
                </a:lnTo>
              </a:path>
            </a:pathLst>
          </a:custGeom>
          <a:ln w="581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40071" y="1359624"/>
            <a:ext cx="174625" cy="194310"/>
          </a:xfrm>
          <a:custGeom>
            <a:avLst/>
            <a:gdLst/>
            <a:ahLst/>
            <a:cxnLst/>
            <a:rect l="l" t="t" r="r" b="b"/>
            <a:pathLst>
              <a:path w="174625" h="194309">
                <a:moveTo>
                  <a:pt x="87292" y="0"/>
                </a:moveTo>
                <a:lnTo>
                  <a:pt x="0" y="193957"/>
                </a:lnTo>
                <a:lnTo>
                  <a:pt x="58200" y="168097"/>
                </a:lnTo>
                <a:lnTo>
                  <a:pt x="162947" y="168097"/>
                </a:lnTo>
                <a:lnTo>
                  <a:pt x="87292" y="0"/>
                </a:lnTo>
                <a:close/>
              </a:path>
              <a:path w="174625" h="194309">
                <a:moveTo>
                  <a:pt x="162947" y="168097"/>
                </a:moveTo>
                <a:lnTo>
                  <a:pt x="116385" y="168097"/>
                </a:lnTo>
                <a:lnTo>
                  <a:pt x="174585" y="193957"/>
                </a:lnTo>
                <a:lnTo>
                  <a:pt x="162947" y="16809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557628" y="1456596"/>
            <a:ext cx="970280" cy="1163955"/>
          </a:xfrm>
          <a:custGeom>
            <a:avLst/>
            <a:gdLst/>
            <a:ahLst/>
            <a:cxnLst/>
            <a:rect l="l" t="t" r="r" b="b"/>
            <a:pathLst>
              <a:path w="970279" h="1163955">
                <a:moveTo>
                  <a:pt x="0" y="1163607"/>
                </a:moveTo>
                <a:lnTo>
                  <a:pt x="969668" y="1163607"/>
                </a:lnTo>
                <a:lnTo>
                  <a:pt x="969668" y="0"/>
                </a:lnTo>
                <a:lnTo>
                  <a:pt x="0" y="0"/>
                </a:lnTo>
                <a:lnTo>
                  <a:pt x="0" y="1163607"/>
                </a:lnTo>
                <a:close/>
              </a:path>
            </a:pathLst>
          </a:custGeom>
          <a:ln w="581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751791" y="1651223"/>
            <a:ext cx="193675" cy="193675"/>
          </a:xfrm>
          <a:custGeom>
            <a:avLst/>
            <a:gdLst/>
            <a:ahLst/>
            <a:cxnLst/>
            <a:rect l="l" t="t" r="r" b="b"/>
            <a:pathLst>
              <a:path w="193675" h="193675">
                <a:moveTo>
                  <a:pt x="108414" y="0"/>
                </a:moveTo>
                <a:lnTo>
                  <a:pt x="62211" y="7853"/>
                </a:lnTo>
                <a:lnTo>
                  <a:pt x="27207" y="30090"/>
                </a:lnTo>
                <a:lnTo>
                  <a:pt x="5701" y="63095"/>
                </a:lnTo>
                <a:lnTo>
                  <a:pt x="0" y="89293"/>
                </a:lnTo>
                <a:lnTo>
                  <a:pt x="952" y="105068"/>
                </a:lnTo>
                <a:lnTo>
                  <a:pt x="14898" y="146367"/>
                </a:lnTo>
                <a:lnTo>
                  <a:pt x="42472" y="176275"/>
                </a:lnTo>
                <a:lnTo>
                  <a:pt x="79817" y="191764"/>
                </a:lnTo>
                <a:lnTo>
                  <a:pt x="93769" y="193200"/>
                </a:lnTo>
                <a:lnTo>
                  <a:pt x="108879" y="192153"/>
                </a:lnTo>
                <a:lnTo>
                  <a:pt x="148907" y="177516"/>
                </a:lnTo>
                <a:lnTo>
                  <a:pt x="178087" y="148822"/>
                </a:lnTo>
                <a:lnTo>
                  <a:pt x="192696" y="110165"/>
                </a:lnTo>
                <a:lnTo>
                  <a:pt x="193686" y="96273"/>
                </a:lnTo>
                <a:lnTo>
                  <a:pt x="192595" y="81681"/>
                </a:lnTo>
                <a:lnTo>
                  <a:pt x="177505" y="42621"/>
                </a:lnTo>
                <a:lnTo>
                  <a:pt x="148017" y="13965"/>
                </a:lnTo>
                <a:lnTo>
                  <a:pt x="108414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751791" y="1651223"/>
            <a:ext cx="193675" cy="193675"/>
          </a:xfrm>
          <a:custGeom>
            <a:avLst/>
            <a:gdLst/>
            <a:ahLst/>
            <a:cxnLst/>
            <a:rect l="l" t="t" r="r" b="b"/>
            <a:pathLst>
              <a:path w="193675" h="193675">
                <a:moveTo>
                  <a:pt x="193686" y="96273"/>
                </a:moveTo>
                <a:lnTo>
                  <a:pt x="192595" y="81681"/>
                </a:lnTo>
                <a:lnTo>
                  <a:pt x="189429" y="67770"/>
                </a:lnTo>
                <a:lnTo>
                  <a:pt x="169064" y="31701"/>
                </a:lnTo>
                <a:lnTo>
                  <a:pt x="135728" y="7466"/>
                </a:lnTo>
                <a:lnTo>
                  <a:pt x="108414" y="0"/>
                </a:lnTo>
                <a:lnTo>
                  <a:pt x="91911" y="796"/>
                </a:lnTo>
                <a:lnTo>
                  <a:pt x="49185" y="13845"/>
                </a:lnTo>
                <a:lnTo>
                  <a:pt x="18425" y="40074"/>
                </a:lnTo>
                <a:lnTo>
                  <a:pt x="1930" y="75864"/>
                </a:lnTo>
                <a:lnTo>
                  <a:pt x="0" y="89293"/>
                </a:lnTo>
                <a:lnTo>
                  <a:pt x="952" y="105068"/>
                </a:lnTo>
                <a:lnTo>
                  <a:pt x="14898" y="146367"/>
                </a:lnTo>
                <a:lnTo>
                  <a:pt x="42472" y="176275"/>
                </a:lnTo>
                <a:lnTo>
                  <a:pt x="79817" y="191764"/>
                </a:lnTo>
                <a:lnTo>
                  <a:pt x="93769" y="193200"/>
                </a:lnTo>
                <a:lnTo>
                  <a:pt x="108879" y="192153"/>
                </a:lnTo>
                <a:lnTo>
                  <a:pt x="148907" y="177516"/>
                </a:lnTo>
                <a:lnTo>
                  <a:pt x="178087" y="148822"/>
                </a:lnTo>
                <a:lnTo>
                  <a:pt x="189675" y="123905"/>
                </a:lnTo>
                <a:lnTo>
                  <a:pt x="192696" y="110165"/>
                </a:lnTo>
              </a:path>
            </a:pathLst>
          </a:custGeom>
          <a:ln w="19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139680" y="1651224"/>
            <a:ext cx="193675" cy="193675"/>
          </a:xfrm>
          <a:custGeom>
            <a:avLst/>
            <a:gdLst/>
            <a:ahLst/>
            <a:cxnLst/>
            <a:rect l="l" t="t" r="r" b="b"/>
            <a:pathLst>
              <a:path w="193675" h="193675">
                <a:moveTo>
                  <a:pt x="108394" y="0"/>
                </a:moveTo>
                <a:lnTo>
                  <a:pt x="62191" y="7853"/>
                </a:lnTo>
                <a:lnTo>
                  <a:pt x="27193" y="30094"/>
                </a:lnTo>
                <a:lnTo>
                  <a:pt x="5696" y="63104"/>
                </a:lnTo>
                <a:lnTo>
                  <a:pt x="0" y="89307"/>
                </a:lnTo>
                <a:lnTo>
                  <a:pt x="953" y="105082"/>
                </a:lnTo>
                <a:lnTo>
                  <a:pt x="14900" y="146383"/>
                </a:lnTo>
                <a:lnTo>
                  <a:pt x="42476" y="176289"/>
                </a:lnTo>
                <a:lnTo>
                  <a:pt x="79822" y="191769"/>
                </a:lnTo>
                <a:lnTo>
                  <a:pt x="93774" y="193199"/>
                </a:lnTo>
                <a:lnTo>
                  <a:pt x="108880" y="192152"/>
                </a:lnTo>
                <a:lnTo>
                  <a:pt x="148900" y="177511"/>
                </a:lnTo>
                <a:lnTo>
                  <a:pt x="178076" y="148810"/>
                </a:lnTo>
                <a:lnTo>
                  <a:pt x="192680" y="110145"/>
                </a:lnTo>
                <a:lnTo>
                  <a:pt x="193667" y="96271"/>
                </a:lnTo>
                <a:lnTo>
                  <a:pt x="192577" y="81681"/>
                </a:lnTo>
                <a:lnTo>
                  <a:pt x="177488" y="42624"/>
                </a:lnTo>
                <a:lnTo>
                  <a:pt x="148001" y="13968"/>
                </a:lnTo>
                <a:lnTo>
                  <a:pt x="10839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139680" y="1651224"/>
            <a:ext cx="193675" cy="193675"/>
          </a:xfrm>
          <a:custGeom>
            <a:avLst/>
            <a:gdLst/>
            <a:ahLst/>
            <a:cxnLst/>
            <a:rect l="l" t="t" r="r" b="b"/>
            <a:pathLst>
              <a:path w="193675" h="193675">
                <a:moveTo>
                  <a:pt x="193667" y="96271"/>
                </a:moveTo>
                <a:lnTo>
                  <a:pt x="192577" y="81681"/>
                </a:lnTo>
                <a:lnTo>
                  <a:pt x="189411" y="67771"/>
                </a:lnTo>
                <a:lnTo>
                  <a:pt x="169047" y="31705"/>
                </a:lnTo>
                <a:lnTo>
                  <a:pt x="135712" y="7469"/>
                </a:lnTo>
                <a:lnTo>
                  <a:pt x="108394" y="0"/>
                </a:lnTo>
                <a:lnTo>
                  <a:pt x="91890" y="795"/>
                </a:lnTo>
                <a:lnTo>
                  <a:pt x="49166" y="13847"/>
                </a:lnTo>
                <a:lnTo>
                  <a:pt x="18413" y="40079"/>
                </a:lnTo>
                <a:lnTo>
                  <a:pt x="1927" y="75875"/>
                </a:lnTo>
                <a:lnTo>
                  <a:pt x="0" y="89307"/>
                </a:lnTo>
                <a:lnTo>
                  <a:pt x="953" y="105082"/>
                </a:lnTo>
                <a:lnTo>
                  <a:pt x="14900" y="146383"/>
                </a:lnTo>
                <a:lnTo>
                  <a:pt x="42476" y="176289"/>
                </a:lnTo>
                <a:lnTo>
                  <a:pt x="79822" y="191769"/>
                </a:lnTo>
                <a:lnTo>
                  <a:pt x="93774" y="193199"/>
                </a:lnTo>
                <a:lnTo>
                  <a:pt x="108880" y="192152"/>
                </a:lnTo>
                <a:lnTo>
                  <a:pt x="148900" y="177511"/>
                </a:lnTo>
                <a:lnTo>
                  <a:pt x="178076" y="148810"/>
                </a:lnTo>
                <a:lnTo>
                  <a:pt x="189661" y="123887"/>
                </a:lnTo>
                <a:lnTo>
                  <a:pt x="192680" y="110145"/>
                </a:lnTo>
              </a:path>
            </a:pathLst>
          </a:custGeom>
          <a:ln w="193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848530" y="1747496"/>
            <a:ext cx="0" cy="659765"/>
          </a:xfrm>
          <a:custGeom>
            <a:avLst/>
            <a:gdLst/>
            <a:ahLst/>
            <a:cxnLst/>
            <a:rect l="l" t="t" r="r" b="b"/>
            <a:pathLst>
              <a:path h="659764">
                <a:moveTo>
                  <a:pt x="0" y="0"/>
                </a:moveTo>
                <a:lnTo>
                  <a:pt x="0" y="659374"/>
                </a:lnTo>
              </a:path>
            </a:pathLst>
          </a:custGeom>
          <a:ln w="581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761233" y="2329284"/>
            <a:ext cx="174625" cy="194310"/>
          </a:xfrm>
          <a:custGeom>
            <a:avLst/>
            <a:gdLst/>
            <a:ahLst/>
            <a:cxnLst/>
            <a:rect l="l" t="t" r="r" b="b"/>
            <a:pathLst>
              <a:path w="174625" h="194310">
                <a:moveTo>
                  <a:pt x="0" y="0"/>
                </a:moveTo>
                <a:lnTo>
                  <a:pt x="87296" y="193957"/>
                </a:lnTo>
                <a:lnTo>
                  <a:pt x="162937" y="25860"/>
                </a:lnTo>
                <a:lnTo>
                  <a:pt x="58204" y="25860"/>
                </a:lnTo>
                <a:lnTo>
                  <a:pt x="0" y="0"/>
                </a:lnTo>
                <a:close/>
              </a:path>
              <a:path w="174625" h="194310">
                <a:moveTo>
                  <a:pt x="174573" y="0"/>
                </a:moveTo>
                <a:lnTo>
                  <a:pt x="116369" y="25860"/>
                </a:lnTo>
                <a:lnTo>
                  <a:pt x="162937" y="25860"/>
                </a:lnTo>
                <a:lnTo>
                  <a:pt x="17457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236380" y="1747496"/>
            <a:ext cx="0" cy="271780"/>
          </a:xfrm>
          <a:custGeom>
            <a:avLst/>
            <a:gdLst/>
            <a:ahLst/>
            <a:cxnLst/>
            <a:rect l="l" t="t" r="r" b="b"/>
            <a:pathLst>
              <a:path h="271780">
                <a:moveTo>
                  <a:pt x="0" y="0"/>
                </a:moveTo>
                <a:lnTo>
                  <a:pt x="0" y="271502"/>
                </a:lnTo>
              </a:path>
            </a:pathLst>
          </a:custGeom>
          <a:ln w="581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149103" y="1941413"/>
            <a:ext cx="174625" cy="194310"/>
          </a:xfrm>
          <a:custGeom>
            <a:avLst/>
            <a:gdLst/>
            <a:ahLst/>
            <a:cxnLst/>
            <a:rect l="l" t="t" r="r" b="b"/>
            <a:pathLst>
              <a:path w="174625" h="194310">
                <a:moveTo>
                  <a:pt x="0" y="0"/>
                </a:moveTo>
                <a:lnTo>
                  <a:pt x="87276" y="193957"/>
                </a:lnTo>
                <a:lnTo>
                  <a:pt x="162934" y="25860"/>
                </a:lnTo>
                <a:lnTo>
                  <a:pt x="58204" y="25860"/>
                </a:lnTo>
                <a:lnTo>
                  <a:pt x="0" y="0"/>
                </a:lnTo>
                <a:close/>
              </a:path>
              <a:path w="174625" h="194310">
                <a:moveTo>
                  <a:pt x="174573" y="0"/>
                </a:moveTo>
                <a:lnTo>
                  <a:pt x="116369" y="25860"/>
                </a:lnTo>
                <a:lnTo>
                  <a:pt x="162934" y="25860"/>
                </a:lnTo>
                <a:lnTo>
                  <a:pt x="17457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558344" y="2578165"/>
            <a:ext cx="2120265" cy="4133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50" dirty="0">
                <a:latin typeface="Courier New"/>
                <a:cs typeface="Courier New"/>
              </a:rPr>
              <a:t>structure</a:t>
            </a:r>
            <a:endParaRPr sz="3050">
              <a:latin typeface="Courier New"/>
              <a:cs typeface="Courier New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467349" y="2578165"/>
            <a:ext cx="956310" cy="4133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50" dirty="0">
                <a:latin typeface="Courier New"/>
                <a:cs typeface="Courier New"/>
              </a:rPr>
              <a:t>quad</a:t>
            </a:r>
            <a:endParaRPr sz="3050">
              <a:latin typeface="Courier New"/>
              <a:cs typeface="Courier New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632752" y="584962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052813" y="584962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632752" y="545762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052813" y="545762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632752" y="506561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0052813" y="506561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632752" y="467360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052813" y="467360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632752" y="42816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052813" y="42816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632752" y="388959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052813" y="388959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632752" y="349759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0052813" y="349759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5148314" y="3393534"/>
            <a:ext cx="372745" cy="2585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120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1165"/>
              </a:spcBef>
            </a:pPr>
            <a:r>
              <a:rPr sz="1600" spc="15" dirty="0">
                <a:latin typeface="Helvetica"/>
                <a:cs typeface="Helvetica"/>
              </a:rPr>
              <a:t>100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ct val="100000"/>
              </a:lnSpc>
              <a:spcBef>
                <a:spcPts val="1165"/>
              </a:spcBef>
            </a:pPr>
            <a:r>
              <a:rPr sz="1600" spc="15" dirty="0">
                <a:latin typeface="Helvetica"/>
                <a:cs typeface="Helvetica"/>
              </a:rPr>
              <a:t>80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ct val="100000"/>
              </a:lnSpc>
              <a:spcBef>
                <a:spcPts val="1165"/>
              </a:spcBef>
            </a:pPr>
            <a:r>
              <a:rPr sz="1600" spc="15" dirty="0">
                <a:latin typeface="Helvetica"/>
                <a:cs typeface="Helvetica"/>
              </a:rPr>
              <a:t>60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ct val="100000"/>
              </a:lnSpc>
              <a:spcBef>
                <a:spcPts val="1165"/>
              </a:spcBef>
            </a:pPr>
            <a:r>
              <a:rPr sz="1600" spc="15" dirty="0">
                <a:latin typeface="Helvetica"/>
                <a:cs typeface="Helvetica"/>
              </a:rPr>
              <a:t>40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ct val="100000"/>
              </a:lnSpc>
              <a:spcBef>
                <a:spcPts val="1165"/>
              </a:spcBef>
            </a:pPr>
            <a:r>
              <a:rPr sz="1600" spc="15" dirty="0">
                <a:latin typeface="Helvetica"/>
                <a:cs typeface="Helvetica"/>
              </a:rPr>
              <a:t>20</a:t>
            </a:r>
            <a:endParaRPr sz="1600">
              <a:latin typeface="Helvetica"/>
              <a:cs typeface="Helvetica"/>
            </a:endParaRPr>
          </a:p>
          <a:p>
            <a:pPr marL="231140" algn="ctr">
              <a:lnSpc>
                <a:spcPct val="100000"/>
              </a:lnSpc>
              <a:spcBef>
                <a:spcPts val="1165"/>
              </a:spcBef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5632752" y="57992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632752" y="34975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5562232" y="5953573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271161" y="57992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271161" y="34975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910369" y="57992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910369" y="34975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548778" y="57992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548778" y="34975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187187" y="57992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187187" y="34975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825596" y="57992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825596" y="34975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6084996" y="5953573"/>
            <a:ext cx="298513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51510" algn="l"/>
                <a:tab pos="1289685" algn="l"/>
                <a:tab pos="1928495" algn="l"/>
                <a:tab pos="2508885" algn="l"/>
              </a:tabLst>
            </a:pPr>
            <a:r>
              <a:rPr sz="1600" spc="15" dirty="0">
                <a:latin typeface="Helvetica"/>
                <a:cs typeface="Helvetica"/>
              </a:rPr>
              <a:t>200	400	600	800	1000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9464805" y="57992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9464805" y="34975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9220822" y="5953573"/>
            <a:ext cx="48831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1200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10103214" y="57992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0103214" y="34975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9859231" y="5953573"/>
            <a:ext cx="48831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1400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5632752" y="3497593"/>
            <a:ext cx="4471035" cy="2352040"/>
          </a:xfrm>
          <a:custGeom>
            <a:avLst/>
            <a:gdLst/>
            <a:ahLst/>
            <a:cxnLst/>
            <a:rect l="l" t="t" r="r" b="b"/>
            <a:pathLst>
              <a:path w="4471034" h="2352040">
                <a:moveTo>
                  <a:pt x="0" y="2352032"/>
                </a:moveTo>
                <a:lnTo>
                  <a:pt x="4470461" y="2352032"/>
                </a:lnTo>
                <a:lnTo>
                  <a:pt x="4470461" y="0"/>
                </a:lnTo>
                <a:lnTo>
                  <a:pt x="0" y="0"/>
                </a:lnTo>
                <a:lnTo>
                  <a:pt x="0" y="2352032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4737744" y="4342440"/>
            <a:ext cx="328930" cy="6623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Symbol"/>
                <a:cs typeface="Symbol"/>
              </a:rPr>
              <a:t>ε</a:t>
            </a:r>
            <a:r>
              <a:rPr sz="1950" baseline="-21367" dirty="0">
                <a:latin typeface="Helvetica"/>
                <a:cs typeface="Helvetica"/>
              </a:rPr>
              <a:t>y</a:t>
            </a:r>
            <a:r>
              <a:rPr sz="1950" spc="135" baseline="-21367" dirty="0">
                <a:latin typeface="Helvetica"/>
                <a:cs typeface="Helvetica"/>
              </a:rPr>
              <a:t> </a:t>
            </a:r>
            <a:r>
              <a:rPr sz="1600" dirty="0">
                <a:latin typeface="Helvetica"/>
                <a:cs typeface="Helvetica"/>
              </a:rPr>
              <a:t>[nm]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7248250" y="6265576"/>
            <a:ext cx="12395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quadrupole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#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5605552" y="3483193"/>
            <a:ext cx="4282859" cy="22952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8449755" y="3547936"/>
            <a:ext cx="742315" cy="441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0"/>
              </a:lnSpc>
            </a:pPr>
            <a:r>
              <a:rPr sz="1600" spc="15" dirty="0">
                <a:solidFill>
                  <a:srgbClr val="FF0000"/>
                </a:solidFill>
                <a:latin typeface="Helvetica"/>
                <a:cs typeface="Helvetica"/>
              </a:rPr>
              <a:t>no</a:t>
            </a:r>
            <a:r>
              <a:rPr sz="1600" spc="1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sz="1600" spc="20" dirty="0">
                <a:solidFill>
                  <a:srgbClr val="FF0000"/>
                </a:solidFill>
                <a:latin typeface="Helvetica"/>
                <a:cs typeface="Helvetica"/>
              </a:rPr>
              <a:t>BNS</a:t>
            </a:r>
            <a:endParaRPr sz="1600">
              <a:latin typeface="Helvetica"/>
              <a:cs typeface="Helvetica"/>
            </a:endParaRPr>
          </a:p>
          <a:p>
            <a:pPr marL="301625">
              <a:lnSpc>
                <a:spcPts val="1780"/>
              </a:lnSpc>
            </a:pPr>
            <a:r>
              <a:rPr sz="1600" spc="20" dirty="0">
                <a:solidFill>
                  <a:srgbClr val="00FF00"/>
                </a:solidFill>
                <a:latin typeface="Helvetica"/>
                <a:cs typeface="Helvetica"/>
              </a:rPr>
              <a:t>BNS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7" name="object 6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76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79295">
              <a:lnSpc>
                <a:spcPct val="100000"/>
              </a:lnSpc>
            </a:pPr>
            <a:r>
              <a:rPr sz="3200" spc="-285" dirty="0">
                <a:latin typeface="+mj-lt"/>
              </a:rPr>
              <a:t>T</a:t>
            </a:r>
            <a:r>
              <a:rPr sz="3200" spc="-10" dirty="0">
                <a:latin typeface="+mj-lt"/>
              </a:rPr>
              <a:t>w</a:t>
            </a:r>
            <a:r>
              <a:rPr sz="3200" spc="130" dirty="0">
                <a:latin typeface="+mj-lt"/>
              </a:rPr>
              <a:t>o-</a:t>
            </a:r>
            <a:r>
              <a:rPr sz="3200" spc="75" dirty="0">
                <a:latin typeface="+mj-lt"/>
              </a:rPr>
              <a:t>P</a:t>
            </a:r>
            <a:r>
              <a:rPr sz="3200" spc="160" dirty="0">
                <a:latin typeface="+mj-lt"/>
              </a:rPr>
              <a:t>a</a:t>
            </a:r>
            <a:r>
              <a:rPr sz="3200" spc="210" dirty="0">
                <a:latin typeface="+mj-lt"/>
              </a:rPr>
              <a:t>r</a:t>
            </a:r>
            <a:r>
              <a:rPr sz="3200" spc="30" dirty="0">
                <a:latin typeface="+mj-lt"/>
              </a:rPr>
              <a:t>ticle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140" dirty="0">
                <a:latin typeface="+mj-lt"/>
              </a:rPr>
              <a:t>a</a:t>
            </a:r>
            <a:r>
              <a:rPr sz="3200" spc="105" dirty="0">
                <a:latin typeface="+mj-lt"/>
              </a:rPr>
              <a:t>k</a:t>
            </a:r>
            <a:r>
              <a:rPr sz="3200" spc="55" dirty="0">
                <a:latin typeface="+mj-lt"/>
              </a:rPr>
              <a:t>efield</a:t>
            </a:r>
            <a:r>
              <a:rPr sz="3200" spc="70" dirty="0">
                <a:latin typeface="+mj-lt"/>
              </a:rPr>
              <a:t> </a:t>
            </a:r>
            <a:r>
              <a:rPr sz="3200" spc="60" dirty="0">
                <a:latin typeface="+mj-lt"/>
              </a:rPr>
              <a:t>Model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6100" y="962025"/>
            <a:ext cx="9525000" cy="11912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85420" algn="l"/>
              </a:tabLst>
            </a:pPr>
            <a:r>
              <a:rPr sz="2000" dirty="0">
                <a:cs typeface="Times New Roman"/>
              </a:rPr>
              <a:t>Assume bunch can be represented by two particles and constant </a:t>
            </a:r>
            <a:r>
              <a:rPr sz="2000" i="1" dirty="0">
                <a:cs typeface="Times New Roman"/>
              </a:rPr>
              <a:t>K</a:t>
            </a:r>
            <a:r>
              <a:rPr sz="2000" dirty="0">
                <a:cs typeface="Times New Roman"/>
              </a:rPr>
              <a:t>(</a:t>
            </a:r>
            <a:r>
              <a:rPr sz="2000" i="1" dirty="0">
                <a:cs typeface="Times New Roman"/>
              </a:rPr>
              <a:t>s</a:t>
            </a:r>
            <a:r>
              <a:rPr sz="2000" dirty="0">
                <a:cs typeface="Times New Roman"/>
              </a:rPr>
              <a:t>) = 1</a:t>
            </a:r>
            <a:r>
              <a:rPr sz="2000" i="1" dirty="0" smtClean="0">
                <a:cs typeface="Times New Roman"/>
              </a:rPr>
              <a:t>/</a:t>
            </a:r>
            <a:r>
              <a:rPr lang="fr-CH" sz="2000" i="1" dirty="0" smtClean="0">
                <a:latin typeface="Symbol" charset="2"/>
                <a:cs typeface="Symbol" charset="2"/>
              </a:rPr>
              <a:t>b</a:t>
            </a:r>
            <a:r>
              <a:rPr sz="2000" baseline="27777" dirty="0" smtClean="0">
                <a:cs typeface="Times New Roman"/>
              </a:rPr>
              <a:t>2</a:t>
            </a:r>
            <a:endParaRPr sz="2000" baseline="27777"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second particle is kicked by transverse wakefield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initial oscillation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46100" y="3399012"/>
            <a:ext cx="3283623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For the second particle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46100" y="4848225"/>
            <a:ext cx="6220002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85420" algn="l"/>
              </a:tabLst>
            </a:pPr>
            <a:r>
              <a:rPr sz="2000" dirty="0">
                <a:cs typeface="Times New Roman"/>
              </a:rPr>
              <a:t>Solution is simple with an ansatz (and using </a:t>
            </a:r>
            <a:r>
              <a:rPr sz="2000" i="1" dirty="0">
                <a:cs typeface="Times New Roman"/>
              </a:rPr>
              <a:t>P</a:t>
            </a:r>
            <a:r>
              <a:rPr sz="2000" i="1" baseline="-11574" dirty="0">
                <a:cs typeface="Times New Roman"/>
              </a:rPr>
              <a:t>L</a:t>
            </a:r>
            <a:r>
              <a:rPr sz="2000" i="1" dirty="0">
                <a:cs typeface="Times New Roman"/>
              </a:rPr>
              <a:t>c </a:t>
            </a:r>
            <a:r>
              <a:rPr sz="2000" dirty="0">
                <a:cs typeface="Times New Roman"/>
              </a:rPr>
              <a:t>= </a:t>
            </a:r>
            <a:r>
              <a:rPr sz="2000" i="1" dirty="0">
                <a:cs typeface="Times New Roman"/>
              </a:rPr>
              <a:t>E</a:t>
            </a:r>
            <a:r>
              <a:rPr sz="2000" dirty="0">
                <a:cs typeface="Times New Roman"/>
              </a:rPr>
              <a:t>)</a:t>
            </a:r>
          </a:p>
        </p:txBody>
      </p:sp>
      <p:sp>
        <p:nvSpPr>
          <p:cNvPr id="52" name="object 5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77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546100" y="6524625"/>
            <a:ext cx="7098589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Amplitude of second particle oscillation is growing linearly with </a:t>
            </a:r>
            <a:r>
              <a:rPr sz="2000" i="1" spc="130" dirty="0">
                <a:cs typeface="Times New Roman"/>
              </a:rPr>
              <a:t>s</a:t>
            </a:r>
            <a:endParaRPr sz="2000" i="1" dirty="0">
              <a:cs typeface="Times New Roman"/>
            </a:endParaRPr>
          </a:p>
        </p:txBody>
      </p:sp>
      <p:pic>
        <p:nvPicPr>
          <p:cNvPr id="54" name="Picture 53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0" y="5305425"/>
            <a:ext cx="6642100" cy="1200379"/>
          </a:xfrm>
          <a:prstGeom prst="rect">
            <a:avLst/>
          </a:prstGeom>
        </p:spPr>
      </p:pic>
      <p:pic>
        <p:nvPicPr>
          <p:cNvPr id="55" name="Picture 54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900" y="1724025"/>
            <a:ext cx="5041900" cy="1666667"/>
          </a:xfrm>
          <a:prstGeom prst="rect">
            <a:avLst/>
          </a:prstGeom>
        </p:spPr>
      </p:pic>
      <p:pic>
        <p:nvPicPr>
          <p:cNvPr id="56" name="Picture 55" descr="p1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3705225"/>
            <a:ext cx="8547100" cy="10995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240982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89225">
              <a:lnSpc>
                <a:spcPct val="100000"/>
              </a:lnSpc>
            </a:pPr>
            <a:r>
              <a:rPr sz="3200" spc="15" dirty="0">
                <a:latin typeface="+mj-lt"/>
              </a:rPr>
              <a:t>D</a:t>
            </a:r>
            <a:r>
              <a:rPr sz="3200" spc="40" dirty="0">
                <a:latin typeface="+mj-lt"/>
              </a:rPr>
              <a:t>r</a:t>
            </a:r>
            <a:r>
              <a:rPr sz="3200" spc="10" dirty="0">
                <a:latin typeface="+mj-lt"/>
              </a:rPr>
              <a:t>iving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P</a:t>
            </a:r>
            <a:r>
              <a:rPr sz="3200" spc="160" dirty="0">
                <a:latin typeface="+mj-lt"/>
              </a:rPr>
              <a:t>a</a:t>
            </a:r>
            <a:r>
              <a:rPr sz="3200" spc="95" dirty="0">
                <a:latin typeface="+mj-lt"/>
              </a:rPr>
              <a:t>r</a:t>
            </a:r>
            <a:r>
              <a:rPr sz="3200" spc="185" dirty="0">
                <a:latin typeface="+mj-lt"/>
              </a:rPr>
              <a:t>ameters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78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41300" y="2714625"/>
            <a:ext cx="9906000" cy="34642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Factors for the amplitude growth of the second particle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4184" algn="l"/>
              </a:tabLst>
            </a:pPr>
            <a:r>
              <a:rPr sz="2000" i="1" dirty="0">
                <a:cs typeface="Times New Roman"/>
              </a:rPr>
              <a:t>β</a:t>
            </a:r>
            <a:r>
              <a:rPr sz="2000" dirty="0">
                <a:cs typeface="Times New Roman"/>
              </a:rPr>
              <a:t>: small beta-function (strong focusing) helps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4184" algn="l"/>
              </a:tabLst>
            </a:pPr>
            <a:r>
              <a:rPr sz="2000" dirty="0">
                <a:cs typeface="Times New Roman"/>
              </a:rPr>
              <a:t>1</a:t>
            </a:r>
            <a:r>
              <a:rPr sz="2000" i="1" dirty="0">
                <a:cs typeface="Times New Roman"/>
              </a:rPr>
              <a:t>/E</a:t>
            </a:r>
            <a:r>
              <a:rPr sz="2000" dirty="0">
                <a:cs typeface="Times New Roman"/>
              </a:rPr>
              <a:t>: high energy helps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4184" algn="l"/>
              </a:tabLst>
            </a:pPr>
            <a:r>
              <a:rPr sz="2000" i="1" dirty="0">
                <a:cs typeface="Times New Roman"/>
              </a:rPr>
              <a:t>W</a:t>
            </a:r>
            <a:r>
              <a:rPr sz="2000" i="1" baseline="-11574" dirty="0">
                <a:cs typeface="メイリオ"/>
              </a:rPr>
              <a:t>⊥</a:t>
            </a:r>
            <a:r>
              <a:rPr sz="2000" dirty="0">
                <a:cs typeface="Times New Roman"/>
              </a:rPr>
              <a:t>: small wakefield helps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4184" algn="l"/>
              </a:tabLst>
            </a:pPr>
            <a:r>
              <a:rPr sz="2000" i="1" dirty="0">
                <a:cs typeface="Times New Roman"/>
              </a:rPr>
              <a:t>N </a:t>
            </a:r>
            <a:r>
              <a:rPr sz="2000" dirty="0">
                <a:cs typeface="Times New Roman"/>
              </a:rPr>
              <a:t>: small bunch charge helps</a:t>
            </a: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Font typeface="Times New Roman"/>
              <a:buChar char="-"/>
              <a:tabLst>
                <a:tab pos="464184" algn="l"/>
              </a:tabLst>
            </a:pPr>
            <a:r>
              <a:rPr sz="2000" i="1" dirty="0">
                <a:cs typeface="Times New Roman"/>
              </a:rPr>
              <a:t>s</a:t>
            </a:r>
            <a:r>
              <a:rPr sz="2000" dirty="0">
                <a:cs typeface="Times New Roman"/>
              </a:rPr>
              <a:t>: shorter linac helps (i.e. higher gradient</a:t>
            </a:r>
            <a:r>
              <a:rPr sz="2000" dirty="0" smtClean="0">
                <a:cs typeface="Times New Roman"/>
              </a:rPr>
              <a:t>)</a:t>
            </a:r>
            <a:endParaRPr lang="fr-CH" sz="2000" dirty="0" smtClean="0">
              <a:cs typeface="Times New Roman"/>
            </a:endParaRPr>
          </a:p>
          <a:p>
            <a:pPr marL="6350" indent="-136525">
              <a:spcBef>
                <a:spcPts val="1145"/>
              </a:spcBef>
              <a:buFont typeface="Times New Roman"/>
              <a:buChar char="-"/>
              <a:tabLst>
                <a:tab pos="464184" algn="l"/>
              </a:tabLst>
            </a:pPr>
            <a:endParaRPr lang="fr-CH" sz="2000" dirty="0">
              <a:cs typeface="Times New Roman"/>
            </a:endParaRPr>
          </a:p>
          <a:p>
            <a:pPr marL="6350" indent="-136525">
              <a:spcBef>
                <a:spcPts val="1145"/>
              </a:spcBef>
              <a:buFont typeface="Times New Roman"/>
              <a:buChar char="-"/>
              <a:tabLst>
                <a:tab pos="464184" algn="l"/>
              </a:tabLst>
            </a:pPr>
            <a:r>
              <a:rPr lang="fr-CH" sz="2000" dirty="0" smtClean="0">
                <a:cs typeface="Times New Roman"/>
              </a:rPr>
              <a:t>The integral                                                               is very important for the linac</a:t>
            </a:r>
            <a:endParaRPr lang="fr-CH" sz="2000" dirty="0">
              <a:cs typeface="Times New Roman"/>
            </a:endParaRPr>
          </a:p>
        </p:txBody>
      </p:sp>
      <p:pic>
        <p:nvPicPr>
          <p:cNvPr id="21" name="Picture 20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100" y="1114425"/>
            <a:ext cx="6642100" cy="1200379"/>
          </a:xfrm>
          <a:prstGeom prst="rect">
            <a:avLst/>
          </a:prstGeom>
        </p:spPr>
      </p:pic>
      <p:pic>
        <p:nvPicPr>
          <p:cNvPr id="22" name="Picture 21" descr="p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700" y="5610225"/>
            <a:ext cx="3213100" cy="854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3395">
              <a:lnSpc>
                <a:spcPct val="100000"/>
              </a:lnSpc>
            </a:pPr>
            <a:r>
              <a:rPr sz="3200" spc="95" dirty="0">
                <a:latin typeface="+mj-lt"/>
              </a:rPr>
              <a:t>BNS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Damping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03300" y="885825"/>
            <a:ext cx="7446468" cy="76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>
              <a:lnSpc>
                <a:spcPct val="100000"/>
              </a:lnSpc>
            </a:pPr>
            <a:r>
              <a:rPr sz="2000" dirty="0">
                <a:cs typeface="Times New Roman"/>
              </a:rPr>
              <a:t>For simplicity assume initial offset but no angle</a:t>
            </a:r>
          </a:p>
          <a:p>
            <a:pPr marL="12700">
              <a:lnSpc>
                <a:spcPct val="100000"/>
              </a:lnSpc>
              <a:spcBef>
                <a:spcPts val="1145"/>
              </a:spcBef>
              <a:tabLst>
                <a:tab pos="185420" algn="l"/>
              </a:tabLst>
            </a:pPr>
            <a:r>
              <a:rPr sz="2000" dirty="0">
                <a:cs typeface="Times New Roman"/>
              </a:rPr>
              <a:t>First particle performs a harmonic oscillation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003300" y="2486025"/>
            <a:ext cx="6913068" cy="239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64"/>
              </a:lnSpc>
              <a:tabLst>
                <a:tab pos="185420" algn="l"/>
              </a:tabLst>
            </a:pPr>
            <a:r>
              <a:rPr sz="2000" dirty="0">
                <a:cs typeface="Times New Roman"/>
              </a:rPr>
              <a:t>We want the second particle to perform the </a:t>
            </a:r>
            <a:r>
              <a:rPr sz="2000" b="1" dirty="0">
                <a:cs typeface="Times New Roman"/>
              </a:rPr>
              <a:t>same </a:t>
            </a:r>
            <a:r>
              <a:rPr sz="2000" dirty="0" smtClean="0">
                <a:cs typeface="Times New Roman"/>
              </a:rPr>
              <a:t>oscillation</a:t>
            </a:r>
            <a:r>
              <a:rPr lang="fr-CH" sz="2000" dirty="0" smtClean="0">
                <a:cs typeface="Times New Roman"/>
              </a:rPr>
              <a:t>, i.e.</a:t>
            </a:r>
            <a:endParaRPr sz="2000" dirty="0"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03300" y="3844706"/>
            <a:ext cx="8839200" cy="2415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0"/>
              </a:lnSpc>
              <a:tabLst>
                <a:tab pos="185420" algn="l"/>
              </a:tabLst>
            </a:pPr>
            <a:r>
              <a:rPr sz="2000" dirty="0">
                <a:cs typeface="Times New Roman"/>
              </a:rPr>
              <a:t>Change </a:t>
            </a:r>
            <a:r>
              <a:rPr sz="2000" b="1" dirty="0">
                <a:cs typeface="Times New Roman"/>
              </a:rPr>
              <a:t>unperturbed </a:t>
            </a:r>
            <a:r>
              <a:rPr sz="2000" dirty="0">
                <a:cs typeface="Times New Roman"/>
              </a:rPr>
              <a:t>oscillation frequency of second particle (e.g. change energy</a:t>
            </a:r>
            <a:r>
              <a:rPr sz="2000" dirty="0" smtClean="0">
                <a:cs typeface="Times New Roman"/>
              </a:rPr>
              <a:t>)</a:t>
            </a:r>
            <a:endParaRPr sz="2000" dirty="0">
              <a:cs typeface="Times New Roman"/>
            </a:endParaRPr>
          </a:p>
        </p:txBody>
      </p:sp>
      <p:sp>
        <p:nvSpPr>
          <p:cNvPr id="39" name="object 3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79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003300" y="5302448"/>
            <a:ext cx="4843957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85420" algn="l"/>
              </a:tabLst>
            </a:pPr>
            <a:r>
              <a:rPr sz="2000" dirty="0">
                <a:cs typeface="Times New Roman"/>
              </a:rPr>
              <a:t>Including the effect of the first particle yields</a:t>
            </a:r>
          </a:p>
        </p:txBody>
      </p:sp>
      <p:pic>
        <p:nvPicPr>
          <p:cNvPr id="40" name="Picture 39" descr="p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0" y="5686425"/>
            <a:ext cx="5575300" cy="892270"/>
          </a:xfrm>
          <a:prstGeom prst="rect">
            <a:avLst/>
          </a:prstGeom>
        </p:spPr>
      </p:pic>
      <p:pic>
        <p:nvPicPr>
          <p:cNvPr id="41" name="Picture 40" descr="p1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915"/>
          <a:stretch/>
        </p:blipFill>
        <p:spPr>
          <a:xfrm>
            <a:off x="1841500" y="2762850"/>
            <a:ext cx="6681415" cy="789975"/>
          </a:xfrm>
          <a:prstGeom prst="rect">
            <a:avLst/>
          </a:prstGeom>
        </p:spPr>
      </p:pic>
      <p:pic>
        <p:nvPicPr>
          <p:cNvPr id="42" name="Picture 41" descr="p0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300" y="1647825"/>
            <a:ext cx="2514600" cy="782100"/>
          </a:xfrm>
          <a:prstGeom prst="rect">
            <a:avLst/>
          </a:prstGeom>
        </p:spPr>
      </p:pic>
      <p:pic>
        <p:nvPicPr>
          <p:cNvPr id="43" name="Picture 42" descr="p1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900" y="4162425"/>
            <a:ext cx="2895600" cy="882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19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33395">
              <a:lnSpc>
                <a:spcPct val="100000"/>
              </a:lnSpc>
            </a:pPr>
            <a:r>
              <a:rPr sz="3200" spc="95" dirty="0">
                <a:latin typeface="+mj-lt"/>
              </a:rPr>
              <a:t>BNS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Damping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405432" y="1830892"/>
            <a:ext cx="5312868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85420" algn="l"/>
              </a:tabLst>
            </a:pPr>
            <a:r>
              <a:rPr sz="2000" dirty="0">
                <a:cs typeface="Times New Roman"/>
              </a:rPr>
              <a:t>Plugging in our wanted solution for </a:t>
            </a:r>
            <a:r>
              <a:rPr sz="2000" i="1" dirty="0">
                <a:cs typeface="Times New Roman"/>
              </a:rPr>
              <a:t>x</a:t>
            </a:r>
            <a:r>
              <a:rPr sz="2000" baseline="-11574" dirty="0">
                <a:cs typeface="Times New Roman"/>
              </a:rPr>
              <a:t>2</a:t>
            </a:r>
            <a:r>
              <a:rPr sz="2000" dirty="0">
                <a:cs typeface="Times New Roman"/>
              </a:rPr>
              <a:t>(</a:t>
            </a:r>
            <a:r>
              <a:rPr sz="2000" i="1" dirty="0">
                <a:cs typeface="Times New Roman"/>
              </a:rPr>
              <a:t>s</a:t>
            </a:r>
            <a:r>
              <a:rPr sz="2000" dirty="0">
                <a:cs typeface="Times New Roman"/>
              </a:rPr>
              <a:t>)</a:t>
            </a:r>
          </a:p>
        </p:txBody>
      </p:sp>
      <p:sp>
        <p:nvSpPr>
          <p:cNvPr id="76" name="object 7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80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1308100" y="5838437"/>
            <a:ext cx="3200400" cy="7623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014" algn="ctr">
              <a:lnSpc>
                <a:spcPct val="100000"/>
              </a:lnSpc>
            </a:pPr>
            <a:r>
              <a:rPr sz="2000" dirty="0">
                <a:cs typeface="Times New Roman"/>
              </a:rPr>
              <a:t>which requires </a:t>
            </a:r>
            <a:r>
              <a:rPr sz="2000" i="1" dirty="0">
                <a:cs typeface="Times New Roman"/>
              </a:rPr>
              <a:t>E</a:t>
            </a:r>
            <a:r>
              <a:rPr sz="2000" baseline="-11574" dirty="0">
                <a:cs typeface="Times New Roman"/>
              </a:rPr>
              <a:t>2  </a:t>
            </a:r>
            <a:r>
              <a:rPr sz="2000" i="1" dirty="0">
                <a:cs typeface="Times New Roman"/>
              </a:rPr>
              <a:t>&lt; E</a:t>
            </a:r>
            <a:r>
              <a:rPr sz="2000" baseline="-11574" dirty="0">
                <a:cs typeface="Times New Roman"/>
              </a:rPr>
              <a:t>1</a:t>
            </a:r>
          </a:p>
          <a:p>
            <a:pPr algn="ctr">
              <a:lnSpc>
                <a:spcPct val="100000"/>
              </a:lnSpc>
              <a:spcBef>
                <a:spcPts val="1145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No more wakefield effect</a:t>
            </a:r>
          </a:p>
        </p:txBody>
      </p:sp>
      <p:pic>
        <p:nvPicPr>
          <p:cNvPr id="77" name="Picture 76" descr="p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885825"/>
            <a:ext cx="5575300" cy="892270"/>
          </a:xfrm>
          <a:prstGeom prst="rect">
            <a:avLst/>
          </a:prstGeom>
        </p:spPr>
      </p:pic>
      <p:pic>
        <p:nvPicPr>
          <p:cNvPr id="78" name="Picture 77" descr="p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00" y="2209152"/>
            <a:ext cx="6681415" cy="1877073"/>
          </a:xfrm>
          <a:prstGeom prst="rect">
            <a:avLst/>
          </a:prstGeom>
        </p:spPr>
      </p:pic>
      <p:sp>
        <p:nvSpPr>
          <p:cNvPr id="79" name="object 28"/>
          <p:cNvSpPr txBox="1"/>
          <p:nvPr/>
        </p:nvSpPr>
        <p:spPr>
          <a:xfrm>
            <a:off x="1261694" y="2722419"/>
            <a:ext cx="1113206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cs typeface="Times New Roman"/>
              </a:rPr>
              <a:t>w</a:t>
            </a:r>
            <a:r>
              <a:rPr sz="2000" spc="195" dirty="0">
                <a:cs typeface="Times New Roman"/>
              </a:rPr>
              <a:t>e</a:t>
            </a:r>
            <a:r>
              <a:rPr sz="2000" spc="50" dirty="0">
                <a:cs typeface="Times New Roman"/>
              </a:rPr>
              <a:t> </a:t>
            </a:r>
            <a:r>
              <a:rPr sz="2000" spc="5" dirty="0">
                <a:cs typeface="Times New Roman"/>
              </a:rPr>
              <a:t>find</a:t>
            </a:r>
            <a:endParaRPr sz="2000" dirty="0">
              <a:cs typeface="Times New Roman"/>
            </a:endParaRPr>
          </a:p>
        </p:txBody>
      </p:sp>
      <p:sp>
        <p:nvSpPr>
          <p:cNvPr id="80" name="object 61"/>
          <p:cNvSpPr txBox="1"/>
          <p:nvPr/>
        </p:nvSpPr>
        <p:spPr>
          <a:xfrm>
            <a:off x="1308100" y="4162425"/>
            <a:ext cx="23622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85420" algn="l"/>
              </a:tabLst>
            </a:pPr>
            <a:r>
              <a:rPr sz="2000" spc="40" dirty="0">
                <a:cs typeface="Times New Roman"/>
              </a:rPr>
              <a:t>which</a:t>
            </a:r>
            <a:r>
              <a:rPr sz="2000" spc="50" dirty="0">
                <a:cs typeface="Times New Roman"/>
              </a:rPr>
              <a:t> is </a:t>
            </a:r>
            <a:r>
              <a:rPr sz="2000" spc="-20" dirty="0">
                <a:cs typeface="Times New Roman"/>
              </a:rPr>
              <a:t>fulfilled</a:t>
            </a:r>
            <a:r>
              <a:rPr sz="2000" spc="50" dirty="0">
                <a:cs typeface="Times New Roman"/>
              </a:rPr>
              <a:t> </a:t>
            </a:r>
            <a:r>
              <a:rPr sz="2000" spc="-150" dirty="0">
                <a:cs typeface="Times New Roman"/>
              </a:rPr>
              <a:t>f</a:t>
            </a:r>
            <a:r>
              <a:rPr sz="2000" spc="55" dirty="0">
                <a:cs typeface="Times New Roman"/>
              </a:rPr>
              <a:t>or</a:t>
            </a:r>
            <a:endParaRPr sz="2000" dirty="0">
              <a:cs typeface="Times New Roman"/>
            </a:endParaRPr>
          </a:p>
        </p:txBody>
      </p:sp>
      <p:pic>
        <p:nvPicPr>
          <p:cNvPr id="81" name="Picture 80" descr="p0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543425"/>
            <a:ext cx="3822700" cy="1199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936328" y="7214812"/>
            <a:ext cx="53289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9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5131" y="200025"/>
            <a:ext cx="888876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93545">
              <a:lnSpc>
                <a:spcPct val="100000"/>
              </a:lnSpc>
            </a:pPr>
            <a:r>
              <a:rPr sz="3200" spc="114" dirty="0">
                <a:latin typeface="+mj-lt"/>
              </a:rPr>
              <a:t>W</a:t>
            </a:r>
            <a:r>
              <a:rPr sz="3200" spc="-15" dirty="0">
                <a:latin typeface="+mj-lt"/>
              </a:rPr>
              <a:t>h</a:t>
            </a:r>
            <a:r>
              <a:rPr sz="3200" spc="10" dirty="0">
                <a:latin typeface="+mj-lt"/>
              </a:rPr>
              <a:t>y</a:t>
            </a:r>
            <a:r>
              <a:rPr sz="3200" spc="70" dirty="0">
                <a:latin typeface="+mj-lt"/>
              </a:rPr>
              <a:t> is </a:t>
            </a:r>
            <a:r>
              <a:rPr sz="3200" spc="145" dirty="0">
                <a:latin typeface="+mj-lt"/>
              </a:rPr>
              <a:t>the</a:t>
            </a:r>
            <a:r>
              <a:rPr sz="3200" spc="70" dirty="0">
                <a:latin typeface="+mj-lt"/>
              </a:rPr>
              <a:t> </a:t>
            </a:r>
            <a:r>
              <a:rPr sz="3200" spc="35" dirty="0">
                <a:latin typeface="+mj-lt"/>
              </a:rPr>
              <a:t>Main</a:t>
            </a:r>
            <a:r>
              <a:rPr sz="3200" spc="70" dirty="0">
                <a:latin typeface="+mj-lt"/>
              </a:rPr>
              <a:t> </a:t>
            </a:r>
            <a:r>
              <a:rPr sz="3200" spc="65" dirty="0">
                <a:latin typeface="+mj-lt"/>
              </a:rPr>
              <a:t>Linac</a:t>
            </a:r>
            <a:r>
              <a:rPr sz="3200" spc="70" dirty="0">
                <a:latin typeface="+mj-lt"/>
              </a:rPr>
              <a:t> </a:t>
            </a:r>
            <a:r>
              <a:rPr sz="3200" spc="60" dirty="0">
                <a:latin typeface="+mj-lt"/>
              </a:rPr>
              <a:t>Impo</a:t>
            </a:r>
            <a:r>
              <a:rPr sz="3200" spc="130" dirty="0">
                <a:latin typeface="+mj-lt"/>
              </a:rPr>
              <a:t>r</a:t>
            </a:r>
            <a:r>
              <a:rPr sz="3200" spc="140" dirty="0">
                <a:latin typeface="+mj-lt"/>
              </a:rPr>
              <a:t>tant?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9900" y="1058998"/>
            <a:ext cx="9906000" cy="5770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dirty="0">
                <a:cs typeface="Times New Roman"/>
              </a:rPr>
              <a:t>In linear colliders two main parameters that are important for the physics experiments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dirty="0">
                <a:solidFill>
                  <a:srgbClr val="FF0000"/>
                </a:solidFill>
                <a:cs typeface="Times New Roman"/>
              </a:rPr>
              <a:t>collision energy</a:t>
            </a:r>
            <a:endParaRPr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51"/>
              </a:spcBef>
              <a:buClr>
                <a:srgbClr val="FF0000"/>
              </a:buClr>
              <a:buFont typeface="Times New Roman"/>
              <a:buChar char="-"/>
            </a:pPr>
            <a:endParaRPr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dirty="0">
                <a:solidFill>
                  <a:srgbClr val="0000FF"/>
                </a:solidFill>
                <a:cs typeface="Times New Roman"/>
              </a:rPr>
              <a:t>luminosity, a measure for the rate of events at the interaction point</a:t>
            </a:r>
            <a:endParaRPr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39"/>
              </a:spcBef>
              <a:buClr>
                <a:srgbClr val="FF0000"/>
              </a:buClr>
              <a:buFont typeface="Times New Roman"/>
              <a:buChar char="-"/>
            </a:pPr>
            <a:endParaRPr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dirty="0">
                <a:solidFill>
                  <a:srgbClr val="FF0000"/>
                </a:solidFill>
                <a:cs typeface="Times New Roman"/>
              </a:rPr>
              <a:t>The main linac is the main component to accelerate the beam</a:t>
            </a:r>
            <a:endParaRPr dirty="0">
              <a:cs typeface="Times New Roman"/>
            </a:endParaRPr>
          </a:p>
          <a:p>
            <a:pPr marL="184785">
              <a:lnSpc>
                <a:spcPct val="100000"/>
              </a:lnSpc>
              <a:spcBef>
                <a:spcPts val="944"/>
              </a:spcBef>
            </a:pPr>
            <a:r>
              <a:rPr i="1" dirty="0">
                <a:solidFill>
                  <a:srgbClr val="FF0000"/>
                </a:solidFill>
                <a:cs typeface="メイリオ"/>
              </a:rPr>
              <a:t>⇒ </a:t>
            </a:r>
            <a:r>
              <a:rPr dirty="0">
                <a:solidFill>
                  <a:srgbClr val="FF0000"/>
                </a:solidFill>
                <a:cs typeface="Times New Roman"/>
              </a:rPr>
              <a:t>it is responsible for the beam energy</a:t>
            </a:r>
            <a:endParaRPr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dirty="0">
                <a:solidFill>
                  <a:srgbClr val="FF0000"/>
                </a:solidFill>
                <a:cs typeface="Times New Roman"/>
              </a:rPr>
              <a:t>the main relevant parameter is the accelerating gradient</a:t>
            </a:r>
            <a:endParaRPr dirty="0"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16"/>
              </a:spcBef>
              <a:buClr>
                <a:srgbClr val="FF0000"/>
              </a:buClr>
              <a:buFont typeface="Times New Roman"/>
              <a:buChar char="-"/>
            </a:pPr>
            <a:endParaRPr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dirty="0">
                <a:solidFill>
                  <a:srgbClr val="0000FF"/>
                </a:solidFill>
                <a:cs typeface="Times New Roman"/>
              </a:rPr>
              <a:t>The main linac is the main consumer of power</a:t>
            </a:r>
            <a:endParaRPr dirty="0">
              <a:cs typeface="Times New Roman"/>
            </a:endParaRPr>
          </a:p>
          <a:p>
            <a:pPr marL="184785">
              <a:lnSpc>
                <a:spcPct val="100000"/>
              </a:lnSpc>
              <a:spcBef>
                <a:spcPts val="944"/>
              </a:spcBef>
            </a:pPr>
            <a:r>
              <a:rPr i="1" dirty="0">
                <a:solidFill>
                  <a:srgbClr val="0000FF"/>
                </a:solidFill>
                <a:cs typeface="メイリオ"/>
              </a:rPr>
              <a:t>⇒ </a:t>
            </a:r>
            <a:r>
              <a:rPr dirty="0">
                <a:solidFill>
                  <a:srgbClr val="0000FF"/>
                </a:solidFill>
                <a:cs typeface="Times New Roman"/>
              </a:rPr>
              <a:t>it is an important limitation for the beam current</a:t>
            </a:r>
            <a:endParaRPr dirty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1145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dirty="0">
                <a:solidFill>
                  <a:srgbClr val="0000FF"/>
                </a:solidFill>
                <a:cs typeface="Times New Roman"/>
              </a:rPr>
              <a:t>the luminosity depends on the beam current</a:t>
            </a:r>
            <a:endParaRPr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dirty="0">
                <a:solidFill>
                  <a:srgbClr val="0000FF"/>
                </a:solidFill>
                <a:cs typeface="Times New Roman"/>
              </a:rPr>
              <a:t>The main linac is one of the main sources of emittance growth</a:t>
            </a:r>
            <a:endParaRPr dirty="0">
              <a:cs typeface="Times New Roman"/>
            </a:endParaRPr>
          </a:p>
          <a:p>
            <a:pPr marL="184785">
              <a:lnSpc>
                <a:spcPct val="100000"/>
              </a:lnSpc>
              <a:spcBef>
                <a:spcPts val="944"/>
              </a:spcBef>
            </a:pPr>
            <a:r>
              <a:rPr i="1" dirty="0">
                <a:solidFill>
                  <a:srgbClr val="0000FF"/>
                </a:solidFill>
                <a:cs typeface="メイリオ"/>
              </a:rPr>
              <a:t>⇒ </a:t>
            </a:r>
            <a:r>
              <a:rPr dirty="0">
                <a:solidFill>
                  <a:srgbClr val="0000FF"/>
                </a:solidFill>
                <a:cs typeface="Times New Roman"/>
              </a:rPr>
              <a:t>the emittance is a parameter that affects the luminosity</a:t>
            </a:r>
            <a:endParaRPr dirty="0">
              <a:cs typeface="Times New Roman"/>
            </a:endParaRPr>
          </a:p>
          <a:p>
            <a:pPr>
              <a:lnSpc>
                <a:spcPct val="100000"/>
              </a:lnSpc>
              <a:spcBef>
                <a:spcPts val="16"/>
              </a:spcBef>
            </a:pPr>
            <a:endParaRPr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dirty="0">
                <a:cs typeface="Times New Roman"/>
              </a:rPr>
              <a:t>There is a third parameter which the main linac affects very much, the cost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Clr>
                <a:srgbClr val="FF0000"/>
              </a:buClr>
              <a:buFont typeface="Times New Roman"/>
              <a:buChar char="-"/>
              <a:tabLst>
                <a:tab pos="463550" algn="l"/>
              </a:tabLst>
            </a:pPr>
            <a:r>
              <a:rPr dirty="0">
                <a:cs typeface="Times New Roman"/>
              </a:rPr>
              <a:t>is the society willing to pay for it?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0900" y="197249"/>
            <a:ext cx="82791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24965">
              <a:lnSpc>
                <a:spcPct val="100000"/>
              </a:lnSpc>
            </a:pPr>
            <a:r>
              <a:rPr sz="3200" spc="114" dirty="0">
                <a:latin typeface="+mj-lt"/>
              </a:rPr>
              <a:t>Energy</a:t>
            </a:r>
            <a:r>
              <a:rPr sz="3200" spc="70" dirty="0">
                <a:latin typeface="+mj-lt"/>
              </a:rPr>
              <a:t> </a:t>
            </a:r>
            <a:r>
              <a:rPr sz="3200" spc="190" dirty="0">
                <a:latin typeface="+mj-lt"/>
              </a:rPr>
              <a:t>Spread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and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35" dirty="0">
                <a:latin typeface="+mj-lt"/>
              </a:rPr>
              <a:t>Stability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3700" y="1266825"/>
            <a:ext cx="3834764" cy="18556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Trade-off in fixed lattice</a:t>
            </a: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large  energy  spread  is more stable</a:t>
            </a:r>
          </a:p>
          <a:p>
            <a:pPr marL="463550" marR="5080" lvl="1" indent="-136525">
              <a:lnSpc>
                <a:spcPct val="107400"/>
              </a:lnSpc>
              <a:spcBef>
                <a:spcPts val="99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small  energy  spread  is better for alignment</a:t>
            </a:r>
          </a:p>
        </p:txBody>
      </p:sp>
      <p:sp>
        <p:nvSpPr>
          <p:cNvPr id="4" name="object 4"/>
          <p:cNvSpPr/>
          <p:nvPr/>
        </p:nvSpPr>
        <p:spPr>
          <a:xfrm>
            <a:off x="1469480" y="3704440"/>
            <a:ext cx="1810385" cy="775970"/>
          </a:xfrm>
          <a:custGeom>
            <a:avLst/>
            <a:gdLst/>
            <a:ahLst/>
            <a:cxnLst/>
            <a:rect l="l" t="t" r="r" b="b"/>
            <a:pathLst>
              <a:path w="1810385" h="775970">
                <a:moveTo>
                  <a:pt x="0" y="775682"/>
                </a:moveTo>
                <a:lnTo>
                  <a:pt x="1809928" y="775682"/>
                </a:lnTo>
                <a:lnTo>
                  <a:pt x="1809928" y="0"/>
                </a:lnTo>
                <a:lnTo>
                  <a:pt x="0" y="0"/>
                </a:lnTo>
                <a:lnTo>
                  <a:pt x="0" y="775682"/>
                </a:lnTo>
                <a:close/>
              </a:path>
            </a:pathLst>
          </a:custGeom>
          <a:ln w="387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57535" y="3833783"/>
            <a:ext cx="129539" cy="128905"/>
          </a:xfrm>
          <a:custGeom>
            <a:avLst/>
            <a:gdLst/>
            <a:ahLst/>
            <a:cxnLst/>
            <a:rect l="l" t="t" r="r" b="b"/>
            <a:pathLst>
              <a:path w="129539" h="128904">
                <a:moveTo>
                  <a:pt x="67361" y="0"/>
                </a:moveTo>
                <a:lnTo>
                  <a:pt x="26287" y="12850"/>
                </a:lnTo>
                <a:lnTo>
                  <a:pt x="2653" y="45546"/>
                </a:lnTo>
                <a:lnTo>
                  <a:pt x="0" y="59296"/>
                </a:lnTo>
                <a:lnTo>
                  <a:pt x="1413" y="74986"/>
                </a:lnTo>
                <a:lnTo>
                  <a:pt x="21092" y="111980"/>
                </a:lnTo>
                <a:lnTo>
                  <a:pt x="57264" y="128824"/>
                </a:lnTo>
                <a:lnTo>
                  <a:pt x="73368" y="127518"/>
                </a:lnTo>
                <a:lnTo>
                  <a:pt x="111041" y="108500"/>
                </a:lnTo>
                <a:lnTo>
                  <a:pt x="128489" y="73248"/>
                </a:lnTo>
                <a:lnTo>
                  <a:pt x="129070" y="64576"/>
                </a:lnTo>
                <a:lnTo>
                  <a:pt x="127453" y="50149"/>
                </a:lnTo>
                <a:lnTo>
                  <a:pt x="106063" y="15130"/>
                </a:lnTo>
                <a:lnTo>
                  <a:pt x="67361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57535" y="3833783"/>
            <a:ext cx="129539" cy="128905"/>
          </a:xfrm>
          <a:custGeom>
            <a:avLst/>
            <a:gdLst/>
            <a:ahLst/>
            <a:cxnLst/>
            <a:rect l="l" t="t" r="r" b="b"/>
            <a:pathLst>
              <a:path w="129539" h="128904">
                <a:moveTo>
                  <a:pt x="129070" y="64576"/>
                </a:moveTo>
                <a:lnTo>
                  <a:pt x="127453" y="50149"/>
                </a:lnTo>
                <a:lnTo>
                  <a:pt x="122842" y="36861"/>
                </a:lnTo>
                <a:lnTo>
                  <a:pt x="94610" y="7400"/>
                </a:lnTo>
                <a:lnTo>
                  <a:pt x="67361" y="0"/>
                </a:lnTo>
                <a:lnTo>
                  <a:pt x="52213" y="1521"/>
                </a:lnTo>
                <a:lnTo>
                  <a:pt x="16085" y="21989"/>
                </a:lnTo>
                <a:lnTo>
                  <a:pt x="0" y="59296"/>
                </a:lnTo>
                <a:lnTo>
                  <a:pt x="1413" y="74986"/>
                </a:lnTo>
                <a:lnTo>
                  <a:pt x="21092" y="111980"/>
                </a:lnTo>
                <a:lnTo>
                  <a:pt x="57264" y="128824"/>
                </a:lnTo>
                <a:lnTo>
                  <a:pt x="73368" y="127518"/>
                </a:lnTo>
                <a:lnTo>
                  <a:pt x="111041" y="108500"/>
                </a:lnTo>
                <a:lnTo>
                  <a:pt x="125259" y="86294"/>
                </a:lnTo>
                <a:lnTo>
                  <a:pt x="128489" y="73248"/>
                </a:lnTo>
              </a:path>
            </a:pathLst>
          </a:custGeom>
          <a:ln w="129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16097" y="3833783"/>
            <a:ext cx="129539" cy="128905"/>
          </a:xfrm>
          <a:custGeom>
            <a:avLst/>
            <a:gdLst/>
            <a:ahLst/>
            <a:cxnLst/>
            <a:rect l="l" t="t" r="r" b="b"/>
            <a:pathLst>
              <a:path w="129539" h="128904">
                <a:moveTo>
                  <a:pt x="67357" y="0"/>
                </a:moveTo>
                <a:lnTo>
                  <a:pt x="26285" y="12851"/>
                </a:lnTo>
                <a:lnTo>
                  <a:pt x="2652" y="45549"/>
                </a:lnTo>
                <a:lnTo>
                  <a:pt x="0" y="59300"/>
                </a:lnTo>
                <a:lnTo>
                  <a:pt x="1413" y="74989"/>
                </a:lnTo>
                <a:lnTo>
                  <a:pt x="21094" y="111981"/>
                </a:lnTo>
                <a:lnTo>
                  <a:pt x="57267" y="128825"/>
                </a:lnTo>
                <a:lnTo>
                  <a:pt x="73371" y="127518"/>
                </a:lnTo>
                <a:lnTo>
                  <a:pt x="111042" y="108498"/>
                </a:lnTo>
                <a:lnTo>
                  <a:pt x="128485" y="73242"/>
                </a:lnTo>
                <a:lnTo>
                  <a:pt x="129065" y="64576"/>
                </a:lnTo>
                <a:lnTo>
                  <a:pt x="127448" y="50149"/>
                </a:lnTo>
                <a:lnTo>
                  <a:pt x="106060" y="15129"/>
                </a:lnTo>
                <a:lnTo>
                  <a:pt x="67357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16097" y="3833783"/>
            <a:ext cx="129539" cy="128905"/>
          </a:xfrm>
          <a:custGeom>
            <a:avLst/>
            <a:gdLst/>
            <a:ahLst/>
            <a:cxnLst/>
            <a:rect l="l" t="t" r="r" b="b"/>
            <a:pathLst>
              <a:path w="129539" h="128904">
                <a:moveTo>
                  <a:pt x="129065" y="64576"/>
                </a:moveTo>
                <a:lnTo>
                  <a:pt x="127448" y="50149"/>
                </a:lnTo>
                <a:lnTo>
                  <a:pt x="122837" y="36860"/>
                </a:lnTo>
                <a:lnTo>
                  <a:pt x="94606" y="7399"/>
                </a:lnTo>
                <a:lnTo>
                  <a:pt x="67357" y="0"/>
                </a:lnTo>
                <a:lnTo>
                  <a:pt x="52211" y="1521"/>
                </a:lnTo>
                <a:lnTo>
                  <a:pt x="16084" y="21990"/>
                </a:lnTo>
                <a:lnTo>
                  <a:pt x="0" y="59300"/>
                </a:lnTo>
                <a:lnTo>
                  <a:pt x="1413" y="74989"/>
                </a:lnTo>
                <a:lnTo>
                  <a:pt x="21094" y="111981"/>
                </a:lnTo>
                <a:lnTo>
                  <a:pt x="57267" y="128825"/>
                </a:lnTo>
                <a:lnTo>
                  <a:pt x="73371" y="127518"/>
                </a:lnTo>
                <a:lnTo>
                  <a:pt x="111042" y="108498"/>
                </a:lnTo>
                <a:lnTo>
                  <a:pt x="125256" y="86289"/>
                </a:lnTo>
                <a:lnTo>
                  <a:pt x="128485" y="73242"/>
                </a:lnTo>
              </a:path>
            </a:pathLst>
          </a:custGeom>
          <a:ln w="129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921964" y="3717372"/>
            <a:ext cx="0" cy="180975"/>
          </a:xfrm>
          <a:custGeom>
            <a:avLst/>
            <a:gdLst/>
            <a:ahLst/>
            <a:cxnLst/>
            <a:rect l="l" t="t" r="r" b="b"/>
            <a:pathLst>
              <a:path h="180975">
                <a:moveTo>
                  <a:pt x="0" y="180987"/>
                </a:moveTo>
                <a:lnTo>
                  <a:pt x="0" y="0"/>
                </a:lnTo>
              </a:path>
            </a:pathLst>
          </a:custGeom>
          <a:ln w="387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63773" y="3639797"/>
            <a:ext cx="116839" cy="129539"/>
          </a:xfrm>
          <a:custGeom>
            <a:avLst/>
            <a:gdLst/>
            <a:ahLst/>
            <a:cxnLst/>
            <a:rect l="l" t="t" r="r" b="b"/>
            <a:pathLst>
              <a:path w="116839" h="129539">
                <a:moveTo>
                  <a:pt x="58191" y="0"/>
                </a:moveTo>
                <a:lnTo>
                  <a:pt x="0" y="129295"/>
                </a:lnTo>
                <a:lnTo>
                  <a:pt x="38797" y="112056"/>
                </a:lnTo>
                <a:lnTo>
                  <a:pt x="108623" y="112056"/>
                </a:lnTo>
                <a:lnTo>
                  <a:pt x="58191" y="0"/>
                </a:lnTo>
                <a:close/>
              </a:path>
              <a:path w="116839" h="129539">
                <a:moveTo>
                  <a:pt x="108623" y="112056"/>
                </a:moveTo>
                <a:lnTo>
                  <a:pt x="77584" y="112056"/>
                </a:lnTo>
                <a:lnTo>
                  <a:pt x="116382" y="129295"/>
                </a:lnTo>
                <a:lnTo>
                  <a:pt x="108623" y="1120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408699" y="3704440"/>
            <a:ext cx="646430" cy="775970"/>
          </a:xfrm>
          <a:custGeom>
            <a:avLst/>
            <a:gdLst/>
            <a:ahLst/>
            <a:cxnLst/>
            <a:rect l="l" t="t" r="r" b="b"/>
            <a:pathLst>
              <a:path w="646429" h="775970">
                <a:moveTo>
                  <a:pt x="0" y="775682"/>
                </a:moveTo>
                <a:lnTo>
                  <a:pt x="646398" y="775682"/>
                </a:lnTo>
                <a:lnTo>
                  <a:pt x="646398" y="0"/>
                </a:lnTo>
                <a:lnTo>
                  <a:pt x="0" y="0"/>
                </a:lnTo>
                <a:lnTo>
                  <a:pt x="0" y="775682"/>
                </a:lnTo>
                <a:close/>
              </a:path>
            </a:pathLst>
          </a:custGeom>
          <a:ln w="387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538179" y="3833782"/>
            <a:ext cx="129539" cy="128905"/>
          </a:xfrm>
          <a:custGeom>
            <a:avLst/>
            <a:gdLst/>
            <a:ahLst/>
            <a:cxnLst/>
            <a:rect l="l" t="t" r="r" b="b"/>
            <a:pathLst>
              <a:path w="129539" h="128904">
                <a:moveTo>
                  <a:pt x="67361" y="0"/>
                </a:moveTo>
                <a:lnTo>
                  <a:pt x="26288" y="12850"/>
                </a:lnTo>
                <a:lnTo>
                  <a:pt x="2653" y="45547"/>
                </a:lnTo>
                <a:lnTo>
                  <a:pt x="0" y="59297"/>
                </a:lnTo>
                <a:lnTo>
                  <a:pt x="1413" y="74986"/>
                </a:lnTo>
                <a:lnTo>
                  <a:pt x="21092" y="111977"/>
                </a:lnTo>
                <a:lnTo>
                  <a:pt x="57266" y="128824"/>
                </a:lnTo>
                <a:lnTo>
                  <a:pt x="73373" y="127518"/>
                </a:lnTo>
                <a:lnTo>
                  <a:pt x="111044" y="108499"/>
                </a:lnTo>
                <a:lnTo>
                  <a:pt x="128487" y="73245"/>
                </a:lnTo>
                <a:lnTo>
                  <a:pt x="129067" y="64576"/>
                </a:lnTo>
                <a:lnTo>
                  <a:pt x="127451" y="50148"/>
                </a:lnTo>
                <a:lnTo>
                  <a:pt x="106063" y="15126"/>
                </a:lnTo>
                <a:lnTo>
                  <a:pt x="67361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38179" y="3833782"/>
            <a:ext cx="129539" cy="128905"/>
          </a:xfrm>
          <a:custGeom>
            <a:avLst/>
            <a:gdLst/>
            <a:ahLst/>
            <a:cxnLst/>
            <a:rect l="l" t="t" r="r" b="b"/>
            <a:pathLst>
              <a:path w="129539" h="128904">
                <a:moveTo>
                  <a:pt x="129067" y="64576"/>
                </a:moveTo>
                <a:lnTo>
                  <a:pt x="127451" y="50148"/>
                </a:lnTo>
                <a:lnTo>
                  <a:pt x="122840" y="36859"/>
                </a:lnTo>
                <a:lnTo>
                  <a:pt x="94610" y="7397"/>
                </a:lnTo>
                <a:lnTo>
                  <a:pt x="67361" y="0"/>
                </a:lnTo>
                <a:lnTo>
                  <a:pt x="52214" y="1521"/>
                </a:lnTo>
                <a:lnTo>
                  <a:pt x="16087" y="21989"/>
                </a:lnTo>
                <a:lnTo>
                  <a:pt x="0" y="59297"/>
                </a:lnTo>
                <a:lnTo>
                  <a:pt x="1413" y="74986"/>
                </a:lnTo>
                <a:lnTo>
                  <a:pt x="21092" y="111977"/>
                </a:lnTo>
                <a:lnTo>
                  <a:pt x="57266" y="128824"/>
                </a:lnTo>
                <a:lnTo>
                  <a:pt x="73373" y="127518"/>
                </a:lnTo>
                <a:lnTo>
                  <a:pt x="111044" y="108499"/>
                </a:lnTo>
                <a:lnTo>
                  <a:pt x="125258" y="86292"/>
                </a:lnTo>
                <a:lnTo>
                  <a:pt x="128487" y="73245"/>
                </a:lnTo>
              </a:path>
            </a:pathLst>
          </a:custGeom>
          <a:ln w="129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796753" y="3833783"/>
            <a:ext cx="129539" cy="128905"/>
          </a:xfrm>
          <a:custGeom>
            <a:avLst/>
            <a:gdLst/>
            <a:ahLst/>
            <a:cxnLst/>
            <a:rect l="l" t="t" r="r" b="b"/>
            <a:pathLst>
              <a:path w="129539" h="128904">
                <a:moveTo>
                  <a:pt x="67347" y="0"/>
                </a:moveTo>
                <a:lnTo>
                  <a:pt x="26276" y="12853"/>
                </a:lnTo>
                <a:lnTo>
                  <a:pt x="2650" y="45555"/>
                </a:lnTo>
                <a:lnTo>
                  <a:pt x="0" y="59308"/>
                </a:lnTo>
                <a:lnTo>
                  <a:pt x="1413" y="74997"/>
                </a:lnTo>
                <a:lnTo>
                  <a:pt x="21095" y="111989"/>
                </a:lnTo>
                <a:lnTo>
                  <a:pt x="57271" y="128827"/>
                </a:lnTo>
                <a:lnTo>
                  <a:pt x="73374" y="127519"/>
                </a:lnTo>
                <a:lnTo>
                  <a:pt x="111039" y="108493"/>
                </a:lnTo>
                <a:lnTo>
                  <a:pt x="128476" y="73230"/>
                </a:lnTo>
                <a:lnTo>
                  <a:pt x="129055" y="64576"/>
                </a:lnTo>
                <a:lnTo>
                  <a:pt x="127439" y="50149"/>
                </a:lnTo>
                <a:lnTo>
                  <a:pt x="106052" y="15129"/>
                </a:lnTo>
                <a:lnTo>
                  <a:pt x="67347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796753" y="3833783"/>
            <a:ext cx="129539" cy="128905"/>
          </a:xfrm>
          <a:custGeom>
            <a:avLst/>
            <a:gdLst/>
            <a:ahLst/>
            <a:cxnLst/>
            <a:rect l="l" t="t" r="r" b="b"/>
            <a:pathLst>
              <a:path w="129539" h="128904">
                <a:moveTo>
                  <a:pt x="129055" y="64576"/>
                </a:moveTo>
                <a:lnTo>
                  <a:pt x="127439" y="50149"/>
                </a:lnTo>
                <a:lnTo>
                  <a:pt x="122829" y="36861"/>
                </a:lnTo>
                <a:lnTo>
                  <a:pt x="94599" y="7400"/>
                </a:lnTo>
                <a:lnTo>
                  <a:pt x="67347" y="0"/>
                </a:lnTo>
                <a:lnTo>
                  <a:pt x="52200" y="1521"/>
                </a:lnTo>
                <a:lnTo>
                  <a:pt x="16077" y="21994"/>
                </a:lnTo>
                <a:lnTo>
                  <a:pt x="0" y="59308"/>
                </a:lnTo>
                <a:lnTo>
                  <a:pt x="1413" y="74997"/>
                </a:lnTo>
                <a:lnTo>
                  <a:pt x="21095" y="111989"/>
                </a:lnTo>
                <a:lnTo>
                  <a:pt x="57271" y="128827"/>
                </a:lnTo>
                <a:lnTo>
                  <a:pt x="73374" y="127519"/>
                </a:lnTo>
                <a:lnTo>
                  <a:pt x="111039" y="108493"/>
                </a:lnTo>
                <a:lnTo>
                  <a:pt x="125250" y="86280"/>
                </a:lnTo>
                <a:lnTo>
                  <a:pt x="128476" y="73230"/>
                </a:lnTo>
              </a:path>
            </a:pathLst>
          </a:custGeom>
          <a:ln w="129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02620" y="3898359"/>
            <a:ext cx="0" cy="440055"/>
          </a:xfrm>
          <a:custGeom>
            <a:avLst/>
            <a:gdLst/>
            <a:ahLst/>
            <a:cxnLst/>
            <a:rect l="l" t="t" r="r" b="b"/>
            <a:pathLst>
              <a:path h="440054">
                <a:moveTo>
                  <a:pt x="0" y="0"/>
                </a:moveTo>
                <a:lnTo>
                  <a:pt x="0" y="439551"/>
                </a:lnTo>
              </a:path>
            </a:pathLst>
          </a:custGeom>
          <a:ln w="387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544426" y="4286190"/>
            <a:ext cx="116839" cy="129539"/>
          </a:xfrm>
          <a:custGeom>
            <a:avLst/>
            <a:gdLst/>
            <a:ahLst/>
            <a:cxnLst/>
            <a:rect l="l" t="t" r="r" b="b"/>
            <a:pathLst>
              <a:path w="116839" h="129539">
                <a:moveTo>
                  <a:pt x="0" y="0"/>
                </a:moveTo>
                <a:lnTo>
                  <a:pt x="58193" y="129295"/>
                </a:lnTo>
                <a:lnTo>
                  <a:pt x="108616" y="17238"/>
                </a:lnTo>
                <a:lnTo>
                  <a:pt x="38800" y="17238"/>
                </a:lnTo>
                <a:lnTo>
                  <a:pt x="0" y="0"/>
                </a:lnTo>
                <a:close/>
              </a:path>
              <a:path w="116839" h="129539">
                <a:moveTo>
                  <a:pt x="116374" y="0"/>
                </a:moveTo>
                <a:lnTo>
                  <a:pt x="77573" y="17238"/>
                </a:lnTo>
                <a:lnTo>
                  <a:pt x="108616" y="17238"/>
                </a:lnTo>
                <a:lnTo>
                  <a:pt x="1163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861167" y="3898359"/>
            <a:ext cx="0" cy="181610"/>
          </a:xfrm>
          <a:custGeom>
            <a:avLst/>
            <a:gdLst/>
            <a:ahLst/>
            <a:cxnLst/>
            <a:rect l="l" t="t" r="r" b="b"/>
            <a:pathLst>
              <a:path h="181610">
                <a:moveTo>
                  <a:pt x="0" y="0"/>
                </a:moveTo>
                <a:lnTo>
                  <a:pt x="0" y="180988"/>
                </a:lnTo>
              </a:path>
            </a:pathLst>
          </a:custGeom>
          <a:ln w="387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02987" y="4027628"/>
            <a:ext cx="116839" cy="129539"/>
          </a:xfrm>
          <a:custGeom>
            <a:avLst/>
            <a:gdLst/>
            <a:ahLst/>
            <a:cxnLst/>
            <a:rect l="l" t="t" r="r" b="b"/>
            <a:pathLst>
              <a:path w="116839" h="129539">
                <a:moveTo>
                  <a:pt x="0" y="0"/>
                </a:moveTo>
                <a:lnTo>
                  <a:pt x="58180" y="129295"/>
                </a:lnTo>
                <a:lnTo>
                  <a:pt x="108615" y="17238"/>
                </a:lnTo>
                <a:lnTo>
                  <a:pt x="38800" y="17238"/>
                </a:lnTo>
                <a:lnTo>
                  <a:pt x="0" y="0"/>
                </a:lnTo>
                <a:close/>
              </a:path>
              <a:path w="116839" h="129539">
                <a:moveTo>
                  <a:pt x="116374" y="0"/>
                </a:moveTo>
                <a:lnTo>
                  <a:pt x="77573" y="17238"/>
                </a:lnTo>
                <a:lnTo>
                  <a:pt x="108615" y="17238"/>
                </a:lnTo>
                <a:lnTo>
                  <a:pt x="1163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69900" y="4447864"/>
            <a:ext cx="4114800" cy="20973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0325">
              <a:lnSpc>
                <a:spcPct val="100000"/>
              </a:lnSpc>
              <a:tabLst>
                <a:tab pos="1999614" algn="l"/>
              </a:tabLst>
            </a:pPr>
            <a:r>
              <a:rPr lang="fr-CH" sz="2000" spc="10" dirty="0" smtClean="0">
                <a:latin typeface="Courier New"/>
                <a:cs typeface="Courier New"/>
              </a:rPr>
              <a:t>        </a:t>
            </a:r>
            <a:r>
              <a:rPr sz="2000" spc="10" dirty="0" smtClean="0">
                <a:latin typeface="Courier New"/>
                <a:cs typeface="Courier New"/>
              </a:rPr>
              <a:t>structure</a:t>
            </a:r>
            <a:r>
              <a:rPr sz="2000" spc="10" dirty="0">
                <a:latin typeface="Courier New"/>
                <a:cs typeface="Courier New"/>
              </a:rPr>
              <a:t>	</a:t>
            </a:r>
            <a:r>
              <a:rPr lang="fr-CH" sz="2000" spc="10" dirty="0" smtClean="0">
                <a:latin typeface="Courier New"/>
                <a:cs typeface="Courier New"/>
              </a:rPr>
              <a:t> </a:t>
            </a:r>
            <a:r>
              <a:rPr sz="2000" spc="10" dirty="0" smtClean="0">
                <a:latin typeface="Courier New"/>
                <a:cs typeface="Courier New"/>
              </a:rPr>
              <a:t>quad</a:t>
            </a:r>
            <a:endParaRPr sz="2000" dirty="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1741170" algn="l"/>
              </a:tabLst>
            </a:pPr>
            <a:r>
              <a:rPr sz="1700" i="1" spc="15" dirty="0">
                <a:latin typeface="メイリオ"/>
                <a:cs typeface="メイリオ"/>
              </a:rPr>
              <a:t>⇒</a:t>
            </a:r>
            <a:r>
              <a:rPr sz="1700" i="1" spc="-80" dirty="0">
                <a:latin typeface="メイリオ"/>
                <a:cs typeface="メイリオ"/>
              </a:rPr>
              <a:t> </a:t>
            </a:r>
            <a:r>
              <a:rPr sz="2000" dirty="0">
                <a:cs typeface="Times New Roman"/>
              </a:rPr>
              <a:t>Beam  with  </a:t>
            </a:r>
            <a:r>
              <a:rPr sz="2000" i="1" dirty="0">
                <a:cs typeface="Times New Roman"/>
              </a:rPr>
              <a:t>N	</a:t>
            </a:r>
            <a:r>
              <a:rPr sz="2000" dirty="0">
                <a:cs typeface="Times New Roman"/>
              </a:rPr>
              <a:t>= </a:t>
            </a:r>
            <a:r>
              <a:rPr sz="2000" dirty="0" smtClean="0">
                <a:cs typeface="Times New Roman"/>
              </a:rPr>
              <a:t>3</a:t>
            </a:r>
            <a:r>
              <a:rPr sz="2000" i="1" dirty="0" smtClean="0">
                <a:cs typeface="Times New Roman"/>
              </a:rPr>
              <a:t>.</a:t>
            </a:r>
            <a:r>
              <a:rPr sz="2000" dirty="0" smtClean="0">
                <a:cs typeface="Times New Roman"/>
              </a:rPr>
              <a:t>7 </a:t>
            </a:r>
            <a:r>
              <a:rPr sz="2000" i="1" dirty="0">
                <a:cs typeface="メイリオ"/>
              </a:rPr>
              <a:t>× </a:t>
            </a:r>
            <a:r>
              <a:rPr sz="2000" dirty="0">
                <a:cs typeface="Times New Roman"/>
              </a:rPr>
              <a:t>10</a:t>
            </a:r>
            <a:r>
              <a:rPr sz="2000" baseline="27777" dirty="0">
                <a:cs typeface="Times New Roman"/>
              </a:rPr>
              <a:t>9</a:t>
            </a:r>
          </a:p>
          <a:p>
            <a:pPr marL="294005">
              <a:lnSpc>
                <a:spcPct val="100000"/>
              </a:lnSpc>
              <a:spcBef>
                <a:spcPts val="150"/>
              </a:spcBef>
            </a:pPr>
            <a:r>
              <a:rPr sz="2000" dirty="0">
                <a:cs typeface="Times New Roman"/>
              </a:rPr>
              <a:t>will be stable</a:t>
            </a:r>
          </a:p>
          <a:p>
            <a:pPr marL="294005" marR="5080" indent="-281940" algn="just">
              <a:lnSpc>
                <a:spcPct val="107400"/>
              </a:lnSpc>
              <a:spcBef>
                <a:spcPts val="994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Beam  with  larger  charge will  not  be  stable  (sorry, without plot)</a:t>
            </a:r>
          </a:p>
        </p:txBody>
      </p:sp>
      <p:sp>
        <p:nvSpPr>
          <p:cNvPr id="21" name="object 21"/>
          <p:cNvSpPr/>
          <p:nvPr/>
        </p:nvSpPr>
        <p:spPr>
          <a:xfrm>
            <a:off x="6007157" y="30033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0052813" y="300336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007157" y="278816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052813" y="278816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007157" y="257295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052813" y="257295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007157" y="235855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052813" y="235855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007157" y="214335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052813" y="214335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007157" y="19281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0052813" y="192815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007157" y="171294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052813" y="171294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007157" y="149774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052813" y="149774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007157" y="128334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052813" y="128334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007157" y="106813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0052813" y="106813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007157" y="85293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052813" y="85293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5349259" y="747864"/>
            <a:ext cx="546100" cy="2384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805"/>
              </a:lnSpc>
            </a:pPr>
            <a:r>
              <a:rPr sz="1600" spc="15" dirty="0">
                <a:latin typeface="Helvetica"/>
                <a:cs typeface="Helvetica"/>
              </a:rPr>
              <a:t>0.022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ts val="1695"/>
              </a:lnSpc>
            </a:pPr>
            <a:r>
              <a:rPr sz="1600" spc="15" dirty="0">
                <a:latin typeface="Helvetica"/>
                <a:cs typeface="Helvetica"/>
              </a:rPr>
              <a:t>0.02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ts val="1689"/>
              </a:lnSpc>
            </a:pPr>
            <a:r>
              <a:rPr sz="1600" spc="15" dirty="0">
                <a:latin typeface="Helvetica"/>
                <a:cs typeface="Helvetica"/>
              </a:rPr>
              <a:t>0.018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ts val="1689"/>
              </a:lnSpc>
            </a:pPr>
            <a:r>
              <a:rPr sz="1600" spc="15" dirty="0">
                <a:latin typeface="Helvetica"/>
                <a:cs typeface="Helvetica"/>
              </a:rPr>
              <a:t>0.016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ts val="1695"/>
              </a:lnSpc>
            </a:pPr>
            <a:r>
              <a:rPr sz="1600" spc="15" dirty="0">
                <a:latin typeface="Helvetica"/>
                <a:cs typeface="Helvetica"/>
              </a:rPr>
              <a:t>0.014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ts val="1695"/>
              </a:lnSpc>
            </a:pPr>
            <a:r>
              <a:rPr sz="1600" spc="15" dirty="0">
                <a:latin typeface="Helvetica"/>
                <a:cs typeface="Helvetica"/>
              </a:rPr>
              <a:t>0.012</a:t>
            </a:r>
            <a:endParaRPr sz="1600">
              <a:latin typeface="Helvetica"/>
              <a:cs typeface="Helvetica"/>
            </a:endParaRPr>
          </a:p>
          <a:p>
            <a:pPr marL="115570" algn="ctr">
              <a:lnSpc>
                <a:spcPts val="1695"/>
              </a:lnSpc>
            </a:pPr>
            <a:r>
              <a:rPr sz="1600" spc="15" dirty="0">
                <a:latin typeface="Helvetica"/>
                <a:cs typeface="Helvetica"/>
              </a:rPr>
              <a:t>0.01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ts val="1689"/>
              </a:lnSpc>
            </a:pPr>
            <a:r>
              <a:rPr sz="1600" spc="15" dirty="0">
                <a:latin typeface="Helvetica"/>
                <a:cs typeface="Helvetica"/>
              </a:rPr>
              <a:t>0.008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ts val="1689"/>
              </a:lnSpc>
            </a:pPr>
            <a:r>
              <a:rPr sz="1600" spc="15" dirty="0">
                <a:latin typeface="Helvetica"/>
                <a:cs typeface="Helvetica"/>
              </a:rPr>
              <a:t>0.006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ts val="1695"/>
              </a:lnSpc>
            </a:pPr>
            <a:r>
              <a:rPr sz="1600" spc="15" dirty="0">
                <a:latin typeface="Helvetica"/>
                <a:cs typeface="Helvetica"/>
              </a:rPr>
              <a:t>0.004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ts val="1805"/>
              </a:lnSpc>
            </a:pPr>
            <a:r>
              <a:rPr sz="1600" spc="15" dirty="0">
                <a:latin typeface="Helvetica"/>
                <a:cs typeface="Helvetica"/>
              </a:rPr>
              <a:t>0.002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007157" y="29529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007157" y="85293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553565" y="29529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553565" y="85293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099172" y="29529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099172" y="85293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645579" y="29529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645579" y="85293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191987" y="29529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191987" y="85293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737595" y="29529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737595" y="85293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9284003" y="29529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9284003" y="85293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9830410" y="2952964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9830410" y="85293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5965549" y="3106300"/>
            <a:ext cx="413829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43230" algn="l"/>
                <a:tab pos="988694" algn="l"/>
                <a:tab pos="1535430" algn="l"/>
                <a:tab pos="2081530" algn="l"/>
                <a:tab pos="2569210" algn="l"/>
              </a:tabLst>
            </a:pPr>
            <a:r>
              <a:rPr sz="1600" spc="15" dirty="0">
                <a:latin typeface="Helvetica"/>
                <a:cs typeface="Helvetica"/>
              </a:rPr>
              <a:t>0	200	400	600	800	1000</a:t>
            </a:r>
            <a:r>
              <a:rPr sz="1600" spc="215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1200</a:t>
            </a:r>
            <a:r>
              <a:rPr sz="1600" spc="215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1400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6007157" y="852935"/>
            <a:ext cx="4096385" cy="2150745"/>
          </a:xfrm>
          <a:custGeom>
            <a:avLst/>
            <a:gdLst/>
            <a:ahLst/>
            <a:cxnLst/>
            <a:rect l="l" t="t" r="r" b="b"/>
            <a:pathLst>
              <a:path w="4096384" h="2150745">
                <a:moveTo>
                  <a:pt x="0" y="2150429"/>
                </a:moveTo>
                <a:lnTo>
                  <a:pt x="4096056" y="2150429"/>
                </a:lnTo>
                <a:lnTo>
                  <a:pt x="4096056" y="0"/>
                </a:lnTo>
                <a:lnTo>
                  <a:pt x="0" y="0"/>
                </a:lnTo>
                <a:lnTo>
                  <a:pt x="0" y="2150429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4736544" y="1698950"/>
            <a:ext cx="328930" cy="4584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Symbol"/>
                <a:cs typeface="Symbol"/>
              </a:rPr>
              <a:t>σ</a:t>
            </a:r>
            <a:r>
              <a:rPr sz="1950" baseline="-21367" dirty="0">
                <a:latin typeface="Helvetica"/>
                <a:cs typeface="Helvetica"/>
              </a:rPr>
              <a:t>E</a:t>
            </a:r>
            <a:r>
              <a:rPr sz="1600" dirty="0">
                <a:latin typeface="Helvetica"/>
                <a:cs typeface="Helvetica"/>
              </a:rPr>
              <a:t>/E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7678288" y="3418304"/>
            <a:ext cx="75438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20" dirty="0">
                <a:latin typeface="Helvetica"/>
                <a:cs typeface="Helvetica"/>
              </a:rPr>
              <a:t>E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[GeV]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8585651" y="830614"/>
            <a:ext cx="606425" cy="358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20" dirty="0">
                <a:latin typeface="Symbol"/>
                <a:cs typeface="Symbol"/>
              </a:rPr>
              <a:t>Φ</a:t>
            </a:r>
            <a:r>
              <a:rPr sz="1950" spc="30" baseline="-21367" dirty="0">
                <a:latin typeface="Helvetica"/>
                <a:cs typeface="Helvetica"/>
              </a:rPr>
              <a:t>2</a:t>
            </a:r>
            <a:r>
              <a:rPr sz="1600" spc="15" dirty="0">
                <a:latin typeface="Helvetica"/>
                <a:cs typeface="Helvetica"/>
              </a:rPr>
              <a:t>=0</a:t>
            </a:r>
            <a:r>
              <a:rPr sz="1950" spc="22" baseline="34188" dirty="0">
                <a:latin typeface="Helvetica"/>
                <a:cs typeface="Helvetica"/>
              </a:rPr>
              <a:t>o</a:t>
            </a:r>
            <a:endParaRPr sz="1950" baseline="34188">
              <a:latin typeface="Helvetica"/>
              <a:cs typeface="Helvetic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9291303" y="830614"/>
            <a:ext cx="617220" cy="192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03885" algn="l"/>
              </a:tabLst>
            </a:pPr>
            <a:r>
              <a:rPr sz="1300" u="heavy" dirty="0">
                <a:latin typeface="Helvetica"/>
                <a:cs typeface="Helvetica"/>
              </a:rPr>
              <a:t> 	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6021957" y="1024538"/>
            <a:ext cx="4091256" cy="18288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8585661" y="1038614"/>
            <a:ext cx="606425" cy="358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20" dirty="0">
                <a:latin typeface="Symbol"/>
                <a:cs typeface="Symbol"/>
              </a:rPr>
              <a:t>Φ</a:t>
            </a:r>
            <a:r>
              <a:rPr sz="1950" spc="30" baseline="-21367" dirty="0">
                <a:latin typeface="Helvetica"/>
                <a:cs typeface="Helvetica"/>
              </a:rPr>
              <a:t>2</a:t>
            </a:r>
            <a:r>
              <a:rPr sz="1600" spc="15" dirty="0">
                <a:latin typeface="Helvetica"/>
                <a:cs typeface="Helvetica"/>
              </a:rPr>
              <a:t>=4</a:t>
            </a:r>
            <a:r>
              <a:rPr sz="1950" spc="22" baseline="34188" dirty="0">
                <a:latin typeface="Helvetica"/>
                <a:cs typeface="Helvetica"/>
              </a:rPr>
              <a:t>o</a:t>
            </a:r>
            <a:endParaRPr sz="1950" baseline="34188">
              <a:latin typeface="Helvetica"/>
              <a:cs typeface="Helvetic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8585661" y="1246617"/>
            <a:ext cx="606425" cy="358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20" dirty="0">
                <a:latin typeface="Symbol"/>
                <a:cs typeface="Symbol"/>
              </a:rPr>
              <a:t>Φ</a:t>
            </a:r>
            <a:r>
              <a:rPr sz="1950" spc="30" baseline="-21367" dirty="0">
                <a:latin typeface="Helvetica"/>
                <a:cs typeface="Helvetica"/>
              </a:rPr>
              <a:t>2</a:t>
            </a:r>
            <a:r>
              <a:rPr sz="1600" spc="15" dirty="0">
                <a:latin typeface="Helvetica"/>
                <a:cs typeface="Helvetica"/>
              </a:rPr>
              <a:t>=8</a:t>
            </a:r>
            <a:r>
              <a:rPr sz="1950" spc="22" baseline="34188" dirty="0">
                <a:latin typeface="Helvetica"/>
                <a:cs typeface="Helvetica"/>
              </a:rPr>
              <a:t>o</a:t>
            </a:r>
            <a:endParaRPr sz="1950" baseline="34188">
              <a:latin typeface="Helvetica"/>
              <a:cs typeface="Helvetica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8470011" y="1454620"/>
            <a:ext cx="721995" cy="358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20" dirty="0">
                <a:latin typeface="Symbol"/>
                <a:cs typeface="Symbol"/>
              </a:rPr>
              <a:t>Φ</a:t>
            </a:r>
            <a:r>
              <a:rPr sz="1950" spc="30" baseline="-21367" dirty="0">
                <a:latin typeface="Helvetica"/>
                <a:cs typeface="Helvetica"/>
              </a:rPr>
              <a:t>2</a:t>
            </a:r>
            <a:r>
              <a:rPr sz="1600" spc="15" dirty="0">
                <a:latin typeface="Helvetica"/>
                <a:cs typeface="Helvetica"/>
              </a:rPr>
              <a:t>=12</a:t>
            </a:r>
            <a:r>
              <a:rPr sz="1950" spc="22" baseline="34188" dirty="0">
                <a:latin typeface="Helvetica"/>
                <a:cs typeface="Helvetica"/>
              </a:rPr>
              <a:t>o</a:t>
            </a:r>
            <a:endParaRPr sz="1950" baseline="34188">
              <a:latin typeface="Helvetica"/>
              <a:cs typeface="Helvetica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6007157" y="852935"/>
            <a:ext cx="4096385" cy="2150745"/>
          </a:xfrm>
          <a:custGeom>
            <a:avLst/>
            <a:gdLst/>
            <a:ahLst/>
            <a:cxnLst/>
            <a:rect l="l" t="t" r="r" b="b"/>
            <a:pathLst>
              <a:path w="4096384" h="2150745">
                <a:moveTo>
                  <a:pt x="0" y="2150429"/>
                </a:moveTo>
                <a:lnTo>
                  <a:pt x="4096056" y="2150429"/>
                </a:lnTo>
                <a:lnTo>
                  <a:pt x="4096056" y="0"/>
                </a:lnTo>
                <a:lnTo>
                  <a:pt x="0" y="0"/>
                </a:lnTo>
                <a:lnTo>
                  <a:pt x="0" y="2150429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5757553" y="645041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0052813" y="645041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757553" y="618880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10052813" y="6188808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757553" y="59280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0052813" y="592800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757553" y="566640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10052813" y="5666401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757553" y="540479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0052813" y="540479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757553" y="514399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0052813" y="514399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757553" y="488239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10052813" y="4882390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757553" y="462078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0052813" y="462078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5757553" y="435998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0052813" y="435998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757553" y="409837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0052813" y="409837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 txBox="1"/>
          <p:nvPr/>
        </p:nvSpPr>
        <p:spPr>
          <a:xfrm>
            <a:off x="5330947" y="3994919"/>
            <a:ext cx="314960" cy="2585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1.8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600" spc="10" dirty="0">
                <a:latin typeface="Helvetica"/>
                <a:cs typeface="Helvetica"/>
              </a:rPr>
              <a:t>1.6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00" spc="10" dirty="0">
                <a:latin typeface="Helvetica"/>
                <a:cs typeface="Helvetica"/>
              </a:rPr>
              <a:t>1.4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600" spc="10" dirty="0">
                <a:latin typeface="Helvetica"/>
                <a:cs typeface="Helvetica"/>
              </a:rPr>
              <a:t>1.2</a:t>
            </a:r>
            <a:endParaRPr sz="1600">
              <a:latin typeface="Helvetica"/>
              <a:cs typeface="Helvetica"/>
            </a:endParaRPr>
          </a:p>
          <a:p>
            <a:pPr marL="186055">
              <a:lnSpc>
                <a:spcPct val="100000"/>
              </a:lnSpc>
              <a:spcBef>
                <a:spcPts val="140"/>
              </a:spcBef>
            </a:pPr>
            <a:r>
              <a:rPr sz="1600" spc="15" dirty="0">
                <a:latin typeface="Helvetica"/>
                <a:cs typeface="Helvetica"/>
              </a:rPr>
              <a:t>1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00" spc="10" dirty="0">
                <a:latin typeface="Helvetica"/>
                <a:cs typeface="Helvetica"/>
              </a:rPr>
              <a:t>0.8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600" spc="10" dirty="0">
                <a:latin typeface="Helvetica"/>
                <a:cs typeface="Helvetica"/>
              </a:rPr>
              <a:t>0.6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1600" spc="10" dirty="0">
                <a:latin typeface="Helvetica"/>
                <a:cs typeface="Helvetica"/>
              </a:rPr>
              <a:t>0.4</a:t>
            </a:r>
            <a:endParaRPr sz="16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00" spc="10" dirty="0">
                <a:latin typeface="Helvetica"/>
                <a:cs typeface="Helvetica"/>
              </a:rPr>
              <a:t>0.2</a:t>
            </a:r>
            <a:endParaRPr sz="1600">
              <a:latin typeface="Helvetica"/>
              <a:cs typeface="Helvetica"/>
            </a:endParaRPr>
          </a:p>
          <a:p>
            <a:pPr marL="186055">
              <a:lnSpc>
                <a:spcPct val="100000"/>
              </a:lnSpc>
              <a:spcBef>
                <a:spcPts val="140"/>
              </a:spcBef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5757553" y="640001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757553" y="40983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5715946" y="6554958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6626366" y="640001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626366" y="40983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6469120" y="6554958"/>
            <a:ext cx="37274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500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7495978" y="640001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495978" y="40983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8364790" y="640001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8364790" y="40983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9234402" y="640001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9234402" y="40983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10103214" y="6400011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10103214" y="4098379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5757553" y="4098379"/>
            <a:ext cx="4345940" cy="2352040"/>
          </a:xfrm>
          <a:custGeom>
            <a:avLst/>
            <a:gdLst/>
            <a:ahLst/>
            <a:cxnLst/>
            <a:rect l="l" t="t" r="r" b="b"/>
            <a:pathLst>
              <a:path w="4345940" h="2352040">
                <a:moveTo>
                  <a:pt x="0" y="2352032"/>
                </a:moveTo>
                <a:lnTo>
                  <a:pt x="4345660" y="2352032"/>
                </a:lnTo>
                <a:lnTo>
                  <a:pt x="4345660" y="0"/>
                </a:lnTo>
                <a:lnTo>
                  <a:pt x="0" y="0"/>
                </a:lnTo>
                <a:lnTo>
                  <a:pt x="0" y="2352032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7015927" y="6554958"/>
            <a:ext cx="1829435" cy="545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150" algn="ctr">
              <a:lnSpc>
                <a:spcPct val="100000"/>
              </a:lnSpc>
              <a:tabLst>
                <a:tab pos="926465" algn="l"/>
              </a:tabLst>
            </a:pPr>
            <a:r>
              <a:rPr sz="1600" spc="15" dirty="0">
                <a:latin typeface="Helvetica"/>
                <a:cs typeface="Helvetica"/>
              </a:rPr>
              <a:t>1000	1500</a:t>
            </a:r>
            <a:endParaRPr sz="1600">
              <a:latin typeface="Helvetica"/>
              <a:cs typeface="Helvetica"/>
            </a:endParaRPr>
          </a:p>
          <a:p>
            <a:pPr algn="ctr">
              <a:lnSpc>
                <a:spcPct val="100000"/>
              </a:lnSpc>
              <a:spcBef>
                <a:spcPts val="535"/>
              </a:spcBef>
            </a:pPr>
            <a:r>
              <a:rPr sz="1600" spc="15" dirty="0">
                <a:latin typeface="Helvetica"/>
                <a:cs typeface="Helvetica"/>
              </a:rPr>
              <a:t>quadrupole</a:t>
            </a:r>
            <a:r>
              <a:rPr sz="1600" spc="10" dirty="0">
                <a:latin typeface="Helvetica"/>
                <a:cs typeface="Helvetica"/>
              </a:rPr>
              <a:t> </a:t>
            </a:r>
            <a:r>
              <a:rPr sz="1600" spc="15" dirty="0">
                <a:latin typeface="Helvetica"/>
                <a:cs typeface="Helvetica"/>
              </a:rPr>
              <a:t>number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9019331" y="6554958"/>
            <a:ext cx="48831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2000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9888143" y="6554958"/>
            <a:ext cx="48831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2500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4736460" y="4879581"/>
            <a:ext cx="277495" cy="7899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72110" algn="l"/>
              </a:tabLst>
            </a:pPr>
            <a:r>
              <a:rPr sz="1600" dirty="0">
                <a:latin typeface="Symbol"/>
                <a:cs typeface="Symbol"/>
              </a:rPr>
              <a:t>∆ε	</a:t>
            </a:r>
            <a:r>
              <a:rPr sz="1600" dirty="0">
                <a:latin typeface="Helvetica"/>
                <a:cs typeface="Helvetica"/>
              </a:rPr>
              <a:t>[nm]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4874910" y="5341971"/>
            <a:ext cx="192405" cy="1092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y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7865158" y="4996512"/>
            <a:ext cx="64325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20" dirty="0">
                <a:latin typeface="Symbol"/>
                <a:cs typeface="Symbol"/>
              </a:rPr>
              <a:t>Φ</a:t>
            </a:r>
            <a:r>
              <a:rPr sz="1950" spc="30" baseline="-21367" dirty="0">
                <a:latin typeface="Helvetica"/>
                <a:cs typeface="Helvetica"/>
              </a:rPr>
              <a:t>RF</a:t>
            </a:r>
            <a:r>
              <a:rPr sz="1600" spc="15" dirty="0">
                <a:latin typeface="Helvetica"/>
                <a:cs typeface="Helvetica"/>
              </a:rPr>
              <a:t>=0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8482804" y="4968559"/>
            <a:ext cx="118110" cy="192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o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5729553" y="4143980"/>
            <a:ext cx="3536048" cy="23336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7865155" y="5204512"/>
            <a:ext cx="64325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20" dirty="0">
                <a:latin typeface="Symbol"/>
                <a:cs typeface="Symbol"/>
              </a:rPr>
              <a:t>Φ</a:t>
            </a:r>
            <a:r>
              <a:rPr sz="1950" spc="30" baseline="-21367" dirty="0">
                <a:latin typeface="Helvetica"/>
                <a:cs typeface="Helvetica"/>
              </a:rPr>
              <a:t>RF</a:t>
            </a:r>
            <a:r>
              <a:rPr sz="1600" spc="15" dirty="0">
                <a:latin typeface="Helvetica"/>
                <a:cs typeface="Helvetica"/>
              </a:rPr>
              <a:t>=4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8482801" y="5176559"/>
            <a:ext cx="118110" cy="192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o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7865155" y="5384565"/>
            <a:ext cx="735965" cy="358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20" dirty="0">
                <a:latin typeface="Symbol"/>
                <a:cs typeface="Symbol"/>
              </a:rPr>
              <a:t>Φ</a:t>
            </a:r>
            <a:r>
              <a:rPr sz="1950" spc="30" baseline="-21367" dirty="0">
                <a:latin typeface="Helvetica"/>
                <a:cs typeface="Helvetica"/>
              </a:rPr>
              <a:t>RF</a:t>
            </a:r>
            <a:r>
              <a:rPr sz="1600" spc="15" dirty="0">
                <a:latin typeface="Helvetica"/>
                <a:cs typeface="Helvetica"/>
              </a:rPr>
              <a:t>=8</a:t>
            </a:r>
            <a:r>
              <a:rPr sz="1950" spc="22" baseline="34188" dirty="0">
                <a:latin typeface="Helvetica"/>
                <a:cs typeface="Helvetica"/>
              </a:rPr>
              <a:t>o</a:t>
            </a:r>
            <a:endParaRPr sz="1950" baseline="34188">
              <a:latin typeface="Helvetica"/>
              <a:cs typeface="Helvetica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7749506" y="5592569"/>
            <a:ext cx="851535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93065" algn="l"/>
              </a:tabLst>
            </a:pPr>
            <a:r>
              <a:rPr sz="1600" spc="20" dirty="0">
                <a:latin typeface="Symbol"/>
                <a:cs typeface="Symbol"/>
              </a:rPr>
              <a:t>Φ	</a:t>
            </a:r>
            <a:r>
              <a:rPr sz="1600" spc="15" dirty="0">
                <a:latin typeface="Helvetica"/>
                <a:cs typeface="Helvetica"/>
              </a:rPr>
              <a:t>=12</a:t>
            </a:r>
            <a:r>
              <a:rPr sz="1950" spc="22" baseline="34188" dirty="0">
                <a:latin typeface="Helvetica"/>
                <a:cs typeface="Helvetica"/>
              </a:rPr>
              <a:t>o</a:t>
            </a:r>
            <a:endParaRPr sz="1950" baseline="34188">
              <a:latin typeface="Helvetica"/>
              <a:cs typeface="Helvetica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7908214" y="5758971"/>
            <a:ext cx="247650" cy="192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RF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5757553" y="4098379"/>
            <a:ext cx="4345940" cy="2352040"/>
          </a:xfrm>
          <a:custGeom>
            <a:avLst/>
            <a:gdLst/>
            <a:ahLst/>
            <a:cxnLst/>
            <a:rect l="l" t="t" r="r" b="b"/>
            <a:pathLst>
              <a:path w="4345940" h="2352040">
                <a:moveTo>
                  <a:pt x="0" y="2352032"/>
                </a:moveTo>
                <a:lnTo>
                  <a:pt x="4345660" y="2352032"/>
                </a:lnTo>
                <a:lnTo>
                  <a:pt x="4345660" y="0"/>
                </a:lnTo>
                <a:lnTo>
                  <a:pt x="0" y="0"/>
                </a:lnTo>
                <a:lnTo>
                  <a:pt x="0" y="2352032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81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7100" y="197249"/>
            <a:ext cx="820296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41755">
              <a:lnSpc>
                <a:spcPct val="100000"/>
              </a:lnSpc>
            </a:pPr>
            <a:r>
              <a:rPr sz="3200" spc="185" dirty="0">
                <a:latin typeface="+mj-lt"/>
              </a:rPr>
              <a:t>Beam</a:t>
            </a:r>
            <a:r>
              <a:rPr sz="3200" spc="70" dirty="0">
                <a:latin typeface="+mj-lt"/>
              </a:rPr>
              <a:t> </a:t>
            </a:r>
            <a:r>
              <a:rPr sz="3200" spc="185" dirty="0">
                <a:latin typeface="+mj-lt"/>
              </a:rPr>
              <a:t>P</a:t>
            </a:r>
            <a:r>
              <a:rPr sz="3200" spc="160" dirty="0">
                <a:latin typeface="+mj-lt"/>
              </a:rPr>
              <a:t>a</a:t>
            </a:r>
            <a:r>
              <a:rPr sz="3200" spc="95" dirty="0">
                <a:latin typeface="+mj-lt"/>
              </a:rPr>
              <a:t>r</a:t>
            </a:r>
            <a:r>
              <a:rPr sz="3200" spc="165" dirty="0">
                <a:latin typeface="+mj-lt"/>
              </a:rPr>
              <a:t>ameters:</a:t>
            </a:r>
            <a:r>
              <a:rPr sz="3200" spc="5" dirty="0">
                <a:latin typeface="+mj-lt"/>
              </a:rPr>
              <a:t> </a:t>
            </a:r>
            <a:r>
              <a:rPr sz="3200" spc="-380" dirty="0">
                <a:latin typeface="+mj-lt"/>
              </a:rPr>
              <a:t> </a:t>
            </a:r>
            <a:r>
              <a:rPr sz="3200" spc="-15" dirty="0">
                <a:latin typeface="+mj-lt"/>
              </a:rPr>
              <a:t>Multi-</a:t>
            </a:r>
            <a:r>
              <a:rPr sz="3200" spc="-65" dirty="0">
                <a:latin typeface="+mj-lt"/>
              </a:rPr>
              <a:t>b</a:t>
            </a:r>
            <a:r>
              <a:rPr sz="3200" spc="140" dirty="0">
                <a:latin typeface="+mj-lt"/>
              </a:rPr>
              <a:t>unch</a:t>
            </a:r>
            <a:r>
              <a:rPr sz="3200" spc="70" dirty="0">
                <a:latin typeface="+mj-lt"/>
              </a:rPr>
              <a:t> </a:t>
            </a:r>
            <a:r>
              <a:rPr sz="3200" spc="-50" dirty="0">
                <a:latin typeface="+mj-lt"/>
              </a:rPr>
              <a:t>Ef</a:t>
            </a:r>
            <a:r>
              <a:rPr sz="3200" spc="-110" dirty="0">
                <a:latin typeface="+mj-lt"/>
              </a:rPr>
              <a:t>f</a:t>
            </a:r>
            <a:r>
              <a:rPr sz="3200" spc="180" dirty="0">
                <a:latin typeface="+mj-lt"/>
              </a:rPr>
              <a:t>ects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78013" y="1180449"/>
            <a:ext cx="5368887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Final component of the beam current</a:t>
            </a:r>
          </a:p>
        </p:txBody>
      </p:sp>
      <p:sp>
        <p:nvSpPr>
          <p:cNvPr id="4" name="object 4"/>
          <p:cNvSpPr/>
          <p:nvPr/>
        </p:nvSpPr>
        <p:spPr>
          <a:xfrm>
            <a:off x="1997437" y="1557220"/>
            <a:ext cx="7193579" cy="5395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885681" y="7214812"/>
            <a:ext cx="54178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82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3331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95855">
              <a:lnSpc>
                <a:spcPct val="100000"/>
              </a:lnSpc>
            </a:pPr>
            <a:r>
              <a:rPr sz="3200" spc="30" dirty="0">
                <a:latin typeface="+mj-lt"/>
              </a:rPr>
              <a:t>Multi-Bunch</a:t>
            </a:r>
            <a:r>
              <a:rPr sz="3200" spc="70" dirty="0">
                <a:latin typeface="+mj-lt"/>
              </a:rPr>
              <a:t> </a:t>
            </a:r>
            <a:r>
              <a:rPr sz="3200" spc="-80" dirty="0">
                <a:latin typeface="+mj-lt"/>
              </a:rPr>
              <a:t>W</a:t>
            </a:r>
            <a:r>
              <a:rPr sz="3200" spc="140" dirty="0">
                <a:latin typeface="+mj-lt"/>
              </a:rPr>
              <a:t>a</a:t>
            </a:r>
            <a:r>
              <a:rPr sz="3200" spc="105" dirty="0">
                <a:latin typeface="+mj-lt"/>
              </a:rPr>
              <a:t>k</a:t>
            </a:r>
            <a:r>
              <a:rPr sz="3200" spc="80" dirty="0">
                <a:latin typeface="+mj-lt"/>
              </a:rPr>
              <a:t>efields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3700" y="1266825"/>
            <a:ext cx="4038600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Long-</a:t>
            </a:r>
            <a:r>
              <a:rPr sz="2000" dirty="0" smtClean="0">
                <a:cs typeface="Times New Roman"/>
              </a:rPr>
              <a:t>range</a:t>
            </a:r>
            <a:r>
              <a:rPr lang="fr-CH" sz="2000" dirty="0" smtClean="0">
                <a:cs typeface="Times New Roman"/>
              </a:rPr>
              <a:t> transverse wakefield determines how close one can put the bunches in the linac </a:t>
            </a: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endParaRPr lang="fr-CH" sz="2000"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lang="fr-CH" sz="2000" dirty="0" smtClean="0">
                <a:cs typeface="Times New Roman"/>
              </a:rPr>
              <a:t>Longrange transverse wakefields are sine-like</a:t>
            </a: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endParaRPr lang="fr-CH" sz="2000" dirty="0" smtClean="0">
              <a:cs typeface="Times New Roman"/>
            </a:endParaRP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lang="fr-CH" sz="2000" dirty="0" smtClean="0">
                <a:cs typeface="Times New Roman"/>
              </a:rPr>
              <a:t>They can be reduced by</a:t>
            </a:r>
          </a:p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endParaRPr lang="fr-CH" sz="2000" dirty="0" smtClean="0">
              <a:cs typeface="Times New Roman"/>
            </a:endParaRPr>
          </a:p>
          <a:p>
            <a:pPr marL="641985" lvl="1" indent="-172085">
              <a:buFont typeface=""/>
              <a:buChar char="•"/>
              <a:tabLst>
                <a:tab pos="185420" algn="l"/>
              </a:tabLst>
            </a:pPr>
            <a:r>
              <a:rPr lang="fr-CH" sz="2000" dirty="0" smtClean="0">
                <a:solidFill>
                  <a:srgbClr val="FF0000"/>
                </a:solidFill>
                <a:cs typeface="Times New Roman"/>
              </a:rPr>
              <a:t>Damping</a:t>
            </a:r>
          </a:p>
          <a:p>
            <a:pPr marL="641985" lvl="1" indent="-172085">
              <a:buFont typeface=""/>
              <a:buChar char="•"/>
              <a:tabLst>
                <a:tab pos="185420" algn="l"/>
              </a:tabLst>
            </a:pPr>
            <a:endParaRPr lang="fr-CH" sz="2000" dirty="0" smtClean="0">
              <a:cs typeface="Times New Roman"/>
            </a:endParaRPr>
          </a:p>
          <a:p>
            <a:pPr marL="641985" lvl="1" indent="-172085">
              <a:buFont typeface=""/>
              <a:buChar char="•"/>
              <a:tabLst>
                <a:tab pos="185420" algn="l"/>
              </a:tabLst>
            </a:pPr>
            <a:r>
              <a:rPr lang="fr-CH" sz="2000" dirty="0">
                <a:solidFill>
                  <a:srgbClr val="0000FF"/>
                </a:solidFill>
                <a:cs typeface="Times New Roman"/>
              </a:rPr>
              <a:t>D</a:t>
            </a:r>
            <a:r>
              <a:rPr lang="fr-CH" sz="2000" dirty="0" smtClean="0">
                <a:solidFill>
                  <a:srgbClr val="0000FF"/>
                </a:solidFill>
                <a:cs typeface="Times New Roman"/>
              </a:rPr>
              <a:t>etuning</a:t>
            </a:r>
            <a:endParaRPr sz="2000" dirty="0">
              <a:solidFill>
                <a:srgbClr val="0000FF"/>
              </a:solidFill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697745" y="885825"/>
            <a:ext cx="5754261" cy="46858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83</a:t>
            </a:r>
          </a:p>
        </p:txBody>
      </p:sp>
      <p:pic>
        <p:nvPicPr>
          <p:cNvPr id="23" name="Picture 22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0" y="5686425"/>
            <a:ext cx="6794500" cy="1333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3331" y="197249"/>
            <a:ext cx="7566736" cy="535937"/>
          </a:xfrm>
          <a:prstGeom prst="rect">
            <a:avLst/>
          </a:prstGeom>
        </p:spPr>
        <p:txBody>
          <a:bodyPr vert="horz" wrap="square" lIns="0" tIns="43074" rIns="0" bIns="0" rtlCol="0">
            <a:spAutoFit/>
          </a:bodyPr>
          <a:lstStyle/>
          <a:p>
            <a:pPr marL="3401060">
              <a:lnSpc>
                <a:spcPct val="100000"/>
              </a:lnSpc>
            </a:pPr>
            <a:r>
              <a:rPr sz="3200" spc="100" dirty="0">
                <a:latin typeface="+mj-lt"/>
              </a:rPr>
              <a:t>Damping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3700" y="1190625"/>
            <a:ext cx="3834764" cy="37605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Damping can be achieved by extracting the power of transverse modes from the structure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In   CLIC   each   cell   has waveguides   for   this   pur- pose</a:t>
            </a: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the  fundamental  mode cannot escape</a:t>
            </a:r>
          </a:p>
          <a:p>
            <a:pPr marL="184785" marR="5080" indent="-172085">
              <a:lnSpc>
                <a:spcPct val="107400"/>
              </a:lnSpc>
              <a:spcBef>
                <a:spcPts val="994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ILC  has  antennas  at  the end</a:t>
            </a: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  <a:tab pos="1386205" algn="l"/>
                <a:tab pos="2449195" algn="l"/>
              </a:tabLst>
            </a:pPr>
            <a:r>
              <a:rPr sz="2000" dirty="0">
                <a:cs typeface="Times New Roman"/>
              </a:rPr>
              <a:t>weaker	damping	but bunch distance is larger</a:t>
            </a:r>
          </a:p>
        </p:txBody>
      </p:sp>
      <p:sp>
        <p:nvSpPr>
          <p:cNvPr id="7" name="object 7"/>
          <p:cNvSpPr/>
          <p:nvPr/>
        </p:nvSpPr>
        <p:spPr>
          <a:xfrm>
            <a:off x="4697730" y="1069265"/>
            <a:ext cx="5754343" cy="51880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84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3331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84475">
              <a:lnSpc>
                <a:spcPct val="100000"/>
              </a:lnSpc>
            </a:pPr>
            <a:r>
              <a:rPr sz="3200" spc="-50" dirty="0">
                <a:latin typeface="+mj-lt"/>
              </a:rPr>
              <a:t>Ef</a:t>
            </a:r>
            <a:r>
              <a:rPr sz="3200" spc="-110" dirty="0">
                <a:latin typeface="+mj-lt"/>
              </a:rPr>
              <a:t>f</a:t>
            </a:r>
            <a:r>
              <a:rPr sz="3200" spc="140" dirty="0">
                <a:latin typeface="+mj-lt"/>
              </a:rPr>
              <a:t>ect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of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Damping</a:t>
            </a:r>
          </a:p>
        </p:txBody>
      </p:sp>
      <p:sp>
        <p:nvSpPr>
          <p:cNvPr id="3" name="object 3"/>
          <p:cNvSpPr/>
          <p:nvPr/>
        </p:nvSpPr>
        <p:spPr>
          <a:xfrm>
            <a:off x="2640307" y="5336999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68893" y="5336999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70217" y="5218358"/>
            <a:ext cx="23939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15" dirty="0">
                <a:latin typeface="Helvetica"/>
                <a:cs typeface="Helvetica"/>
              </a:rPr>
              <a:t>-1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40307" y="4340893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168893" y="4340893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070040" y="4222252"/>
            <a:ext cx="43942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15" dirty="0">
                <a:latin typeface="Helvetica"/>
                <a:cs typeface="Helvetica"/>
              </a:rPr>
              <a:t>-0.5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640307" y="3344788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168893" y="3344788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350142" y="3226147"/>
            <a:ext cx="15938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640307" y="2349682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168893" y="2349682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149965" y="2231041"/>
            <a:ext cx="35941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15" dirty="0">
                <a:latin typeface="Helvetica"/>
                <a:cs typeface="Helvetica"/>
              </a:rPr>
              <a:t>0.5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640307" y="1353577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168893" y="1353577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350142" y="1234936"/>
            <a:ext cx="15938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1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640307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640307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594246" y="5458383"/>
            <a:ext cx="15938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758426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758426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645635" y="5458383"/>
            <a:ext cx="29273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20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876544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876544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995663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995663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113781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113781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231899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231899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640307" y="1353577"/>
            <a:ext cx="5591810" cy="3983990"/>
          </a:xfrm>
          <a:custGeom>
            <a:avLst/>
            <a:gdLst/>
            <a:ahLst/>
            <a:cxnLst/>
            <a:rect l="l" t="t" r="r" b="b"/>
            <a:pathLst>
              <a:path w="5591809" h="3983990">
                <a:moveTo>
                  <a:pt x="0" y="3983422"/>
                </a:moveTo>
                <a:lnTo>
                  <a:pt x="5591592" y="3983422"/>
                </a:lnTo>
                <a:lnTo>
                  <a:pt x="5591592" y="0"/>
                </a:lnTo>
                <a:lnTo>
                  <a:pt x="0" y="0"/>
                </a:lnTo>
                <a:lnTo>
                  <a:pt x="0" y="3983422"/>
                </a:lnTo>
                <a:close/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4763753" y="5458383"/>
            <a:ext cx="1411605" cy="625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131570" algn="l"/>
              </a:tabLst>
            </a:pPr>
            <a:r>
              <a:rPr sz="1850" spc="20" dirty="0">
                <a:latin typeface="Helvetica"/>
                <a:cs typeface="Helvetica"/>
              </a:rPr>
              <a:t>40	60</a:t>
            </a:r>
            <a:endParaRPr sz="1850">
              <a:latin typeface="Helvetica"/>
              <a:cs typeface="Helvetica"/>
            </a:endParaRPr>
          </a:p>
          <a:p>
            <a:pPr marL="44450">
              <a:lnSpc>
                <a:spcPct val="100000"/>
              </a:lnSpc>
              <a:spcBef>
                <a:spcPts val="615"/>
              </a:spcBef>
            </a:pPr>
            <a:r>
              <a:rPr sz="1850" spc="10" dirty="0">
                <a:latin typeface="Helvetica"/>
                <a:cs typeface="Helvetica"/>
              </a:rPr>
              <a:t>t [arb. units]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000991" y="5458383"/>
            <a:ext cx="29273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80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052382" y="5458383"/>
            <a:ext cx="426084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100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513559" y="2906453"/>
            <a:ext cx="327025" cy="8788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dirty="0">
                <a:latin typeface="Helvetica"/>
                <a:cs typeface="Helvetica"/>
              </a:rPr>
              <a:t>W(t)/W</a:t>
            </a:r>
            <a:r>
              <a:rPr sz="2250" baseline="-20370" dirty="0">
                <a:latin typeface="Helvetica"/>
                <a:cs typeface="Helvetica"/>
              </a:rPr>
              <a:t>0</a:t>
            </a:r>
            <a:endParaRPr sz="2250" baseline="-20370">
              <a:latin typeface="Helvetica"/>
              <a:cs typeface="Helvetica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640307" y="1445586"/>
            <a:ext cx="582295" cy="3629660"/>
          </a:xfrm>
          <a:custGeom>
            <a:avLst/>
            <a:gdLst/>
            <a:ahLst/>
            <a:cxnLst/>
            <a:rect l="l" t="t" r="r" b="b"/>
            <a:pathLst>
              <a:path w="582294" h="3629660">
                <a:moveTo>
                  <a:pt x="0" y="1899201"/>
                </a:moveTo>
                <a:lnTo>
                  <a:pt x="6000" y="1701180"/>
                </a:lnTo>
                <a:lnTo>
                  <a:pt x="11001" y="1506159"/>
                </a:lnTo>
                <a:lnTo>
                  <a:pt x="17001" y="1316139"/>
                </a:lnTo>
                <a:lnTo>
                  <a:pt x="22002" y="1133120"/>
                </a:lnTo>
                <a:lnTo>
                  <a:pt x="28002" y="958101"/>
                </a:lnTo>
                <a:lnTo>
                  <a:pt x="34003" y="794084"/>
                </a:lnTo>
                <a:lnTo>
                  <a:pt x="39004" y="642068"/>
                </a:lnTo>
                <a:lnTo>
                  <a:pt x="45004" y="504053"/>
                </a:lnTo>
                <a:lnTo>
                  <a:pt x="50005" y="380040"/>
                </a:lnTo>
                <a:lnTo>
                  <a:pt x="56005" y="272028"/>
                </a:lnTo>
                <a:lnTo>
                  <a:pt x="62006" y="181019"/>
                </a:lnTo>
                <a:lnTo>
                  <a:pt x="67007" y="108011"/>
                </a:lnTo>
                <a:lnTo>
                  <a:pt x="73007" y="53005"/>
                </a:lnTo>
                <a:lnTo>
                  <a:pt x="84008" y="0"/>
                </a:lnTo>
                <a:lnTo>
                  <a:pt x="90009" y="2000"/>
                </a:lnTo>
                <a:lnTo>
                  <a:pt x="101010" y="63006"/>
                </a:lnTo>
                <a:lnTo>
                  <a:pt x="106011" y="121012"/>
                </a:lnTo>
                <a:lnTo>
                  <a:pt x="112011" y="196020"/>
                </a:lnTo>
                <a:lnTo>
                  <a:pt x="118012" y="287030"/>
                </a:lnTo>
                <a:lnTo>
                  <a:pt x="123013" y="395041"/>
                </a:lnTo>
                <a:lnTo>
                  <a:pt x="129013" y="516054"/>
                </a:lnTo>
                <a:lnTo>
                  <a:pt x="134014" y="651068"/>
                </a:lnTo>
                <a:lnTo>
                  <a:pt x="140014" y="798084"/>
                </a:lnTo>
                <a:lnTo>
                  <a:pt x="146015" y="954101"/>
                </a:lnTo>
                <a:lnTo>
                  <a:pt x="151016" y="1119118"/>
                </a:lnTo>
                <a:lnTo>
                  <a:pt x="157016" y="1291136"/>
                </a:lnTo>
                <a:lnTo>
                  <a:pt x="162017" y="1468155"/>
                </a:lnTo>
                <a:lnTo>
                  <a:pt x="168017" y="1648174"/>
                </a:lnTo>
                <a:lnTo>
                  <a:pt x="173018" y="1830193"/>
                </a:lnTo>
                <a:lnTo>
                  <a:pt x="179018" y="2011213"/>
                </a:lnTo>
                <a:lnTo>
                  <a:pt x="185019" y="2190232"/>
                </a:lnTo>
                <a:lnTo>
                  <a:pt x="190020" y="2365250"/>
                </a:lnTo>
                <a:lnTo>
                  <a:pt x="196020" y="2534268"/>
                </a:lnTo>
                <a:lnTo>
                  <a:pt x="201021" y="2696285"/>
                </a:lnTo>
                <a:lnTo>
                  <a:pt x="207021" y="2849301"/>
                </a:lnTo>
                <a:lnTo>
                  <a:pt x="213022" y="2992317"/>
                </a:lnTo>
                <a:lnTo>
                  <a:pt x="218023" y="3123330"/>
                </a:lnTo>
                <a:lnTo>
                  <a:pt x="224023" y="3241343"/>
                </a:lnTo>
                <a:lnTo>
                  <a:pt x="229024" y="3344354"/>
                </a:lnTo>
                <a:lnTo>
                  <a:pt x="235024" y="3433363"/>
                </a:lnTo>
                <a:lnTo>
                  <a:pt x="241025" y="3506371"/>
                </a:lnTo>
                <a:lnTo>
                  <a:pt x="246026" y="3562377"/>
                </a:lnTo>
                <a:lnTo>
                  <a:pt x="252026" y="3602381"/>
                </a:lnTo>
                <a:lnTo>
                  <a:pt x="263027" y="3629384"/>
                </a:lnTo>
                <a:lnTo>
                  <a:pt x="269028" y="3616383"/>
                </a:lnTo>
                <a:lnTo>
                  <a:pt x="280029" y="3540375"/>
                </a:lnTo>
                <a:lnTo>
                  <a:pt x="285030" y="3478368"/>
                </a:lnTo>
                <a:lnTo>
                  <a:pt x="291030" y="3400360"/>
                </a:lnTo>
                <a:lnTo>
                  <a:pt x="297031" y="3308350"/>
                </a:lnTo>
                <a:lnTo>
                  <a:pt x="302032" y="3202339"/>
                </a:lnTo>
                <a:lnTo>
                  <a:pt x="308032" y="3084326"/>
                </a:lnTo>
                <a:lnTo>
                  <a:pt x="313033" y="2955313"/>
                </a:lnTo>
                <a:lnTo>
                  <a:pt x="319033" y="2816298"/>
                </a:lnTo>
                <a:lnTo>
                  <a:pt x="325034" y="2668282"/>
                </a:lnTo>
                <a:lnTo>
                  <a:pt x="330034" y="2514266"/>
                </a:lnTo>
                <a:lnTo>
                  <a:pt x="336035" y="2355249"/>
                </a:lnTo>
                <a:lnTo>
                  <a:pt x="341036" y="2192232"/>
                </a:lnTo>
                <a:lnTo>
                  <a:pt x="347036" y="2027214"/>
                </a:lnTo>
                <a:lnTo>
                  <a:pt x="353037" y="1861197"/>
                </a:lnTo>
                <a:lnTo>
                  <a:pt x="358037" y="1698179"/>
                </a:lnTo>
                <a:lnTo>
                  <a:pt x="364038" y="1537162"/>
                </a:lnTo>
                <a:lnTo>
                  <a:pt x="369039" y="1380146"/>
                </a:lnTo>
                <a:lnTo>
                  <a:pt x="375039" y="1230130"/>
                </a:lnTo>
                <a:lnTo>
                  <a:pt x="381040" y="1088115"/>
                </a:lnTo>
                <a:lnTo>
                  <a:pt x="386040" y="954101"/>
                </a:lnTo>
                <a:lnTo>
                  <a:pt x="392041" y="831088"/>
                </a:lnTo>
                <a:lnTo>
                  <a:pt x="397042" y="719076"/>
                </a:lnTo>
                <a:lnTo>
                  <a:pt x="403042" y="619065"/>
                </a:lnTo>
                <a:lnTo>
                  <a:pt x="409043" y="533056"/>
                </a:lnTo>
                <a:lnTo>
                  <a:pt x="414043" y="461048"/>
                </a:lnTo>
                <a:lnTo>
                  <a:pt x="420044" y="404042"/>
                </a:lnTo>
                <a:lnTo>
                  <a:pt x="425045" y="362038"/>
                </a:lnTo>
                <a:lnTo>
                  <a:pt x="431045" y="336035"/>
                </a:lnTo>
                <a:lnTo>
                  <a:pt x="437046" y="326034"/>
                </a:lnTo>
                <a:lnTo>
                  <a:pt x="442046" y="331035"/>
                </a:lnTo>
                <a:lnTo>
                  <a:pt x="453048" y="388041"/>
                </a:lnTo>
                <a:lnTo>
                  <a:pt x="459048" y="439046"/>
                </a:lnTo>
                <a:lnTo>
                  <a:pt x="465049" y="505053"/>
                </a:lnTo>
                <a:lnTo>
                  <a:pt x="470049" y="584061"/>
                </a:lnTo>
                <a:lnTo>
                  <a:pt x="476050" y="675071"/>
                </a:lnTo>
                <a:lnTo>
                  <a:pt x="481050" y="779082"/>
                </a:lnTo>
                <a:lnTo>
                  <a:pt x="487051" y="893094"/>
                </a:lnTo>
                <a:lnTo>
                  <a:pt x="493052" y="1016107"/>
                </a:lnTo>
                <a:lnTo>
                  <a:pt x="498052" y="1148121"/>
                </a:lnTo>
                <a:lnTo>
                  <a:pt x="504053" y="1286136"/>
                </a:lnTo>
                <a:lnTo>
                  <a:pt x="509053" y="1429151"/>
                </a:lnTo>
                <a:lnTo>
                  <a:pt x="515054" y="1576167"/>
                </a:lnTo>
                <a:lnTo>
                  <a:pt x="520055" y="1726182"/>
                </a:lnTo>
                <a:lnTo>
                  <a:pt x="526055" y="1876198"/>
                </a:lnTo>
                <a:lnTo>
                  <a:pt x="532056" y="2026214"/>
                </a:lnTo>
                <a:lnTo>
                  <a:pt x="537056" y="2174230"/>
                </a:lnTo>
                <a:lnTo>
                  <a:pt x="543057" y="2318245"/>
                </a:lnTo>
                <a:lnTo>
                  <a:pt x="548058" y="2457260"/>
                </a:lnTo>
                <a:lnTo>
                  <a:pt x="554058" y="2589274"/>
                </a:lnTo>
                <a:lnTo>
                  <a:pt x="560059" y="2714287"/>
                </a:lnTo>
                <a:lnTo>
                  <a:pt x="565059" y="2830299"/>
                </a:lnTo>
                <a:lnTo>
                  <a:pt x="571060" y="2936311"/>
                </a:lnTo>
                <a:lnTo>
                  <a:pt x="576061" y="3031321"/>
                </a:lnTo>
                <a:lnTo>
                  <a:pt x="582061" y="3114330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222369" y="2041649"/>
            <a:ext cx="582295" cy="2735580"/>
          </a:xfrm>
          <a:custGeom>
            <a:avLst/>
            <a:gdLst/>
            <a:ahLst/>
            <a:cxnLst/>
            <a:rect l="l" t="t" r="r" b="b"/>
            <a:pathLst>
              <a:path w="582295" h="2735579">
                <a:moveTo>
                  <a:pt x="0" y="2518266"/>
                </a:moveTo>
                <a:lnTo>
                  <a:pt x="6000" y="2589274"/>
                </a:lnTo>
                <a:lnTo>
                  <a:pt x="11001" y="2646280"/>
                </a:lnTo>
                <a:lnTo>
                  <a:pt x="17001" y="2690285"/>
                </a:lnTo>
                <a:lnTo>
                  <a:pt x="28002" y="2734289"/>
                </a:lnTo>
                <a:lnTo>
                  <a:pt x="34003" y="2735289"/>
                </a:lnTo>
                <a:lnTo>
                  <a:pt x="39004" y="2721288"/>
                </a:lnTo>
                <a:lnTo>
                  <a:pt x="50005" y="2652281"/>
                </a:lnTo>
                <a:lnTo>
                  <a:pt x="56005" y="2597275"/>
                </a:lnTo>
                <a:lnTo>
                  <a:pt x="62006" y="2530268"/>
                </a:lnTo>
                <a:lnTo>
                  <a:pt x="67007" y="2451259"/>
                </a:lnTo>
                <a:lnTo>
                  <a:pt x="73007" y="2361250"/>
                </a:lnTo>
                <a:lnTo>
                  <a:pt x="78008" y="2261239"/>
                </a:lnTo>
                <a:lnTo>
                  <a:pt x="84008" y="2152228"/>
                </a:lnTo>
                <a:lnTo>
                  <a:pt x="90009" y="2035215"/>
                </a:lnTo>
                <a:lnTo>
                  <a:pt x="95010" y="1911202"/>
                </a:lnTo>
                <a:lnTo>
                  <a:pt x="101010" y="1782188"/>
                </a:lnTo>
                <a:lnTo>
                  <a:pt x="106011" y="1649174"/>
                </a:lnTo>
                <a:lnTo>
                  <a:pt x="112011" y="1514160"/>
                </a:lnTo>
                <a:lnTo>
                  <a:pt x="118012" y="1377145"/>
                </a:lnTo>
                <a:lnTo>
                  <a:pt x="123013" y="1240131"/>
                </a:lnTo>
                <a:lnTo>
                  <a:pt x="129013" y="1105117"/>
                </a:lnTo>
                <a:lnTo>
                  <a:pt x="134014" y="973103"/>
                </a:lnTo>
                <a:lnTo>
                  <a:pt x="140014" y="844089"/>
                </a:lnTo>
                <a:lnTo>
                  <a:pt x="146015" y="721076"/>
                </a:lnTo>
                <a:lnTo>
                  <a:pt x="151016" y="605064"/>
                </a:lnTo>
                <a:lnTo>
                  <a:pt x="157016" y="496052"/>
                </a:lnTo>
                <a:lnTo>
                  <a:pt x="162017" y="396041"/>
                </a:lnTo>
                <a:lnTo>
                  <a:pt x="168017" y="306032"/>
                </a:lnTo>
                <a:lnTo>
                  <a:pt x="174018" y="226023"/>
                </a:lnTo>
                <a:lnTo>
                  <a:pt x="179018" y="157016"/>
                </a:lnTo>
                <a:lnTo>
                  <a:pt x="185019" y="100010"/>
                </a:lnTo>
                <a:lnTo>
                  <a:pt x="190020" y="56005"/>
                </a:lnTo>
                <a:lnTo>
                  <a:pt x="196020" y="24002"/>
                </a:lnTo>
                <a:lnTo>
                  <a:pt x="202021" y="5000"/>
                </a:lnTo>
                <a:lnTo>
                  <a:pt x="207021" y="0"/>
                </a:lnTo>
                <a:lnTo>
                  <a:pt x="213022" y="7000"/>
                </a:lnTo>
                <a:lnTo>
                  <a:pt x="218023" y="28002"/>
                </a:lnTo>
                <a:lnTo>
                  <a:pt x="224023" y="61006"/>
                </a:lnTo>
                <a:lnTo>
                  <a:pt x="230024" y="106011"/>
                </a:lnTo>
                <a:lnTo>
                  <a:pt x="235024" y="163017"/>
                </a:lnTo>
                <a:lnTo>
                  <a:pt x="241025" y="230024"/>
                </a:lnTo>
                <a:lnTo>
                  <a:pt x="246026" y="309032"/>
                </a:lnTo>
                <a:lnTo>
                  <a:pt x="252026" y="396041"/>
                </a:lnTo>
                <a:lnTo>
                  <a:pt x="257027" y="493052"/>
                </a:lnTo>
                <a:lnTo>
                  <a:pt x="263027" y="596063"/>
                </a:lnTo>
                <a:lnTo>
                  <a:pt x="269028" y="707074"/>
                </a:lnTo>
                <a:lnTo>
                  <a:pt x="274029" y="822087"/>
                </a:lnTo>
                <a:lnTo>
                  <a:pt x="280029" y="942099"/>
                </a:lnTo>
                <a:lnTo>
                  <a:pt x="285030" y="1064112"/>
                </a:lnTo>
                <a:lnTo>
                  <a:pt x="291030" y="1189126"/>
                </a:lnTo>
                <a:lnTo>
                  <a:pt x="297031" y="1313139"/>
                </a:lnTo>
                <a:lnTo>
                  <a:pt x="302032" y="1437152"/>
                </a:lnTo>
                <a:lnTo>
                  <a:pt x="308032" y="1559165"/>
                </a:lnTo>
                <a:lnTo>
                  <a:pt x="313033" y="1677177"/>
                </a:lnTo>
                <a:lnTo>
                  <a:pt x="319033" y="1791189"/>
                </a:lnTo>
                <a:lnTo>
                  <a:pt x="325034" y="1899201"/>
                </a:lnTo>
                <a:lnTo>
                  <a:pt x="330034" y="2001212"/>
                </a:lnTo>
                <a:lnTo>
                  <a:pt x="336035" y="2095222"/>
                </a:lnTo>
                <a:lnTo>
                  <a:pt x="341036" y="2181231"/>
                </a:lnTo>
                <a:lnTo>
                  <a:pt x="347036" y="2258239"/>
                </a:lnTo>
                <a:lnTo>
                  <a:pt x="353037" y="2324246"/>
                </a:lnTo>
                <a:lnTo>
                  <a:pt x="358037" y="2380252"/>
                </a:lnTo>
                <a:lnTo>
                  <a:pt x="364038" y="2425256"/>
                </a:lnTo>
                <a:lnTo>
                  <a:pt x="369039" y="2458260"/>
                </a:lnTo>
                <a:lnTo>
                  <a:pt x="375039" y="2480262"/>
                </a:lnTo>
                <a:lnTo>
                  <a:pt x="381040" y="2489263"/>
                </a:lnTo>
                <a:lnTo>
                  <a:pt x="386040" y="2487263"/>
                </a:lnTo>
                <a:lnTo>
                  <a:pt x="397042" y="2448259"/>
                </a:lnTo>
                <a:lnTo>
                  <a:pt x="409043" y="2363250"/>
                </a:lnTo>
                <a:lnTo>
                  <a:pt x="414043" y="2305244"/>
                </a:lnTo>
                <a:lnTo>
                  <a:pt x="420044" y="2237237"/>
                </a:lnTo>
                <a:lnTo>
                  <a:pt x="425045" y="2161229"/>
                </a:lnTo>
                <a:lnTo>
                  <a:pt x="431045" y="2076220"/>
                </a:lnTo>
                <a:lnTo>
                  <a:pt x="437046" y="1984210"/>
                </a:lnTo>
                <a:lnTo>
                  <a:pt x="442046" y="1886199"/>
                </a:lnTo>
                <a:lnTo>
                  <a:pt x="448047" y="1782188"/>
                </a:lnTo>
                <a:lnTo>
                  <a:pt x="453048" y="1675177"/>
                </a:lnTo>
                <a:lnTo>
                  <a:pt x="459048" y="1564165"/>
                </a:lnTo>
                <a:lnTo>
                  <a:pt x="465049" y="1452153"/>
                </a:lnTo>
                <a:lnTo>
                  <a:pt x="470049" y="1338141"/>
                </a:lnTo>
                <a:lnTo>
                  <a:pt x="476050" y="1225129"/>
                </a:lnTo>
                <a:lnTo>
                  <a:pt x="481050" y="1114118"/>
                </a:lnTo>
                <a:lnTo>
                  <a:pt x="487051" y="1005106"/>
                </a:lnTo>
                <a:lnTo>
                  <a:pt x="493052" y="899095"/>
                </a:lnTo>
                <a:lnTo>
                  <a:pt x="498052" y="799084"/>
                </a:lnTo>
                <a:lnTo>
                  <a:pt x="504053" y="703074"/>
                </a:lnTo>
                <a:lnTo>
                  <a:pt x="509053" y="615065"/>
                </a:lnTo>
                <a:lnTo>
                  <a:pt x="515054" y="534056"/>
                </a:lnTo>
                <a:lnTo>
                  <a:pt x="521055" y="461048"/>
                </a:lnTo>
                <a:lnTo>
                  <a:pt x="526055" y="397042"/>
                </a:lnTo>
                <a:lnTo>
                  <a:pt x="532056" y="342036"/>
                </a:lnTo>
                <a:lnTo>
                  <a:pt x="537056" y="298031"/>
                </a:lnTo>
                <a:lnTo>
                  <a:pt x="549058" y="239025"/>
                </a:lnTo>
                <a:lnTo>
                  <a:pt x="560059" y="224023"/>
                </a:lnTo>
                <a:lnTo>
                  <a:pt x="565059" y="233024"/>
                </a:lnTo>
                <a:lnTo>
                  <a:pt x="571060" y="252026"/>
                </a:lnTo>
                <a:lnTo>
                  <a:pt x="576061" y="282029"/>
                </a:lnTo>
                <a:lnTo>
                  <a:pt x="582061" y="321034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04430" y="2362683"/>
            <a:ext cx="582295" cy="1965325"/>
          </a:xfrm>
          <a:custGeom>
            <a:avLst/>
            <a:gdLst/>
            <a:ahLst/>
            <a:cxnLst/>
            <a:rect l="l" t="t" r="r" b="b"/>
            <a:pathLst>
              <a:path w="582295" h="1965325">
                <a:moveTo>
                  <a:pt x="0" y="0"/>
                </a:moveTo>
                <a:lnTo>
                  <a:pt x="6000" y="50005"/>
                </a:lnTo>
                <a:lnTo>
                  <a:pt x="11001" y="108011"/>
                </a:lnTo>
                <a:lnTo>
                  <a:pt x="17001" y="175018"/>
                </a:lnTo>
                <a:lnTo>
                  <a:pt x="22002" y="249026"/>
                </a:lnTo>
                <a:lnTo>
                  <a:pt x="28002" y="330034"/>
                </a:lnTo>
                <a:lnTo>
                  <a:pt x="34003" y="418044"/>
                </a:lnTo>
                <a:lnTo>
                  <a:pt x="39004" y="510054"/>
                </a:lnTo>
                <a:lnTo>
                  <a:pt x="45004" y="606064"/>
                </a:lnTo>
                <a:lnTo>
                  <a:pt x="50005" y="706074"/>
                </a:lnTo>
                <a:lnTo>
                  <a:pt x="56005" y="808085"/>
                </a:lnTo>
                <a:lnTo>
                  <a:pt x="62006" y="911096"/>
                </a:lnTo>
                <a:lnTo>
                  <a:pt x="67007" y="1014107"/>
                </a:lnTo>
                <a:lnTo>
                  <a:pt x="73007" y="1116118"/>
                </a:lnTo>
                <a:lnTo>
                  <a:pt x="78008" y="1217128"/>
                </a:lnTo>
                <a:lnTo>
                  <a:pt x="84008" y="1314139"/>
                </a:lnTo>
                <a:lnTo>
                  <a:pt x="90009" y="1407149"/>
                </a:lnTo>
                <a:lnTo>
                  <a:pt x="95010" y="1496158"/>
                </a:lnTo>
                <a:lnTo>
                  <a:pt x="101010" y="1579167"/>
                </a:lnTo>
                <a:lnTo>
                  <a:pt x="106011" y="1655175"/>
                </a:lnTo>
                <a:lnTo>
                  <a:pt x="112011" y="1725182"/>
                </a:lnTo>
                <a:lnTo>
                  <a:pt x="118012" y="1786189"/>
                </a:lnTo>
                <a:lnTo>
                  <a:pt x="123013" y="1839194"/>
                </a:lnTo>
                <a:lnTo>
                  <a:pt x="129013" y="1883199"/>
                </a:lnTo>
                <a:lnTo>
                  <a:pt x="134014" y="1918203"/>
                </a:lnTo>
                <a:lnTo>
                  <a:pt x="140014" y="1944206"/>
                </a:lnTo>
                <a:lnTo>
                  <a:pt x="146015" y="1959207"/>
                </a:lnTo>
                <a:lnTo>
                  <a:pt x="151016" y="1965208"/>
                </a:lnTo>
                <a:lnTo>
                  <a:pt x="157016" y="1961207"/>
                </a:lnTo>
                <a:lnTo>
                  <a:pt x="168017" y="1924203"/>
                </a:lnTo>
                <a:lnTo>
                  <a:pt x="179018" y="1850196"/>
                </a:lnTo>
                <a:lnTo>
                  <a:pt x="185019" y="1800190"/>
                </a:lnTo>
                <a:lnTo>
                  <a:pt x="190020" y="1742184"/>
                </a:lnTo>
                <a:lnTo>
                  <a:pt x="196020" y="1677177"/>
                </a:lnTo>
                <a:lnTo>
                  <a:pt x="202021" y="1605170"/>
                </a:lnTo>
                <a:lnTo>
                  <a:pt x="207021" y="1528161"/>
                </a:lnTo>
                <a:lnTo>
                  <a:pt x="213022" y="1445153"/>
                </a:lnTo>
                <a:lnTo>
                  <a:pt x="218023" y="1359144"/>
                </a:lnTo>
                <a:lnTo>
                  <a:pt x="224023" y="1269134"/>
                </a:lnTo>
                <a:lnTo>
                  <a:pt x="230024" y="1177124"/>
                </a:lnTo>
                <a:lnTo>
                  <a:pt x="235024" y="1084114"/>
                </a:lnTo>
                <a:lnTo>
                  <a:pt x="241025" y="990104"/>
                </a:lnTo>
                <a:lnTo>
                  <a:pt x="246026" y="896094"/>
                </a:lnTo>
                <a:lnTo>
                  <a:pt x="252026" y="804085"/>
                </a:lnTo>
                <a:lnTo>
                  <a:pt x="258027" y="715075"/>
                </a:lnTo>
                <a:lnTo>
                  <a:pt x="263027" y="628066"/>
                </a:lnTo>
                <a:lnTo>
                  <a:pt x="269028" y="546057"/>
                </a:lnTo>
                <a:lnTo>
                  <a:pt x="274029" y="468049"/>
                </a:lnTo>
                <a:lnTo>
                  <a:pt x="280029" y="396041"/>
                </a:lnTo>
                <a:lnTo>
                  <a:pt x="286030" y="331035"/>
                </a:lnTo>
                <a:lnTo>
                  <a:pt x="291030" y="272028"/>
                </a:lnTo>
                <a:lnTo>
                  <a:pt x="297031" y="220023"/>
                </a:lnTo>
                <a:lnTo>
                  <a:pt x="302032" y="177018"/>
                </a:lnTo>
                <a:lnTo>
                  <a:pt x="314033" y="116012"/>
                </a:lnTo>
                <a:lnTo>
                  <a:pt x="325034" y="89009"/>
                </a:lnTo>
                <a:lnTo>
                  <a:pt x="330034" y="90009"/>
                </a:lnTo>
                <a:lnTo>
                  <a:pt x="347036" y="143015"/>
                </a:lnTo>
                <a:lnTo>
                  <a:pt x="358037" y="221023"/>
                </a:lnTo>
                <a:lnTo>
                  <a:pt x="364038" y="270028"/>
                </a:lnTo>
                <a:lnTo>
                  <a:pt x="369039" y="327034"/>
                </a:lnTo>
                <a:lnTo>
                  <a:pt x="375039" y="390041"/>
                </a:lnTo>
                <a:lnTo>
                  <a:pt x="381040" y="459048"/>
                </a:lnTo>
                <a:lnTo>
                  <a:pt x="386040" y="532056"/>
                </a:lnTo>
                <a:lnTo>
                  <a:pt x="392041" y="609064"/>
                </a:lnTo>
                <a:lnTo>
                  <a:pt x="397042" y="690073"/>
                </a:lnTo>
                <a:lnTo>
                  <a:pt x="403042" y="773081"/>
                </a:lnTo>
                <a:lnTo>
                  <a:pt x="409043" y="858090"/>
                </a:lnTo>
                <a:lnTo>
                  <a:pt x="414043" y="943099"/>
                </a:lnTo>
                <a:lnTo>
                  <a:pt x="420044" y="1028108"/>
                </a:lnTo>
                <a:lnTo>
                  <a:pt x="425045" y="1113117"/>
                </a:lnTo>
                <a:lnTo>
                  <a:pt x="431045" y="1195126"/>
                </a:lnTo>
                <a:lnTo>
                  <a:pt x="437046" y="1275135"/>
                </a:lnTo>
                <a:lnTo>
                  <a:pt x="442046" y="1352143"/>
                </a:lnTo>
                <a:lnTo>
                  <a:pt x="448047" y="1424150"/>
                </a:lnTo>
                <a:lnTo>
                  <a:pt x="453048" y="1492158"/>
                </a:lnTo>
                <a:lnTo>
                  <a:pt x="459048" y="1554164"/>
                </a:lnTo>
                <a:lnTo>
                  <a:pt x="465049" y="1610170"/>
                </a:lnTo>
                <a:lnTo>
                  <a:pt x="470049" y="1659175"/>
                </a:lnTo>
                <a:lnTo>
                  <a:pt x="476050" y="1701180"/>
                </a:lnTo>
                <a:lnTo>
                  <a:pt x="487051" y="1763186"/>
                </a:lnTo>
                <a:lnTo>
                  <a:pt x="504053" y="1796190"/>
                </a:lnTo>
                <a:lnTo>
                  <a:pt x="509053" y="1791189"/>
                </a:lnTo>
                <a:lnTo>
                  <a:pt x="526055" y="1728183"/>
                </a:lnTo>
                <a:lnTo>
                  <a:pt x="537056" y="1649174"/>
                </a:lnTo>
                <a:lnTo>
                  <a:pt x="543057" y="1599169"/>
                </a:lnTo>
                <a:lnTo>
                  <a:pt x="549058" y="1544163"/>
                </a:lnTo>
                <a:lnTo>
                  <a:pt x="554058" y="1484157"/>
                </a:lnTo>
                <a:lnTo>
                  <a:pt x="560059" y="1419150"/>
                </a:lnTo>
                <a:lnTo>
                  <a:pt x="565059" y="1350143"/>
                </a:lnTo>
                <a:lnTo>
                  <a:pt x="571060" y="1277135"/>
                </a:lnTo>
                <a:lnTo>
                  <a:pt x="577061" y="1202127"/>
                </a:lnTo>
                <a:lnTo>
                  <a:pt x="582061" y="1126119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386492" y="2604709"/>
            <a:ext cx="582295" cy="1414145"/>
          </a:xfrm>
          <a:custGeom>
            <a:avLst/>
            <a:gdLst/>
            <a:ahLst/>
            <a:cxnLst/>
            <a:rect l="l" t="t" r="r" b="b"/>
            <a:pathLst>
              <a:path w="582295" h="1414145">
                <a:moveTo>
                  <a:pt x="0" y="884093"/>
                </a:moveTo>
                <a:lnTo>
                  <a:pt x="6000" y="806085"/>
                </a:lnTo>
                <a:lnTo>
                  <a:pt x="11001" y="728077"/>
                </a:lnTo>
                <a:lnTo>
                  <a:pt x="17001" y="651068"/>
                </a:lnTo>
                <a:lnTo>
                  <a:pt x="23002" y="575060"/>
                </a:lnTo>
                <a:lnTo>
                  <a:pt x="28002" y="502053"/>
                </a:lnTo>
                <a:lnTo>
                  <a:pt x="34003" y="431045"/>
                </a:lnTo>
                <a:lnTo>
                  <a:pt x="39004" y="363038"/>
                </a:lnTo>
                <a:lnTo>
                  <a:pt x="45004" y="300031"/>
                </a:lnTo>
                <a:lnTo>
                  <a:pt x="51005" y="242025"/>
                </a:lnTo>
                <a:lnTo>
                  <a:pt x="56005" y="189020"/>
                </a:lnTo>
                <a:lnTo>
                  <a:pt x="62006" y="141014"/>
                </a:lnTo>
                <a:lnTo>
                  <a:pt x="67007" y="100010"/>
                </a:lnTo>
                <a:lnTo>
                  <a:pt x="73007" y="66006"/>
                </a:lnTo>
                <a:lnTo>
                  <a:pt x="78008" y="39004"/>
                </a:lnTo>
                <a:lnTo>
                  <a:pt x="84008" y="18001"/>
                </a:lnTo>
                <a:lnTo>
                  <a:pt x="90009" y="6000"/>
                </a:lnTo>
                <a:lnTo>
                  <a:pt x="95010" y="0"/>
                </a:lnTo>
                <a:lnTo>
                  <a:pt x="101010" y="2000"/>
                </a:lnTo>
                <a:lnTo>
                  <a:pt x="106011" y="11001"/>
                </a:lnTo>
                <a:lnTo>
                  <a:pt x="112011" y="28002"/>
                </a:lnTo>
                <a:lnTo>
                  <a:pt x="118012" y="51005"/>
                </a:lnTo>
                <a:lnTo>
                  <a:pt x="123013" y="82008"/>
                </a:lnTo>
                <a:lnTo>
                  <a:pt x="129013" y="118012"/>
                </a:lnTo>
                <a:lnTo>
                  <a:pt x="134014" y="161017"/>
                </a:lnTo>
                <a:lnTo>
                  <a:pt x="140014" y="209022"/>
                </a:lnTo>
                <a:lnTo>
                  <a:pt x="146015" y="263027"/>
                </a:lnTo>
                <a:lnTo>
                  <a:pt x="151016" y="320033"/>
                </a:lnTo>
                <a:lnTo>
                  <a:pt x="157016" y="382040"/>
                </a:lnTo>
                <a:lnTo>
                  <a:pt x="162017" y="447047"/>
                </a:lnTo>
                <a:lnTo>
                  <a:pt x="168017" y="514054"/>
                </a:lnTo>
                <a:lnTo>
                  <a:pt x="174018" y="583061"/>
                </a:lnTo>
                <a:lnTo>
                  <a:pt x="179018" y="653069"/>
                </a:lnTo>
                <a:lnTo>
                  <a:pt x="185019" y="724076"/>
                </a:lnTo>
                <a:lnTo>
                  <a:pt x="190020" y="795084"/>
                </a:lnTo>
                <a:lnTo>
                  <a:pt x="196020" y="864091"/>
                </a:lnTo>
                <a:lnTo>
                  <a:pt x="202021" y="932098"/>
                </a:lnTo>
                <a:lnTo>
                  <a:pt x="207021" y="998105"/>
                </a:lnTo>
                <a:lnTo>
                  <a:pt x="213022" y="1060112"/>
                </a:lnTo>
                <a:lnTo>
                  <a:pt x="218023" y="1119118"/>
                </a:lnTo>
                <a:lnTo>
                  <a:pt x="224023" y="1174124"/>
                </a:lnTo>
                <a:lnTo>
                  <a:pt x="230024" y="1225129"/>
                </a:lnTo>
                <a:lnTo>
                  <a:pt x="235024" y="1270134"/>
                </a:lnTo>
                <a:lnTo>
                  <a:pt x="241025" y="1309138"/>
                </a:lnTo>
                <a:lnTo>
                  <a:pt x="252026" y="1370145"/>
                </a:lnTo>
                <a:lnTo>
                  <a:pt x="269028" y="1413149"/>
                </a:lnTo>
                <a:lnTo>
                  <a:pt x="274029" y="1414149"/>
                </a:lnTo>
                <a:lnTo>
                  <a:pt x="280029" y="1408149"/>
                </a:lnTo>
                <a:lnTo>
                  <a:pt x="286030" y="1396147"/>
                </a:lnTo>
                <a:lnTo>
                  <a:pt x="291030" y="1377145"/>
                </a:lnTo>
                <a:lnTo>
                  <a:pt x="297031" y="1351143"/>
                </a:lnTo>
                <a:lnTo>
                  <a:pt x="302032" y="1320139"/>
                </a:lnTo>
                <a:lnTo>
                  <a:pt x="308032" y="1283135"/>
                </a:lnTo>
                <a:lnTo>
                  <a:pt x="314033" y="1241131"/>
                </a:lnTo>
                <a:lnTo>
                  <a:pt x="319033" y="1195126"/>
                </a:lnTo>
                <a:lnTo>
                  <a:pt x="325034" y="1144121"/>
                </a:lnTo>
                <a:lnTo>
                  <a:pt x="330034" y="1089115"/>
                </a:lnTo>
                <a:lnTo>
                  <a:pt x="336035" y="1031109"/>
                </a:lnTo>
                <a:lnTo>
                  <a:pt x="342036" y="970102"/>
                </a:lnTo>
                <a:lnTo>
                  <a:pt x="347036" y="908096"/>
                </a:lnTo>
                <a:lnTo>
                  <a:pt x="353037" y="844089"/>
                </a:lnTo>
                <a:lnTo>
                  <a:pt x="358037" y="780082"/>
                </a:lnTo>
                <a:lnTo>
                  <a:pt x="364038" y="716075"/>
                </a:lnTo>
                <a:lnTo>
                  <a:pt x="370039" y="652069"/>
                </a:lnTo>
                <a:lnTo>
                  <a:pt x="375039" y="590062"/>
                </a:lnTo>
                <a:lnTo>
                  <a:pt x="381040" y="529056"/>
                </a:lnTo>
                <a:lnTo>
                  <a:pt x="386040" y="471049"/>
                </a:lnTo>
                <a:lnTo>
                  <a:pt x="392041" y="416044"/>
                </a:lnTo>
                <a:lnTo>
                  <a:pt x="397042" y="364038"/>
                </a:lnTo>
                <a:lnTo>
                  <a:pt x="403042" y="317033"/>
                </a:lnTo>
                <a:lnTo>
                  <a:pt x="409043" y="274029"/>
                </a:lnTo>
                <a:lnTo>
                  <a:pt x="414043" y="236025"/>
                </a:lnTo>
                <a:lnTo>
                  <a:pt x="425045" y="176018"/>
                </a:lnTo>
                <a:lnTo>
                  <a:pt x="442046" y="130013"/>
                </a:lnTo>
                <a:lnTo>
                  <a:pt x="448047" y="127013"/>
                </a:lnTo>
                <a:lnTo>
                  <a:pt x="453048" y="130013"/>
                </a:lnTo>
                <a:lnTo>
                  <a:pt x="470049" y="175018"/>
                </a:lnTo>
                <a:lnTo>
                  <a:pt x="481050" y="233024"/>
                </a:lnTo>
                <a:lnTo>
                  <a:pt x="487051" y="270028"/>
                </a:lnTo>
                <a:lnTo>
                  <a:pt x="493052" y="310032"/>
                </a:lnTo>
                <a:lnTo>
                  <a:pt x="498052" y="355037"/>
                </a:lnTo>
                <a:lnTo>
                  <a:pt x="504053" y="404042"/>
                </a:lnTo>
                <a:lnTo>
                  <a:pt x="509053" y="456048"/>
                </a:lnTo>
                <a:lnTo>
                  <a:pt x="515054" y="510054"/>
                </a:lnTo>
                <a:lnTo>
                  <a:pt x="521055" y="566059"/>
                </a:lnTo>
                <a:lnTo>
                  <a:pt x="526055" y="624066"/>
                </a:lnTo>
                <a:lnTo>
                  <a:pt x="532056" y="682072"/>
                </a:lnTo>
                <a:lnTo>
                  <a:pt x="537056" y="741078"/>
                </a:lnTo>
                <a:lnTo>
                  <a:pt x="543057" y="799084"/>
                </a:lnTo>
                <a:lnTo>
                  <a:pt x="549058" y="856090"/>
                </a:lnTo>
                <a:lnTo>
                  <a:pt x="554058" y="912096"/>
                </a:lnTo>
                <a:lnTo>
                  <a:pt x="560059" y="966102"/>
                </a:lnTo>
                <a:lnTo>
                  <a:pt x="565059" y="1017107"/>
                </a:lnTo>
                <a:lnTo>
                  <a:pt x="571060" y="1065112"/>
                </a:lnTo>
                <a:lnTo>
                  <a:pt x="577061" y="1110117"/>
                </a:lnTo>
                <a:lnTo>
                  <a:pt x="582061" y="1150121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968554" y="2837734"/>
            <a:ext cx="582295" cy="1065530"/>
          </a:xfrm>
          <a:custGeom>
            <a:avLst/>
            <a:gdLst/>
            <a:ahLst/>
            <a:cxnLst/>
            <a:rect l="l" t="t" r="r" b="b"/>
            <a:pathLst>
              <a:path w="582295" h="1065529">
                <a:moveTo>
                  <a:pt x="0" y="917097"/>
                </a:moveTo>
                <a:lnTo>
                  <a:pt x="6000" y="954101"/>
                </a:lnTo>
                <a:lnTo>
                  <a:pt x="11001" y="985104"/>
                </a:lnTo>
                <a:lnTo>
                  <a:pt x="17001" y="1012107"/>
                </a:lnTo>
                <a:lnTo>
                  <a:pt x="23002" y="1034109"/>
                </a:lnTo>
                <a:lnTo>
                  <a:pt x="28002" y="1050111"/>
                </a:lnTo>
                <a:lnTo>
                  <a:pt x="34003" y="1060112"/>
                </a:lnTo>
                <a:lnTo>
                  <a:pt x="39004" y="1065112"/>
                </a:lnTo>
                <a:lnTo>
                  <a:pt x="45004" y="1065112"/>
                </a:lnTo>
                <a:lnTo>
                  <a:pt x="62006" y="1030109"/>
                </a:lnTo>
                <a:lnTo>
                  <a:pt x="73007" y="981103"/>
                </a:lnTo>
                <a:lnTo>
                  <a:pt x="84008" y="914096"/>
                </a:lnTo>
                <a:lnTo>
                  <a:pt x="90009" y="874092"/>
                </a:lnTo>
                <a:lnTo>
                  <a:pt x="95010" y="831088"/>
                </a:lnTo>
                <a:lnTo>
                  <a:pt x="101010" y="785083"/>
                </a:lnTo>
                <a:lnTo>
                  <a:pt x="107011" y="737078"/>
                </a:lnTo>
                <a:lnTo>
                  <a:pt x="112011" y="686072"/>
                </a:lnTo>
                <a:lnTo>
                  <a:pt x="118012" y="634067"/>
                </a:lnTo>
                <a:lnTo>
                  <a:pt x="123013" y="581061"/>
                </a:lnTo>
                <a:lnTo>
                  <a:pt x="129013" y="528055"/>
                </a:lnTo>
                <a:lnTo>
                  <a:pt x="135014" y="475050"/>
                </a:lnTo>
                <a:lnTo>
                  <a:pt x="140014" y="422044"/>
                </a:lnTo>
                <a:lnTo>
                  <a:pt x="146015" y="371039"/>
                </a:lnTo>
                <a:lnTo>
                  <a:pt x="151016" y="321034"/>
                </a:lnTo>
                <a:lnTo>
                  <a:pt x="157016" y="273028"/>
                </a:lnTo>
                <a:lnTo>
                  <a:pt x="162017" y="228024"/>
                </a:lnTo>
                <a:lnTo>
                  <a:pt x="168017" y="187019"/>
                </a:lnTo>
                <a:lnTo>
                  <a:pt x="174018" y="148015"/>
                </a:lnTo>
                <a:lnTo>
                  <a:pt x="179018" y="114012"/>
                </a:lnTo>
                <a:lnTo>
                  <a:pt x="185019" y="83008"/>
                </a:lnTo>
                <a:lnTo>
                  <a:pt x="190020" y="57006"/>
                </a:lnTo>
                <a:lnTo>
                  <a:pt x="196020" y="36003"/>
                </a:lnTo>
                <a:lnTo>
                  <a:pt x="202021" y="19002"/>
                </a:lnTo>
                <a:lnTo>
                  <a:pt x="207021" y="8000"/>
                </a:lnTo>
                <a:lnTo>
                  <a:pt x="213022" y="1000"/>
                </a:lnTo>
                <a:lnTo>
                  <a:pt x="218023" y="0"/>
                </a:lnTo>
                <a:lnTo>
                  <a:pt x="224023" y="3000"/>
                </a:lnTo>
                <a:lnTo>
                  <a:pt x="230024" y="12001"/>
                </a:lnTo>
                <a:lnTo>
                  <a:pt x="235024" y="26002"/>
                </a:lnTo>
                <a:lnTo>
                  <a:pt x="241025" y="44004"/>
                </a:lnTo>
                <a:lnTo>
                  <a:pt x="246026" y="67007"/>
                </a:lnTo>
                <a:lnTo>
                  <a:pt x="252026" y="94009"/>
                </a:lnTo>
                <a:lnTo>
                  <a:pt x="258027" y="125013"/>
                </a:lnTo>
                <a:lnTo>
                  <a:pt x="263027" y="160016"/>
                </a:lnTo>
                <a:lnTo>
                  <a:pt x="269028" y="198020"/>
                </a:lnTo>
                <a:lnTo>
                  <a:pt x="274029" y="238025"/>
                </a:lnTo>
                <a:lnTo>
                  <a:pt x="280029" y="282029"/>
                </a:lnTo>
                <a:lnTo>
                  <a:pt x="286030" y="327034"/>
                </a:lnTo>
                <a:lnTo>
                  <a:pt x="291030" y="374039"/>
                </a:lnTo>
                <a:lnTo>
                  <a:pt x="297031" y="422044"/>
                </a:lnTo>
                <a:lnTo>
                  <a:pt x="302032" y="470049"/>
                </a:lnTo>
                <a:lnTo>
                  <a:pt x="308032" y="519055"/>
                </a:lnTo>
                <a:lnTo>
                  <a:pt x="314033" y="567060"/>
                </a:lnTo>
                <a:lnTo>
                  <a:pt x="319033" y="614065"/>
                </a:lnTo>
                <a:lnTo>
                  <a:pt x="325034" y="660069"/>
                </a:lnTo>
                <a:lnTo>
                  <a:pt x="330034" y="704074"/>
                </a:lnTo>
                <a:lnTo>
                  <a:pt x="336035" y="746079"/>
                </a:lnTo>
                <a:lnTo>
                  <a:pt x="342036" y="785083"/>
                </a:lnTo>
                <a:lnTo>
                  <a:pt x="347036" y="821087"/>
                </a:lnTo>
                <a:lnTo>
                  <a:pt x="353037" y="854090"/>
                </a:lnTo>
                <a:lnTo>
                  <a:pt x="364038" y="909096"/>
                </a:lnTo>
                <a:lnTo>
                  <a:pt x="375039" y="947100"/>
                </a:lnTo>
                <a:lnTo>
                  <a:pt x="392041" y="970102"/>
                </a:lnTo>
                <a:lnTo>
                  <a:pt x="398042" y="968102"/>
                </a:lnTo>
                <a:lnTo>
                  <a:pt x="420044" y="917097"/>
                </a:lnTo>
                <a:lnTo>
                  <a:pt x="431045" y="867091"/>
                </a:lnTo>
                <a:lnTo>
                  <a:pt x="437046" y="837088"/>
                </a:lnTo>
                <a:lnTo>
                  <a:pt x="442046" y="803085"/>
                </a:lnTo>
                <a:lnTo>
                  <a:pt x="448047" y="767081"/>
                </a:lnTo>
                <a:lnTo>
                  <a:pt x="454048" y="728077"/>
                </a:lnTo>
                <a:lnTo>
                  <a:pt x="459048" y="688072"/>
                </a:lnTo>
                <a:lnTo>
                  <a:pt x="465049" y="646068"/>
                </a:lnTo>
                <a:lnTo>
                  <a:pt x="470049" y="602063"/>
                </a:lnTo>
                <a:lnTo>
                  <a:pt x="476050" y="558059"/>
                </a:lnTo>
                <a:lnTo>
                  <a:pt x="481050" y="514054"/>
                </a:lnTo>
                <a:lnTo>
                  <a:pt x="487051" y="470049"/>
                </a:lnTo>
                <a:lnTo>
                  <a:pt x="493052" y="427045"/>
                </a:lnTo>
                <a:lnTo>
                  <a:pt x="498052" y="385040"/>
                </a:lnTo>
                <a:lnTo>
                  <a:pt x="504053" y="344036"/>
                </a:lnTo>
                <a:lnTo>
                  <a:pt x="509053" y="305032"/>
                </a:lnTo>
                <a:lnTo>
                  <a:pt x="515054" y="268028"/>
                </a:lnTo>
                <a:lnTo>
                  <a:pt x="521055" y="234024"/>
                </a:lnTo>
                <a:lnTo>
                  <a:pt x="526055" y="203021"/>
                </a:lnTo>
                <a:lnTo>
                  <a:pt x="532056" y="175018"/>
                </a:lnTo>
                <a:lnTo>
                  <a:pt x="537056" y="151016"/>
                </a:lnTo>
                <a:lnTo>
                  <a:pt x="543057" y="130013"/>
                </a:lnTo>
                <a:lnTo>
                  <a:pt x="549058" y="113011"/>
                </a:lnTo>
                <a:lnTo>
                  <a:pt x="554058" y="100010"/>
                </a:lnTo>
                <a:lnTo>
                  <a:pt x="560059" y="92009"/>
                </a:lnTo>
                <a:lnTo>
                  <a:pt x="565059" y="87009"/>
                </a:lnTo>
                <a:lnTo>
                  <a:pt x="571060" y="87009"/>
                </a:lnTo>
                <a:lnTo>
                  <a:pt x="577061" y="91009"/>
                </a:lnTo>
                <a:lnTo>
                  <a:pt x="582061" y="99010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550615" y="2936744"/>
            <a:ext cx="582295" cy="791210"/>
          </a:xfrm>
          <a:custGeom>
            <a:avLst/>
            <a:gdLst/>
            <a:ahLst/>
            <a:cxnLst/>
            <a:rect l="l" t="t" r="r" b="b"/>
            <a:pathLst>
              <a:path w="582295" h="791210">
                <a:moveTo>
                  <a:pt x="0" y="0"/>
                </a:moveTo>
                <a:lnTo>
                  <a:pt x="6000" y="13001"/>
                </a:lnTo>
                <a:lnTo>
                  <a:pt x="11001" y="29003"/>
                </a:lnTo>
                <a:lnTo>
                  <a:pt x="17001" y="48005"/>
                </a:lnTo>
                <a:lnTo>
                  <a:pt x="23002" y="72007"/>
                </a:lnTo>
                <a:lnTo>
                  <a:pt x="28002" y="98010"/>
                </a:lnTo>
                <a:lnTo>
                  <a:pt x="34003" y="127013"/>
                </a:lnTo>
                <a:lnTo>
                  <a:pt x="39004" y="159016"/>
                </a:lnTo>
                <a:lnTo>
                  <a:pt x="45004" y="194020"/>
                </a:lnTo>
                <a:lnTo>
                  <a:pt x="51005" y="230024"/>
                </a:lnTo>
                <a:lnTo>
                  <a:pt x="56005" y="268028"/>
                </a:lnTo>
                <a:lnTo>
                  <a:pt x="62006" y="307032"/>
                </a:lnTo>
                <a:lnTo>
                  <a:pt x="67007" y="347036"/>
                </a:lnTo>
                <a:lnTo>
                  <a:pt x="73007" y="387041"/>
                </a:lnTo>
                <a:lnTo>
                  <a:pt x="79008" y="427045"/>
                </a:lnTo>
                <a:lnTo>
                  <a:pt x="84008" y="467049"/>
                </a:lnTo>
                <a:lnTo>
                  <a:pt x="90009" y="506053"/>
                </a:lnTo>
                <a:lnTo>
                  <a:pt x="95010" y="543057"/>
                </a:lnTo>
                <a:lnTo>
                  <a:pt x="101010" y="580061"/>
                </a:lnTo>
                <a:lnTo>
                  <a:pt x="107011" y="614065"/>
                </a:lnTo>
                <a:lnTo>
                  <a:pt x="112011" y="646068"/>
                </a:lnTo>
                <a:lnTo>
                  <a:pt x="118012" y="675071"/>
                </a:lnTo>
                <a:lnTo>
                  <a:pt x="123013" y="702074"/>
                </a:lnTo>
                <a:lnTo>
                  <a:pt x="129013" y="725076"/>
                </a:lnTo>
                <a:lnTo>
                  <a:pt x="135014" y="745078"/>
                </a:lnTo>
                <a:lnTo>
                  <a:pt x="140014" y="762080"/>
                </a:lnTo>
                <a:lnTo>
                  <a:pt x="146015" y="775082"/>
                </a:lnTo>
                <a:lnTo>
                  <a:pt x="151016" y="784083"/>
                </a:lnTo>
                <a:lnTo>
                  <a:pt x="157016" y="790083"/>
                </a:lnTo>
                <a:lnTo>
                  <a:pt x="163017" y="791083"/>
                </a:lnTo>
                <a:lnTo>
                  <a:pt x="168017" y="789083"/>
                </a:lnTo>
                <a:lnTo>
                  <a:pt x="191020" y="744078"/>
                </a:lnTo>
                <a:lnTo>
                  <a:pt x="196020" y="724076"/>
                </a:lnTo>
                <a:lnTo>
                  <a:pt x="202021" y="701074"/>
                </a:lnTo>
                <a:lnTo>
                  <a:pt x="207021" y="675071"/>
                </a:lnTo>
                <a:lnTo>
                  <a:pt x="213022" y="647068"/>
                </a:lnTo>
                <a:lnTo>
                  <a:pt x="218023" y="616065"/>
                </a:lnTo>
                <a:lnTo>
                  <a:pt x="224023" y="584061"/>
                </a:lnTo>
                <a:lnTo>
                  <a:pt x="230024" y="550058"/>
                </a:lnTo>
                <a:lnTo>
                  <a:pt x="235024" y="515054"/>
                </a:lnTo>
                <a:lnTo>
                  <a:pt x="241025" y="479050"/>
                </a:lnTo>
                <a:lnTo>
                  <a:pt x="246026" y="442046"/>
                </a:lnTo>
                <a:lnTo>
                  <a:pt x="252026" y="406043"/>
                </a:lnTo>
                <a:lnTo>
                  <a:pt x="258027" y="369039"/>
                </a:lnTo>
                <a:lnTo>
                  <a:pt x="263027" y="334035"/>
                </a:lnTo>
                <a:lnTo>
                  <a:pt x="269028" y="299031"/>
                </a:lnTo>
                <a:lnTo>
                  <a:pt x="274029" y="265028"/>
                </a:lnTo>
                <a:lnTo>
                  <a:pt x="280029" y="233024"/>
                </a:lnTo>
                <a:lnTo>
                  <a:pt x="286030" y="204021"/>
                </a:lnTo>
                <a:lnTo>
                  <a:pt x="291030" y="176018"/>
                </a:lnTo>
                <a:lnTo>
                  <a:pt x="297031" y="151016"/>
                </a:lnTo>
                <a:lnTo>
                  <a:pt x="302032" y="128013"/>
                </a:lnTo>
                <a:lnTo>
                  <a:pt x="308032" y="109011"/>
                </a:lnTo>
                <a:lnTo>
                  <a:pt x="325034" y="69007"/>
                </a:lnTo>
                <a:lnTo>
                  <a:pt x="336035" y="60006"/>
                </a:lnTo>
                <a:lnTo>
                  <a:pt x="342036" y="61006"/>
                </a:lnTo>
                <a:lnTo>
                  <a:pt x="364038" y="97010"/>
                </a:lnTo>
                <a:lnTo>
                  <a:pt x="375039" y="134014"/>
                </a:lnTo>
                <a:lnTo>
                  <a:pt x="381040" y="157016"/>
                </a:lnTo>
                <a:lnTo>
                  <a:pt x="386040" y="182019"/>
                </a:lnTo>
                <a:lnTo>
                  <a:pt x="392041" y="209022"/>
                </a:lnTo>
                <a:lnTo>
                  <a:pt x="398042" y="238025"/>
                </a:lnTo>
                <a:lnTo>
                  <a:pt x="403042" y="268028"/>
                </a:lnTo>
                <a:lnTo>
                  <a:pt x="409043" y="299031"/>
                </a:lnTo>
                <a:lnTo>
                  <a:pt x="414043" y="332035"/>
                </a:lnTo>
                <a:lnTo>
                  <a:pt x="420044" y="365038"/>
                </a:lnTo>
                <a:lnTo>
                  <a:pt x="426045" y="398042"/>
                </a:lnTo>
                <a:lnTo>
                  <a:pt x="431045" y="432045"/>
                </a:lnTo>
                <a:lnTo>
                  <a:pt x="437046" y="464049"/>
                </a:lnTo>
                <a:lnTo>
                  <a:pt x="442046" y="496052"/>
                </a:lnTo>
                <a:lnTo>
                  <a:pt x="448047" y="527055"/>
                </a:lnTo>
                <a:lnTo>
                  <a:pt x="454048" y="557059"/>
                </a:lnTo>
                <a:lnTo>
                  <a:pt x="459048" y="585061"/>
                </a:lnTo>
                <a:lnTo>
                  <a:pt x="465049" y="611064"/>
                </a:lnTo>
                <a:lnTo>
                  <a:pt x="470049" y="635067"/>
                </a:lnTo>
                <a:lnTo>
                  <a:pt x="476050" y="656069"/>
                </a:lnTo>
                <a:lnTo>
                  <a:pt x="482051" y="675071"/>
                </a:lnTo>
                <a:lnTo>
                  <a:pt x="487051" y="691073"/>
                </a:lnTo>
                <a:lnTo>
                  <a:pt x="493052" y="704074"/>
                </a:lnTo>
                <a:lnTo>
                  <a:pt x="498052" y="714075"/>
                </a:lnTo>
                <a:lnTo>
                  <a:pt x="504053" y="721076"/>
                </a:lnTo>
                <a:lnTo>
                  <a:pt x="510054" y="725076"/>
                </a:lnTo>
                <a:lnTo>
                  <a:pt x="515054" y="725076"/>
                </a:lnTo>
                <a:lnTo>
                  <a:pt x="543057" y="682072"/>
                </a:lnTo>
                <a:lnTo>
                  <a:pt x="549058" y="665070"/>
                </a:lnTo>
                <a:lnTo>
                  <a:pt x="554058" y="646068"/>
                </a:lnTo>
                <a:lnTo>
                  <a:pt x="560059" y="624066"/>
                </a:lnTo>
                <a:lnTo>
                  <a:pt x="565059" y="600063"/>
                </a:lnTo>
                <a:lnTo>
                  <a:pt x="571060" y="574060"/>
                </a:lnTo>
                <a:lnTo>
                  <a:pt x="577061" y="547057"/>
                </a:lnTo>
                <a:lnTo>
                  <a:pt x="582061" y="519055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132677" y="3056757"/>
            <a:ext cx="582295" cy="551180"/>
          </a:xfrm>
          <a:custGeom>
            <a:avLst/>
            <a:gdLst/>
            <a:ahLst/>
            <a:cxnLst/>
            <a:rect l="l" t="t" r="r" b="b"/>
            <a:pathLst>
              <a:path w="582295" h="551179">
                <a:moveTo>
                  <a:pt x="0" y="399042"/>
                </a:moveTo>
                <a:lnTo>
                  <a:pt x="6000" y="370039"/>
                </a:lnTo>
                <a:lnTo>
                  <a:pt x="11001" y="340036"/>
                </a:lnTo>
                <a:lnTo>
                  <a:pt x="17001" y="309032"/>
                </a:lnTo>
                <a:lnTo>
                  <a:pt x="23002" y="279029"/>
                </a:lnTo>
                <a:lnTo>
                  <a:pt x="28002" y="249026"/>
                </a:lnTo>
                <a:lnTo>
                  <a:pt x="34003" y="220023"/>
                </a:lnTo>
                <a:lnTo>
                  <a:pt x="39004" y="191020"/>
                </a:lnTo>
                <a:lnTo>
                  <a:pt x="45004" y="164017"/>
                </a:lnTo>
                <a:lnTo>
                  <a:pt x="51005" y="138014"/>
                </a:lnTo>
                <a:lnTo>
                  <a:pt x="56005" y="113011"/>
                </a:lnTo>
                <a:lnTo>
                  <a:pt x="62006" y="91009"/>
                </a:lnTo>
                <a:lnTo>
                  <a:pt x="67007" y="71007"/>
                </a:lnTo>
                <a:lnTo>
                  <a:pt x="73007" y="52005"/>
                </a:lnTo>
                <a:lnTo>
                  <a:pt x="79008" y="37003"/>
                </a:lnTo>
                <a:lnTo>
                  <a:pt x="84008" y="24002"/>
                </a:lnTo>
                <a:lnTo>
                  <a:pt x="90009" y="14001"/>
                </a:lnTo>
                <a:lnTo>
                  <a:pt x="95010" y="6000"/>
                </a:lnTo>
                <a:lnTo>
                  <a:pt x="101010" y="2000"/>
                </a:lnTo>
                <a:lnTo>
                  <a:pt x="107011" y="0"/>
                </a:lnTo>
                <a:lnTo>
                  <a:pt x="112011" y="1000"/>
                </a:lnTo>
                <a:lnTo>
                  <a:pt x="135014" y="34003"/>
                </a:lnTo>
                <a:lnTo>
                  <a:pt x="140014" y="49005"/>
                </a:lnTo>
                <a:lnTo>
                  <a:pt x="146015" y="66006"/>
                </a:lnTo>
                <a:lnTo>
                  <a:pt x="151016" y="85009"/>
                </a:lnTo>
                <a:lnTo>
                  <a:pt x="157016" y="106011"/>
                </a:lnTo>
                <a:lnTo>
                  <a:pt x="163017" y="128013"/>
                </a:lnTo>
                <a:lnTo>
                  <a:pt x="168017" y="153016"/>
                </a:lnTo>
                <a:lnTo>
                  <a:pt x="174018" y="178018"/>
                </a:lnTo>
                <a:lnTo>
                  <a:pt x="179018" y="204021"/>
                </a:lnTo>
                <a:lnTo>
                  <a:pt x="185019" y="231024"/>
                </a:lnTo>
                <a:lnTo>
                  <a:pt x="191020" y="259027"/>
                </a:lnTo>
                <a:lnTo>
                  <a:pt x="196020" y="286030"/>
                </a:lnTo>
                <a:lnTo>
                  <a:pt x="202021" y="314033"/>
                </a:lnTo>
                <a:lnTo>
                  <a:pt x="207021" y="341036"/>
                </a:lnTo>
                <a:lnTo>
                  <a:pt x="213022" y="367038"/>
                </a:lnTo>
                <a:lnTo>
                  <a:pt x="219023" y="393041"/>
                </a:lnTo>
                <a:lnTo>
                  <a:pt x="224023" y="417044"/>
                </a:lnTo>
                <a:lnTo>
                  <a:pt x="230024" y="440046"/>
                </a:lnTo>
                <a:lnTo>
                  <a:pt x="235024" y="461048"/>
                </a:lnTo>
                <a:lnTo>
                  <a:pt x="241025" y="480050"/>
                </a:lnTo>
                <a:lnTo>
                  <a:pt x="247026" y="497052"/>
                </a:lnTo>
                <a:lnTo>
                  <a:pt x="252026" y="512054"/>
                </a:lnTo>
                <a:lnTo>
                  <a:pt x="275029" y="548058"/>
                </a:lnTo>
                <a:lnTo>
                  <a:pt x="280029" y="551058"/>
                </a:lnTo>
                <a:lnTo>
                  <a:pt x="286030" y="551058"/>
                </a:lnTo>
                <a:lnTo>
                  <a:pt x="314033" y="512054"/>
                </a:lnTo>
                <a:lnTo>
                  <a:pt x="330034" y="462048"/>
                </a:lnTo>
                <a:lnTo>
                  <a:pt x="336035" y="442046"/>
                </a:lnTo>
                <a:lnTo>
                  <a:pt x="342036" y="421044"/>
                </a:lnTo>
                <a:lnTo>
                  <a:pt x="347036" y="398042"/>
                </a:lnTo>
                <a:lnTo>
                  <a:pt x="353037" y="374039"/>
                </a:lnTo>
                <a:lnTo>
                  <a:pt x="358037" y="350037"/>
                </a:lnTo>
                <a:lnTo>
                  <a:pt x="364038" y="325034"/>
                </a:lnTo>
                <a:lnTo>
                  <a:pt x="370039" y="300031"/>
                </a:lnTo>
                <a:lnTo>
                  <a:pt x="375039" y="275029"/>
                </a:lnTo>
                <a:lnTo>
                  <a:pt x="381040" y="250026"/>
                </a:lnTo>
                <a:lnTo>
                  <a:pt x="386040" y="226023"/>
                </a:lnTo>
                <a:lnTo>
                  <a:pt x="392041" y="203021"/>
                </a:lnTo>
                <a:lnTo>
                  <a:pt x="398042" y="180019"/>
                </a:lnTo>
                <a:lnTo>
                  <a:pt x="403042" y="159016"/>
                </a:lnTo>
                <a:lnTo>
                  <a:pt x="409043" y="139014"/>
                </a:lnTo>
                <a:lnTo>
                  <a:pt x="414043" y="121012"/>
                </a:lnTo>
                <a:lnTo>
                  <a:pt x="420044" y="104011"/>
                </a:lnTo>
                <a:lnTo>
                  <a:pt x="426045" y="90009"/>
                </a:lnTo>
                <a:lnTo>
                  <a:pt x="431045" y="77008"/>
                </a:lnTo>
                <a:lnTo>
                  <a:pt x="437046" y="67007"/>
                </a:lnTo>
                <a:lnTo>
                  <a:pt x="442046" y="59006"/>
                </a:lnTo>
                <a:lnTo>
                  <a:pt x="448047" y="54005"/>
                </a:lnTo>
                <a:lnTo>
                  <a:pt x="454048" y="50005"/>
                </a:lnTo>
                <a:lnTo>
                  <a:pt x="459048" y="50005"/>
                </a:lnTo>
                <a:lnTo>
                  <a:pt x="487051" y="80008"/>
                </a:lnTo>
                <a:lnTo>
                  <a:pt x="504053" y="124013"/>
                </a:lnTo>
                <a:lnTo>
                  <a:pt x="510054" y="141014"/>
                </a:lnTo>
                <a:lnTo>
                  <a:pt x="515054" y="160016"/>
                </a:lnTo>
                <a:lnTo>
                  <a:pt x="521055" y="181019"/>
                </a:lnTo>
                <a:lnTo>
                  <a:pt x="526055" y="202021"/>
                </a:lnTo>
                <a:lnTo>
                  <a:pt x="532056" y="224023"/>
                </a:lnTo>
                <a:lnTo>
                  <a:pt x="538057" y="246026"/>
                </a:lnTo>
                <a:lnTo>
                  <a:pt x="543057" y="269028"/>
                </a:lnTo>
                <a:lnTo>
                  <a:pt x="549058" y="292030"/>
                </a:lnTo>
                <a:lnTo>
                  <a:pt x="554058" y="315033"/>
                </a:lnTo>
                <a:lnTo>
                  <a:pt x="560059" y="337035"/>
                </a:lnTo>
                <a:lnTo>
                  <a:pt x="566059" y="359038"/>
                </a:lnTo>
                <a:lnTo>
                  <a:pt x="571060" y="379040"/>
                </a:lnTo>
                <a:lnTo>
                  <a:pt x="577061" y="399042"/>
                </a:lnTo>
                <a:lnTo>
                  <a:pt x="582061" y="418044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714738" y="3147767"/>
            <a:ext cx="582295" cy="415290"/>
          </a:xfrm>
          <a:custGeom>
            <a:avLst/>
            <a:gdLst/>
            <a:ahLst/>
            <a:cxnLst/>
            <a:rect l="l" t="t" r="r" b="b"/>
            <a:pathLst>
              <a:path w="582295" h="415289">
                <a:moveTo>
                  <a:pt x="0" y="327034"/>
                </a:moveTo>
                <a:lnTo>
                  <a:pt x="6000" y="344036"/>
                </a:lnTo>
                <a:lnTo>
                  <a:pt x="12001" y="360038"/>
                </a:lnTo>
                <a:lnTo>
                  <a:pt x="17001" y="373039"/>
                </a:lnTo>
                <a:lnTo>
                  <a:pt x="23002" y="385040"/>
                </a:lnTo>
                <a:lnTo>
                  <a:pt x="28002" y="396041"/>
                </a:lnTo>
                <a:lnTo>
                  <a:pt x="34003" y="404042"/>
                </a:lnTo>
                <a:lnTo>
                  <a:pt x="39004" y="410043"/>
                </a:lnTo>
                <a:lnTo>
                  <a:pt x="45004" y="413043"/>
                </a:lnTo>
                <a:lnTo>
                  <a:pt x="51005" y="415043"/>
                </a:lnTo>
                <a:lnTo>
                  <a:pt x="56005" y="414043"/>
                </a:lnTo>
                <a:lnTo>
                  <a:pt x="84008" y="380040"/>
                </a:lnTo>
                <a:lnTo>
                  <a:pt x="90009" y="368038"/>
                </a:lnTo>
                <a:lnTo>
                  <a:pt x="95010" y="353037"/>
                </a:lnTo>
                <a:lnTo>
                  <a:pt x="101010" y="338035"/>
                </a:lnTo>
                <a:lnTo>
                  <a:pt x="107011" y="321034"/>
                </a:lnTo>
                <a:lnTo>
                  <a:pt x="112011" y="303032"/>
                </a:lnTo>
                <a:lnTo>
                  <a:pt x="118012" y="284030"/>
                </a:lnTo>
                <a:lnTo>
                  <a:pt x="123013" y="264027"/>
                </a:lnTo>
                <a:lnTo>
                  <a:pt x="129013" y="244025"/>
                </a:lnTo>
                <a:lnTo>
                  <a:pt x="135014" y="223023"/>
                </a:lnTo>
                <a:lnTo>
                  <a:pt x="140014" y="202021"/>
                </a:lnTo>
                <a:lnTo>
                  <a:pt x="146015" y="182019"/>
                </a:lnTo>
                <a:lnTo>
                  <a:pt x="151016" y="161017"/>
                </a:lnTo>
                <a:lnTo>
                  <a:pt x="157016" y="141014"/>
                </a:lnTo>
                <a:lnTo>
                  <a:pt x="163017" y="122012"/>
                </a:lnTo>
                <a:lnTo>
                  <a:pt x="168017" y="104011"/>
                </a:lnTo>
                <a:lnTo>
                  <a:pt x="174018" y="86009"/>
                </a:lnTo>
                <a:lnTo>
                  <a:pt x="179018" y="70007"/>
                </a:lnTo>
                <a:lnTo>
                  <a:pt x="185019" y="55005"/>
                </a:lnTo>
                <a:lnTo>
                  <a:pt x="191020" y="42004"/>
                </a:lnTo>
                <a:lnTo>
                  <a:pt x="196020" y="30003"/>
                </a:lnTo>
                <a:lnTo>
                  <a:pt x="202021" y="21002"/>
                </a:lnTo>
                <a:lnTo>
                  <a:pt x="207021" y="13001"/>
                </a:lnTo>
                <a:lnTo>
                  <a:pt x="213022" y="6000"/>
                </a:lnTo>
                <a:lnTo>
                  <a:pt x="219023" y="2000"/>
                </a:lnTo>
                <a:lnTo>
                  <a:pt x="224023" y="0"/>
                </a:lnTo>
                <a:lnTo>
                  <a:pt x="230024" y="0"/>
                </a:lnTo>
                <a:lnTo>
                  <a:pt x="258027" y="27002"/>
                </a:lnTo>
                <a:lnTo>
                  <a:pt x="263027" y="38004"/>
                </a:lnTo>
                <a:lnTo>
                  <a:pt x="269028" y="50005"/>
                </a:lnTo>
                <a:lnTo>
                  <a:pt x="275029" y="64006"/>
                </a:lnTo>
                <a:lnTo>
                  <a:pt x="280029" y="79008"/>
                </a:lnTo>
                <a:lnTo>
                  <a:pt x="286030" y="95010"/>
                </a:lnTo>
                <a:lnTo>
                  <a:pt x="291030" y="112011"/>
                </a:lnTo>
                <a:lnTo>
                  <a:pt x="297031" y="130013"/>
                </a:lnTo>
                <a:lnTo>
                  <a:pt x="303032" y="148015"/>
                </a:lnTo>
                <a:lnTo>
                  <a:pt x="308032" y="167017"/>
                </a:lnTo>
                <a:lnTo>
                  <a:pt x="314033" y="186019"/>
                </a:lnTo>
                <a:lnTo>
                  <a:pt x="319033" y="205021"/>
                </a:lnTo>
                <a:lnTo>
                  <a:pt x="325034" y="224023"/>
                </a:lnTo>
                <a:lnTo>
                  <a:pt x="331035" y="242025"/>
                </a:lnTo>
                <a:lnTo>
                  <a:pt x="336035" y="260027"/>
                </a:lnTo>
                <a:lnTo>
                  <a:pt x="342036" y="277029"/>
                </a:lnTo>
                <a:lnTo>
                  <a:pt x="347036" y="293031"/>
                </a:lnTo>
                <a:lnTo>
                  <a:pt x="353037" y="308032"/>
                </a:lnTo>
                <a:lnTo>
                  <a:pt x="359038" y="322034"/>
                </a:lnTo>
                <a:lnTo>
                  <a:pt x="364038" y="335035"/>
                </a:lnTo>
                <a:lnTo>
                  <a:pt x="370039" y="346036"/>
                </a:lnTo>
                <a:lnTo>
                  <a:pt x="375039" y="355037"/>
                </a:lnTo>
                <a:lnTo>
                  <a:pt x="381040" y="363038"/>
                </a:lnTo>
                <a:lnTo>
                  <a:pt x="386040" y="370039"/>
                </a:lnTo>
                <a:lnTo>
                  <a:pt x="392041" y="374039"/>
                </a:lnTo>
                <a:lnTo>
                  <a:pt x="398042" y="377039"/>
                </a:lnTo>
                <a:lnTo>
                  <a:pt x="403042" y="378040"/>
                </a:lnTo>
                <a:lnTo>
                  <a:pt x="409043" y="377039"/>
                </a:lnTo>
                <a:lnTo>
                  <a:pt x="414043" y="374039"/>
                </a:lnTo>
                <a:lnTo>
                  <a:pt x="420044" y="370039"/>
                </a:lnTo>
                <a:lnTo>
                  <a:pt x="426045" y="364038"/>
                </a:lnTo>
                <a:lnTo>
                  <a:pt x="431045" y="356037"/>
                </a:lnTo>
                <a:lnTo>
                  <a:pt x="437046" y="347036"/>
                </a:lnTo>
                <a:lnTo>
                  <a:pt x="442046" y="336035"/>
                </a:lnTo>
                <a:lnTo>
                  <a:pt x="448047" y="324034"/>
                </a:lnTo>
                <a:lnTo>
                  <a:pt x="454048" y="311032"/>
                </a:lnTo>
                <a:lnTo>
                  <a:pt x="459048" y="296031"/>
                </a:lnTo>
                <a:lnTo>
                  <a:pt x="465049" y="281029"/>
                </a:lnTo>
                <a:lnTo>
                  <a:pt x="470049" y="265028"/>
                </a:lnTo>
                <a:lnTo>
                  <a:pt x="476050" y="249026"/>
                </a:lnTo>
                <a:lnTo>
                  <a:pt x="482051" y="232024"/>
                </a:lnTo>
                <a:lnTo>
                  <a:pt x="487051" y="215022"/>
                </a:lnTo>
                <a:lnTo>
                  <a:pt x="493052" y="197020"/>
                </a:lnTo>
                <a:lnTo>
                  <a:pt x="498052" y="180019"/>
                </a:lnTo>
                <a:lnTo>
                  <a:pt x="504053" y="163017"/>
                </a:lnTo>
                <a:lnTo>
                  <a:pt x="510054" y="147015"/>
                </a:lnTo>
                <a:lnTo>
                  <a:pt x="515054" y="131013"/>
                </a:lnTo>
                <a:lnTo>
                  <a:pt x="521055" y="116012"/>
                </a:lnTo>
                <a:lnTo>
                  <a:pt x="526055" y="102010"/>
                </a:lnTo>
                <a:lnTo>
                  <a:pt x="532056" y="89009"/>
                </a:lnTo>
                <a:lnTo>
                  <a:pt x="538057" y="77008"/>
                </a:lnTo>
                <a:lnTo>
                  <a:pt x="543057" y="66006"/>
                </a:lnTo>
                <a:lnTo>
                  <a:pt x="549058" y="57006"/>
                </a:lnTo>
                <a:lnTo>
                  <a:pt x="577061" y="34003"/>
                </a:lnTo>
                <a:lnTo>
                  <a:pt x="582061" y="34003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296801" y="3181770"/>
            <a:ext cx="582295" cy="313055"/>
          </a:xfrm>
          <a:custGeom>
            <a:avLst/>
            <a:gdLst/>
            <a:ahLst/>
            <a:cxnLst/>
            <a:rect l="l" t="t" r="r" b="b"/>
            <a:pathLst>
              <a:path w="582295" h="313054">
                <a:moveTo>
                  <a:pt x="0" y="0"/>
                </a:moveTo>
                <a:lnTo>
                  <a:pt x="34003" y="34003"/>
                </a:lnTo>
                <a:lnTo>
                  <a:pt x="40004" y="44004"/>
                </a:lnTo>
                <a:lnTo>
                  <a:pt x="45004" y="56005"/>
                </a:lnTo>
                <a:lnTo>
                  <a:pt x="51005" y="68007"/>
                </a:lnTo>
                <a:lnTo>
                  <a:pt x="56005" y="82008"/>
                </a:lnTo>
                <a:lnTo>
                  <a:pt x="62006" y="96010"/>
                </a:lnTo>
                <a:lnTo>
                  <a:pt x="68007" y="111011"/>
                </a:lnTo>
                <a:lnTo>
                  <a:pt x="73007" y="126013"/>
                </a:lnTo>
                <a:lnTo>
                  <a:pt x="79008" y="142015"/>
                </a:lnTo>
                <a:lnTo>
                  <a:pt x="84008" y="158016"/>
                </a:lnTo>
                <a:lnTo>
                  <a:pt x="90009" y="173018"/>
                </a:lnTo>
                <a:lnTo>
                  <a:pt x="96010" y="189020"/>
                </a:lnTo>
                <a:lnTo>
                  <a:pt x="101010" y="204021"/>
                </a:lnTo>
                <a:lnTo>
                  <a:pt x="107011" y="218023"/>
                </a:lnTo>
                <a:lnTo>
                  <a:pt x="112011" y="232024"/>
                </a:lnTo>
                <a:lnTo>
                  <a:pt x="118012" y="245025"/>
                </a:lnTo>
                <a:lnTo>
                  <a:pt x="123013" y="258027"/>
                </a:lnTo>
                <a:lnTo>
                  <a:pt x="129013" y="269028"/>
                </a:lnTo>
                <a:lnTo>
                  <a:pt x="135014" y="279029"/>
                </a:lnTo>
                <a:lnTo>
                  <a:pt x="140014" y="288030"/>
                </a:lnTo>
                <a:lnTo>
                  <a:pt x="146015" y="296031"/>
                </a:lnTo>
                <a:lnTo>
                  <a:pt x="174018" y="313033"/>
                </a:lnTo>
                <a:lnTo>
                  <a:pt x="179018" y="312033"/>
                </a:lnTo>
                <a:lnTo>
                  <a:pt x="207021" y="285030"/>
                </a:lnTo>
                <a:lnTo>
                  <a:pt x="213022" y="276029"/>
                </a:lnTo>
                <a:lnTo>
                  <a:pt x="219023" y="266028"/>
                </a:lnTo>
                <a:lnTo>
                  <a:pt x="224023" y="254026"/>
                </a:lnTo>
                <a:lnTo>
                  <a:pt x="230024" y="242025"/>
                </a:lnTo>
                <a:lnTo>
                  <a:pt x="235024" y="230024"/>
                </a:lnTo>
                <a:lnTo>
                  <a:pt x="241025" y="216022"/>
                </a:lnTo>
                <a:lnTo>
                  <a:pt x="247026" y="203021"/>
                </a:lnTo>
                <a:lnTo>
                  <a:pt x="252026" y="189020"/>
                </a:lnTo>
                <a:lnTo>
                  <a:pt x="258027" y="174018"/>
                </a:lnTo>
                <a:lnTo>
                  <a:pt x="263027" y="160016"/>
                </a:lnTo>
                <a:lnTo>
                  <a:pt x="269028" y="146015"/>
                </a:lnTo>
                <a:lnTo>
                  <a:pt x="275029" y="132013"/>
                </a:lnTo>
                <a:lnTo>
                  <a:pt x="280029" y="119012"/>
                </a:lnTo>
                <a:lnTo>
                  <a:pt x="286030" y="106011"/>
                </a:lnTo>
                <a:lnTo>
                  <a:pt x="291030" y="93009"/>
                </a:lnTo>
                <a:lnTo>
                  <a:pt x="297031" y="82008"/>
                </a:lnTo>
                <a:lnTo>
                  <a:pt x="303032" y="71007"/>
                </a:lnTo>
                <a:lnTo>
                  <a:pt x="325034" y="39004"/>
                </a:lnTo>
                <a:lnTo>
                  <a:pt x="331035" y="35003"/>
                </a:lnTo>
                <a:lnTo>
                  <a:pt x="336035" y="31003"/>
                </a:lnTo>
                <a:lnTo>
                  <a:pt x="342036" y="29003"/>
                </a:lnTo>
                <a:lnTo>
                  <a:pt x="347036" y="28002"/>
                </a:lnTo>
                <a:lnTo>
                  <a:pt x="353037" y="28002"/>
                </a:lnTo>
                <a:lnTo>
                  <a:pt x="387041" y="58006"/>
                </a:lnTo>
                <a:lnTo>
                  <a:pt x="392041" y="67007"/>
                </a:lnTo>
                <a:lnTo>
                  <a:pt x="398042" y="77008"/>
                </a:lnTo>
                <a:lnTo>
                  <a:pt x="403042" y="87009"/>
                </a:lnTo>
                <a:lnTo>
                  <a:pt x="409043" y="99010"/>
                </a:lnTo>
                <a:lnTo>
                  <a:pt x="415043" y="111011"/>
                </a:lnTo>
                <a:lnTo>
                  <a:pt x="420044" y="123013"/>
                </a:lnTo>
                <a:lnTo>
                  <a:pt x="426045" y="136014"/>
                </a:lnTo>
                <a:lnTo>
                  <a:pt x="431045" y="149015"/>
                </a:lnTo>
                <a:lnTo>
                  <a:pt x="437046" y="162017"/>
                </a:lnTo>
                <a:lnTo>
                  <a:pt x="442046" y="174018"/>
                </a:lnTo>
                <a:lnTo>
                  <a:pt x="448047" y="187019"/>
                </a:lnTo>
                <a:lnTo>
                  <a:pt x="454048" y="200021"/>
                </a:lnTo>
                <a:lnTo>
                  <a:pt x="459048" y="212022"/>
                </a:lnTo>
                <a:lnTo>
                  <a:pt x="465049" y="223023"/>
                </a:lnTo>
                <a:lnTo>
                  <a:pt x="470049" y="234024"/>
                </a:lnTo>
                <a:lnTo>
                  <a:pt x="476050" y="244025"/>
                </a:lnTo>
                <a:lnTo>
                  <a:pt x="482051" y="253026"/>
                </a:lnTo>
                <a:lnTo>
                  <a:pt x="487051" y="261027"/>
                </a:lnTo>
                <a:lnTo>
                  <a:pt x="493052" y="268028"/>
                </a:lnTo>
                <a:lnTo>
                  <a:pt x="498052" y="274029"/>
                </a:lnTo>
                <a:lnTo>
                  <a:pt x="504053" y="279029"/>
                </a:lnTo>
                <a:lnTo>
                  <a:pt x="510054" y="283029"/>
                </a:lnTo>
                <a:lnTo>
                  <a:pt x="515054" y="286030"/>
                </a:lnTo>
                <a:lnTo>
                  <a:pt x="521055" y="287030"/>
                </a:lnTo>
                <a:lnTo>
                  <a:pt x="526055" y="287030"/>
                </a:lnTo>
                <a:lnTo>
                  <a:pt x="554058" y="269028"/>
                </a:lnTo>
                <a:lnTo>
                  <a:pt x="560059" y="262027"/>
                </a:lnTo>
                <a:lnTo>
                  <a:pt x="566059" y="255027"/>
                </a:lnTo>
                <a:lnTo>
                  <a:pt x="571060" y="246026"/>
                </a:lnTo>
                <a:lnTo>
                  <a:pt x="577061" y="237025"/>
                </a:lnTo>
                <a:lnTo>
                  <a:pt x="582061" y="227024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878862" y="3232776"/>
            <a:ext cx="353060" cy="215265"/>
          </a:xfrm>
          <a:custGeom>
            <a:avLst/>
            <a:gdLst/>
            <a:ahLst/>
            <a:cxnLst/>
            <a:rect l="l" t="t" r="r" b="b"/>
            <a:pathLst>
              <a:path w="353059" h="215264">
                <a:moveTo>
                  <a:pt x="0" y="176018"/>
                </a:moveTo>
                <a:lnTo>
                  <a:pt x="6000" y="165017"/>
                </a:lnTo>
                <a:lnTo>
                  <a:pt x="12001" y="154016"/>
                </a:lnTo>
                <a:lnTo>
                  <a:pt x="17001" y="142015"/>
                </a:lnTo>
                <a:lnTo>
                  <a:pt x="23002" y="131013"/>
                </a:lnTo>
                <a:lnTo>
                  <a:pt x="28002" y="119012"/>
                </a:lnTo>
                <a:lnTo>
                  <a:pt x="34003" y="107011"/>
                </a:lnTo>
                <a:lnTo>
                  <a:pt x="40004" y="95010"/>
                </a:lnTo>
                <a:lnTo>
                  <a:pt x="45004" y="84008"/>
                </a:lnTo>
                <a:lnTo>
                  <a:pt x="51005" y="73007"/>
                </a:lnTo>
                <a:lnTo>
                  <a:pt x="56005" y="62006"/>
                </a:lnTo>
                <a:lnTo>
                  <a:pt x="62006" y="52005"/>
                </a:lnTo>
                <a:lnTo>
                  <a:pt x="68007" y="43004"/>
                </a:lnTo>
                <a:lnTo>
                  <a:pt x="73007" y="34003"/>
                </a:lnTo>
                <a:lnTo>
                  <a:pt x="101010" y="5000"/>
                </a:lnTo>
                <a:lnTo>
                  <a:pt x="118012" y="0"/>
                </a:lnTo>
                <a:lnTo>
                  <a:pt x="124013" y="1000"/>
                </a:lnTo>
                <a:lnTo>
                  <a:pt x="157016" y="27002"/>
                </a:lnTo>
                <a:lnTo>
                  <a:pt x="163017" y="34003"/>
                </a:lnTo>
                <a:lnTo>
                  <a:pt x="168017" y="43004"/>
                </a:lnTo>
                <a:lnTo>
                  <a:pt x="174018" y="52005"/>
                </a:lnTo>
                <a:lnTo>
                  <a:pt x="180019" y="61006"/>
                </a:lnTo>
                <a:lnTo>
                  <a:pt x="185019" y="71007"/>
                </a:lnTo>
                <a:lnTo>
                  <a:pt x="191020" y="81008"/>
                </a:lnTo>
                <a:lnTo>
                  <a:pt x="196020" y="92009"/>
                </a:lnTo>
                <a:lnTo>
                  <a:pt x="202021" y="103010"/>
                </a:lnTo>
                <a:lnTo>
                  <a:pt x="207021" y="113011"/>
                </a:lnTo>
                <a:lnTo>
                  <a:pt x="213022" y="124013"/>
                </a:lnTo>
                <a:lnTo>
                  <a:pt x="219023" y="135014"/>
                </a:lnTo>
                <a:lnTo>
                  <a:pt x="224023" y="145015"/>
                </a:lnTo>
                <a:lnTo>
                  <a:pt x="230024" y="155016"/>
                </a:lnTo>
                <a:lnTo>
                  <a:pt x="235024" y="164017"/>
                </a:lnTo>
                <a:lnTo>
                  <a:pt x="241025" y="173018"/>
                </a:lnTo>
                <a:lnTo>
                  <a:pt x="247026" y="181019"/>
                </a:lnTo>
                <a:lnTo>
                  <a:pt x="252026" y="188019"/>
                </a:lnTo>
                <a:lnTo>
                  <a:pt x="258027" y="195020"/>
                </a:lnTo>
                <a:lnTo>
                  <a:pt x="263027" y="201021"/>
                </a:lnTo>
                <a:lnTo>
                  <a:pt x="269028" y="205021"/>
                </a:lnTo>
                <a:lnTo>
                  <a:pt x="275029" y="209022"/>
                </a:lnTo>
                <a:lnTo>
                  <a:pt x="280029" y="212022"/>
                </a:lnTo>
                <a:lnTo>
                  <a:pt x="286030" y="214022"/>
                </a:lnTo>
                <a:lnTo>
                  <a:pt x="291030" y="215022"/>
                </a:lnTo>
                <a:lnTo>
                  <a:pt x="297031" y="215022"/>
                </a:lnTo>
                <a:lnTo>
                  <a:pt x="331035" y="193020"/>
                </a:lnTo>
                <a:lnTo>
                  <a:pt x="336035" y="186019"/>
                </a:lnTo>
                <a:lnTo>
                  <a:pt x="342036" y="179018"/>
                </a:lnTo>
                <a:lnTo>
                  <a:pt x="347036" y="171018"/>
                </a:lnTo>
                <a:lnTo>
                  <a:pt x="353037" y="163017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640307" y="1353577"/>
            <a:ext cx="5591810" cy="3983990"/>
          </a:xfrm>
          <a:custGeom>
            <a:avLst/>
            <a:gdLst/>
            <a:ahLst/>
            <a:cxnLst/>
            <a:rect l="l" t="t" r="r" b="b"/>
            <a:pathLst>
              <a:path w="5591809" h="3983990">
                <a:moveTo>
                  <a:pt x="0" y="3983422"/>
                </a:moveTo>
                <a:lnTo>
                  <a:pt x="5591592" y="3983422"/>
                </a:lnTo>
                <a:lnTo>
                  <a:pt x="5591592" y="0"/>
                </a:lnTo>
                <a:lnTo>
                  <a:pt x="0" y="0"/>
                </a:lnTo>
                <a:lnTo>
                  <a:pt x="0" y="3983422"/>
                </a:lnTo>
                <a:close/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85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197249"/>
            <a:ext cx="7566736" cy="535937"/>
          </a:xfrm>
          <a:prstGeom prst="rect">
            <a:avLst/>
          </a:prstGeom>
        </p:spPr>
        <p:txBody>
          <a:bodyPr vert="horz" wrap="square" lIns="0" tIns="43074" rIns="0" bIns="0" rtlCol="0">
            <a:spAutoFit/>
          </a:bodyPr>
          <a:lstStyle/>
          <a:p>
            <a:pPr marL="3401060">
              <a:lnSpc>
                <a:spcPct val="100000"/>
              </a:lnSpc>
            </a:pPr>
            <a:r>
              <a:rPr sz="3200" spc="90" dirty="0">
                <a:latin typeface="+mj-lt"/>
              </a:rPr>
              <a:t>Detuning</a:t>
            </a:r>
          </a:p>
        </p:txBody>
      </p:sp>
      <p:sp>
        <p:nvSpPr>
          <p:cNvPr id="31" name="object 3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86</a:t>
            </a:r>
          </a:p>
        </p:txBody>
      </p:sp>
      <p:pic>
        <p:nvPicPr>
          <p:cNvPr id="33" name="Picture 32" descr="p0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2"/>
          <a:stretch/>
        </p:blipFill>
        <p:spPr>
          <a:xfrm>
            <a:off x="1384300" y="1724025"/>
            <a:ext cx="7010400" cy="4029896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622300" y="885825"/>
            <a:ext cx="9296400" cy="727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930">
              <a:lnSpc>
                <a:spcPct val="100000"/>
              </a:lnSpc>
            </a:pPr>
            <a:r>
              <a:rPr lang="en-US" sz="2000" dirty="0">
                <a:cs typeface="Times New Roman"/>
              </a:rPr>
              <a:t>To make our life simple we neglect damping</a:t>
            </a:r>
          </a:p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-US" sz="2000" dirty="0">
                <a:cs typeface="Times New Roman"/>
              </a:rPr>
              <a:t>We split the </a:t>
            </a:r>
            <a:r>
              <a:rPr lang="en-US" sz="2000" dirty="0" err="1">
                <a:cs typeface="Times New Roman"/>
              </a:rPr>
              <a:t>wakefield</a:t>
            </a:r>
            <a:r>
              <a:rPr lang="en-US" sz="2000" dirty="0">
                <a:cs typeface="Times New Roman"/>
              </a:rPr>
              <a:t> </a:t>
            </a:r>
            <a:r>
              <a:rPr lang="en-US" sz="2000" i="1" dirty="0">
                <a:cs typeface="Times New Roman"/>
              </a:rPr>
              <a:t>W </a:t>
            </a:r>
            <a:r>
              <a:rPr lang="en-US" sz="2000" dirty="0">
                <a:cs typeface="Times New Roman"/>
              </a:rPr>
              <a:t>(</a:t>
            </a:r>
            <a:r>
              <a:rPr lang="en-US" sz="2000" i="1" dirty="0">
                <a:cs typeface="Times New Roman"/>
              </a:rPr>
              <a:t>z</a:t>
            </a:r>
            <a:r>
              <a:rPr lang="en-US" sz="2000" dirty="0">
                <a:cs typeface="Times New Roman"/>
              </a:rPr>
              <a:t>) = </a:t>
            </a:r>
            <a:r>
              <a:rPr lang="en-US" sz="2000" i="1" dirty="0">
                <a:cs typeface="Times New Roman"/>
              </a:rPr>
              <a:t>W</a:t>
            </a:r>
            <a:r>
              <a:rPr lang="en-US" sz="2000" baseline="-11574" dirty="0">
                <a:cs typeface="Times New Roman"/>
              </a:rPr>
              <a:t>0 </a:t>
            </a:r>
            <a:r>
              <a:rPr lang="en-US" sz="2000" dirty="0">
                <a:cs typeface="Times New Roman"/>
              </a:rPr>
              <a:t>sin(</a:t>
            </a:r>
            <a:r>
              <a:rPr lang="en-US" sz="2000" i="1" dirty="0" err="1">
                <a:cs typeface="Times New Roman"/>
              </a:rPr>
              <a:t>kz</a:t>
            </a:r>
            <a:r>
              <a:rPr lang="en-US" sz="2000" dirty="0">
                <a:cs typeface="Times New Roman"/>
              </a:rPr>
              <a:t>) into two modes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8500" y="2562225"/>
            <a:ext cx="283863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cs typeface="Times New Roman"/>
              </a:rPr>
              <a:t>the resulting amplitude is</a:t>
            </a:r>
            <a:endParaRPr 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724566" y="3457515"/>
            <a:ext cx="538413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Integrating over a Gaussian distribution yields</a:t>
            </a:r>
            <a:endParaRPr lang="en-US" sz="2000" dirty="0"/>
          </a:p>
        </p:txBody>
      </p:sp>
      <p:sp>
        <p:nvSpPr>
          <p:cNvPr id="37" name="object 30"/>
          <p:cNvSpPr txBox="1"/>
          <p:nvPr/>
        </p:nvSpPr>
        <p:spPr>
          <a:xfrm>
            <a:off x="927100" y="5654040"/>
            <a:ext cx="7543800" cy="1191224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For a limited number of modes, recoherence can occur</a:t>
            </a:r>
          </a:p>
          <a:p>
            <a:pPr marL="184785">
              <a:lnSpc>
                <a:spcPct val="100000"/>
              </a:lnSpc>
              <a:spcBef>
                <a:spcPts val="944"/>
              </a:spcBef>
            </a:pPr>
            <a:r>
              <a:rPr sz="2000" i="1" dirty="0">
                <a:cs typeface="メイリオ"/>
              </a:rPr>
              <a:t>⇒ </a:t>
            </a:r>
            <a:r>
              <a:rPr sz="2000" dirty="0">
                <a:cs typeface="Times New Roman"/>
              </a:rPr>
              <a:t>damping is also needed</a:t>
            </a: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In ILC detuning is important</a:t>
            </a:r>
          </a:p>
        </p:txBody>
      </p:sp>
    </p:spTree>
    <p:extLst>
      <p:ext uri="{BB962C8B-B14F-4D97-AF65-F5344CB8AC3E}">
        <p14:creationId xmlns:p14="http://schemas.microsoft.com/office/powerpoint/2010/main" val="3671593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3331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84475">
              <a:lnSpc>
                <a:spcPct val="100000"/>
              </a:lnSpc>
            </a:pPr>
            <a:r>
              <a:rPr sz="3200" spc="-50" dirty="0">
                <a:latin typeface="+mj-lt"/>
              </a:rPr>
              <a:t>Ef</a:t>
            </a:r>
            <a:r>
              <a:rPr sz="3200" spc="-110" dirty="0">
                <a:latin typeface="+mj-lt"/>
              </a:rPr>
              <a:t>f</a:t>
            </a:r>
            <a:r>
              <a:rPr sz="3200" spc="140" dirty="0">
                <a:latin typeface="+mj-lt"/>
              </a:rPr>
              <a:t>ect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of</a:t>
            </a:r>
            <a:r>
              <a:rPr sz="3200" spc="70" dirty="0">
                <a:latin typeface="+mj-lt"/>
              </a:rPr>
              <a:t> </a:t>
            </a:r>
            <a:r>
              <a:rPr sz="3200" spc="90" dirty="0">
                <a:latin typeface="+mj-lt"/>
              </a:rPr>
              <a:t>Detuning</a:t>
            </a:r>
          </a:p>
        </p:txBody>
      </p:sp>
      <p:sp>
        <p:nvSpPr>
          <p:cNvPr id="3" name="object 3"/>
          <p:cNvSpPr/>
          <p:nvPr/>
        </p:nvSpPr>
        <p:spPr>
          <a:xfrm>
            <a:off x="2640307" y="5336999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68893" y="5336999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70217" y="5218358"/>
            <a:ext cx="23939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15" dirty="0">
                <a:latin typeface="Helvetica"/>
                <a:cs typeface="Helvetica"/>
              </a:rPr>
              <a:t>-1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40307" y="4340893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168893" y="4340893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070040" y="4222252"/>
            <a:ext cx="43942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15" dirty="0">
                <a:latin typeface="Helvetica"/>
                <a:cs typeface="Helvetica"/>
              </a:rPr>
              <a:t>-0.5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640307" y="3344788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168893" y="3344788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350142" y="3226147"/>
            <a:ext cx="15938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640307" y="2349682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168893" y="2349682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149965" y="2231041"/>
            <a:ext cx="35941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15" dirty="0">
                <a:latin typeface="Helvetica"/>
                <a:cs typeface="Helvetica"/>
              </a:rPr>
              <a:t>0.5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640307" y="1353577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168893" y="1353577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350142" y="1234936"/>
            <a:ext cx="15938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1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640307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640307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594246" y="5458383"/>
            <a:ext cx="15938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758426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758426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645635" y="5458383"/>
            <a:ext cx="29273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20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876544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876544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995663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995663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113781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113781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231899" y="5273992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231899" y="1353577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640307" y="1353577"/>
            <a:ext cx="5591810" cy="3983990"/>
          </a:xfrm>
          <a:custGeom>
            <a:avLst/>
            <a:gdLst/>
            <a:ahLst/>
            <a:cxnLst/>
            <a:rect l="l" t="t" r="r" b="b"/>
            <a:pathLst>
              <a:path w="5591809" h="3983990">
                <a:moveTo>
                  <a:pt x="0" y="3983422"/>
                </a:moveTo>
                <a:lnTo>
                  <a:pt x="5591592" y="3983422"/>
                </a:lnTo>
                <a:lnTo>
                  <a:pt x="5591592" y="0"/>
                </a:lnTo>
                <a:lnTo>
                  <a:pt x="0" y="0"/>
                </a:lnTo>
                <a:lnTo>
                  <a:pt x="0" y="3983422"/>
                </a:lnTo>
                <a:close/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4763753" y="5458383"/>
            <a:ext cx="1411605" cy="625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131570" algn="l"/>
              </a:tabLst>
            </a:pPr>
            <a:r>
              <a:rPr sz="1850" spc="20" dirty="0">
                <a:latin typeface="Helvetica"/>
                <a:cs typeface="Helvetica"/>
              </a:rPr>
              <a:t>40	60</a:t>
            </a:r>
            <a:endParaRPr sz="1850">
              <a:latin typeface="Helvetica"/>
              <a:cs typeface="Helvetica"/>
            </a:endParaRPr>
          </a:p>
          <a:p>
            <a:pPr marL="44450">
              <a:lnSpc>
                <a:spcPct val="100000"/>
              </a:lnSpc>
              <a:spcBef>
                <a:spcPts val="615"/>
              </a:spcBef>
            </a:pPr>
            <a:r>
              <a:rPr sz="1850" spc="10" dirty="0">
                <a:latin typeface="Helvetica"/>
                <a:cs typeface="Helvetica"/>
              </a:rPr>
              <a:t>t [arb. units]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000991" y="5458383"/>
            <a:ext cx="29273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80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052382" y="5458383"/>
            <a:ext cx="426084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100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513559" y="2906453"/>
            <a:ext cx="327025" cy="8788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dirty="0">
                <a:latin typeface="Helvetica"/>
                <a:cs typeface="Helvetica"/>
              </a:rPr>
              <a:t>W(t)/W</a:t>
            </a:r>
            <a:r>
              <a:rPr sz="2250" baseline="-20370" dirty="0">
                <a:latin typeface="Helvetica"/>
                <a:cs typeface="Helvetica"/>
              </a:rPr>
              <a:t>0</a:t>
            </a:r>
            <a:endParaRPr sz="2250" baseline="-20370">
              <a:latin typeface="Helvetica"/>
              <a:cs typeface="Helvetica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640307" y="1368578"/>
            <a:ext cx="582295" cy="3850640"/>
          </a:xfrm>
          <a:custGeom>
            <a:avLst/>
            <a:gdLst/>
            <a:ahLst/>
            <a:cxnLst/>
            <a:rect l="l" t="t" r="r" b="b"/>
            <a:pathLst>
              <a:path w="582294" h="3850640">
                <a:moveTo>
                  <a:pt x="0" y="1976209"/>
                </a:moveTo>
                <a:lnTo>
                  <a:pt x="6000" y="1777188"/>
                </a:lnTo>
                <a:lnTo>
                  <a:pt x="11001" y="1581167"/>
                </a:lnTo>
                <a:lnTo>
                  <a:pt x="17001" y="1388147"/>
                </a:lnTo>
                <a:lnTo>
                  <a:pt x="22002" y="1201127"/>
                </a:lnTo>
                <a:lnTo>
                  <a:pt x="28002" y="1022108"/>
                </a:lnTo>
                <a:lnTo>
                  <a:pt x="34003" y="852090"/>
                </a:lnTo>
                <a:lnTo>
                  <a:pt x="39004" y="694073"/>
                </a:lnTo>
                <a:lnTo>
                  <a:pt x="45004" y="549058"/>
                </a:lnTo>
                <a:lnTo>
                  <a:pt x="50005" y="419044"/>
                </a:lnTo>
                <a:lnTo>
                  <a:pt x="56005" y="304032"/>
                </a:lnTo>
                <a:lnTo>
                  <a:pt x="62006" y="207021"/>
                </a:lnTo>
                <a:lnTo>
                  <a:pt x="67007" y="127013"/>
                </a:lnTo>
                <a:lnTo>
                  <a:pt x="73007" y="66006"/>
                </a:lnTo>
                <a:lnTo>
                  <a:pt x="78008" y="24002"/>
                </a:lnTo>
                <a:lnTo>
                  <a:pt x="90009" y="0"/>
                </a:lnTo>
                <a:lnTo>
                  <a:pt x="95010" y="18001"/>
                </a:lnTo>
                <a:lnTo>
                  <a:pt x="106011" y="112011"/>
                </a:lnTo>
                <a:lnTo>
                  <a:pt x="112011" y="187019"/>
                </a:lnTo>
                <a:lnTo>
                  <a:pt x="118012" y="280029"/>
                </a:lnTo>
                <a:lnTo>
                  <a:pt x="123013" y="390041"/>
                </a:lnTo>
                <a:lnTo>
                  <a:pt x="129013" y="516054"/>
                </a:lnTo>
                <a:lnTo>
                  <a:pt x="134014" y="656069"/>
                </a:lnTo>
                <a:lnTo>
                  <a:pt x="140014" y="809085"/>
                </a:lnTo>
                <a:lnTo>
                  <a:pt x="146015" y="973103"/>
                </a:lnTo>
                <a:lnTo>
                  <a:pt x="151016" y="1147121"/>
                </a:lnTo>
                <a:lnTo>
                  <a:pt x="157016" y="1329140"/>
                </a:lnTo>
                <a:lnTo>
                  <a:pt x="162017" y="1516160"/>
                </a:lnTo>
                <a:lnTo>
                  <a:pt x="168017" y="1708181"/>
                </a:lnTo>
                <a:lnTo>
                  <a:pt x="173018" y="1902201"/>
                </a:lnTo>
                <a:lnTo>
                  <a:pt x="179018" y="2096222"/>
                </a:lnTo>
                <a:lnTo>
                  <a:pt x="185019" y="2288242"/>
                </a:lnTo>
                <a:lnTo>
                  <a:pt x="190020" y="2476262"/>
                </a:lnTo>
                <a:lnTo>
                  <a:pt x="196020" y="2658281"/>
                </a:lnTo>
                <a:lnTo>
                  <a:pt x="201021" y="2833300"/>
                </a:lnTo>
                <a:lnTo>
                  <a:pt x="207021" y="2999317"/>
                </a:lnTo>
                <a:lnTo>
                  <a:pt x="213022" y="3153334"/>
                </a:lnTo>
                <a:lnTo>
                  <a:pt x="218023" y="3295349"/>
                </a:lnTo>
                <a:lnTo>
                  <a:pt x="224023" y="3424362"/>
                </a:lnTo>
                <a:lnTo>
                  <a:pt x="229024" y="3537374"/>
                </a:lnTo>
                <a:lnTo>
                  <a:pt x="235024" y="3634385"/>
                </a:lnTo>
                <a:lnTo>
                  <a:pt x="241025" y="3713393"/>
                </a:lnTo>
                <a:lnTo>
                  <a:pt x="246026" y="3775400"/>
                </a:lnTo>
                <a:lnTo>
                  <a:pt x="252026" y="3819404"/>
                </a:lnTo>
                <a:lnTo>
                  <a:pt x="263027" y="3850407"/>
                </a:lnTo>
                <a:lnTo>
                  <a:pt x="269028" y="3837406"/>
                </a:lnTo>
                <a:lnTo>
                  <a:pt x="280029" y="3756398"/>
                </a:lnTo>
                <a:lnTo>
                  <a:pt x="285030" y="3688390"/>
                </a:lnTo>
                <a:lnTo>
                  <a:pt x="291030" y="3604381"/>
                </a:lnTo>
                <a:lnTo>
                  <a:pt x="297031" y="3504371"/>
                </a:lnTo>
                <a:lnTo>
                  <a:pt x="302032" y="3389359"/>
                </a:lnTo>
                <a:lnTo>
                  <a:pt x="308032" y="3261345"/>
                </a:lnTo>
                <a:lnTo>
                  <a:pt x="313033" y="3121330"/>
                </a:lnTo>
                <a:lnTo>
                  <a:pt x="319033" y="2970314"/>
                </a:lnTo>
                <a:lnTo>
                  <a:pt x="325034" y="2810297"/>
                </a:lnTo>
                <a:lnTo>
                  <a:pt x="330034" y="2642279"/>
                </a:lnTo>
                <a:lnTo>
                  <a:pt x="336035" y="2469261"/>
                </a:lnTo>
                <a:lnTo>
                  <a:pt x="341036" y="2293242"/>
                </a:lnTo>
                <a:lnTo>
                  <a:pt x="347036" y="2114224"/>
                </a:lnTo>
                <a:lnTo>
                  <a:pt x="353037" y="1935205"/>
                </a:lnTo>
                <a:lnTo>
                  <a:pt x="358037" y="1758186"/>
                </a:lnTo>
                <a:lnTo>
                  <a:pt x="364038" y="1585167"/>
                </a:lnTo>
                <a:lnTo>
                  <a:pt x="369039" y="1416150"/>
                </a:lnTo>
                <a:lnTo>
                  <a:pt x="375039" y="1255132"/>
                </a:lnTo>
                <a:lnTo>
                  <a:pt x="381040" y="1102116"/>
                </a:lnTo>
                <a:lnTo>
                  <a:pt x="386040" y="959101"/>
                </a:lnTo>
                <a:lnTo>
                  <a:pt x="392041" y="828087"/>
                </a:lnTo>
                <a:lnTo>
                  <a:pt x="397042" y="709075"/>
                </a:lnTo>
                <a:lnTo>
                  <a:pt x="403042" y="603063"/>
                </a:lnTo>
                <a:lnTo>
                  <a:pt x="409043" y="513054"/>
                </a:lnTo>
                <a:lnTo>
                  <a:pt x="414043" y="438046"/>
                </a:lnTo>
                <a:lnTo>
                  <a:pt x="420044" y="379040"/>
                </a:lnTo>
                <a:lnTo>
                  <a:pt x="425045" y="336035"/>
                </a:lnTo>
                <a:lnTo>
                  <a:pt x="431045" y="311032"/>
                </a:lnTo>
                <a:lnTo>
                  <a:pt x="437046" y="302032"/>
                </a:lnTo>
                <a:lnTo>
                  <a:pt x="442046" y="311032"/>
                </a:lnTo>
                <a:lnTo>
                  <a:pt x="453048" y="377039"/>
                </a:lnTo>
                <a:lnTo>
                  <a:pt x="459048" y="434045"/>
                </a:lnTo>
                <a:lnTo>
                  <a:pt x="465049" y="506053"/>
                </a:lnTo>
                <a:lnTo>
                  <a:pt x="470049" y="592062"/>
                </a:lnTo>
                <a:lnTo>
                  <a:pt x="476050" y="691073"/>
                </a:lnTo>
                <a:lnTo>
                  <a:pt x="481050" y="802084"/>
                </a:lnTo>
                <a:lnTo>
                  <a:pt x="487051" y="924097"/>
                </a:lnTo>
                <a:lnTo>
                  <a:pt x="493052" y="1055111"/>
                </a:lnTo>
                <a:lnTo>
                  <a:pt x="498052" y="1194126"/>
                </a:lnTo>
                <a:lnTo>
                  <a:pt x="504053" y="1339141"/>
                </a:lnTo>
                <a:lnTo>
                  <a:pt x="509053" y="1489157"/>
                </a:lnTo>
                <a:lnTo>
                  <a:pt x="515054" y="1643174"/>
                </a:lnTo>
                <a:lnTo>
                  <a:pt x="520055" y="1798190"/>
                </a:lnTo>
                <a:lnTo>
                  <a:pt x="526055" y="1953206"/>
                </a:lnTo>
                <a:lnTo>
                  <a:pt x="532056" y="2106223"/>
                </a:lnTo>
                <a:lnTo>
                  <a:pt x="537056" y="2257239"/>
                </a:lnTo>
                <a:lnTo>
                  <a:pt x="543057" y="2403254"/>
                </a:lnTo>
                <a:lnTo>
                  <a:pt x="548058" y="2542269"/>
                </a:lnTo>
                <a:lnTo>
                  <a:pt x="554058" y="2675283"/>
                </a:lnTo>
                <a:lnTo>
                  <a:pt x="560059" y="2799296"/>
                </a:lnTo>
                <a:lnTo>
                  <a:pt x="565059" y="2913308"/>
                </a:lnTo>
                <a:lnTo>
                  <a:pt x="571060" y="3016319"/>
                </a:lnTo>
                <a:lnTo>
                  <a:pt x="576061" y="3107329"/>
                </a:lnTo>
                <a:lnTo>
                  <a:pt x="582061" y="3186337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222369" y="2276674"/>
            <a:ext cx="582295" cy="2466340"/>
          </a:xfrm>
          <a:custGeom>
            <a:avLst/>
            <a:gdLst/>
            <a:ahLst/>
            <a:cxnLst/>
            <a:rect l="l" t="t" r="r" b="b"/>
            <a:pathLst>
              <a:path w="582295" h="2466340">
                <a:moveTo>
                  <a:pt x="0" y="2278241"/>
                </a:moveTo>
                <a:lnTo>
                  <a:pt x="6000" y="2343248"/>
                </a:lnTo>
                <a:lnTo>
                  <a:pt x="11001" y="2395253"/>
                </a:lnTo>
                <a:lnTo>
                  <a:pt x="17001" y="2433257"/>
                </a:lnTo>
                <a:lnTo>
                  <a:pt x="28002" y="2466261"/>
                </a:lnTo>
                <a:lnTo>
                  <a:pt x="34003" y="2461260"/>
                </a:lnTo>
                <a:lnTo>
                  <a:pt x="45004" y="2409255"/>
                </a:lnTo>
                <a:lnTo>
                  <a:pt x="50005" y="2364250"/>
                </a:lnTo>
                <a:lnTo>
                  <a:pt x="56005" y="2306244"/>
                </a:lnTo>
                <a:lnTo>
                  <a:pt x="62006" y="2236236"/>
                </a:lnTo>
                <a:lnTo>
                  <a:pt x="67007" y="2156228"/>
                </a:lnTo>
                <a:lnTo>
                  <a:pt x="73007" y="2066218"/>
                </a:lnTo>
                <a:lnTo>
                  <a:pt x="78008" y="1967208"/>
                </a:lnTo>
                <a:lnTo>
                  <a:pt x="84008" y="1861197"/>
                </a:lnTo>
                <a:lnTo>
                  <a:pt x="90009" y="1748185"/>
                </a:lnTo>
                <a:lnTo>
                  <a:pt x="95010" y="1631172"/>
                </a:lnTo>
                <a:lnTo>
                  <a:pt x="101010" y="1509159"/>
                </a:lnTo>
                <a:lnTo>
                  <a:pt x="106011" y="1385146"/>
                </a:lnTo>
                <a:lnTo>
                  <a:pt x="112011" y="1260133"/>
                </a:lnTo>
                <a:lnTo>
                  <a:pt x="118012" y="1135120"/>
                </a:lnTo>
                <a:lnTo>
                  <a:pt x="123013" y="1012107"/>
                </a:lnTo>
                <a:lnTo>
                  <a:pt x="129013" y="891094"/>
                </a:lnTo>
                <a:lnTo>
                  <a:pt x="134014" y="774082"/>
                </a:lnTo>
                <a:lnTo>
                  <a:pt x="140014" y="662070"/>
                </a:lnTo>
                <a:lnTo>
                  <a:pt x="146015" y="556058"/>
                </a:lnTo>
                <a:lnTo>
                  <a:pt x="151016" y="458048"/>
                </a:lnTo>
                <a:lnTo>
                  <a:pt x="157016" y="367038"/>
                </a:lnTo>
                <a:lnTo>
                  <a:pt x="162017" y="285030"/>
                </a:lnTo>
                <a:lnTo>
                  <a:pt x="168017" y="212022"/>
                </a:lnTo>
                <a:lnTo>
                  <a:pt x="174018" y="150015"/>
                </a:lnTo>
                <a:lnTo>
                  <a:pt x="179018" y="98010"/>
                </a:lnTo>
                <a:lnTo>
                  <a:pt x="185019" y="57006"/>
                </a:lnTo>
                <a:lnTo>
                  <a:pt x="190020" y="27002"/>
                </a:lnTo>
                <a:lnTo>
                  <a:pt x="196020" y="8000"/>
                </a:lnTo>
                <a:lnTo>
                  <a:pt x="202021" y="0"/>
                </a:lnTo>
                <a:lnTo>
                  <a:pt x="207021" y="3000"/>
                </a:lnTo>
                <a:lnTo>
                  <a:pt x="218023" y="41004"/>
                </a:lnTo>
                <a:lnTo>
                  <a:pt x="230024" y="119012"/>
                </a:lnTo>
                <a:lnTo>
                  <a:pt x="235024" y="171018"/>
                </a:lnTo>
                <a:lnTo>
                  <a:pt x="241025" y="232024"/>
                </a:lnTo>
                <a:lnTo>
                  <a:pt x="246026" y="299031"/>
                </a:lnTo>
                <a:lnTo>
                  <a:pt x="252026" y="373039"/>
                </a:lnTo>
                <a:lnTo>
                  <a:pt x="257027" y="452047"/>
                </a:lnTo>
                <a:lnTo>
                  <a:pt x="263027" y="535056"/>
                </a:lnTo>
                <a:lnTo>
                  <a:pt x="269028" y="622065"/>
                </a:lnTo>
                <a:lnTo>
                  <a:pt x="274029" y="712075"/>
                </a:lnTo>
                <a:lnTo>
                  <a:pt x="280029" y="803085"/>
                </a:lnTo>
                <a:lnTo>
                  <a:pt x="285030" y="895094"/>
                </a:lnTo>
                <a:lnTo>
                  <a:pt x="291030" y="986104"/>
                </a:lnTo>
                <a:lnTo>
                  <a:pt x="297031" y="1075113"/>
                </a:lnTo>
                <a:lnTo>
                  <a:pt x="302032" y="1163123"/>
                </a:lnTo>
                <a:lnTo>
                  <a:pt x="308032" y="1247132"/>
                </a:lnTo>
                <a:lnTo>
                  <a:pt x="313033" y="1327140"/>
                </a:lnTo>
                <a:lnTo>
                  <a:pt x="319033" y="1402148"/>
                </a:lnTo>
                <a:lnTo>
                  <a:pt x="325034" y="1472155"/>
                </a:lnTo>
                <a:lnTo>
                  <a:pt x="330034" y="1536162"/>
                </a:lnTo>
                <a:lnTo>
                  <a:pt x="336035" y="1594168"/>
                </a:lnTo>
                <a:lnTo>
                  <a:pt x="341036" y="1644174"/>
                </a:lnTo>
                <a:lnTo>
                  <a:pt x="347036" y="1687178"/>
                </a:lnTo>
                <a:lnTo>
                  <a:pt x="358037" y="1750185"/>
                </a:lnTo>
                <a:lnTo>
                  <a:pt x="375039" y="1786189"/>
                </a:lnTo>
                <a:lnTo>
                  <a:pt x="381040" y="1783188"/>
                </a:lnTo>
                <a:lnTo>
                  <a:pt x="397042" y="1731183"/>
                </a:lnTo>
                <a:lnTo>
                  <a:pt x="409043" y="1666176"/>
                </a:lnTo>
                <a:lnTo>
                  <a:pt x="414043" y="1625172"/>
                </a:lnTo>
                <a:lnTo>
                  <a:pt x="420044" y="1580167"/>
                </a:lnTo>
                <a:lnTo>
                  <a:pt x="425045" y="1531162"/>
                </a:lnTo>
                <a:lnTo>
                  <a:pt x="431045" y="1479156"/>
                </a:lnTo>
                <a:lnTo>
                  <a:pt x="437046" y="1425151"/>
                </a:lnTo>
                <a:lnTo>
                  <a:pt x="442046" y="1368144"/>
                </a:lnTo>
                <a:lnTo>
                  <a:pt x="448047" y="1311138"/>
                </a:lnTo>
                <a:lnTo>
                  <a:pt x="453048" y="1254132"/>
                </a:lnTo>
                <a:lnTo>
                  <a:pt x="459048" y="1196126"/>
                </a:lnTo>
                <a:lnTo>
                  <a:pt x="465049" y="1140120"/>
                </a:lnTo>
                <a:lnTo>
                  <a:pt x="470049" y="1085114"/>
                </a:lnTo>
                <a:lnTo>
                  <a:pt x="476050" y="1032109"/>
                </a:lnTo>
                <a:lnTo>
                  <a:pt x="481050" y="982104"/>
                </a:lnTo>
                <a:lnTo>
                  <a:pt x="487051" y="934098"/>
                </a:lnTo>
                <a:lnTo>
                  <a:pt x="493052" y="891094"/>
                </a:lnTo>
                <a:lnTo>
                  <a:pt x="498052" y="851090"/>
                </a:lnTo>
                <a:lnTo>
                  <a:pt x="504053" y="815086"/>
                </a:lnTo>
                <a:lnTo>
                  <a:pt x="515054" y="756080"/>
                </a:lnTo>
                <a:lnTo>
                  <a:pt x="526055" y="716075"/>
                </a:lnTo>
                <a:lnTo>
                  <a:pt x="543057" y="692073"/>
                </a:lnTo>
                <a:lnTo>
                  <a:pt x="549058" y="692073"/>
                </a:lnTo>
                <a:lnTo>
                  <a:pt x="571060" y="734077"/>
                </a:lnTo>
                <a:lnTo>
                  <a:pt x="576061" y="752079"/>
                </a:lnTo>
                <a:lnTo>
                  <a:pt x="582061" y="773081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04430" y="2982749"/>
            <a:ext cx="582295" cy="567055"/>
          </a:xfrm>
          <a:custGeom>
            <a:avLst/>
            <a:gdLst/>
            <a:ahLst/>
            <a:cxnLst/>
            <a:rect l="l" t="t" r="r" b="b"/>
            <a:pathLst>
              <a:path w="582295" h="567054">
                <a:moveTo>
                  <a:pt x="0" y="67007"/>
                </a:moveTo>
                <a:lnTo>
                  <a:pt x="6000" y="90009"/>
                </a:lnTo>
                <a:lnTo>
                  <a:pt x="11001" y="115012"/>
                </a:lnTo>
                <a:lnTo>
                  <a:pt x="17001" y="141014"/>
                </a:lnTo>
                <a:lnTo>
                  <a:pt x="22002" y="168017"/>
                </a:lnTo>
                <a:lnTo>
                  <a:pt x="28002" y="196020"/>
                </a:lnTo>
                <a:lnTo>
                  <a:pt x="34003" y="223023"/>
                </a:lnTo>
                <a:lnTo>
                  <a:pt x="39004" y="250026"/>
                </a:lnTo>
                <a:lnTo>
                  <a:pt x="45004" y="276029"/>
                </a:lnTo>
                <a:lnTo>
                  <a:pt x="50005" y="302032"/>
                </a:lnTo>
                <a:lnTo>
                  <a:pt x="56005" y="326034"/>
                </a:lnTo>
                <a:lnTo>
                  <a:pt x="62006" y="348036"/>
                </a:lnTo>
                <a:lnTo>
                  <a:pt x="67007" y="369039"/>
                </a:lnTo>
                <a:lnTo>
                  <a:pt x="73007" y="387041"/>
                </a:lnTo>
                <a:lnTo>
                  <a:pt x="90009" y="429045"/>
                </a:lnTo>
                <a:lnTo>
                  <a:pt x="112011" y="452047"/>
                </a:lnTo>
                <a:lnTo>
                  <a:pt x="118012" y="452047"/>
                </a:lnTo>
                <a:lnTo>
                  <a:pt x="151016" y="419044"/>
                </a:lnTo>
                <a:lnTo>
                  <a:pt x="157016" y="410043"/>
                </a:lnTo>
                <a:lnTo>
                  <a:pt x="162017" y="401042"/>
                </a:lnTo>
                <a:lnTo>
                  <a:pt x="168017" y="391041"/>
                </a:lnTo>
                <a:lnTo>
                  <a:pt x="174018" y="382040"/>
                </a:lnTo>
                <a:lnTo>
                  <a:pt x="179018" y="373039"/>
                </a:lnTo>
                <a:lnTo>
                  <a:pt x="185019" y="366038"/>
                </a:lnTo>
                <a:lnTo>
                  <a:pt x="190020" y="359038"/>
                </a:lnTo>
                <a:lnTo>
                  <a:pt x="196020" y="353037"/>
                </a:lnTo>
                <a:lnTo>
                  <a:pt x="202021" y="348036"/>
                </a:lnTo>
                <a:lnTo>
                  <a:pt x="207021" y="345036"/>
                </a:lnTo>
                <a:lnTo>
                  <a:pt x="213022" y="344036"/>
                </a:lnTo>
                <a:lnTo>
                  <a:pt x="218023" y="344036"/>
                </a:lnTo>
                <a:lnTo>
                  <a:pt x="224023" y="346036"/>
                </a:lnTo>
                <a:lnTo>
                  <a:pt x="230024" y="349036"/>
                </a:lnTo>
                <a:lnTo>
                  <a:pt x="235024" y="355037"/>
                </a:lnTo>
                <a:lnTo>
                  <a:pt x="241025" y="362038"/>
                </a:lnTo>
                <a:lnTo>
                  <a:pt x="246026" y="371039"/>
                </a:lnTo>
                <a:lnTo>
                  <a:pt x="252026" y="381040"/>
                </a:lnTo>
                <a:lnTo>
                  <a:pt x="258027" y="392041"/>
                </a:lnTo>
                <a:lnTo>
                  <a:pt x="263027" y="405042"/>
                </a:lnTo>
                <a:lnTo>
                  <a:pt x="269028" y="418044"/>
                </a:lnTo>
                <a:lnTo>
                  <a:pt x="274029" y="432045"/>
                </a:lnTo>
                <a:lnTo>
                  <a:pt x="280029" y="447047"/>
                </a:lnTo>
                <a:lnTo>
                  <a:pt x="286030" y="462048"/>
                </a:lnTo>
                <a:lnTo>
                  <a:pt x="291030" y="477050"/>
                </a:lnTo>
                <a:lnTo>
                  <a:pt x="297031" y="492052"/>
                </a:lnTo>
                <a:lnTo>
                  <a:pt x="302032" y="506053"/>
                </a:lnTo>
                <a:lnTo>
                  <a:pt x="308032" y="519055"/>
                </a:lnTo>
                <a:lnTo>
                  <a:pt x="314033" y="531056"/>
                </a:lnTo>
                <a:lnTo>
                  <a:pt x="319033" y="542057"/>
                </a:lnTo>
                <a:lnTo>
                  <a:pt x="325034" y="551058"/>
                </a:lnTo>
                <a:lnTo>
                  <a:pt x="330034" y="558059"/>
                </a:lnTo>
                <a:lnTo>
                  <a:pt x="336035" y="563059"/>
                </a:lnTo>
                <a:lnTo>
                  <a:pt x="341036" y="566059"/>
                </a:lnTo>
                <a:lnTo>
                  <a:pt x="347036" y="567060"/>
                </a:lnTo>
                <a:lnTo>
                  <a:pt x="353037" y="565059"/>
                </a:lnTo>
                <a:lnTo>
                  <a:pt x="375039" y="530056"/>
                </a:lnTo>
                <a:lnTo>
                  <a:pt x="386040" y="497052"/>
                </a:lnTo>
                <a:lnTo>
                  <a:pt x="392041" y="476050"/>
                </a:lnTo>
                <a:lnTo>
                  <a:pt x="397042" y="454048"/>
                </a:lnTo>
                <a:lnTo>
                  <a:pt x="403042" y="430045"/>
                </a:lnTo>
                <a:lnTo>
                  <a:pt x="409043" y="403042"/>
                </a:lnTo>
                <a:lnTo>
                  <a:pt x="414043" y="376039"/>
                </a:lnTo>
                <a:lnTo>
                  <a:pt x="420044" y="347036"/>
                </a:lnTo>
                <a:lnTo>
                  <a:pt x="425045" y="317033"/>
                </a:lnTo>
                <a:lnTo>
                  <a:pt x="431045" y="287030"/>
                </a:lnTo>
                <a:lnTo>
                  <a:pt x="437046" y="256027"/>
                </a:lnTo>
                <a:lnTo>
                  <a:pt x="442046" y="226023"/>
                </a:lnTo>
                <a:lnTo>
                  <a:pt x="448047" y="196020"/>
                </a:lnTo>
                <a:lnTo>
                  <a:pt x="453048" y="167017"/>
                </a:lnTo>
                <a:lnTo>
                  <a:pt x="459048" y="139014"/>
                </a:lnTo>
                <a:lnTo>
                  <a:pt x="465049" y="113011"/>
                </a:lnTo>
                <a:lnTo>
                  <a:pt x="470049" y="89009"/>
                </a:lnTo>
                <a:lnTo>
                  <a:pt x="476050" y="67007"/>
                </a:lnTo>
                <a:lnTo>
                  <a:pt x="481050" y="48005"/>
                </a:lnTo>
                <a:lnTo>
                  <a:pt x="487051" y="32003"/>
                </a:lnTo>
                <a:lnTo>
                  <a:pt x="493052" y="18001"/>
                </a:lnTo>
                <a:lnTo>
                  <a:pt x="498052" y="9000"/>
                </a:lnTo>
                <a:lnTo>
                  <a:pt x="504053" y="2000"/>
                </a:lnTo>
                <a:lnTo>
                  <a:pt x="509053" y="0"/>
                </a:lnTo>
                <a:lnTo>
                  <a:pt x="515054" y="1000"/>
                </a:lnTo>
                <a:lnTo>
                  <a:pt x="537056" y="44004"/>
                </a:lnTo>
                <a:lnTo>
                  <a:pt x="549058" y="88009"/>
                </a:lnTo>
                <a:lnTo>
                  <a:pt x="554058" y="115012"/>
                </a:lnTo>
                <a:lnTo>
                  <a:pt x="560059" y="145015"/>
                </a:lnTo>
                <a:lnTo>
                  <a:pt x="565059" y="177018"/>
                </a:lnTo>
                <a:lnTo>
                  <a:pt x="571060" y="212022"/>
                </a:lnTo>
                <a:lnTo>
                  <a:pt x="577061" y="249026"/>
                </a:lnTo>
                <a:lnTo>
                  <a:pt x="582061" y="288030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386492" y="2923743"/>
            <a:ext cx="582295" cy="858519"/>
          </a:xfrm>
          <a:custGeom>
            <a:avLst/>
            <a:gdLst/>
            <a:ahLst/>
            <a:cxnLst/>
            <a:rect l="l" t="t" r="r" b="b"/>
            <a:pathLst>
              <a:path w="582295" h="858520">
                <a:moveTo>
                  <a:pt x="0" y="347036"/>
                </a:moveTo>
                <a:lnTo>
                  <a:pt x="6000" y="387041"/>
                </a:lnTo>
                <a:lnTo>
                  <a:pt x="11001" y="428045"/>
                </a:lnTo>
                <a:lnTo>
                  <a:pt x="17001" y="469049"/>
                </a:lnTo>
                <a:lnTo>
                  <a:pt x="23002" y="510054"/>
                </a:lnTo>
                <a:lnTo>
                  <a:pt x="28002" y="551058"/>
                </a:lnTo>
                <a:lnTo>
                  <a:pt x="34003" y="591062"/>
                </a:lnTo>
                <a:lnTo>
                  <a:pt x="39004" y="630066"/>
                </a:lnTo>
                <a:lnTo>
                  <a:pt x="45004" y="666070"/>
                </a:lnTo>
                <a:lnTo>
                  <a:pt x="51005" y="701074"/>
                </a:lnTo>
                <a:lnTo>
                  <a:pt x="56005" y="733077"/>
                </a:lnTo>
                <a:lnTo>
                  <a:pt x="62006" y="762080"/>
                </a:lnTo>
                <a:lnTo>
                  <a:pt x="67007" y="787083"/>
                </a:lnTo>
                <a:lnTo>
                  <a:pt x="73007" y="809085"/>
                </a:lnTo>
                <a:lnTo>
                  <a:pt x="90009" y="852090"/>
                </a:lnTo>
                <a:lnTo>
                  <a:pt x="101010" y="858090"/>
                </a:lnTo>
                <a:lnTo>
                  <a:pt x="106011" y="855090"/>
                </a:lnTo>
                <a:lnTo>
                  <a:pt x="112011" y="847089"/>
                </a:lnTo>
                <a:lnTo>
                  <a:pt x="118012" y="835088"/>
                </a:lnTo>
                <a:lnTo>
                  <a:pt x="123013" y="818086"/>
                </a:lnTo>
                <a:lnTo>
                  <a:pt x="129013" y="798084"/>
                </a:lnTo>
                <a:lnTo>
                  <a:pt x="134014" y="773081"/>
                </a:lnTo>
                <a:lnTo>
                  <a:pt x="140014" y="745078"/>
                </a:lnTo>
                <a:lnTo>
                  <a:pt x="146015" y="714075"/>
                </a:lnTo>
                <a:lnTo>
                  <a:pt x="151016" y="679071"/>
                </a:lnTo>
                <a:lnTo>
                  <a:pt x="157016" y="642068"/>
                </a:lnTo>
                <a:lnTo>
                  <a:pt x="162017" y="603063"/>
                </a:lnTo>
                <a:lnTo>
                  <a:pt x="168017" y="562059"/>
                </a:lnTo>
                <a:lnTo>
                  <a:pt x="174018" y="519055"/>
                </a:lnTo>
                <a:lnTo>
                  <a:pt x="179018" y="476050"/>
                </a:lnTo>
                <a:lnTo>
                  <a:pt x="185019" y="432045"/>
                </a:lnTo>
                <a:lnTo>
                  <a:pt x="190020" y="388041"/>
                </a:lnTo>
                <a:lnTo>
                  <a:pt x="196020" y="344036"/>
                </a:lnTo>
                <a:lnTo>
                  <a:pt x="202021" y="301031"/>
                </a:lnTo>
                <a:lnTo>
                  <a:pt x="207021" y="260027"/>
                </a:lnTo>
                <a:lnTo>
                  <a:pt x="213022" y="221023"/>
                </a:lnTo>
                <a:lnTo>
                  <a:pt x="218023" y="184019"/>
                </a:lnTo>
                <a:lnTo>
                  <a:pt x="224023" y="149015"/>
                </a:lnTo>
                <a:lnTo>
                  <a:pt x="230024" y="117012"/>
                </a:lnTo>
                <a:lnTo>
                  <a:pt x="235024" y="89009"/>
                </a:lnTo>
                <a:lnTo>
                  <a:pt x="241025" y="64006"/>
                </a:lnTo>
                <a:lnTo>
                  <a:pt x="252026" y="26002"/>
                </a:lnTo>
                <a:lnTo>
                  <a:pt x="269028" y="0"/>
                </a:lnTo>
                <a:lnTo>
                  <a:pt x="274029" y="0"/>
                </a:lnTo>
                <a:lnTo>
                  <a:pt x="297031" y="43004"/>
                </a:lnTo>
                <a:lnTo>
                  <a:pt x="302032" y="63006"/>
                </a:lnTo>
                <a:lnTo>
                  <a:pt x="308032" y="86009"/>
                </a:lnTo>
                <a:lnTo>
                  <a:pt x="314033" y="113011"/>
                </a:lnTo>
                <a:lnTo>
                  <a:pt x="319033" y="143015"/>
                </a:lnTo>
                <a:lnTo>
                  <a:pt x="325034" y="175018"/>
                </a:lnTo>
                <a:lnTo>
                  <a:pt x="330034" y="209022"/>
                </a:lnTo>
                <a:lnTo>
                  <a:pt x="336035" y="245025"/>
                </a:lnTo>
                <a:lnTo>
                  <a:pt x="342036" y="283029"/>
                </a:lnTo>
                <a:lnTo>
                  <a:pt x="347036" y="321034"/>
                </a:lnTo>
                <a:lnTo>
                  <a:pt x="353037" y="359038"/>
                </a:lnTo>
                <a:lnTo>
                  <a:pt x="358037" y="398042"/>
                </a:lnTo>
                <a:lnTo>
                  <a:pt x="364038" y="436046"/>
                </a:lnTo>
                <a:lnTo>
                  <a:pt x="370039" y="474050"/>
                </a:lnTo>
                <a:lnTo>
                  <a:pt x="375039" y="510054"/>
                </a:lnTo>
                <a:lnTo>
                  <a:pt x="381040" y="545057"/>
                </a:lnTo>
                <a:lnTo>
                  <a:pt x="386040" y="578061"/>
                </a:lnTo>
                <a:lnTo>
                  <a:pt x="392041" y="608064"/>
                </a:lnTo>
                <a:lnTo>
                  <a:pt x="397042" y="636067"/>
                </a:lnTo>
                <a:lnTo>
                  <a:pt x="403042" y="662070"/>
                </a:lnTo>
                <a:lnTo>
                  <a:pt x="409043" y="684072"/>
                </a:lnTo>
                <a:lnTo>
                  <a:pt x="414043" y="703074"/>
                </a:lnTo>
                <a:lnTo>
                  <a:pt x="431045" y="740078"/>
                </a:lnTo>
                <a:lnTo>
                  <a:pt x="442046" y="747079"/>
                </a:lnTo>
                <a:lnTo>
                  <a:pt x="448047" y="746079"/>
                </a:lnTo>
                <a:lnTo>
                  <a:pt x="470049" y="708075"/>
                </a:lnTo>
                <a:lnTo>
                  <a:pt x="481050" y="672071"/>
                </a:lnTo>
                <a:lnTo>
                  <a:pt x="487051" y="651068"/>
                </a:lnTo>
                <a:lnTo>
                  <a:pt x="493052" y="628066"/>
                </a:lnTo>
                <a:lnTo>
                  <a:pt x="498052" y="604064"/>
                </a:lnTo>
                <a:lnTo>
                  <a:pt x="504053" y="579061"/>
                </a:lnTo>
                <a:lnTo>
                  <a:pt x="509053" y="553058"/>
                </a:lnTo>
                <a:lnTo>
                  <a:pt x="515054" y="526055"/>
                </a:lnTo>
                <a:lnTo>
                  <a:pt x="521055" y="499052"/>
                </a:lnTo>
                <a:lnTo>
                  <a:pt x="526055" y="473050"/>
                </a:lnTo>
                <a:lnTo>
                  <a:pt x="532056" y="447047"/>
                </a:lnTo>
                <a:lnTo>
                  <a:pt x="537056" y="421044"/>
                </a:lnTo>
                <a:lnTo>
                  <a:pt x="543057" y="397042"/>
                </a:lnTo>
                <a:lnTo>
                  <a:pt x="549058" y="374039"/>
                </a:lnTo>
                <a:lnTo>
                  <a:pt x="554058" y="353037"/>
                </a:lnTo>
                <a:lnTo>
                  <a:pt x="560059" y="333035"/>
                </a:lnTo>
                <a:lnTo>
                  <a:pt x="565059" y="315033"/>
                </a:lnTo>
                <a:lnTo>
                  <a:pt x="571060" y="300031"/>
                </a:lnTo>
                <a:lnTo>
                  <a:pt x="577061" y="286030"/>
                </a:lnTo>
                <a:lnTo>
                  <a:pt x="582061" y="275029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968554" y="2873738"/>
            <a:ext cx="582295" cy="745490"/>
          </a:xfrm>
          <a:custGeom>
            <a:avLst/>
            <a:gdLst/>
            <a:ahLst/>
            <a:cxnLst/>
            <a:rect l="l" t="t" r="r" b="b"/>
            <a:pathLst>
              <a:path w="582295" h="745489">
                <a:moveTo>
                  <a:pt x="0" y="325034"/>
                </a:moveTo>
                <a:lnTo>
                  <a:pt x="6000" y="316033"/>
                </a:lnTo>
                <a:lnTo>
                  <a:pt x="11001" y="309032"/>
                </a:lnTo>
                <a:lnTo>
                  <a:pt x="17001" y="305032"/>
                </a:lnTo>
                <a:lnTo>
                  <a:pt x="23002" y="303032"/>
                </a:lnTo>
                <a:lnTo>
                  <a:pt x="28002" y="303032"/>
                </a:lnTo>
                <a:lnTo>
                  <a:pt x="56005" y="330034"/>
                </a:lnTo>
                <a:lnTo>
                  <a:pt x="62006" y="340036"/>
                </a:lnTo>
                <a:lnTo>
                  <a:pt x="67007" y="351037"/>
                </a:lnTo>
                <a:lnTo>
                  <a:pt x="73007" y="362038"/>
                </a:lnTo>
                <a:lnTo>
                  <a:pt x="79008" y="374039"/>
                </a:lnTo>
                <a:lnTo>
                  <a:pt x="84008" y="387041"/>
                </a:lnTo>
                <a:lnTo>
                  <a:pt x="90009" y="399042"/>
                </a:lnTo>
                <a:lnTo>
                  <a:pt x="95010" y="411043"/>
                </a:lnTo>
                <a:lnTo>
                  <a:pt x="101010" y="423044"/>
                </a:lnTo>
                <a:lnTo>
                  <a:pt x="107011" y="434045"/>
                </a:lnTo>
                <a:lnTo>
                  <a:pt x="112011" y="444047"/>
                </a:lnTo>
                <a:lnTo>
                  <a:pt x="135014" y="475050"/>
                </a:lnTo>
                <a:lnTo>
                  <a:pt x="157016" y="485051"/>
                </a:lnTo>
                <a:lnTo>
                  <a:pt x="162017" y="484051"/>
                </a:lnTo>
                <a:lnTo>
                  <a:pt x="168017" y="481050"/>
                </a:lnTo>
                <a:lnTo>
                  <a:pt x="174018" y="478050"/>
                </a:lnTo>
                <a:lnTo>
                  <a:pt x="179018" y="473050"/>
                </a:lnTo>
                <a:lnTo>
                  <a:pt x="185019" y="468049"/>
                </a:lnTo>
                <a:lnTo>
                  <a:pt x="190020" y="462048"/>
                </a:lnTo>
                <a:lnTo>
                  <a:pt x="196020" y="455048"/>
                </a:lnTo>
                <a:lnTo>
                  <a:pt x="202021" y="448047"/>
                </a:lnTo>
                <a:lnTo>
                  <a:pt x="207021" y="440046"/>
                </a:lnTo>
                <a:lnTo>
                  <a:pt x="213022" y="433045"/>
                </a:lnTo>
                <a:lnTo>
                  <a:pt x="218023" y="426045"/>
                </a:lnTo>
                <a:lnTo>
                  <a:pt x="224023" y="419044"/>
                </a:lnTo>
                <a:lnTo>
                  <a:pt x="230024" y="413043"/>
                </a:lnTo>
                <a:lnTo>
                  <a:pt x="235024" y="408043"/>
                </a:lnTo>
                <a:lnTo>
                  <a:pt x="241025" y="404042"/>
                </a:lnTo>
                <a:lnTo>
                  <a:pt x="246026" y="401042"/>
                </a:lnTo>
                <a:lnTo>
                  <a:pt x="252026" y="399042"/>
                </a:lnTo>
                <a:lnTo>
                  <a:pt x="258027" y="399042"/>
                </a:lnTo>
                <a:lnTo>
                  <a:pt x="263027" y="400042"/>
                </a:lnTo>
                <a:lnTo>
                  <a:pt x="269028" y="404042"/>
                </a:lnTo>
                <a:lnTo>
                  <a:pt x="274029" y="409043"/>
                </a:lnTo>
                <a:lnTo>
                  <a:pt x="280029" y="415043"/>
                </a:lnTo>
                <a:lnTo>
                  <a:pt x="286030" y="424044"/>
                </a:lnTo>
                <a:lnTo>
                  <a:pt x="291030" y="434045"/>
                </a:lnTo>
                <a:lnTo>
                  <a:pt x="297031" y="446047"/>
                </a:lnTo>
                <a:lnTo>
                  <a:pt x="302032" y="460048"/>
                </a:lnTo>
                <a:lnTo>
                  <a:pt x="308032" y="475050"/>
                </a:lnTo>
                <a:lnTo>
                  <a:pt x="314033" y="492052"/>
                </a:lnTo>
                <a:lnTo>
                  <a:pt x="319033" y="509053"/>
                </a:lnTo>
                <a:lnTo>
                  <a:pt x="325034" y="528055"/>
                </a:lnTo>
                <a:lnTo>
                  <a:pt x="330034" y="548058"/>
                </a:lnTo>
                <a:lnTo>
                  <a:pt x="336035" y="568060"/>
                </a:lnTo>
                <a:lnTo>
                  <a:pt x="342036" y="588062"/>
                </a:lnTo>
                <a:lnTo>
                  <a:pt x="347036" y="608064"/>
                </a:lnTo>
                <a:lnTo>
                  <a:pt x="353037" y="628066"/>
                </a:lnTo>
                <a:lnTo>
                  <a:pt x="358037" y="647068"/>
                </a:lnTo>
                <a:lnTo>
                  <a:pt x="364038" y="666070"/>
                </a:lnTo>
                <a:lnTo>
                  <a:pt x="370039" y="683072"/>
                </a:lnTo>
                <a:lnTo>
                  <a:pt x="375039" y="698073"/>
                </a:lnTo>
                <a:lnTo>
                  <a:pt x="381040" y="712075"/>
                </a:lnTo>
                <a:lnTo>
                  <a:pt x="403042" y="744078"/>
                </a:lnTo>
                <a:lnTo>
                  <a:pt x="409043" y="745078"/>
                </a:lnTo>
                <a:lnTo>
                  <a:pt x="414043" y="743078"/>
                </a:lnTo>
                <a:lnTo>
                  <a:pt x="437046" y="702074"/>
                </a:lnTo>
                <a:lnTo>
                  <a:pt x="448047" y="662070"/>
                </a:lnTo>
                <a:lnTo>
                  <a:pt x="459048" y="610064"/>
                </a:lnTo>
                <a:lnTo>
                  <a:pt x="465049" y="580061"/>
                </a:lnTo>
                <a:lnTo>
                  <a:pt x="470049" y="548058"/>
                </a:lnTo>
                <a:lnTo>
                  <a:pt x="476050" y="513054"/>
                </a:lnTo>
                <a:lnTo>
                  <a:pt x="481050" y="477050"/>
                </a:lnTo>
                <a:lnTo>
                  <a:pt x="487051" y="440046"/>
                </a:lnTo>
                <a:lnTo>
                  <a:pt x="493052" y="401042"/>
                </a:lnTo>
                <a:lnTo>
                  <a:pt x="498052" y="362038"/>
                </a:lnTo>
                <a:lnTo>
                  <a:pt x="504053" y="323034"/>
                </a:lnTo>
                <a:lnTo>
                  <a:pt x="509053" y="284030"/>
                </a:lnTo>
                <a:lnTo>
                  <a:pt x="515054" y="246026"/>
                </a:lnTo>
                <a:lnTo>
                  <a:pt x="521055" y="209022"/>
                </a:lnTo>
                <a:lnTo>
                  <a:pt x="526055" y="174018"/>
                </a:lnTo>
                <a:lnTo>
                  <a:pt x="532056" y="141014"/>
                </a:lnTo>
                <a:lnTo>
                  <a:pt x="537056" y="111011"/>
                </a:lnTo>
                <a:lnTo>
                  <a:pt x="543057" y="83008"/>
                </a:lnTo>
                <a:lnTo>
                  <a:pt x="549058" y="59006"/>
                </a:lnTo>
                <a:lnTo>
                  <a:pt x="554058" y="39004"/>
                </a:lnTo>
                <a:lnTo>
                  <a:pt x="560059" y="23002"/>
                </a:lnTo>
                <a:lnTo>
                  <a:pt x="565059" y="10001"/>
                </a:lnTo>
                <a:lnTo>
                  <a:pt x="571060" y="3000"/>
                </a:lnTo>
                <a:lnTo>
                  <a:pt x="577061" y="0"/>
                </a:lnTo>
                <a:lnTo>
                  <a:pt x="582061" y="2000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550615" y="2628712"/>
            <a:ext cx="582295" cy="1437640"/>
          </a:xfrm>
          <a:custGeom>
            <a:avLst/>
            <a:gdLst/>
            <a:ahLst/>
            <a:cxnLst/>
            <a:rect l="l" t="t" r="r" b="b"/>
            <a:pathLst>
              <a:path w="582295" h="1437639">
                <a:moveTo>
                  <a:pt x="0" y="247026"/>
                </a:moveTo>
                <a:lnTo>
                  <a:pt x="17001" y="284030"/>
                </a:lnTo>
                <a:lnTo>
                  <a:pt x="28002" y="333035"/>
                </a:lnTo>
                <a:lnTo>
                  <a:pt x="34003" y="364038"/>
                </a:lnTo>
                <a:lnTo>
                  <a:pt x="39004" y="400042"/>
                </a:lnTo>
                <a:lnTo>
                  <a:pt x="45004" y="440046"/>
                </a:lnTo>
                <a:lnTo>
                  <a:pt x="51005" y="484051"/>
                </a:lnTo>
                <a:lnTo>
                  <a:pt x="56005" y="531056"/>
                </a:lnTo>
                <a:lnTo>
                  <a:pt x="62006" y="581061"/>
                </a:lnTo>
                <a:lnTo>
                  <a:pt x="67007" y="633067"/>
                </a:lnTo>
                <a:lnTo>
                  <a:pt x="73007" y="687072"/>
                </a:lnTo>
                <a:lnTo>
                  <a:pt x="79008" y="742078"/>
                </a:lnTo>
                <a:lnTo>
                  <a:pt x="84008" y="798084"/>
                </a:lnTo>
                <a:lnTo>
                  <a:pt x="90009" y="855090"/>
                </a:lnTo>
                <a:lnTo>
                  <a:pt x="95010" y="911096"/>
                </a:lnTo>
                <a:lnTo>
                  <a:pt x="101010" y="965102"/>
                </a:lnTo>
                <a:lnTo>
                  <a:pt x="107011" y="1019107"/>
                </a:lnTo>
                <a:lnTo>
                  <a:pt x="112011" y="1069113"/>
                </a:lnTo>
                <a:lnTo>
                  <a:pt x="118012" y="1118118"/>
                </a:lnTo>
                <a:lnTo>
                  <a:pt x="123013" y="1162123"/>
                </a:lnTo>
                <a:lnTo>
                  <a:pt x="129013" y="1203127"/>
                </a:lnTo>
                <a:lnTo>
                  <a:pt x="135014" y="1239131"/>
                </a:lnTo>
                <a:lnTo>
                  <a:pt x="140014" y="1271134"/>
                </a:lnTo>
                <a:lnTo>
                  <a:pt x="151016" y="1318139"/>
                </a:lnTo>
                <a:lnTo>
                  <a:pt x="168017" y="1344142"/>
                </a:lnTo>
                <a:lnTo>
                  <a:pt x="174018" y="1340142"/>
                </a:lnTo>
                <a:lnTo>
                  <a:pt x="191020" y="1289136"/>
                </a:lnTo>
                <a:lnTo>
                  <a:pt x="202021" y="1224129"/>
                </a:lnTo>
                <a:lnTo>
                  <a:pt x="207021" y="1183125"/>
                </a:lnTo>
                <a:lnTo>
                  <a:pt x="213022" y="1137120"/>
                </a:lnTo>
                <a:lnTo>
                  <a:pt x="218023" y="1086115"/>
                </a:lnTo>
                <a:lnTo>
                  <a:pt x="224023" y="1031109"/>
                </a:lnTo>
                <a:lnTo>
                  <a:pt x="230024" y="972103"/>
                </a:lnTo>
                <a:lnTo>
                  <a:pt x="235024" y="910096"/>
                </a:lnTo>
                <a:lnTo>
                  <a:pt x="241025" y="846089"/>
                </a:lnTo>
                <a:lnTo>
                  <a:pt x="246026" y="779082"/>
                </a:lnTo>
                <a:lnTo>
                  <a:pt x="252026" y="711075"/>
                </a:lnTo>
                <a:lnTo>
                  <a:pt x="258027" y="643068"/>
                </a:lnTo>
                <a:lnTo>
                  <a:pt x="263027" y="575060"/>
                </a:lnTo>
                <a:lnTo>
                  <a:pt x="269028" y="507053"/>
                </a:lnTo>
                <a:lnTo>
                  <a:pt x="274029" y="442046"/>
                </a:lnTo>
                <a:lnTo>
                  <a:pt x="280029" y="378040"/>
                </a:lnTo>
                <a:lnTo>
                  <a:pt x="286030" y="318033"/>
                </a:lnTo>
                <a:lnTo>
                  <a:pt x="291030" y="261027"/>
                </a:lnTo>
                <a:lnTo>
                  <a:pt x="297031" y="209022"/>
                </a:lnTo>
                <a:lnTo>
                  <a:pt x="302032" y="161017"/>
                </a:lnTo>
                <a:lnTo>
                  <a:pt x="308032" y="119012"/>
                </a:lnTo>
                <a:lnTo>
                  <a:pt x="314033" y="83008"/>
                </a:lnTo>
                <a:lnTo>
                  <a:pt x="319033" y="53005"/>
                </a:lnTo>
                <a:lnTo>
                  <a:pt x="325034" y="29003"/>
                </a:lnTo>
                <a:lnTo>
                  <a:pt x="330034" y="12001"/>
                </a:lnTo>
                <a:lnTo>
                  <a:pt x="336035" y="3000"/>
                </a:lnTo>
                <a:lnTo>
                  <a:pt x="342036" y="0"/>
                </a:lnTo>
                <a:lnTo>
                  <a:pt x="347036" y="5000"/>
                </a:lnTo>
                <a:lnTo>
                  <a:pt x="364038" y="63006"/>
                </a:lnTo>
                <a:lnTo>
                  <a:pt x="375039" y="135014"/>
                </a:lnTo>
                <a:lnTo>
                  <a:pt x="381040" y="181019"/>
                </a:lnTo>
                <a:lnTo>
                  <a:pt x="386040" y="232024"/>
                </a:lnTo>
                <a:lnTo>
                  <a:pt x="392041" y="288030"/>
                </a:lnTo>
                <a:lnTo>
                  <a:pt x="398042" y="348036"/>
                </a:lnTo>
                <a:lnTo>
                  <a:pt x="403042" y="412043"/>
                </a:lnTo>
                <a:lnTo>
                  <a:pt x="409043" y="480050"/>
                </a:lnTo>
                <a:lnTo>
                  <a:pt x="414043" y="550058"/>
                </a:lnTo>
                <a:lnTo>
                  <a:pt x="420044" y="621065"/>
                </a:lnTo>
                <a:lnTo>
                  <a:pt x="426045" y="694073"/>
                </a:lnTo>
                <a:lnTo>
                  <a:pt x="431045" y="767081"/>
                </a:lnTo>
                <a:lnTo>
                  <a:pt x="437046" y="840089"/>
                </a:lnTo>
                <a:lnTo>
                  <a:pt x="442046" y="911096"/>
                </a:lnTo>
                <a:lnTo>
                  <a:pt x="448047" y="980103"/>
                </a:lnTo>
                <a:lnTo>
                  <a:pt x="454048" y="1047110"/>
                </a:lnTo>
                <a:lnTo>
                  <a:pt x="459048" y="1110117"/>
                </a:lnTo>
                <a:lnTo>
                  <a:pt x="465049" y="1169123"/>
                </a:lnTo>
                <a:lnTo>
                  <a:pt x="470049" y="1224129"/>
                </a:lnTo>
                <a:lnTo>
                  <a:pt x="476050" y="1273134"/>
                </a:lnTo>
                <a:lnTo>
                  <a:pt x="482051" y="1316139"/>
                </a:lnTo>
                <a:lnTo>
                  <a:pt x="487051" y="1354143"/>
                </a:lnTo>
                <a:lnTo>
                  <a:pt x="493052" y="1384146"/>
                </a:lnTo>
                <a:lnTo>
                  <a:pt x="498052" y="1408149"/>
                </a:lnTo>
                <a:lnTo>
                  <a:pt x="504053" y="1425151"/>
                </a:lnTo>
                <a:lnTo>
                  <a:pt x="510054" y="1435152"/>
                </a:lnTo>
                <a:lnTo>
                  <a:pt x="515054" y="1437152"/>
                </a:lnTo>
                <a:lnTo>
                  <a:pt x="521055" y="1432151"/>
                </a:lnTo>
                <a:lnTo>
                  <a:pt x="526055" y="1420150"/>
                </a:lnTo>
                <a:lnTo>
                  <a:pt x="532056" y="1401148"/>
                </a:lnTo>
                <a:lnTo>
                  <a:pt x="538057" y="1375145"/>
                </a:lnTo>
                <a:lnTo>
                  <a:pt x="543057" y="1342142"/>
                </a:lnTo>
                <a:lnTo>
                  <a:pt x="549058" y="1303138"/>
                </a:lnTo>
                <a:lnTo>
                  <a:pt x="554058" y="1258133"/>
                </a:lnTo>
                <a:lnTo>
                  <a:pt x="560059" y="1209128"/>
                </a:lnTo>
                <a:lnTo>
                  <a:pt x="565059" y="1154122"/>
                </a:lnTo>
                <a:lnTo>
                  <a:pt x="571060" y="1095116"/>
                </a:lnTo>
                <a:lnTo>
                  <a:pt x="577061" y="1033109"/>
                </a:lnTo>
                <a:lnTo>
                  <a:pt x="582061" y="968102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132677" y="2712721"/>
            <a:ext cx="582295" cy="1087120"/>
          </a:xfrm>
          <a:custGeom>
            <a:avLst/>
            <a:gdLst/>
            <a:ahLst/>
            <a:cxnLst/>
            <a:rect l="l" t="t" r="r" b="b"/>
            <a:pathLst>
              <a:path w="582295" h="1087120">
                <a:moveTo>
                  <a:pt x="0" y="884093"/>
                </a:moveTo>
                <a:lnTo>
                  <a:pt x="6000" y="817086"/>
                </a:lnTo>
                <a:lnTo>
                  <a:pt x="11001" y="749079"/>
                </a:lnTo>
                <a:lnTo>
                  <a:pt x="17001" y="680072"/>
                </a:lnTo>
                <a:lnTo>
                  <a:pt x="23002" y="611064"/>
                </a:lnTo>
                <a:lnTo>
                  <a:pt x="28002" y="543057"/>
                </a:lnTo>
                <a:lnTo>
                  <a:pt x="34003" y="476050"/>
                </a:lnTo>
                <a:lnTo>
                  <a:pt x="39004" y="412043"/>
                </a:lnTo>
                <a:lnTo>
                  <a:pt x="45004" y="350037"/>
                </a:lnTo>
                <a:lnTo>
                  <a:pt x="51005" y="292030"/>
                </a:lnTo>
                <a:lnTo>
                  <a:pt x="56005" y="238025"/>
                </a:lnTo>
                <a:lnTo>
                  <a:pt x="62006" y="188019"/>
                </a:lnTo>
                <a:lnTo>
                  <a:pt x="67007" y="144015"/>
                </a:lnTo>
                <a:lnTo>
                  <a:pt x="73007" y="105011"/>
                </a:lnTo>
                <a:lnTo>
                  <a:pt x="79008" y="72007"/>
                </a:lnTo>
                <a:lnTo>
                  <a:pt x="84008" y="44004"/>
                </a:lnTo>
                <a:lnTo>
                  <a:pt x="90009" y="23002"/>
                </a:lnTo>
                <a:lnTo>
                  <a:pt x="95010" y="9000"/>
                </a:lnTo>
                <a:lnTo>
                  <a:pt x="101010" y="1000"/>
                </a:lnTo>
                <a:lnTo>
                  <a:pt x="107011" y="0"/>
                </a:lnTo>
                <a:lnTo>
                  <a:pt x="112011" y="5000"/>
                </a:lnTo>
                <a:lnTo>
                  <a:pt x="129013" y="57006"/>
                </a:lnTo>
                <a:lnTo>
                  <a:pt x="140014" y="120012"/>
                </a:lnTo>
                <a:lnTo>
                  <a:pt x="146015" y="159016"/>
                </a:lnTo>
                <a:lnTo>
                  <a:pt x="151016" y="202021"/>
                </a:lnTo>
                <a:lnTo>
                  <a:pt x="157016" y="248026"/>
                </a:lnTo>
                <a:lnTo>
                  <a:pt x="163017" y="298031"/>
                </a:lnTo>
                <a:lnTo>
                  <a:pt x="168017" y="350037"/>
                </a:lnTo>
                <a:lnTo>
                  <a:pt x="174018" y="405042"/>
                </a:lnTo>
                <a:lnTo>
                  <a:pt x="179018" y="460048"/>
                </a:lnTo>
                <a:lnTo>
                  <a:pt x="185019" y="516054"/>
                </a:lnTo>
                <a:lnTo>
                  <a:pt x="191020" y="573060"/>
                </a:lnTo>
                <a:lnTo>
                  <a:pt x="196020" y="628066"/>
                </a:lnTo>
                <a:lnTo>
                  <a:pt x="202021" y="683072"/>
                </a:lnTo>
                <a:lnTo>
                  <a:pt x="207021" y="736077"/>
                </a:lnTo>
                <a:lnTo>
                  <a:pt x="213022" y="787083"/>
                </a:lnTo>
                <a:lnTo>
                  <a:pt x="219023" y="835088"/>
                </a:lnTo>
                <a:lnTo>
                  <a:pt x="224023" y="879093"/>
                </a:lnTo>
                <a:lnTo>
                  <a:pt x="230024" y="921097"/>
                </a:lnTo>
                <a:lnTo>
                  <a:pt x="235024" y="958101"/>
                </a:lnTo>
                <a:lnTo>
                  <a:pt x="241025" y="991105"/>
                </a:lnTo>
                <a:lnTo>
                  <a:pt x="247026" y="1019107"/>
                </a:lnTo>
                <a:lnTo>
                  <a:pt x="252026" y="1043110"/>
                </a:lnTo>
                <a:lnTo>
                  <a:pt x="258027" y="1061112"/>
                </a:lnTo>
                <a:lnTo>
                  <a:pt x="263027" y="1075113"/>
                </a:lnTo>
                <a:lnTo>
                  <a:pt x="269028" y="1083114"/>
                </a:lnTo>
                <a:lnTo>
                  <a:pt x="275029" y="1087115"/>
                </a:lnTo>
                <a:lnTo>
                  <a:pt x="280029" y="1086115"/>
                </a:lnTo>
                <a:lnTo>
                  <a:pt x="302032" y="1036109"/>
                </a:lnTo>
                <a:lnTo>
                  <a:pt x="314033" y="988104"/>
                </a:lnTo>
                <a:lnTo>
                  <a:pt x="319033" y="959101"/>
                </a:lnTo>
                <a:lnTo>
                  <a:pt x="325034" y="928098"/>
                </a:lnTo>
                <a:lnTo>
                  <a:pt x="330034" y="895094"/>
                </a:lnTo>
                <a:lnTo>
                  <a:pt x="336035" y="861091"/>
                </a:lnTo>
                <a:lnTo>
                  <a:pt x="342036" y="825087"/>
                </a:lnTo>
                <a:lnTo>
                  <a:pt x="347036" y="789083"/>
                </a:lnTo>
                <a:lnTo>
                  <a:pt x="353037" y="753079"/>
                </a:lnTo>
                <a:lnTo>
                  <a:pt x="358037" y="717075"/>
                </a:lnTo>
                <a:lnTo>
                  <a:pt x="364038" y="682072"/>
                </a:lnTo>
                <a:lnTo>
                  <a:pt x="370039" y="648068"/>
                </a:lnTo>
                <a:lnTo>
                  <a:pt x="375039" y="615065"/>
                </a:lnTo>
                <a:lnTo>
                  <a:pt x="381040" y="584061"/>
                </a:lnTo>
                <a:lnTo>
                  <a:pt x="386040" y="556058"/>
                </a:lnTo>
                <a:lnTo>
                  <a:pt x="392041" y="530056"/>
                </a:lnTo>
                <a:lnTo>
                  <a:pt x="398042" y="507053"/>
                </a:lnTo>
                <a:lnTo>
                  <a:pt x="403042" y="486051"/>
                </a:lnTo>
                <a:lnTo>
                  <a:pt x="409043" y="469049"/>
                </a:lnTo>
                <a:lnTo>
                  <a:pt x="431045" y="430045"/>
                </a:lnTo>
                <a:lnTo>
                  <a:pt x="437046" y="428045"/>
                </a:lnTo>
                <a:lnTo>
                  <a:pt x="442046" y="429045"/>
                </a:lnTo>
                <a:lnTo>
                  <a:pt x="470049" y="469049"/>
                </a:lnTo>
                <a:lnTo>
                  <a:pt x="476050" y="483051"/>
                </a:lnTo>
                <a:lnTo>
                  <a:pt x="482051" y="497052"/>
                </a:lnTo>
                <a:lnTo>
                  <a:pt x="487051" y="512054"/>
                </a:lnTo>
                <a:lnTo>
                  <a:pt x="493052" y="527055"/>
                </a:lnTo>
                <a:lnTo>
                  <a:pt x="498052" y="542057"/>
                </a:lnTo>
                <a:lnTo>
                  <a:pt x="504053" y="557059"/>
                </a:lnTo>
                <a:lnTo>
                  <a:pt x="510054" y="572060"/>
                </a:lnTo>
                <a:lnTo>
                  <a:pt x="515054" y="585061"/>
                </a:lnTo>
                <a:lnTo>
                  <a:pt x="521055" y="597063"/>
                </a:lnTo>
                <a:lnTo>
                  <a:pt x="526055" y="608064"/>
                </a:lnTo>
                <a:lnTo>
                  <a:pt x="532056" y="617065"/>
                </a:lnTo>
                <a:lnTo>
                  <a:pt x="538057" y="624066"/>
                </a:lnTo>
                <a:lnTo>
                  <a:pt x="543057" y="630066"/>
                </a:lnTo>
                <a:lnTo>
                  <a:pt x="549058" y="633067"/>
                </a:lnTo>
                <a:lnTo>
                  <a:pt x="554058" y="634067"/>
                </a:lnTo>
                <a:lnTo>
                  <a:pt x="560059" y="633067"/>
                </a:lnTo>
                <a:lnTo>
                  <a:pt x="566059" y="630066"/>
                </a:lnTo>
                <a:lnTo>
                  <a:pt x="571060" y="625066"/>
                </a:lnTo>
                <a:lnTo>
                  <a:pt x="577061" y="618065"/>
                </a:lnTo>
                <a:lnTo>
                  <a:pt x="582061" y="609064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714738" y="2445692"/>
            <a:ext cx="582295" cy="2151380"/>
          </a:xfrm>
          <a:custGeom>
            <a:avLst/>
            <a:gdLst/>
            <a:ahLst/>
            <a:cxnLst/>
            <a:rect l="l" t="t" r="r" b="b"/>
            <a:pathLst>
              <a:path w="582295" h="2151379">
                <a:moveTo>
                  <a:pt x="0" y="876092"/>
                </a:moveTo>
                <a:lnTo>
                  <a:pt x="6000" y="866091"/>
                </a:lnTo>
                <a:lnTo>
                  <a:pt x="12001" y="854090"/>
                </a:lnTo>
                <a:lnTo>
                  <a:pt x="17001" y="842089"/>
                </a:lnTo>
                <a:lnTo>
                  <a:pt x="23002" y="828087"/>
                </a:lnTo>
                <a:lnTo>
                  <a:pt x="28002" y="814086"/>
                </a:lnTo>
                <a:lnTo>
                  <a:pt x="34003" y="800084"/>
                </a:lnTo>
                <a:lnTo>
                  <a:pt x="39004" y="786083"/>
                </a:lnTo>
                <a:lnTo>
                  <a:pt x="45004" y="772081"/>
                </a:lnTo>
                <a:lnTo>
                  <a:pt x="51005" y="760080"/>
                </a:lnTo>
                <a:lnTo>
                  <a:pt x="56005" y="749079"/>
                </a:lnTo>
                <a:lnTo>
                  <a:pt x="62006" y="739078"/>
                </a:lnTo>
                <a:lnTo>
                  <a:pt x="67007" y="731077"/>
                </a:lnTo>
                <a:lnTo>
                  <a:pt x="73007" y="725076"/>
                </a:lnTo>
                <a:lnTo>
                  <a:pt x="79008" y="722076"/>
                </a:lnTo>
                <a:lnTo>
                  <a:pt x="84008" y="722076"/>
                </a:lnTo>
                <a:lnTo>
                  <a:pt x="112011" y="767081"/>
                </a:lnTo>
                <a:lnTo>
                  <a:pt x="118012" y="786083"/>
                </a:lnTo>
                <a:lnTo>
                  <a:pt x="123013" y="808085"/>
                </a:lnTo>
                <a:lnTo>
                  <a:pt x="129013" y="833088"/>
                </a:lnTo>
                <a:lnTo>
                  <a:pt x="135014" y="861091"/>
                </a:lnTo>
                <a:lnTo>
                  <a:pt x="140014" y="892094"/>
                </a:lnTo>
                <a:lnTo>
                  <a:pt x="146015" y="925098"/>
                </a:lnTo>
                <a:lnTo>
                  <a:pt x="151016" y="961101"/>
                </a:lnTo>
                <a:lnTo>
                  <a:pt x="157016" y="998105"/>
                </a:lnTo>
                <a:lnTo>
                  <a:pt x="163017" y="1036109"/>
                </a:lnTo>
                <a:lnTo>
                  <a:pt x="168017" y="1076114"/>
                </a:lnTo>
                <a:lnTo>
                  <a:pt x="174018" y="1115118"/>
                </a:lnTo>
                <a:lnTo>
                  <a:pt x="179018" y="1155122"/>
                </a:lnTo>
                <a:lnTo>
                  <a:pt x="185019" y="1194126"/>
                </a:lnTo>
                <a:lnTo>
                  <a:pt x="191020" y="1231130"/>
                </a:lnTo>
                <a:lnTo>
                  <a:pt x="196020" y="1267134"/>
                </a:lnTo>
                <a:lnTo>
                  <a:pt x="202021" y="1301137"/>
                </a:lnTo>
                <a:lnTo>
                  <a:pt x="207021" y="1331141"/>
                </a:lnTo>
                <a:lnTo>
                  <a:pt x="213022" y="1358143"/>
                </a:lnTo>
                <a:lnTo>
                  <a:pt x="224023" y="1401148"/>
                </a:lnTo>
                <a:lnTo>
                  <a:pt x="241025" y="1427151"/>
                </a:lnTo>
                <a:lnTo>
                  <a:pt x="247026" y="1425151"/>
                </a:lnTo>
                <a:lnTo>
                  <a:pt x="263027" y="1382146"/>
                </a:lnTo>
                <a:lnTo>
                  <a:pt x="275029" y="1322140"/>
                </a:lnTo>
                <a:lnTo>
                  <a:pt x="280029" y="1283135"/>
                </a:lnTo>
                <a:lnTo>
                  <a:pt x="286030" y="1238131"/>
                </a:lnTo>
                <a:lnTo>
                  <a:pt x="291030" y="1188125"/>
                </a:lnTo>
                <a:lnTo>
                  <a:pt x="297031" y="1133120"/>
                </a:lnTo>
                <a:lnTo>
                  <a:pt x="303032" y="1073113"/>
                </a:lnTo>
                <a:lnTo>
                  <a:pt x="308032" y="1010107"/>
                </a:lnTo>
                <a:lnTo>
                  <a:pt x="314033" y="942099"/>
                </a:lnTo>
                <a:lnTo>
                  <a:pt x="319033" y="872092"/>
                </a:lnTo>
                <a:lnTo>
                  <a:pt x="325034" y="800084"/>
                </a:lnTo>
                <a:lnTo>
                  <a:pt x="331035" y="726076"/>
                </a:lnTo>
                <a:lnTo>
                  <a:pt x="336035" y="652069"/>
                </a:lnTo>
                <a:lnTo>
                  <a:pt x="342036" y="578061"/>
                </a:lnTo>
                <a:lnTo>
                  <a:pt x="347036" y="505053"/>
                </a:lnTo>
                <a:lnTo>
                  <a:pt x="353037" y="433045"/>
                </a:lnTo>
                <a:lnTo>
                  <a:pt x="359038" y="365038"/>
                </a:lnTo>
                <a:lnTo>
                  <a:pt x="364038" y="300031"/>
                </a:lnTo>
                <a:lnTo>
                  <a:pt x="370039" y="240025"/>
                </a:lnTo>
                <a:lnTo>
                  <a:pt x="375039" y="185019"/>
                </a:lnTo>
                <a:lnTo>
                  <a:pt x="381040" y="135014"/>
                </a:lnTo>
                <a:lnTo>
                  <a:pt x="386040" y="93009"/>
                </a:lnTo>
                <a:lnTo>
                  <a:pt x="398042" y="30003"/>
                </a:lnTo>
                <a:lnTo>
                  <a:pt x="414043" y="0"/>
                </a:lnTo>
                <a:lnTo>
                  <a:pt x="420044" y="9000"/>
                </a:lnTo>
                <a:lnTo>
                  <a:pt x="431045" y="55005"/>
                </a:lnTo>
                <a:lnTo>
                  <a:pt x="442046" y="138014"/>
                </a:lnTo>
                <a:lnTo>
                  <a:pt x="448047" y="194020"/>
                </a:lnTo>
                <a:lnTo>
                  <a:pt x="454048" y="259027"/>
                </a:lnTo>
                <a:lnTo>
                  <a:pt x="459048" y="331035"/>
                </a:lnTo>
                <a:lnTo>
                  <a:pt x="465049" y="411043"/>
                </a:lnTo>
                <a:lnTo>
                  <a:pt x="470049" y="499052"/>
                </a:lnTo>
                <a:lnTo>
                  <a:pt x="476050" y="592062"/>
                </a:lnTo>
                <a:lnTo>
                  <a:pt x="482051" y="691073"/>
                </a:lnTo>
                <a:lnTo>
                  <a:pt x="487051" y="794084"/>
                </a:lnTo>
                <a:lnTo>
                  <a:pt x="493052" y="900095"/>
                </a:lnTo>
                <a:lnTo>
                  <a:pt x="498052" y="1008106"/>
                </a:lnTo>
                <a:lnTo>
                  <a:pt x="504053" y="1118118"/>
                </a:lnTo>
                <a:lnTo>
                  <a:pt x="510054" y="1228130"/>
                </a:lnTo>
                <a:lnTo>
                  <a:pt x="515054" y="1336141"/>
                </a:lnTo>
                <a:lnTo>
                  <a:pt x="521055" y="1443152"/>
                </a:lnTo>
                <a:lnTo>
                  <a:pt x="526055" y="1545163"/>
                </a:lnTo>
                <a:lnTo>
                  <a:pt x="532056" y="1644174"/>
                </a:lnTo>
                <a:lnTo>
                  <a:pt x="538057" y="1736183"/>
                </a:lnTo>
                <a:lnTo>
                  <a:pt x="543057" y="1821192"/>
                </a:lnTo>
                <a:lnTo>
                  <a:pt x="549058" y="1899201"/>
                </a:lnTo>
                <a:lnTo>
                  <a:pt x="554058" y="1968208"/>
                </a:lnTo>
                <a:lnTo>
                  <a:pt x="560059" y="2027214"/>
                </a:lnTo>
                <a:lnTo>
                  <a:pt x="566059" y="2075219"/>
                </a:lnTo>
                <a:lnTo>
                  <a:pt x="577061" y="2138226"/>
                </a:lnTo>
                <a:lnTo>
                  <a:pt x="582061" y="2151227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296801" y="1429585"/>
            <a:ext cx="582295" cy="3697604"/>
          </a:xfrm>
          <a:custGeom>
            <a:avLst/>
            <a:gdLst/>
            <a:ahLst/>
            <a:cxnLst/>
            <a:rect l="l" t="t" r="r" b="b"/>
            <a:pathLst>
              <a:path w="582295" h="3697604">
                <a:moveTo>
                  <a:pt x="0" y="3167335"/>
                </a:moveTo>
                <a:lnTo>
                  <a:pt x="6000" y="3167335"/>
                </a:lnTo>
                <a:lnTo>
                  <a:pt x="12001" y="3154334"/>
                </a:lnTo>
                <a:lnTo>
                  <a:pt x="23002" y="3091327"/>
                </a:lnTo>
                <a:lnTo>
                  <a:pt x="28002" y="3040322"/>
                </a:lnTo>
                <a:lnTo>
                  <a:pt x="34003" y="2976315"/>
                </a:lnTo>
                <a:lnTo>
                  <a:pt x="40004" y="2901307"/>
                </a:lnTo>
                <a:lnTo>
                  <a:pt x="45004" y="2815298"/>
                </a:lnTo>
                <a:lnTo>
                  <a:pt x="51005" y="2718288"/>
                </a:lnTo>
                <a:lnTo>
                  <a:pt x="56005" y="2611276"/>
                </a:lnTo>
                <a:lnTo>
                  <a:pt x="62006" y="2495264"/>
                </a:lnTo>
                <a:lnTo>
                  <a:pt x="68007" y="2372251"/>
                </a:lnTo>
                <a:lnTo>
                  <a:pt x="73007" y="2243237"/>
                </a:lnTo>
                <a:lnTo>
                  <a:pt x="79008" y="2108223"/>
                </a:lnTo>
                <a:lnTo>
                  <a:pt x="84008" y="1969208"/>
                </a:lnTo>
                <a:lnTo>
                  <a:pt x="90009" y="1828193"/>
                </a:lnTo>
                <a:lnTo>
                  <a:pt x="96010" y="1686178"/>
                </a:lnTo>
                <a:lnTo>
                  <a:pt x="101010" y="1544163"/>
                </a:lnTo>
                <a:lnTo>
                  <a:pt x="107011" y="1404148"/>
                </a:lnTo>
                <a:lnTo>
                  <a:pt x="112011" y="1267134"/>
                </a:lnTo>
                <a:lnTo>
                  <a:pt x="118012" y="1136120"/>
                </a:lnTo>
                <a:lnTo>
                  <a:pt x="123013" y="1010107"/>
                </a:lnTo>
                <a:lnTo>
                  <a:pt x="129013" y="892094"/>
                </a:lnTo>
                <a:lnTo>
                  <a:pt x="135014" y="783082"/>
                </a:lnTo>
                <a:lnTo>
                  <a:pt x="140014" y="685072"/>
                </a:lnTo>
                <a:lnTo>
                  <a:pt x="146015" y="597063"/>
                </a:lnTo>
                <a:lnTo>
                  <a:pt x="151016" y="523055"/>
                </a:lnTo>
                <a:lnTo>
                  <a:pt x="157016" y="461048"/>
                </a:lnTo>
                <a:lnTo>
                  <a:pt x="163017" y="413043"/>
                </a:lnTo>
                <a:lnTo>
                  <a:pt x="168017" y="381040"/>
                </a:lnTo>
                <a:lnTo>
                  <a:pt x="174018" y="363038"/>
                </a:lnTo>
                <a:lnTo>
                  <a:pt x="179018" y="361038"/>
                </a:lnTo>
                <a:lnTo>
                  <a:pt x="185019" y="375039"/>
                </a:lnTo>
                <a:lnTo>
                  <a:pt x="191020" y="405042"/>
                </a:lnTo>
                <a:lnTo>
                  <a:pt x="196020" y="450047"/>
                </a:lnTo>
                <a:lnTo>
                  <a:pt x="202021" y="511054"/>
                </a:lnTo>
                <a:lnTo>
                  <a:pt x="207021" y="587062"/>
                </a:lnTo>
                <a:lnTo>
                  <a:pt x="213022" y="677071"/>
                </a:lnTo>
                <a:lnTo>
                  <a:pt x="219023" y="780082"/>
                </a:lnTo>
                <a:lnTo>
                  <a:pt x="224023" y="896094"/>
                </a:lnTo>
                <a:lnTo>
                  <a:pt x="230024" y="1024108"/>
                </a:lnTo>
                <a:lnTo>
                  <a:pt x="235024" y="1161123"/>
                </a:lnTo>
                <a:lnTo>
                  <a:pt x="241025" y="1308138"/>
                </a:lnTo>
                <a:lnTo>
                  <a:pt x="247026" y="1462154"/>
                </a:lnTo>
                <a:lnTo>
                  <a:pt x="252026" y="1623171"/>
                </a:lnTo>
                <a:lnTo>
                  <a:pt x="258027" y="1787189"/>
                </a:lnTo>
                <a:lnTo>
                  <a:pt x="263027" y="1955207"/>
                </a:lnTo>
                <a:lnTo>
                  <a:pt x="269028" y="2123224"/>
                </a:lnTo>
                <a:lnTo>
                  <a:pt x="275029" y="2291242"/>
                </a:lnTo>
                <a:lnTo>
                  <a:pt x="280029" y="2457260"/>
                </a:lnTo>
                <a:lnTo>
                  <a:pt x="286030" y="2618277"/>
                </a:lnTo>
                <a:lnTo>
                  <a:pt x="291030" y="2774293"/>
                </a:lnTo>
                <a:lnTo>
                  <a:pt x="297031" y="2922309"/>
                </a:lnTo>
                <a:lnTo>
                  <a:pt x="303032" y="3061324"/>
                </a:lnTo>
                <a:lnTo>
                  <a:pt x="308032" y="3189337"/>
                </a:lnTo>
                <a:lnTo>
                  <a:pt x="314033" y="3306350"/>
                </a:lnTo>
                <a:lnTo>
                  <a:pt x="319033" y="3409361"/>
                </a:lnTo>
                <a:lnTo>
                  <a:pt x="325034" y="3498370"/>
                </a:lnTo>
                <a:lnTo>
                  <a:pt x="331035" y="3572378"/>
                </a:lnTo>
                <a:lnTo>
                  <a:pt x="336035" y="3629384"/>
                </a:lnTo>
                <a:lnTo>
                  <a:pt x="342036" y="3669388"/>
                </a:lnTo>
                <a:lnTo>
                  <a:pt x="353037" y="3697391"/>
                </a:lnTo>
                <a:lnTo>
                  <a:pt x="359038" y="3685390"/>
                </a:lnTo>
                <a:lnTo>
                  <a:pt x="370039" y="3605382"/>
                </a:lnTo>
                <a:lnTo>
                  <a:pt x="375039" y="3539375"/>
                </a:lnTo>
                <a:lnTo>
                  <a:pt x="381040" y="3456366"/>
                </a:lnTo>
                <a:lnTo>
                  <a:pt x="387041" y="3357355"/>
                </a:lnTo>
                <a:lnTo>
                  <a:pt x="392041" y="3243343"/>
                </a:lnTo>
                <a:lnTo>
                  <a:pt x="398042" y="3115330"/>
                </a:lnTo>
                <a:lnTo>
                  <a:pt x="403042" y="2974315"/>
                </a:lnTo>
                <a:lnTo>
                  <a:pt x="409043" y="2821298"/>
                </a:lnTo>
                <a:lnTo>
                  <a:pt x="415043" y="2659281"/>
                </a:lnTo>
                <a:lnTo>
                  <a:pt x="420044" y="2488263"/>
                </a:lnTo>
                <a:lnTo>
                  <a:pt x="426045" y="2311244"/>
                </a:lnTo>
                <a:lnTo>
                  <a:pt x="431045" y="2129225"/>
                </a:lnTo>
                <a:lnTo>
                  <a:pt x="437046" y="1944206"/>
                </a:lnTo>
                <a:lnTo>
                  <a:pt x="442046" y="1757186"/>
                </a:lnTo>
                <a:lnTo>
                  <a:pt x="448047" y="1572166"/>
                </a:lnTo>
                <a:lnTo>
                  <a:pt x="454048" y="1389147"/>
                </a:lnTo>
                <a:lnTo>
                  <a:pt x="459048" y="1210128"/>
                </a:lnTo>
                <a:lnTo>
                  <a:pt x="465049" y="1038110"/>
                </a:lnTo>
                <a:lnTo>
                  <a:pt x="470049" y="874092"/>
                </a:lnTo>
                <a:lnTo>
                  <a:pt x="476050" y="720076"/>
                </a:lnTo>
                <a:lnTo>
                  <a:pt x="482051" y="578061"/>
                </a:lnTo>
                <a:lnTo>
                  <a:pt x="487051" y="448047"/>
                </a:lnTo>
                <a:lnTo>
                  <a:pt x="493052" y="333035"/>
                </a:lnTo>
                <a:lnTo>
                  <a:pt x="498052" y="234024"/>
                </a:lnTo>
                <a:lnTo>
                  <a:pt x="504053" y="151016"/>
                </a:lnTo>
                <a:lnTo>
                  <a:pt x="510054" y="85009"/>
                </a:lnTo>
                <a:lnTo>
                  <a:pt x="515054" y="38004"/>
                </a:lnTo>
                <a:lnTo>
                  <a:pt x="521055" y="10001"/>
                </a:lnTo>
                <a:lnTo>
                  <a:pt x="526055" y="0"/>
                </a:lnTo>
                <a:lnTo>
                  <a:pt x="532056" y="10001"/>
                </a:lnTo>
                <a:lnTo>
                  <a:pt x="538057" y="40004"/>
                </a:lnTo>
                <a:lnTo>
                  <a:pt x="543057" y="88009"/>
                </a:lnTo>
                <a:lnTo>
                  <a:pt x="549058" y="155016"/>
                </a:lnTo>
                <a:lnTo>
                  <a:pt x="554058" y="240025"/>
                </a:lnTo>
                <a:lnTo>
                  <a:pt x="560059" y="341036"/>
                </a:lnTo>
                <a:lnTo>
                  <a:pt x="566059" y="459048"/>
                </a:lnTo>
                <a:lnTo>
                  <a:pt x="571060" y="592062"/>
                </a:lnTo>
                <a:lnTo>
                  <a:pt x="577061" y="738078"/>
                </a:lnTo>
                <a:lnTo>
                  <a:pt x="582061" y="897095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878862" y="1477590"/>
            <a:ext cx="353060" cy="3811904"/>
          </a:xfrm>
          <a:custGeom>
            <a:avLst/>
            <a:gdLst/>
            <a:ahLst/>
            <a:cxnLst/>
            <a:rect l="l" t="t" r="r" b="b"/>
            <a:pathLst>
              <a:path w="353059" h="3811904">
                <a:moveTo>
                  <a:pt x="0" y="849089"/>
                </a:moveTo>
                <a:lnTo>
                  <a:pt x="6000" y="1018107"/>
                </a:lnTo>
                <a:lnTo>
                  <a:pt x="12001" y="1196126"/>
                </a:lnTo>
                <a:lnTo>
                  <a:pt x="17001" y="1380146"/>
                </a:lnTo>
                <a:lnTo>
                  <a:pt x="23002" y="1570166"/>
                </a:lnTo>
                <a:lnTo>
                  <a:pt x="28002" y="1763186"/>
                </a:lnTo>
                <a:lnTo>
                  <a:pt x="34003" y="1958207"/>
                </a:lnTo>
                <a:lnTo>
                  <a:pt x="40004" y="2151227"/>
                </a:lnTo>
                <a:lnTo>
                  <a:pt x="45004" y="2342248"/>
                </a:lnTo>
                <a:lnTo>
                  <a:pt x="51005" y="2529268"/>
                </a:lnTo>
                <a:lnTo>
                  <a:pt x="56005" y="2708286"/>
                </a:lnTo>
                <a:lnTo>
                  <a:pt x="62006" y="2880305"/>
                </a:lnTo>
                <a:lnTo>
                  <a:pt x="68007" y="3041322"/>
                </a:lnTo>
                <a:lnTo>
                  <a:pt x="73007" y="3190338"/>
                </a:lnTo>
                <a:lnTo>
                  <a:pt x="79008" y="3327352"/>
                </a:lnTo>
                <a:lnTo>
                  <a:pt x="84008" y="3448365"/>
                </a:lnTo>
                <a:lnTo>
                  <a:pt x="90009" y="3554376"/>
                </a:lnTo>
                <a:lnTo>
                  <a:pt x="96010" y="3642385"/>
                </a:lnTo>
                <a:lnTo>
                  <a:pt x="101010" y="3713393"/>
                </a:lnTo>
                <a:lnTo>
                  <a:pt x="107011" y="3765398"/>
                </a:lnTo>
                <a:lnTo>
                  <a:pt x="118012" y="3811403"/>
                </a:lnTo>
                <a:lnTo>
                  <a:pt x="124013" y="3805403"/>
                </a:lnTo>
                <a:lnTo>
                  <a:pt x="135014" y="3735395"/>
                </a:lnTo>
                <a:lnTo>
                  <a:pt x="140014" y="3671389"/>
                </a:lnTo>
                <a:lnTo>
                  <a:pt x="146015" y="3589380"/>
                </a:lnTo>
                <a:lnTo>
                  <a:pt x="152016" y="3491369"/>
                </a:lnTo>
                <a:lnTo>
                  <a:pt x="157016" y="3376357"/>
                </a:lnTo>
                <a:lnTo>
                  <a:pt x="163017" y="3246343"/>
                </a:lnTo>
                <a:lnTo>
                  <a:pt x="168017" y="3102328"/>
                </a:lnTo>
                <a:lnTo>
                  <a:pt x="174018" y="2946312"/>
                </a:lnTo>
                <a:lnTo>
                  <a:pt x="180019" y="2780294"/>
                </a:lnTo>
                <a:lnTo>
                  <a:pt x="185019" y="2605276"/>
                </a:lnTo>
                <a:lnTo>
                  <a:pt x="191020" y="2422256"/>
                </a:lnTo>
                <a:lnTo>
                  <a:pt x="196020" y="2235236"/>
                </a:lnTo>
                <a:lnTo>
                  <a:pt x="202021" y="2044216"/>
                </a:lnTo>
                <a:lnTo>
                  <a:pt x="207021" y="1852196"/>
                </a:lnTo>
                <a:lnTo>
                  <a:pt x="213022" y="1661176"/>
                </a:lnTo>
                <a:lnTo>
                  <a:pt x="219023" y="1472155"/>
                </a:lnTo>
                <a:lnTo>
                  <a:pt x="224023" y="1288136"/>
                </a:lnTo>
                <a:lnTo>
                  <a:pt x="230024" y="1110117"/>
                </a:lnTo>
                <a:lnTo>
                  <a:pt x="235024" y="940099"/>
                </a:lnTo>
                <a:lnTo>
                  <a:pt x="241025" y="780082"/>
                </a:lnTo>
                <a:lnTo>
                  <a:pt x="247026" y="631066"/>
                </a:lnTo>
                <a:lnTo>
                  <a:pt x="252026" y="496052"/>
                </a:lnTo>
                <a:lnTo>
                  <a:pt x="258027" y="375039"/>
                </a:lnTo>
                <a:lnTo>
                  <a:pt x="263027" y="269028"/>
                </a:lnTo>
                <a:lnTo>
                  <a:pt x="269028" y="179018"/>
                </a:lnTo>
                <a:lnTo>
                  <a:pt x="275029" y="107011"/>
                </a:lnTo>
                <a:lnTo>
                  <a:pt x="280029" y="53005"/>
                </a:lnTo>
                <a:lnTo>
                  <a:pt x="286030" y="17001"/>
                </a:lnTo>
                <a:lnTo>
                  <a:pt x="291030" y="0"/>
                </a:lnTo>
                <a:lnTo>
                  <a:pt x="297031" y="2000"/>
                </a:lnTo>
                <a:lnTo>
                  <a:pt x="308032" y="62006"/>
                </a:lnTo>
                <a:lnTo>
                  <a:pt x="314033" y="119012"/>
                </a:lnTo>
                <a:lnTo>
                  <a:pt x="319033" y="193020"/>
                </a:lnTo>
                <a:lnTo>
                  <a:pt x="325034" y="284030"/>
                </a:lnTo>
                <a:lnTo>
                  <a:pt x="331035" y="391041"/>
                </a:lnTo>
                <a:lnTo>
                  <a:pt x="336035" y="511054"/>
                </a:lnTo>
                <a:lnTo>
                  <a:pt x="342036" y="645068"/>
                </a:lnTo>
                <a:lnTo>
                  <a:pt x="347036" y="790083"/>
                </a:lnTo>
                <a:lnTo>
                  <a:pt x="353037" y="945100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640307" y="1353577"/>
            <a:ext cx="5591810" cy="3983990"/>
          </a:xfrm>
          <a:custGeom>
            <a:avLst/>
            <a:gdLst/>
            <a:ahLst/>
            <a:cxnLst/>
            <a:rect l="l" t="t" r="r" b="b"/>
            <a:pathLst>
              <a:path w="5591809" h="3983990">
                <a:moveTo>
                  <a:pt x="0" y="3983422"/>
                </a:moveTo>
                <a:lnTo>
                  <a:pt x="5591592" y="3983422"/>
                </a:lnTo>
                <a:lnTo>
                  <a:pt x="5591592" y="0"/>
                </a:lnTo>
                <a:lnTo>
                  <a:pt x="0" y="0"/>
                </a:lnTo>
                <a:lnTo>
                  <a:pt x="0" y="3983422"/>
                </a:lnTo>
                <a:close/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87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8100" y="197249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90545">
              <a:lnSpc>
                <a:spcPct val="100000"/>
              </a:lnSpc>
            </a:pPr>
            <a:r>
              <a:rPr sz="3200" spc="-50" dirty="0">
                <a:latin typeface="+mj-lt"/>
              </a:rPr>
              <a:t>Ef</a:t>
            </a:r>
            <a:r>
              <a:rPr sz="3200" spc="-110" dirty="0">
                <a:latin typeface="+mj-lt"/>
              </a:rPr>
              <a:t>f</a:t>
            </a:r>
            <a:r>
              <a:rPr sz="3200" spc="140" dirty="0">
                <a:latin typeface="+mj-lt"/>
              </a:rPr>
              <a:t>ect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of</a:t>
            </a:r>
            <a:r>
              <a:rPr sz="3200" spc="70" dirty="0">
                <a:latin typeface="+mj-lt"/>
              </a:rPr>
              <a:t> Both</a:t>
            </a:r>
          </a:p>
        </p:txBody>
      </p:sp>
      <p:sp>
        <p:nvSpPr>
          <p:cNvPr id="3" name="object 3"/>
          <p:cNvSpPr/>
          <p:nvPr/>
        </p:nvSpPr>
        <p:spPr>
          <a:xfrm>
            <a:off x="2640307" y="5272140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68893" y="5272140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70217" y="5154677"/>
            <a:ext cx="23939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15" dirty="0">
                <a:latin typeface="Helvetica"/>
                <a:cs typeface="Helvetica"/>
              </a:rPr>
              <a:t>-1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40307" y="4276034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168893" y="4276034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070040" y="4158571"/>
            <a:ext cx="43942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15" dirty="0">
                <a:latin typeface="Helvetica"/>
                <a:cs typeface="Helvetica"/>
              </a:rPr>
              <a:t>-0.5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640307" y="3279929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168893" y="3279929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350142" y="3162466"/>
            <a:ext cx="15938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640307" y="2284823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168893" y="2284823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149965" y="2167360"/>
            <a:ext cx="35941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15" dirty="0">
                <a:latin typeface="Helvetica"/>
                <a:cs typeface="Helvetica"/>
              </a:rPr>
              <a:t>0.5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640307" y="1288718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006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168893" y="1288718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006" y="0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350142" y="1171255"/>
            <a:ext cx="15938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1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640307" y="5209133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640307" y="1288718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594246" y="5394702"/>
            <a:ext cx="15938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758426" y="5209133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758426" y="1288718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645635" y="5394702"/>
            <a:ext cx="29273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20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876544" y="5209133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876544" y="1288718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995663" y="5209133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995663" y="1288718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113781" y="5209133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113781" y="1288718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231899" y="5209133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006"/>
                </a:moveTo>
                <a:lnTo>
                  <a:pt x="0" y="0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231899" y="1288718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0"/>
                </a:moveTo>
                <a:lnTo>
                  <a:pt x="0" y="63006"/>
                </a:lnTo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640307" y="1288718"/>
            <a:ext cx="5591810" cy="3983990"/>
          </a:xfrm>
          <a:custGeom>
            <a:avLst/>
            <a:gdLst/>
            <a:ahLst/>
            <a:cxnLst/>
            <a:rect l="l" t="t" r="r" b="b"/>
            <a:pathLst>
              <a:path w="5591809" h="3983990">
                <a:moveTo>
                  <a:pt x="0" y="3983422"/>
                </a:moveTo>
                <a:lnTo>
                  <a:pt x="5591592" y="3983422"/>
                </a:lnTo>
                <a:lnTo>
                  <a:pt x="5591592" y="0"/>
                </a:lnTo>
                <a:lnTo>
                  <a:pt x="0" y="0"/>
                </a:lnTo>
                <a:lnTo>
                  <a:pt x="0" y="3983422"/>
                </a:lnTo>
                <a:close/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4763753" y="5394702"/>
            <a:ext cx="1411605" cy="625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131570" algn="l"/>
              </a:tabLst>
            </a:pPr>
            <a:r>
              <a:rPr sz="1850" spc="20" dirty="0">
                <a:latin typeface="Helvetica"/>
                <a:cs typeface="Helvetica"/>
              </a:rPr>
              <a:t>40	60</a:t>
            </a:r>
            <a:endParaRPr sz="1850">
              <a:latin typeface="Helvetica"/>
              <a:cs typeface="Helvetica"/>
            </a:endParaRPr>
          </a:p>
          <a:p>
            <a:pPr marL="44450">
              <a:lnSpc>
                <a:spcPct val="100000"/>
              </a:lnSpc>
              <a:spcBef>
                <a:spcPts val="615"/>
              </a:spcBef>
            </a:pPr>
            <a:r>
              <a:rPr sz="1850" spc="10" dirty="0">
                <a:latin typeface="Helvetica"/>
                <a:cs typeface="Helvetica"/>
              </a:rPr>
              <a:t>t [arb. units]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000991" y="5394702"/>
            <a:ext cx="29273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80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052382" y="5394702"/>
            <a:ext cx="426084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20" dirty="0">
                <a:latin typeface="Helvetica"/>
                <a:cs typeface="Helvetica"/>
              </a:rPr>
              <a:t>100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514737" y="2841594"/>
            <a:ext cx="326390" cy="8788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dirty="0">
                <a:latin typeface="Helvetica"/>
                <a:cs typeface="Helvetica"/>
              </a:rPr>
              <a:t>W(t)/W</a:t>
            </a:r>
            <a:r>
              <a:rPr sz="2250" baseline="-20370" dirty="0">
                <a:latin typeface="Helvetica"/>
                <a:cs typeface="Helvetica"/>
              </a:rPr>
              <a:t>0</a:t>
            </a:r>
            <a:endParaRPr sz="2250" baseline="-20370">
              <a:latin typeface="Helvetica"/>
              <a:cs typeface="Helvetica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7304802" y="1471737"/>
            <a:ext cx="639445" cy="0"/>
          </a:xfrm>
          <a:custGeom>
            <a:avLst/>
            <a:gdLst/>
            <a:ahLst/>
            <a:cxnLst/>
            <a:rect l="l" t="t" r="r" b="b"/>
            <a:pathLst>
              <a:path w="639445">
                <a:moveTo>
                  <a:pt x="0" y="0"/>
                </a:moveTo>
                <a:lnTo>
                  <a:pt x="639067" y="0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640307" y="1303719"/>
            <a:ext cx="571500" cy="3850640"/>
          </a:xfrm>
          <a:custGeom>
            <a:avLst/>
            <a:gdLst/>
            <a:ahLst/>
            <a:cxnLst/>
            <a:rect l="l" t="t" r="r" b="b"/>
            <a:pathLst>
              <a:path w="571500" h="3850640">
                <a:moveTo>
                  <a:pt x="0" y="1976209"/>
                </a:moveTo>
                <a:lnTo>
                  <a:pt x="6000" y="1777188"/>
                </a:lnTo>
                <a:lnTo>
                  <a:pt x="11001" y="1581167"/>
                </a:lnTo>
                <a:lnTo>
                  <a:pt x="17001" y="1388147"/>
                </a:lnTo>
                <a:lnTo>
                  <a:pt x="22002" y="1201127"/>
                </a:lnTo>
                <a:lnTo>
                  <a:pt x="28002" y="1022108"/>
                </a:lnTo>
                <a:lnTo>
                  <a:pt x="34003" y="852090"/>
                </a:lnTo>
                <a:lnTo>
                  <a:pt x="39004" y="694073"/>
                </a:lnTo>
                <a:lnTo>
                  <a:pt x="45004" y="549058"/>
                </a:lnTo>
                <a:lnTo>
                  <a:pt x="50005" y="419044"/>
                </a:lnTo>
                <a:lnTo>
                  <a:pt x="56005" y="304032"/>
                </a:lnTo>
                <a:lnTo>
                  <a:pt x="62006" y="207021"/>
                </a:lnTo>
                <a:lnTo>
                  <a:pt x="67007" y="127013"/>
                </a:lnTo>
                <a:lnTo>
                  <a:pt x="73007" y="66006"/>
                </a:lnTo>
                <a:lnTo>
                  <a:pt x="78008" y="24002"/>
                </a:lnTo>
                <a:lnTo>
                  <a:pt x="90009" y="0"/>
                </a:lnTo>
                <a:lnTo>
                  <a:pt x="95010" y="18001"/>
                </a:lnTo>
                <a:lnTo>
                  <a:pt x="106011" y="112011"/>
                </a:lnTo>
                <a:lnTo>
                  <a:pt x="112011" y="187019"/>
                </a:lnTo>
                <a:lnTo>
                  <a:pt x="118012" y="280029"/>
                </a:lnTo>
                <a:lnTo>
                  <a:pt x="123013" y="390041"/>
                </a:lnTo>
                <a:lnTo>
                  <a:pt x="129013" y="516054"/>
                </a:lnTo>
                <a:lnTo>
                  <a:pt x="134014" y="656069"/>
                </a:lnTo>
                <a:lnTo>
                  <a:pt x="140014" y="809085"/>
                </a:lnTo>
                <a:lnTo>
                  <a:pt x="146015" y="973103"/>
                </a:lnTo>
                <a:lnTo>
                  <a:pt x="151016" y="1147121"/>
                </a:lnTo>
                <a:lnTo>
                  <a:pt x="157016" y="1329140"/>
                </a:lnTo>
                <a:lnTo>
                  <a:pt x="162017" y="1516160"/>
                </a:lnTo>
                <a:lnTo>
                  <a:pt x="168017" y="1708181"/>
                </a:lnTo>
                <a:lnTo>
                  <a:pt x="173018" y="1902201"/>
                </a:lnTo>
                <a:lnTo>
                  <a:pt x="179018" y="2096222"/>
                </a:lnTo>
                <a:lnTo>
                  <a:pt x="185019" y="2288242"/>
                </a:lnTo>
                <a:lnTo>
                  <a:pt x="190020" y="2476262"/>
                </a:lnTo>
                <a:lnTo>
                  <a:pt x="196020" y="2658281"/>
                </a:lnTo>
                <a:lnTo>
                  <a:pt x="201021" y="2833300"/>
                </a:lnTo>
                <a:lnTo>
                  <a:pt x="207021" y="2999317"/>
                </a:lnTo>
                <a:lnTo>
                  <a:pt x="213022" y="3153334"/>
                </a:lnTo>
                <a:lnTo>
                  <a:pt x="218023" y="3295349"/>
                </a:lnTo>
                <a:lnTo>
                  <a:pt x="224023" y="3424362"/>
                </a:lnTo>
                <a:lnTo>
                  <a:pt x="229024" y="3537374"/>
                </a:lnTo>
                <a:lnTo>
                  <a:pt x="235024" y="3634385"/>
                </a:lnTo>
                <a:lnTo>
                  <a:pt x="241025" y="3713393"/>
                </a:lnTo>
                <a:lnTo>
                  <a:pt x="246026" y="3775400"/>
                </a:lnTo>
                <a:lnTo>
                  <a:pt x="252026" y="3819404"/>
                </a:lnTo>
                <a:lnTo>
                  <a:pt x="263027" y="3850407"/>
                </a:lnTo>
                <a:lnTo>
                  <a:pt x="269028" y="3837406"/>
                </a:lnTo>
                <a:lnTo>
                  <a:pt x="280029" y="3756398"/>
                </a:lnTo>
                <a:lnTo>
                  <a:pt x="285030" y="3688390"/>
                </a:lnTo>
                <a:lnTo>
                  <a:pt x="291030" y="3604381"/>
                </a:lnTo>
                <a:lnTo>
                  <a:pt x="297031" y="3504371"/>
                </a:lnTo>
                <a:lnTo>
                  <a:pt x="302032" y="3389359"/>
                </a:lnTo>
                <a:lnTo>
                  <a:pt x="308032" y="3261345"/>
                </a:lnTo>
                <a:lnTo>
                  <a:pt x="313033" y="3121330"/>
                </a:lnTo>
                <a:lnTo>
                  <a:pt x="319033" y="2970314"/>
                </a:lnTo>
                <a:lnTo>
                  <a:pt x="325034" y="2810297"/>
                </a:lnTo>
                <a:lnTo>
                  <a:pt x="330034" y="2642279"/>
                </a:lnTo>
                <a:lnTo>
                  <a:pt x="336035" y="2469261"/>
                </a:lnTo>
                <a:lnTo>
                  <a:pt x="341036" y="2293242"/>
                </a:lnTo>
                <a:lnTo>
                  <a:pt x="347036" y="2114224"/>
                </a:lnTo>
                <a:lnTo>
                  <a:pt x="353037" y="1935205"/>
                </a:lnTo>
                <a:lnTo>
                  <a:pt x="358037" y="1758186"/>
                </a:lnTo>
                <a:lnTo>
                  <a:pt x="364038" y="1585167"/>
                </a:lnTo>
                <a:lnTo>
                  <a:pt x="369039" y="1416150"/>
                </a:lnTo>
                <a:lnTo>
                  <a:pt x="375039" y="1255132"/>
                </a:lnTo>
                <a:lnTo>
                  <a:pt x="381040" y="1102116"/>
                </a:lnTo>
                <a:lnTo>
                  <a:pt x="386040" y="959101"/>
                </a:lnTo>
                <a:lnTo>
                  <a:pt x="392041" y="828087"/>
                </a:lnTo>
                <a:lnTo>
                  <a:pt x="397042" y="709075"/>
                </a:lnTo>
                <a:lnTo>
                  <a:pt x="403042" y="603063"/>
                </a:lnTo>
                <a:lnTo>
                  <a:pt x="409043" y="513054"/>
                </a:lnTo>
                <a:lnTo>
                  <a:pt x="414043" y="438046"/>
                </a:lnTo>
                <a:lnTo>
                  <a:pt x="420044" y="379040"/>
                </a:lnTo>
                <a:lnTo>
                  <a:pt x="425045" y="336035"/>
                </a:lnTo>
                <a:lnTo>
                  <a:pt x="431045" y="311032"/>
                </a:lnTo>
                <a:lnTo>
                  <a:pt x="437046" y="302032"/>
                </a:lnTo>
                <a:lnTo>
                  <a:pt x="442046" y="311032"/>
                </a:lnTo>
                <a:lnTo>
                  <a:pt x="453048" y="377039"/>
                </a:lnTo>
                <a:lnTo>
                  <a:pt x="459048" y="434045"/>
                </a:lnTo>
                <a:lnTo>
                  <a:pt x="465049" y="506053"/>
                </a:lnTo>
                <a:lnTo>
                  <a:pt x="470049" y="592062"/>
                </a:lnTo>
                <a:lnTo>
                  <a:pt x="476050" y="691073"/>
                </a:lnTo>
                <a:lnTo>
                  <a:pt x="481050" y="802084"/>
                </a:lnTo>
                <a:lnTo>
                  <a:pt x="487051" y="924097"/>
                </a:lnTo>
                <a:lnTo>
                  <a:pt x="493052" y="1055111"/>
                </a:lnTo>
                <a:lnTo>
                  <a:pt x="498052" y="1194126"/>
                </a:lnTo>
                <a:lnTo>
                  <a:pt x="504053" y="1339141"/>
                </a:lnTo>
                <a:lnTo>
                  <a:pt x="509053" y="1489157"/>
                </a:lnTo>
                <a:lnTo>
                  <a:pt x="515054" y="1643174"/>
                </a:lnTo>
                <a:lnTo>
                  <a:pt x="520055" y="1798190"/>
                </a:lnTo>
                <a:lnTo>
                  <a:pt x="526055" y="1953206"/>
                </a:lnTo>
                <a:lnTo>
                  <a:pt x="532056" y="2106223"/>
                </a:lnTo>
                <a:lnTo>
                  <a:pt x="537056" y="2257239"/>
                </a:lnTo>
                <a:lnTo>
                  <a:pt x="543057" y="2403254"/>
                </a:lnTo>
                <a:lnTo>
                  <a:pt x="548058" y="2542269"/>
                </a:lnTo>
                <a:lnTo>
                  <a:pt x="554058" y="2675283"/>
                </a:lnTo>
                <a:lnTo>
                  <a:pt x="560059" y="2799296"/>
                </a:lnTo>
                <a:lnTo>
                  <a:pt x="565059" y="2913308"/>
                </a:lnTo>
                <a:lnTo>
                  <a:pt x="571060" y="3016319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211368" y="2211815"/>
            <a:ext cx="582295" cy="2466340"/>
          </a:xfrm>
          <a:custGeom>
            <a:avLst/>
            <a:gdLst/>
            <a:ahLst/>
            <a:cxnLst/>
            <a:rect l="l" t="t" r="r" b="b"/>
            <a:pathLst>
              <a:path w="582295" h="2466340">
                <a:moveTo>
                  <a:pt x="0" y="2108223"/>
                </a:moveTo>
                <a:lnTo>
                  <a:pt x="5000" y="2199233"/>
                </a:lnTo>
                <a:lnTo>
                  <a:pt x="11001" y="2278241"/>
                </a:lnTo>
                <a:lnTo>
                  <a:pt x="17001" y="2343248"/>
                </a:lnTo>
                <a:lnTo>
                  <a:pt x="22002" y="2395253"/>
                </a:lnTo>
                <a:lnTo>
                  <a:pt x="28002" y="2433257"/>
                </a:lnTo>
                <a:lnTo>
                  <a:pt x="39004" y="2466261"/>
                </a:lnTo>
                <a:lnTo>
                  <a:pt x="45004" y="2461260"/>
                </a:lnTo>
                <a:lnTo>
                  <a:pt x="56005" y="2409255"/>
                </a:lnTo>
                <a:lnTo>
                  <a:pt x="61006" y="2364250"/>
                </a:lnTo>
                <a:lnTo>
                  <a:pt x="67007" y="2306244"/>
                </a:lnTo>
                <a:lnTo>
                  <a:pt x="73007" y="2236236"/>
                </a:lnTo>
                <a:lnTo>
                  <a:pt x="78008" y="2156228"/>
                </a:lnTo>
                <a:lnTo>
                  <a:pt x="84008" y="2066218"/>
                </a:lnTo>
                <a:lnTo>
                  <a:pt x="89009" y="1967208"/>
                </a:lnTo>
                <a:lnTo>
                  <a:pt x="95010" y="1861197"/>
                </a:lnTo>
                <a:lnTo>
                  <a:pt x="101010" y="1748185"/>
                </a:lnTo>
                <a:lnTo>
                  <a:pt x="106011" y="1631172"/>
                </a:lnTo>
                <a:lnTo>
                  <a:pt x="112011" y="1509159"/>
                </a:lnTo>
                <a:lnTo>
                  <a:pt x="117012" y="1385146"/>
                </a:lnTo>
                <a:lnTo>
                  <a:pt x="123013" y="1260133"/>
                </a:lnTo>
                <a:lnTo>
                  <a:pt x="129013" y="1135120"/>
                </a:lnTo>
                <a:lnTo>
                  <a:pt x="134014" y="1012107"/>
                </a:lnTo>
                <a:lnTo>
                  <a:pt x="140014" y="891094"/>
                </a:lnTo>
                <a:lnTo>
                  <a:pt x="145015" y="774082"/>
                </a:lnTo>
                <a:lnTo>
                  <a:pt x="151016" y="662070"/>
                </a:lnTo>
                <a:lnTo>
                  <a:pt x="157016" y="556058"/>
                </a:lnTo>
                <a:lnTo>
                  <a:pt x="162017" y="458048"/>
                </a:lnTo>
                <a:lnTo>
                  <a:pt x="168017" y="367038"/>
                </a:lnTo>
                <a:lnTo>
                  <a:pt x="173018" y="285030"/>
                </a:lnTo>
                <a:lnTo>
                  <a:pt x="179018" y="212022"/>
                </a:lnTo>
                <a:lnTo>
                  <a:pt x="185019" y="150015"/>
                </a:lnTo>
                <a:lnTo>
                  <a:pt x="190020" y="98010"/>
                </a:lnTo>
                <a:lnTo>
                  <a:pt x="196020" y="57006"/>
                </a:lnTo>
                <a:lnTo>
                  <a:pt x="201021" y="27002"/>
                </a:lnTo>
                <a:lnTo>
                  <a:pt x="207021" y="8000"/>
                </a:lnTo>
                <a:lnTo>
                  <a:pt x="213022" y="0"/>
                </a:lnTo>
                <a:lnTo>
                  <a:pt x="218023" y="3000"/>
                </a:lnTo>
                <a:lnTo>
                  <a:pt x="229024" y="41004"/>
                </a:lnTo>
                <a:lnTo>
                  <a:pt x="241025" y="119012"/>
                </a:lnTo>
                <a:lnTo>
                  <a:pt x="246026" y="171018"/>
                </a:lnTo>
                <a:lnTo>
                  <a:pt x="252026" y="232024"/>
                </a:lnTo>
                <a:lnTo>
                  <a:pt x="257027" y="299031"/>
                </a:lnTo>
                <a:lnTo>
                  <a:pt x="263027" y="373039"/>
                </a:lnTo>
                <a:lnTo>
                  <a:pt x="268028" y="452047"/>
                </a:lnTo>
                <a:lnTo>
                  <a:pt x="274029" y="535056"/>
                </a:lnTo>
                <a:lnTo>
                  <a:pt x="280029" y="622065"/>
                </a:lnTo>
                <a:lnTo>
                  <a:pt x="285030" y="712075"/>
                </a:lnTo>
                <a:lnTo>
                  <a:pt x="291030" y="803085"/>
                </a:lnTo>
                <a:lnTo>
                  <a:pt x="296031" y="895094"/>
                </a:lnTo>
                <a:lnTo>
                  <a:pt x="302032" y="986104"/>
                </a:lnTo>
                <a:lnTo>
                  <a:pt x="308032" y="1075113"/>
                </a:lnTo>
                <a:lnTo>
                  <a:pt x="313033" y="1163123"/>
                </a:lnTo>
                <a:lnTo>
                  <a:pt x="319033" y="1247132"/>
                </a:lnTo>
                <a:lnTo>
                  <a:pt x="324034" y="1327140"/>
                </a:lnTo>
                <a:lnTo>
                  <a:pt x="330034" y="1402148"/>
                </a:lnTo>
                <a:lnTo>
                  <a:pt x="336035" y="1472155"/>
                </a:lnTo>
                <a:lnTo>
                  <a:pt x="341036" y="1536162"/>
                </a:lnTo>
                <a:lnTo>
                  <a:pt x="347036" y="1594168"/>
                </a:lnTo>
                <a:lnTo>
                  <a:pt x="352037" y="1644174"/>
                </a:lnTo>
                <a:lnTo>
                  <a:pt x="358037" y="1687178"/>
                </a:lnTo>
                <a:lnTo>
                  <a:pt x="369039" y="1750185"/>
                </a:lnTo>
                <a:lnTo>
                  <a:pt x="386040" y="1786189"/>
                </a:lnTo>
                <a:lnTo>
                  <a:pt x="392041" y="1783188"/>
                </a:lnTo>
                <a:lnTo>
                  <a:pt x="408043" y="1731183"/>
                </a:lnTo>
                <a:lnTo>
                  <a:pt x="420044" y="1666176"/>
                </a:lnTo>
                <a:lnTo>
                  <a:pt x="425045" y="1625172"/>
                </a:lnTo>
                <a:lnTo>
                  <a:pt x="431045" y="1580167"/>
                </a:lnTo>
                <a:lnTo>
                  <a:pt x="436046" y="1531162"/>
                </a:lnTo>
                <a:lnTo>
                  <a:pt x="442046" y="1479156"/>
                </a:lnTo>
                <a:lnTo>
                  <a:pt x="448047" y="1425151"/>
                </a:lnTo>
                <a:lnTo>
                  <a:pt x="453048" y="1368144"/>
                </a:lnTo>
                <a:lnTo>
                  <a:pt x="459048" y="1311138"/>
                </a:lnTo>
                <a:lnTo>
                  <a:pt x="464049" y="1254132"/>
                </a:lnTo>
                <a:lnTo>
                  <a:pt x="470049" y="1196126"/>
                </a:lnTo>
                <a:lnTo>
                  <a:pt x="476050" y="1140120"/>
                </a:lnTo>
                <a:lnTo>
                  <a:pt x="481050" y="1085114"/>
                </a:lnTo>
                <a:lnTo>
                  <a:pt x="487051" y="1032109"/>
                </a:lnTo>
                <a:lnTo>
                  <a:pt x="492052" y="982104"/>
                </a:lnTo>
                <a:lnTo>
                  <a:pt x="498052" y="934098"/>
                </a:lnTo>
                <a:lnTo>
                  <a:pt x="504053" y="891094"/>
                </a:lnTo>
                <a:lnTo>
                  <a:pt x="509053" y="851090"/>
                </a:lnTo>
                <a:lnTo>
                  <a:pt x="515054" y="815086"/>
                </a:lnTo>
                <a:lnTo>
                  <a:pt x="526055" y="756080"/>
                </a:lnTo>
                <a:lnTo>
                  <a:pt x="537056" y="716075"/>
                </a:lnTo>
                <a:lnTo>
                  <a:pt x="554058" y="692073"/>
                </a:lnTo>
                <a:lnTo>
                  <a:pt x="560059" y="692073"/>
                </a:lnTo>
                <a:lnTo>
                  <a:pt x="565059" y="697073"/>
                </a:lnTo>
                <a:lnTo>
                  <a:pt x="571060" y="706074"/>
                </a:lnTo>
                <a:lnTo>
                  <a:pt x="576061" y="718076"/>
                </a:lnTo>
                <a:lnTo>
                  <a:pt x="582061" y="734077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793429" y="2917890"/>
            <a:ext cx="582295" cy="567055"/>
          </a:xfrm>
          <a:custGeom>
            <a:avLst/>
            <a:gdLst/>
            <a:ahLst/>
            <a:cxnLst/>
            <a:rect l="l" t="t" r="r" b="b"/>
            <a:pathLst>
              <a:path w="582295" h="567054">
                <a:moveTo>
                  <a:pt x="0" y="28002"/>
                </a:moveTo>
                <a:lnTo>
                  <a:pt x="5000" y="46004"/>
                </a:lnTo>
                <a:lnTo>
                  <a:pt x="11001" y="67007"/>
                </a:lnTo>
                <a:lnTo>
                  <a:pt x="17001" y="90009"/>
                </a:lnTo>
                <a:lnTo>
                  <a:pt x="22002" y="115012"/>
                </a:lnTo>
                <a:lnTo>
                  <a:pt x="28002" y="141014"/>
                </a:lnTo>
                <a:lnTo>
                  <a:pt x="33003" y="168017"/>
                </a:lnTo>
                <a:lnTo>
                  <a:pt x="39004" y="196020"/>
                </a:lnTo>
                <a:lnTo>
                  <a:pt x="45004" y="223023"/>
                </a:lnTo>
                <a:lnTo>
                  <a:pt x="50005" y="250026"/>
                </a:lnTo>
                <a:lnTo>
                  <a:pt x="56005" y="276029"/>
                </a:lnTo>
                <a:lnTo>
                  <a:pt x="61006" y="302032"/>
                </a:lnTo>
                <a:lnTo>
                  <a:pt x="67007" y="326034"/>
                </a:lnTo>
                <a:lnTo>
                  <a:pt x="73007" y="348036"/>
                </a:lnTo>
                <a:lnTo>
                  <a:pt x="78008" y="369039"/>
                </a:lnTo>
                <a:lnTo>
                  <a:pt x="84008" y="387041"/>
                </a:lnTo>
                <a:lnTo>
                  <a:pt x="101010" y="429045"/>
                </a:lnTo>
                <a:lnTo>
                  <a:pt x="123013" y="452047"/>
                </a:lnTo>
                <a:lnTo>
                  <a:pt x="129013" y="452047"/>
                </a:lnTo>
                <a:lnTo>
                  <a:pt x="162017" y="419044"/>
                </a:lnTo>
                <a:lnTo>
                  <a:pt x="168017" y="410043"/>
                </a:lnTo>
                <a:lnTo>
                  <a:pt x="173018" y="401042"/>
                </a:lnTo>
                <a:lnTo>
                  <a:pt x="179018" y="391041"/>
                </a:lnTo>
                <a:lnTo>
                  <a:pt x="185019" y="382040"/>
                </a:lnTo>
                <a:lnTo>
                  <a:pt x="190020" y="373039"/>
                </a:lnTo>
                <a:lnTo>
                  <a:pt x="196020" y="366038"/>
                </a:lnTo>
                <a:lnTo>
                  <a:pt x="201021" y="359038"/>
                </a:lnTo>
                <a:lnTo>
                  <a:pt x="207021" y="353037"/>
                </a:lnTo>
                <a:lnTo>
                  <a:pt x="213022" y="348036"/>
                </a:lnTo>
                <a:lnTo>
                  <a:pt x="218023" y="345036"/>
                </a:lnTo>
                <a:lnTo>
                  <a:pt x="224023" y="344036"/>
                </a:lnTo>
                <a:lnTo>
                  <a:pt x="229024" y="344036"/>
                </a:lnTo>
                <a:lnTo>
                  <a:pt x="235024" y="346036"/>
                </a:lnTo>
                <a:lnTo>
                  <a:pt x="241025" y="349036"/>
                </a:lnTo>
                <a:lnTo>
                  <a:pt x="246026" y="355037"/>
                </a:lnTo>
                <a:lnTo>
                  <a:pt x="252026" y="362038"/>
                </a:lnTo>
                <a:lnTo>
                  <a:pt x="257027" y="371039"/>
                </a:lnTo>
                <a:lnTo>
                  <a:pt x="263027" y="381040"/>
                </a:lnTo>
                <a:lnTo>
                  <a:pt x="269028" y="392041"/>
                </a:lnTo>
                <a:lnTo>
                  <a:pt x="274029" y="405042"/>
                </a:lnTo>
                <a:lnTo>
                  <a:pt x="280029" y="418044"/>
                </a:lnTo>
                <a:lnTo>
                  <a:pt x="285030" y="432045"/>
                </a:lnTo>
                <a:lnTo>
                  <a:pt x="291030" y="447047"/>
                </a:lnTo>
                <a:lnTo>
                  <a:pt x="297031" y="462048"/>
                </a:lnTo>
                <a:lnTo>
                  <a:pt x="302032" y="477050"/>
                </a:lnTo>
                <a:lnTo>
                  <a:pt x="308032" y="492052"/>
                </a:lnTo>
                <a:lnTo>
                  <a:pt x="313033" y="506053"/>
                </a:lnTo>
                <a:lnTo>
                  <a:pt x="319033" y="519055"/>
                </a:lnTo>
                <a:lnTo>
                  <a:pt x="325034" y="531056"/>
                </a:lnTo>
                <a:lnTo>
                  <a:pt x="330034" y="542057"/>
                </a:lnTo>
                <a:lnTo>
                  <a:pt x="336035" y="551058"/>
                </a:lnTo>
                <a:lnTo>
                  <a:pt x="341036" y="558059"/>
                </a:lnTo>
                <a:lnTo>
                  <a:pt x="347036" y="563059"/>
                </a:lnTo>
                <a:lnTo>
                  <a:pt x="352037" y="566059"/>
                </a:lnTo>
                <a:lnTo>
                  <a:pt x="358037" y="567060"/>
                </a:lnTo>
                <a:lnTo>
                  <a:pt x="364038" y="565059"/>
                </a:lnTo>
                <a:lnTo>
                  <a:pt x="386040" y="530056"/>
                </a:lnTo>
                <a:lnTo>
                  <a:pt x="397042" y="497052"/>
                </a:lnTo>
                <a:lnTo>
                  <a:pt x="403042" y="476050"/>
                </a:lnTo>
                <a:lnTo>
                  <a:pt x="408043" y="454048"/>
                </a:lnTo>
                <a:lnTo>
                  <a:pt x="414043" y="430045"/>
                </a:lnTo>
                <a:lnTo>
                  <a:pt x="420044" y="403042"/>
                </a:lnTo>
                <a:lnTo>
                  <a:pt x="425045" y="376039"/>
                </a:lnTo>
                <a:lnTo>
                  <a:pt x="431045" y="347036"/>
                </a:lnTo>
                <a:lnTo>
                  <a:pt x="436046" y="317033"/>
                </a:lnTo>
                <a:lnTo>
                  <a:pt x="442046" y="287030"/>
                </a:lnTo>
                <a:lnTo>
                  <a:pt x="448047" y="256027"/>
                </a:lnTo>
                <a:lnTo>
                  <a:pt x="453048" y="226023"/>
                </a:lnTo>
                <a:lnTo>
                  <a:pt x="459048" y="196020"/>
                </a:lnTo>
                <a:lnTo>
                  <a:pt x="464049" y="167017"/>
                </a:lnTo>
                <a:lnTo>
                  <a:pt x="470049" y="139014"/>
                </a:lnTo>
                <a:lnTo>
                  <a:pt x="476050" y="113011"/>
                </a:lnTo>
                <a:lnTo>
                  <a:pt x="481050" y="89009"/>
                </a:lnTo>
                <a:lnTo>
                  <a:pt x="487051" y="67007"/>
                </a:lnTo>
                <a:lnTo>
                  <a:pt x="492052" y="48005"/>
                </a:lnTo>
                <a:lnTo>
                  <a:pt x="498052" y="32003"/>
                </a:lnTo>
                <a:lnTo>
                  <a:pt x="504053" y="18001"/>
                </a:lnTo>
                <a:lnTo>
                  <a:pt x="509053" y="9000"/>
                </a:lnTo>
                <a:lnTo>
                  <a:pt x="515054" y="2000"/>
                </a:lnTo>
                <a:lnTo>
                  <a:pt x="520055" y="0"/>
                </a:lnTo>
                <a:lnTo>
                  <a:pt x="526055" y="1000"/>
                </a:lnTo>
                <a:lnTo>
                  <a:pt x="548058" y="44004"/>
                </a:lnTo>
                <a:lnTo>
                  <a:pt x="560059" y="88009"/>
                </a:lnTo>
                <a:lnTo>
                  <a:pt x="565059" y="115012"/>
                </a:lnTo>
                <a:lnTo>
                  <a:pt x="571060" y="145015"/>
                </a:lnTo>
                <a:lnTo>
                  <a:pt x="576061" y="177018"/>
                </a:lnTo>
                <a:lnTo>
                  <a:pt x="582061" y="212022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375491" y="2858884"/>
            <a:ext cx="582295" cy="858519"/>
          </a:xfrm>
          <a:custGeom>
            <a:avLst/>
            <a:gdLst/>
            <a:ahLst/>
            <a:cxnLst/>
            <a:rect l="l" t="t" r="r" b="b"/>
            <a:pathLst>
              <a:path w="582295" h="858520">
                <a:moveTo>
                  <a:pt x="0" y="271028"/>
                </a:moveTo>
                <a:lnTo>
                  <a:pt x="6000" y="308032"/>
                </a:lnTo>
                <a:lnTo>
                  <a:pt x="11001" y="347036"/>
                </a:lnTo>
                <a:lnTo>
                  <a:pt x="17001" y="387041"/>
                </a:lnTo>
                <a:lnTo>
                  <a:pt x="22002" y="428045"/>
                </a:lnTo>
                <a:lnTo>
                  <a:pt x="28002" y="469049"/>
                </a:lnTo>
                <a:lnTo>
                  <a:pt x="34003" y="510054"/>
                </a:lnTo>
                <a:lnTo>
                  <a:pt x="39004" y="551058"/>
                </a:lnTo>
                <a:lnTo>
                  <a:pt x="45004" y="591062"/>
                </a:lnTo>
                <a:lnTo>
                  <a:pt x="50005" y="630066"/>
                </a:lnTo>
                <a:lnTo>
                  <a:pt x="56005" y="666070"/>
                </a:lnTo>
                <a:lnTo>
                  <a:pt x="62006" y="701074"/>
                </a:lnTo>
                <a:lnTo>
                  <a:pt x="67007" y="733077"/>
                </a:lnTo>
                <a:lnTo>
                  <a:pt x="73007" y="762080"/>
                </a:lnTo>
                <a:lnTo>
                  <a:pt x="78008" y="787083"/>
                </a:lnTo>
                <a:lnTo>
                  <a:pt x="84008" y="809085"/>
                </a:lnTo>
                <a:lnTo>
                  <a:pt x="101010" y="852090"/>
                </a:lnTo>
                <a:lnTo>
                  <a:pt x="112011" y="858090"/>
                </a:lnTo>
                <a:lnTo>
                  <a:pt x="117012" y="855090"/>
                </a:lnTo>
                <a:lnTo>
                  <a:pt x="123013" y="847089"/>
                </a:lnTo>
                <a:lnTo>
                  <a:pt x="129013" y="835088"/>
                </a:lnTo>
                <a:lnTo>
                  <a:pt x="134014" y="818086"/>
                </a:lnTo>
                <a:lnTo>
                  <a:pt x="140014" y="798084"/>
                </a:lnTo>
                <a:lnTo>
                  <a:pt x="145015" y="773081"/>
                </a:lnTo>
                <a:lnTo>
                  <a:pt x="151016" y="745078"/>
                </a:lnTo>
                <a:lnTo>
                  <a:pt x="157016" y="714075"/>
                </a:lnTo>
                <a:lnTo>
                  <a:pt x="162017" y="679071"/>
                </a:lnTo>
                <a:lnTo>
                  <a:pt x="168017" y="642068"/>
                </a:lnTo>
                <a:lnTo>
                  <a:pt x="173018" y="603063"/>
                </a:lnTo>
                <a:lnTo>
                  <a:pt x="179018" y="562059"/>
                </a:lnTo>
                <a:lnTo>
                  <a:pt x="185019" y="519055"/>
                </a:lnTo>
                <a:lnTo>
                  <a:pt x="190020" y="476050"/>
                </a:lnTo>
                <a:lnTo>
                  <a:pt x="196020" y="432045"/>
                </a:lnTo>
                <a:lnTo>
                  <a:pt x="201021" y="388041"/>
                </a:lnTo>
                <a:lnTo>
                  <a:pt x="207021" y="344036"/>
                </a:lnTo>
                <a:lnTo>
                  <a:pt x="213022" y="301031"/>
                </a:lnTo>
                <a:lnTo>
                  <a:pt x="218023" y="260027"/>
                </a:lnTo>
                <a:lnTo>
                  <a:pt x="224023" y="221023"/>
                </a:lnTo>
                <a:lnTo>
                  <a:pt x="229024" y="184019"/>
                </a:lnTo>
                <a:lnTo>
                  <a:pt x="235024" y="149015"/>
                </a:lnTo>
                <a:lnTo>
                  <a:pt x="241025" y="117012"/>
                </a:lnTo>
                <a:lnTo>
                  <a:pt x="246026" y="89009"/>
                </a:lnTo>
                <a:lnTo>
                  <a:pt x="252026" y="64006"/>
                </a:lnTo>
                <a:lnTo>
                  <a:pt x="263027" y="26002"/>
                </a:lnTo>
                <a:lnTo>
                  <a:pt x="280029" y="0"/>
                </a:lnTo>
                <a:lnTo>
                  <a:pt x="285030" y="0"/>
                </a:lnTo>
                <a:lnTo>
                  <a:pt x="308032" y="43004"/>
                </a:lnTo>
                <a:lnTo>
                  <a:pt x="313033" y="63006"/>
                </a:lnTo>
                <a:lnTo>
                  <a:pt x="319033" y="86009"/>
                </a:lnTo>
                <a:lnTo>
                  <a:pt x="325034" y="113011"/>
                </a:lnTo>
                <a:lnTo>
                  <a:pt x="330034" y="143015"/>
                </a:lnTo>
                <a:lnTo>
                  <a:pt x="336035" y="175018"/>
                </a:lnTo>
                <a:lnTo>
                  <a:pt x="341036" y="209022"/>
                </a:lnTo>
                <a:lnTo>
                  <a:pt x="347036" y="245025"/>
                </a:lnTo>
                <a:lnTo>
                  <a:pt x="353037" y="283029"/>
                </a:lnTo>
                <a:lnTo>
                  <a:pt x="358037" y="321034"/>
                </a:lnTo>
                <a:lnTo>
                  <a:pt x="364038" y="359038"/>
                </a:lnTo>
                <a:lnTo>
                  <a:pt x="369039" y="398042"/>
                </a:lnTo>
                <a:lnTo>
                  <a:pt x="375039" y="436046"/>
                </a:lnTo>
                <a:lnTo>
                  <a:pt x="381040" y="474050"/>
                </a:lnTo>
                <a:lnTo>
                  <a:pt x="386040" y="510054"/>
                </a:lnTo>
                <a:lnTo>
                  <a:pt x="392041" y="545057"/>
                </a:lnTo>
                <a:lnTo>
                  <a:pt x="397042" y="578061"/>
                </a:lnTo>
                <a:lnTo>
                  <a:pt x="403042" y="608064"/>
                </a:lnTo>
                <a:lnTo>
                  <a:pt x="408043" y="636067"/>
                </a:lnTo>
                <a:lnTo>
                  <a:pt x="414043" y="662070"/>
                </a:lnTo>
                <a:lnTo>
                  <a:pt x="420044" y="684072"/>
                </a:lnTo>
                <a:lnTo>
                  <a:pt x="425045" y="703074"/>
                </a:lnTo>
                <a:lnTo>
                  <a:pt x="442046" y="740078"/>
                </a:lnTo>
                <a:lnTo>
                  <a:pt x="453048" y="747079"/>
                </a:lnTo>
                <a:lnTo>
                  <a:pt x="459048" y="746079"/>
                </a:lnTo>
                <a:lnTo>
                  <a:pt x="481050" y="708075"/>
                </a:lnTo>
                <a:lnTo>
                  <a:pt x="492052" y="672071"/>
                </a:lnTo>
                <a:lnTo>
                  <a:pt x="498052" y="651068"/>
                </a:lnTo>
                <a:lnTo>
                  <a:pt x="504053" y="628066"/>
                </a:lnTo>
                <a:lnTo>
                  <a:pt x="509053" y="604064"/>
                </a:lnTo>
                <a:lnTo>
                  <a:pt x="515054" y="579061"/>
                </a:lnTo>
                <a:lnTo>
                  <a:pt x="520055" y="553058"/>
                </a:lnTo>
                <a:lnTo>
                  <a:pt x="526055" y="526055"/>
                </a:lnTo>
                <a:lnTo>
                  <a:pt x="532056" y="499052"/>
                </a:lnTo>
                <a:lnTo>
                  <a:pt x="537056" y="473050"/>
                </a:lnTo>
                <a:lnTo>
                  <a:pt x="543057" y="447047"/>
                </a:lnTo>
                <a:lnTo>
                  <a:pt x="548058" y="421044"/>
                </a:lnTo>
                <a:lnTo>
                  <a:pt x="554058" y="397042"/>
                </a:lnTo>
                <a:lnTo>
                  <a:pt x="560059" y="374039"/>
                </a:lnTo>
                <a:lnTo>
                  <a:pt x="565059" y="353037"/>
                </a:lnTo>
                <a:lnTo>
                  <a:pt x="571060" y="333035"/>
                </a:lnTo>
                <a:lnTo>
                  <a:pt x="576061" y="315033"/>
                </a:lnTo>
                <a:lnTo>
                  <a:pt x="582061" y="300031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957553" y="2811879"/>
            <a:ext cx="582295" cy="742315"/>
          </a:xfrm>
          <a:custGeom>
            <a:avLst/>
            <a:gdLst/>
            <a:ahLst/>
            <a:cxnLst/>
            <a:rect l="l" t="t" r="r" b="b"/>
            <a:pathLst>
              <a:path w="582295" h="742314">
                <a:moveTo>
                  <a:pt x="0" y="347036"/>
                </a:moveTo>
                <a:lnTo>
                  <a:pt x="22002" y="306032"/>
                </a:lnTo>
                <a:lnTo>
                  <a:pt x="34003" y="300031"/>
                </a:lnTo>
                <a:lnTo>
                  <a:pt x="39004" y="300031"/>
                </a:lnTo>
                <a:lnTo>
                  <a:pt x="67007" y="327034"/>
                </a:lnTo>
                <a:lnTo>
                  <a:pt x="73007" y="337035"/>
                </a:lnTo>
                <a:lnTo>
                  <a:pt x="78008" y="348036"/>
                </a:lnTo>
                <a:lnTo>
                  <a:pt x="84008" y="359038"/>
                </a:lnTo>
                <a:lnTo>
                  <a:pt x="90009" y="371039"/>
                </a:lnTo>
                <a:lnTo>
                  <a:pt x="95010" y="384040"/>
                </a:lnTo>
                <a:lnTo>
                  <a:pt x="101010" y="396041"/>
                </a:lnTo>
                <a:lnTo>
                  <a:pt x="106011" y="408043"/>
                </a:lnTo>
                <a:lnTo>
                  <a:pt x="112011" y="420044"/>
                </a:lnTo>
                <a:lnTo>
                  <a:pt x="118012" y="431045"/>
                </a:lnTo>
                <a:lnTo>
                  <a:pt x="123013" y="441046"/>
                </a:lnTo>
                <a:lnTo>
                  <a:pt x="146015" y="472050"/>
                </a:lnTo>
                <a:lnTo>
                  <a:pt x="168017" y="482051"/>
                </a:lnTo>
                <a:lnTo>
                  <a:pt x="173018" y="481050"/>
                </a:lnTo>
                <a:lnTo>
                  <a:pt x="179018" y="478050"/>
                </a:lnTo>
                <a:lnTo>
                  <a:pt x="185019" y="475050"/>
                </a:lnTo>
                <a:lnTo>
                  <a:pt x="190020" y="470049"/>
                </a:lnTo>
                <a:lnTo>
                  <a:pt x="196020" y="465049"/>
                </a:lnTo>
                <a:lnTo>
                  <a:pt x="201021" y="459048"/>
                </a:lnTo>
                <a:lnTo>
                  <a:pt x="207021" y="452047"/>
                </a:lnTo>
                <a:lnTo>
                  <a:pt x="213022" y="445047"/>
                </a:lnTo>
                <a:lnTo>
                  <a:pt x="218023" y="437046"/>
                </a:lnTo>
                <a:lnTo>
                  <a:pt x="224023" y="430045"/>
                </a:lnTo>
                <a:lnTo>
                  <a:pt x="229024" y="423044"/>
                </a:lnTo>
                <a:lnTo>
                  <a:pt x="235024" y="416044"/>
                </a:lnTo>
                <a:lnTo>
                  <a:pt x="241025" y="410043"/>
                </a:lnTo>
                <a:lnTo>
                  <a:pt x="246026" y="405042"/>
                </a:lnTo>
                <a:lnTo>
                  <a:pt x="252026" y="401042"/>
                </a:lnTo>
                <a:lnTo>
                  <a:pt x="257027" y="398042"/>
                </a:lnTo>
                <a:lnTo>
                  <a:pt x="263027" y="396041"/>
                </a:lnTo>
                <a:lnTo>
                  <a:pt x="269028" y="396041"/>
                </a:lnTo>
                <a:lnTo>
                  <a:pt x="274029" y="397042"/>
                </a:lnTo>
                <a:lnTo>
                  <a:pt x="280029" y="401042"/>
                </a:lnTo>
                <a:lnTo>
                  <a:pt x="285030" y="406043"/>
                </a:lnTo>
                <a:lnTo>
                  <a:pt x="291030" y="412043"/>
                </a:lnTo>
                <a:lnTo>
                  <a:pt x="297031" y="421044"/>
                </a:lnTo>
                <a:lnTo>
                  <a:pt x="302032" y="431045"/>
                </a:lnTo>
                <a:lnTo>
                  <a:pt x="308032" y="443046"/>
                </a:lnTo>
                <a:lnTo>
                  <a:pt x="313033" y="457048"/>
                </a:lnTo>
                <a:lnTo>
                  <a:pt x="319033" y="472050"/>
                </a:lnTo>
                <a:lnTo>
                  <a:pt x="325034" y="489051"/>
                </a:lnTo>
                <a:lnTo>
                  <a:pt x="330034" y="506053"/>
                </a:lnTo>
                <a:lnTo>
                  <a:pt x="336035" y="525055"/>
                </a:lnTo>
                <a:lnTo>
                  <a:pt x="341036" y="545057"/>
                </a:lnTo>
                <a:lnTo>
                  <a:pt x="347036" y="565059"/>
                </a:lnTo>
                <a:lnTo>
                  <a:pt x="353037" y="585061"/>
                </a:lnTo>
                <a:lnTo>
                  <a:pt x="358037" y="605064"/>
                </a:lnTo>
                <a:lnTo>
                  <a:pt x="364038" y="625066"/>
                </a:lnTo>
                <a:lnTo>
                  <a:pt x="369039" y="644068"/>
                </a:lnTo>
                <a:lnTo>
                  <a:pt x="375039" y="663070"/>
                </a:lnTo>
                <a:lnTo>
                  <a:pt x="381040" y="680072"/>
                </a:lnTo>
                <a:lnTo>
                  <a:pt x="386040" y="695073"/>
                </a:lnTo>
                <a:lnTo>
                  <a:pt x="392041" y="709075"/>
                </a:lnTo>
                <a:lnTo>
                  <a:pt x="414043" y="741078"/>
                </a:lnTo>
                <a:lnTo>
                  <a:pt x="420044" y="742078"/>
                </a:lnTo>
                <a:lnTo>
                  <a:pt x="425045" y="740078"/>
                </a:lnTo>
                <a:lnTo>
                  <a:pt x="448047" y="699074"/>
                </a:lnTo>
                <a:lnTo>
                  <a:pt x="459048" y="659069"/>
                </a:lnTo>
                <a:lnTo>
                  <a:pt x="470049" y="607064"/>
                </a:lnTo>
                <a:lnTo>
                  <a:pt x="476050" y="577061"/>
                </a:lnTo>
                <a:lnTo>
                  <a:pt x="481050" y="545057"/>
                </a:lnTo>
                <a:lnTo>
                  <a:pt x="487051" y="510054"/>
                </a:lnTo>
                <a:lnTo>
                  <a:pt x="492052" y="474050"/>
                </a:lnTo>
                <a:lnTo>
                  <a:pt x="498052" y="437046"/>
                </a:lnTo>
                <a:lnTo>
                  <a:pt x="504053" y="398042"/>
                </a:lnTo>
                <a:lnTo>
                  <a:pt x="509053" y="359038"/>
                </a:lnTo>
                <a:lnTo>
                  <a:pt x="515054" y="320033"/>
                </a:lnTo>
                <a:lnTo>
                  <a:pt x="520055" y="281029"/>
                </a:lnTo>
                <a:lnTo>
                  <a:pt x="526055" y="243025"/>
                </a:lnTo>
                <a:lnTo>
                  <a:pt x="532056" y="206021"/>
                </a:lnTo>
                <a:lnTo>
                  <a:pt x="537056" y="171018"/>
                </a:lnTo>
                <a:lnTo>
                  <a:pt x="543057" y="138014"/>
                </a:lnTo>
                <a:lnTo>
                  <a:pt x="548058" y="108011"/>
                </a:lnTo>
                <a:lnTo>
                  <a:pt x="554058" y="80008"/>
                </a:lnTo>
                <a:lnTo>
                  <a:pt x="560059" y="56005"/>
                </a:lnTo>
                <a:lnTo>
                  <a:pt x="565059" y="36003"/>
                </a:lnTo>
                <a:lnTo>
                  <a:pt x="571060" y="20002"/>
                </a:lnTo>
                <a:lnTo>
                  <a:pt x="576061" y="7000"/>
                </a:lnTo>
                <a:lnTo>
                  <a:pt x="582061" y="0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539614" y="2563853"/>
            <a:ext cx="582295" cy="1437640"/>
          </a:xfrm>
          <a:custGeom>
            <a:avLst/>
            <a:gdLst/>
            <a:ahLst/>
            <a:cxnLst/>
            <a:rect l="l" t="t" r="r" b="b"/>
            <a:pathLst>
              <a:path w="582295" h="1437639">
                <a:moveTo>
                  <a:pt x="0" y="248026"/>
                </a:moveTo>
                <a:lnTo>
                  <a:pt x="6000" y="245025"/>
                </a:lnTo>
                <a:lnTo>
                  <a:pt x="11001" y="247026"/>
                </a:lnTo>
                <a:lnTo>
                  <a:pt x="17001" y="254026"/>
                </a:lnTo>
                <a:lnTo>
                  <a:pt x="22002" y="267028"/>
                </a:lnTo>
                <a:lnTo>
                  <a:pt x="28002" y="284030"/>
                </a:lnTo>
                <a:lnTo>
                  <a:pt x="34003" y="306032"/>
                </a:lnTo>
                <a:lnTo>
                  <a:pt x="39004" y="333035"/>
                </a:lnTo>
                <a:lnTo>
                  <a:pt x="45004" y="364038"/>
                </a:lnTo>
                <a:lnTo>
                  <a:pt x="50005" y="400042"/>
                </a:lnTo>
                <a:lnTo>
                  <a:pt x="56005" y="440046"/>
                </a:lnTo>
                <a:lnTo>
                  <a:pt x="62006" y="484051"/>
                </a:lnTo>
                <a:lnTo>
                  <a:pt x="67007" y="531056"/>
                </a:lnTo>
                <a:lnTo>
                  <a:pt x="73007" y="581061"/>
                </a:lnTo>
                <a:lnTo>
                  <a:pt x="78008" y="633067"/>
                </a:lnTo>
                <a:lnTo>
                  <a:pt x="84008" y="687072"/>
                </a:lnTo>
                <a:lnTo>
                  <a:pt x="90009" y="742078"/>
                </a:lnTo>
                <a:lnTo>
                  <a:pt x="95010" y="798084"/>
                </a:lnTo>
                <a:lnTo>
                  <a:pt x="101010" y="855090"/>
                </a:lnTo>
                <a:lnTo>
                  <a:pt x="106011" y="911096"/>
                </a:lnTo>
                <a:lnTo>
                  <a:pt x="112011" y="965102"/>
                </a:lnTo>
                <a:lnTo>
                  <a:pt x="118012" y="1019107"/>
                </a:lnTo>
                <a:lnTo>
                  <a:pt x="123013" y="1069113"/>
                </a:lnTo>
                <a:lnTo>
                  <a:pt x="129013" y="1118118"/>
                </a:lnTo>
                <a:lnTo>
                  <a:pt x="134014" y="1162123"/>
                </a:lnTo>
                <a:lnTo>
                  <a:pt x="140014" y="1203127"/>
                </a:lnTo>
                <a:lnTo>
                  <a:pt x="146015" y="1239131"/>
                </a:lnTo>
                <a:lnTo>
                  <a:pt x="151016" y="1271134"/>
                </a:lnTo>
                <a:lnTo>
                  <a:pt x="162017" y="1318139"/>
                </a:lnTo>
                <a:lnTo>
                  <a:pt x="179018" y="1344142"/>
                </a:lnTo>
                <a:lnTo>
                  <a:pt x="185019" y="1340142"/>
                </a:lnTo>
                <a:lnTo>
                  <a:pt x="202021" y="1289136"/>
                </a:lnTo>
                <a:lnTo>
                  <a:pt x="213022" y="1224129"/>
                </a:lnTo>
                <a:lnTo>
                  <a:pt x="218023" y="1183125"/>
                </a:lnTo>
                <a:lnTo>
                  <a:pt x="224023" y="1137120"/>
                </a:lnTo>
                <a:lnTo>
                  <a:pt x="229024" y="1086115"/>
                </a:lnTo>
                <a:lnTo>
                  <a:pt x="235024" y="1031109"/>
                </a:lnTo>
                <a:lnTo>
                  <a:pt x="241025" y="972103"/>
                </a:lnTo>
                <a:lnTo>
                  <a:pt x="246026" y="910096"/>
                </a:lnTo>
                <a:lnTo>
                  <a:pt x="252026" y="846089"/>
                </a:lnTo>
                <a:lnTo>
                  <a:pt x="257027" y="779082"/>
                </a:lnTo>
                <a:lnTo>
                  <a:pt x="263027" y="711075"/>
                </a:lnTo>
                <a:lnTo>
                  <a:pt x="269028" y="643068"/>
                </a:lnTo>
                <a:lnTo>
                  <a:pt x="274029" y="575060"/>
                </a:lnTo>
                <a:lnTo>
                  <a:pt x="280029" y="507053"/>
                </a:lnTo>
                <a:lnTo>
                  <a:pt x="285030" y="442046"/>
                </a:lnTo>
                <a:lnTo>
                  <a:pt x="291030" y="378040"/>
                </a:lnTo>
                <a:lnTo>
                  <a:pt x="297031" y="318033"/>
                </a:lnTo>
                <a:lnTo>
                  <a:pt x="302032" y="261027"/>
                </a:lnTo>
                <a:lnTo>
                  <a:pt x="308032" y="209022"/>
                </a:lnTo>
                <a:lnTo>
                  <a:pt x="313033" y="161017"/>
                </a:lnTo>
                <a:lnTo>
                  <a:pt x="319033" y="119012"/>
                </a:lnTo>
                <a:lnTo>
                  <a:pt x="325034" y="83008"/>
                </a:lnTo>
                <a:lnTo>
                  <a:pt x="330034" y="53005"/>
                </a:lnTo>
                <a:lnTo>
                  <a:pt x="336035" y="29003"/>
                </a:lnTo>
                <a:lnTo>
                  <a:pt x="341036" y="12001"/>
                </a:lnTo>
                <a:lnTo>
                  <a:pt x="347036" y="3000"/>
                </a:lnTo>
                <a:lnTo>
                  <a:pt x="353037" y="0"/>
                </a:lnTo>
                <a:lnTo>
                  <a:pt x="358037" y="5000"/>
                </a:lnTo>
                <a:lnTo>
                  <a:pt x="375039" y="63006"/>
                </a:lnTo>
                <a:lnTo>
                  <a:pt x="386040" y="135014"/>
                </a:lnTo>
                <a:lnTo>
                  <a:pt x="392041" y="181019"/>
                </a:lnTo>
                <a:lnTo>
                  <a:pt x="397042" y="232024"/>
                </a:lnTo>
                <a:lnTo>
                  <a:pt x="403042" y="288030"/>
                </a:lnTo>
                <a:lnTo>
                  <a:pt x="409043" y="348036"/>
                </a:lnTo>
                <a:lnTo>
                  <a:pt x="414043" y="412043"/>
                </a:lnTo>
                <a:lnTo>
                  <a:pt x="420044" y="480050"/>
                </a:lnTo>
                <a:lnTo>
                  <a:pt x="425045" y="550058"/>
                </a:lnTo>
                <a:lnTo>
                  <a:pt x="431045" y="621065"/>
                </a:lnTo>
                <a:lnTo>
                  <a:pt x="437046" y="694073"/>
                </a:lnTo>
                <a:lnTo>
                  <a:pt x="442046" y="767081"/>
                </a:lnTo>
                <a:lnTo>
                  <a:pt x="448047" y="840089"/>
                </a:lnTo>
                <a:lnTo>
                  <a:pt x="453048" y="911096"/>
                </a:lnTo>
                <a:lnTo>
                  <a:pt x="459048" y="980103"/>
                </a:lnTo>
                <a:lnTo>
                  <a:pt x="465049" y="1047110"/>
                </a:lnTo>
                <a:lnTo>
                  <a:pt x="470049" y="1110117"/>
                </a:lnTo>
                <a:lnTo>
                  <a:pt x="476050" y="1169123"/>
                </a:lnTo>
                <a:lnTo>
                  <a:pt x="481050" y="1224129"/>
                </a:lnTo>
                <a:lnTo>
                  <a:pt x="487051" y="1273134"/>
                </a:lnTo>
                <a:lnTo>
                  <a:pt x="493052" y="1316139"/>
                </a:lnTo>
                <a:lnTo>
                  <a:pt x="498052" y="1354143"/>
                </a:lnTo>
                <a:lnTo>
                  <a:pt x="504053" y="1384146"/>
                </a:lnTo>
                <a:lnTo>
                  <a:pt x="509053" y="1408149"/>
                </a:lnTo>
                <a:lnTo>
                  <a:pt x="515054" y="1425151"/>
                </a:lnTo>
                <a:lnTo>
                  <a:pt x="521055" y="1435152"/>
                </a:lnTo>
                <a:lnTo>
                  <a:pt x="526055" y="1437152"/>
                </a:lnTo>
                <a:lnTo>
                  <a:pt x="532056" y="1432151"/>
                </a:lnTo>
                <a:lnTo>
                  <a:pt x="537056" y="1420150"/>
                </a:lnTo>
                <a:lnTo>
                  <a:pt x="543057" y="1401148"/>
                </a:lnTo>
                <a:lnTo>
                  <a:pt x="549058" y="1375145"/>
                </a:lnTo>
                <a:lnTo>
                  <a:pt x="554058" y="1342142"/>
                </a:lnTo>
                <a:lnTo>
                  <a:pt x="560059" y="1303138"/>
                </a:lnTo>
                <a:lnTo>
                  <a:pt x="565059" y="1258133"/>
                </a:lnTo>
                <a:lnTo>
                  <a:pt x="571060" y="1209128"/>
                </a:lnTo>
                <a:lnTo>
                  <a:pt x="576061" y="1154122"/>
                </a:lnTo>
                <a:lnTo>
                  <a:pt x="582061" y="1095116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121676" y="2647862"/>
            <a:ext cx="582295" cy="1087120"/>
          </a:xfrm>
          <a:custGeom>
            <a:avLst/>
            <a:gdLst/>
            <a:ahLst/>
            <a:cxnLst/>
            <a:rect l="l" t="t" r="r" b="b"/>
            <a:pathLst>
              <a:path w="582295" h="1087120">
                <a:moveTo>
                  <a:pt x="0" y="1011107"/>
                </a:moveTo>
                <a:lnTo>
                  <a:pt x="6000" y="949100"/>
                </a:lnTo>
                <a:lnTo>
                  <a:pt x="11001" y="884093"/>
                </a:lnTo>
                <a:lnTo>
                  <a:pt x="17001" y="817086"/>
                </a:lnTo>
                <a:lnTo>
                  <a:pt x="22002" y="749079"/>
                </a:lnTo>
                <a:lnTo>
                  <a:pt x="28002" y="680072"/>
                </a:lnTo>
                <a:lnTo>
                  <a:pt x="34003" y="611064"/>
                </a:lnTo>
                <a:lnTo>
                  <a:pt x="39004" y="543057"/>
                </a:lnTo>
                <a:lnTo>
                  <a:pt x="45004" y="476050"/>
                </a:lnTo>
                <a:lnTo>
                  <a:pt x="50005" y="412043"/>
                </a:lnTo>
                <a:lnTo>
                  <a:pt x="56005" y="350037"/>
                </a:lnTo>
                <a:lnTo>
                  <a:pt x="62006" y="292030"/>
                </a:lnTo>
                <a:lnTo>
                  <a:pt x="67007" y="238025"/>
                </a:lnTo>
                <a:lnTo>
                  <a:pt x="73007" y="188019"/>
                </a:lnTo>
                <a:lnTo>
                  <a:pt x="78008" y="144015"/>
                </a:lnTo>
                <a:lnTo>
                  <a:pt x="84008" y="105011"/>
                </a:lnTo>
                <a:lnTo>
                  <a:pt x="90009" y="72007"/>
                </a:lnTo>
                <a:lnTo>
                  <a:pt x="95010" y="44004"/>
                </a:lnTo>
                <a:lnTo>
                  <a:pt x="101010" y="23002"/>
                </a:lnTo>
                <a:lnTo>
                  <a:pt x="106011" y="9000"/>
                </a:lnTo>
                <a:lnTo>
                  <a:pt x="112011" y="1000"/>
                </a:lnTo>
                <a:lnTo>
                  <a:pt x="118012" y="0"/>
                </a:lnTo>
                <a:lnTo>
                  <a:pt x="123013" y="5000"/>
                </a:lnTo>
                <a:lnTo>
                  <a:pt x="140014" y="57006"/>
                </a:lnTo>
                <a:lnTo>
                  <a:pt x="151016" y="120012"/>
                </a:lnTo>
                <a:lnTo>
                  <a:pt x="157016" y="159016"/>
                </a:lnTo>
                <a:lnTo>
                  <a:pt x="162017" y="202021"/>
                </a:lnTo>
                <a:lnTo>
                  <a:pt x="168017" y="248026"/>
                </a:lnTo>
                <a:lnTo>
                  <a:pt x="174018" y="298031"/>
                </a:lnTo>
                <a:lnTo>
                  <a:pt x="179018" y="350037"/>
                </a:lnTo>
                <a:lnTo>
                  <a:pt x="185019" y="405042"/>
                </a:lnTo>
                <a:lnTo>
                  <a:pt x="190020" y="460048"/>
                </a:lnTo>
                <a:lnTo>
                  <a:pt x="196020" y="516054"/>
                </a:lnTo>
                <a:lnTo>
                  <a:pt x="202021" y="573060"/>
                </a:lnTo>
                <a:lnTo>
                  <a:pt x="207021" y="628066"/>
                </a:lnTo>
                <a:lnTo>
                  <a:pt x="213022" y="683072"/>
                </a:lnTo>
                <a:lnTo>
                  <a:pt x="218023" y="736077"/>
                </a:lnTo>
                <a:lnTo>
                  <a:pt x="224023" y="787083"/>
                </a:lnTo>
                <a:lnTo>
                  <a:pt x="230024" y="835088"/>
                </a:lnTo>
                <a:lnTo>
                  <a:pt x="235024" y="879093"/>
                </a:lnTo>
                <a:lnTo>
                  <a:pt x="241025" y="921097"/>
                </a:lnTo>
                <a:lnTo>
                  <a:pt x="246026" y="958101"/>
                </a:lnTo>
                <a:lnTo>
                  <a:pt x="252026" y="991105"/>
                </a:lnTo>
                <a:lnTo>
                  <a:pt x="258027" y="1019107"/>
                </a:lnTo>
                <a:lnTo>
                  <a:pt x="263027" y="1043110"/>
                </a:lnTo>
                <a:lnTo>
                  <a:pt x="269028" y="1061112"/>
                </a:lnTo>
                <a:lnTo>
                  <a:pt x="274029" y="1075113"/>
                </a:lnTo>
                <a:lnTo>
                  <a:pt x="280029" y="1083114"/>
                </a:lnTo>
                <a:lnTo>
                  <a:pt x="286030" y="1087115"/>
                </a:lnTo>
                <a:lnTo>
                  <a:pt x="291030" y="1086115"/>
                </a:lnTo>
                <a:lnTo>
                  <a:pt x="313033" y="1036109"/>
                </a:lnTo>
                <a:lnTo>
                  <a:pt x="325034" y="988104"/>
                </a:lnTo>
                <a:lnTo>
                  <a:pt x="330034" y="959101"/>
                </a:lnTo>
                <a:lnTo>
                  <a:pt x="336035" y="928098"/>
                </a:lnTo>
                <a:lnTo>
                  <a:pt x="341036" y="895094"/>
                </a:lnTo>
                <a:lnTo>
                  <a:pt x="347036" y="861091"/>
                </a:lnTo>
                <a:lnTo>
                  <a:pt x="353037" y="825087"/>
                </a:lnTo>
                <a:lnTo>
                  <a:pt x="358037" y="789083"/>
                </a:lnTo>
                <a:lnTo>
                  <a:pt x="364038" y="753079"/>
                </a:lnTo>
                <a:lnTo>
                  <a:pt x="369039" y="717075"/>
                </a:lnTo>
                <a:lnTo>
                  <a:pt x="375039" y="682072"/>
                </a:lnTo>
                <a:lnTo>
                  <a:pt x="381040" y="648068"/>
                </a:lnTo>
                <a:lnTo>
                  <a:pt x="386040" y="615065"/>
                </a:lnTo>
                <a:lnTo>
                  <a:pt x="392041" y="584061"/>
                </a:lnTo>
                <a:lnTo>
                  <a:pt x="397042" y="556058"/>
                </a:lnTo>
                <a:lnTo>
                  <a:pt x="403042" y="530056"/>
                </a:lnTo>
                <a:lnTo>
                  <a:pt x="409043" y="507053"/>
                </a:lnTo>
                <a:lnTo>
                  <a:pt x="414043" y="486051"/>
                </a:lnTo>
                <a:lnTo>
                  <a:pt x="420044" y="469049"/>
                </a:lnTo>
                <a:lnTo>
                  <a:pt x="442046" y="430045"/>
                </a:lnTo>
                <a:lnTo>
                  <a:pt x="448047" y="428045"/>
                </a:lnTo>
                <a:lnTo>
                  <a:pt x="453048" y="429045"/>
                </a:lnTo>
                <a:lnTo>
                  <a:pt x="481050" y="469049"/>
                </a:lnTo>
                <a:lnTo>
                  <a:pt x="487051" y="483051"/>
                </a:lnTo>
                <a:lnTo>
                  <a:pt x="493052" y="497052"/>
                </a:lnTo>
                <a:lnTo>
                  <a:pt x="498052" y="512054"/>
                </a:lnTo>
                <a:lnTo>
                  <a:pt x="504053" y="527055"/>
                </a:lnTo>
                <a:lnTo>
                  <a:pt x="509053" y="542057"/>
                </a:lnTo>
                <a:lnTo>
                  <a:pt x="515054" y="557059"/>
                </a:lnTo>
                <a:lnTo>
                  <a:pt x="521055" y="572060"/>
                </a:lnTo>
                <a:lnTo>
                  <a:pt x="526055" y="585061"/>
                </a:lnTo>
                <a:lnTo>
                  <a:pt x="532056" y="597063"/>
                </a:lnTo>
                <a:lnTo>
                  <a:pt x="537056" y="608064"/>
                </a:lnTo>
                <a:lnTo>
                  <a:pt x="543057" y="617065"/>
                </a:lnTo>
                <a:lnTo>
                  <a:pt x="549058" y="624066"/>
                </a:lnTo>
                <a:lnTo>
                  <a:pt x="554058" y="630066"/>
                </a:lnTo>
                <a:lnTo>
                  <a:pt x="560059" y="633067"/>
                </a:lnTo>
                <a:lnTo>
                  <a:pt x="565059" y="634067"/>
                </a:lnTo>
                <a:lnTo>
                  <a:pt x="571060" y="633067"/>
                </a:lnTo>
                <a:lnTo>
                  <a:pt x="577061" y="630066"/>
                </a:lnTo>
                <a:lnTo>
                  <a:pt x="582061" y="625066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703738" y="2380833"/>
            <a:ext cx="582295" cy="2112645"/>
          </a:xfrm>
          <a:custGeom>
            <a:avLst/>
            <a:gdLst/>
            <a:ahLst/>
            <a:cxnLst/>
            <a:rect l="l" t="t" r="r" b="b"/>
            <a:pathLst>
              <a:path w="582295" h="2112645">
                <a:moveTo>
                  <a:pt x="0" y="892094"/>
                </a:moveTo>
                <a:lnTo>
                  <a:pt x="6000" y="885093"/>
                </a:lnTo>
                <a:lnTo>
                  <a:pt x="11001" y="876092"/>
                </a:lnTo>
                <a:lnTo>
                  <a:pt x="17001" y="866091"/>
                </a:lnTo>
                <a:lnTo>
                  <a:pt x="23002" y="854090"/>
                </a:lnTo>
                <a:lnTo>
                  <a:pt x="28002" y="842089"/>
                </a:lnTo>
                <a:lnTo>
                  <a:pt x="34003" y="828087"/>
                </a:lnTo>
                <a:lnTo>
                  <a:pt x="39004" y="814086"/>
                </a:lnTo>
                <a:lnTo>
                  <a:pt x="45004" y="800084"/>
                </a:lnTo>
                <a:lnTo>
                  <a:pt x="50005" y="786083"/>
                </a:lnTo>
                <a:lnTo>
                  <a:pt x="56005" y="772081"/>
                </a:lnTo>
                <a:lnTo>
                  <a:pt x="62006" y="760080"/>
                </a:lnTo>
                <a:lnTo>
                  <a:pt x="67007" y="749079"/>
                </a:lnTo>
                <a:lnTo>
                  <a:pt x="73007" y="739078"/>
                </a:lnTo>
                <a:lnTo>
                  <a:pt x="78008" y="731077"/>
                </a:lnTo>
                <a:lnTo>
                  <a:pt x="84008" y="725076"/>
                </a:lnTo>
                <a:lnTo>
                  <a:pt x="90009" y="722076"/>
                </a:lnTo>
                <a:lnTo>
                  <a:pt x="95010" y="722076"/>
                </a:lnTo>
                <a:lnTo>
                  <a:pt x="123013" y="767081"/>
                </a:lnTo>
                <a:lnTo>
                  <a:pt x="129013" y="786083"/>
                </a:lnTo>
                <a:lnTo>
                  <a:pt x="134014" y="808085"/>
                </a:lnTo>
                <a:lnTo>
                  <a:pt x="140014" y="833088"/>
                </a:lnTo>
                <a:lnTo>
                  <a:pt x="146015" y="861091"/>
                </a:lnTo>
                <a:lnTo>
                  <a:pt x="151016" y="892094"/>
                </a:lnTo>
                <a:lnTo>
                  <a:pt x="157016" y="925098"/>
                </a:lnTo>
                <a:lnTo>
                  <a:pt x="162017" y="961101"/>
                </a:lnTo>
                <a:lnTo>
                  <a:pt x="168017" y="998105"/>
                </a:lnTo>
                <a:lnTo>
                  <a:pt x="174018" y="1036109"/>
                </a:lnTo>
                <a:lnTo>
                  <a:pt x="179018" y="1076114"/>
                </a:lnTo>
                <a:lnTo>
                  <a:pt x="185019" y="1115118"/>
                </a:lnTo>
                <a:lnTo>
                  <a:pt x="190020" y="1155122"/>
                </a:lnTo>
                <a:lnTo>
                  <a:pt x="196020" y="1194126"/>
                </a:lnTo>
                <a:lnTo>
                  <a:pt x="202021" y="1231130"/>
                </a:lnTo>
                <a:lnTo>
                  <a:pt x="207021" y="1267134"/>
                </a:lnTo>
                <a:lnTo>
                  <a:pt x="213022" y="1301137"/>
                </a:lnTo>
                <a:lnTo>
                  <a:pt x="218023" y="1331141"/>
                </a:lnTo>
                <a:lnTo>
                  <a:pt x="224023" y="1358143"/>
                </a:lnTo>
                <a:lnTo>
                  <a:pt x="235024" y="1401148"/>
                </a:lnTo>
                <a:lnTo>
                  <a:pt x="252026" y="1427151"/>
                </a:lnTo>
                <a:lnTo>
                  <a:pt x="258027" y="1425151"/>
                </a:lnTo>
                <a:lnTo>
                  <a:pt x="274029" y="1382146"/>
                </a:lnTo>
                <a:lnTo>
                  <a:pt x="286030" y="1322140"/>
                </a:lnTo>
                <a:lnTo>
                  <a:pt x="291030" y="1283135"/>
                </a:lnTo>
                <a:lnTo>
                  <a:pt x="297031" y="1238131"/>
                </a:lnTo>
                <a:lnTo>
                  <a:pt x="302032" y="1188125"/>
                </a:lnTo>
                <a:lnTo>
                  <a:pt x="308032" y="1133120"/>
                </a:lnTo>
                <a:lnTo>
                  <a:pt x="314033" y="1073113"/>
                </a:lnTo>
                <a:lnTo>
                  <a:pt x="319033" y="1010107"/>
                </a:lnTo>
                <a:lnTo>
                  <a:pt x="325034" y="942099"/>
                </a:lnTo>
                <a:lnTo>
                  <a:pt x="330034" y="872092"/>
                </a:lnTo>
                <a:lnTo>
                  <a:pt x="336035" y="800084"/>
                </a:lnTo>
                <a:lnTo>
                  <a:pt x="342036" y="726076"/>
                </a:lnTo>
                <a:lnTo>
                  <a:pt x="347036" y="652069"/>
                </a:lnTo>
                <a:lnTo>
                  <a:pt x="353037" y="578061"/>
                </a:lnTo>
                <a:lnTo>
                  <a:pt x="358037" y="505053"/>
                </a:lnTo>
                <a:lnTo>
                  <a:pt x="364038" y="433045"/>
                </a:lnTo>
                <a:lnTo>
                  <a:pt x="370039" y="365038"/>
                </a:lnTo>
                <a:lnTo>
                  <a:pt x="375039" y="300031"/>
                </a:lnTo>
                <a:lnTo>
                  <a:pt x="381040" y="240025"/>
                </a:lnTo>
                <a:lnTo>
                  <a:pt x="386040" y="185019"/>
                </a:lnTo>
                <a:lnTo>
                  <a:pt x="392041" y="135014"/>
                </a:lnTo>
                <a:lnTo>
                  <a:pt x="397042" y="93009"/>
                </a:lnTo>
                <a:lnTo>
                  <a:pt x="409043" y="30003"/>
                </a:lnTo>
                <a:lnTo>
                  <a:pt x="425045" y="0"/>
                </a:lnTo>
                <a:lnTo>
                  <a:pt x="431045" y="9000"/>
                </a:lnTo>
                <a:lnTo>
                  <a:pt x="442046" y="55005"/>
                </a:lnTo>
                <a:lnTo>
                  <a:pt x="453048" y="138014"/>
                </a:lnTo>
                <a:lnTo>
                  <a:pt x="459048" y="194020"/>
                </a:lnTo>
                <a:lnTo>
                  <a:pt x="465049" y="259027"/>
                </a:lnTo>
                <a:lnTo>
                  <a:pt x="470049" y="331035"/>
                </a:lnTo>
                <a:lnTo>
                  <a:pt x="476050" y="411043"/>
                </a:lnTo>
                <a:lnTo>
                  <a:pt x="481050" y="499052"/>
                </a:lnTo>
                <a:lnTo>
                  <a:pt x="487051" y="592062"/>
                </a:lnTo>
                <a:lnTo>
                  <a:pt x="493052" y="691073"/>
                </a:lnTo>
                <a:lnTo>
                  <a:pt x="498052" y="794084"/>
                </a:lnTo>
                <a:lnTo>
                  <a:pt x="504053" y="900095"/>
                </a:lnTo>
                <a:lnTo>
                  <a:pt x="509053" y="1008106"/>
                </a:lnTo>
                <a:lnTo>
                  <a:pt x="515054" y="1118118"/>
                </a:lnTo>
                <a:lnTo>
                  <a:pt x="521055" y="1228130"/>
                </a:lnTo>
                <a:lnTo>
                  <a:pt x="526055" y="1336141"/>
                </a:lnTo>
                <a:lnTo>
                  <a:pt x="532056" y="1443152"/>
                </a:lnTo>
                <a:lnTo>
                  <a:pt x="537056" y="1545163"/>
                </a:lnTo>
                <a:lnTo>
                  <a:pt x="543057" y="1644174"/>
                </a:lnTo>
                <a:lnTo>
                  <a:pt x="549058" y="1736183"/>
                </a:lnTo>
                <a:lnTo>
                  <a:pt x="554058" y="1821192"/>
                </a:lnTo>
                <a:lnTo>
                  <a:pt x="560059" y="1899201"/>
                </a:lnTo>
                <a:lnTo>
                  <a:pt x="565059" y="1968208"/>
                </a:lnTo>
                <a:lnTo>
                  <a:pt x="571060" y="2027214"/>
                </a:lnTo>
                <a:lnTo>
                  <a:pt x="577061" y="2075219"/>
                </a:lnTo>
                <a:lnTo>
                  <a:pt x="582061" y="2112223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285800" y="1364726"/>
            <a:ext cx="582295" cy="3697604"/>
          </a:xfrm>
          <a:custGeom>
            <a:avLst/>
            <a:gdLst/>
            <a:ahLst/>
            <a:cxnLst/>
            <a:rect l="l" t="t" r="r" b="b"/>
            <a:pathLst>
              <a:path w="582295" h="3697604">
                <a:moveTo>
                  <a:pt x="0" y="3128331"/>
                </a:moveTo>
                <a:lnTo>
                  <a:pt x="6000" y="3154334"/>
                </a:lnTo>
                <a:lnTo>
                  <a:pt x="11001" y="3167335"/>
                </a:lnTo>
                <a:lnTo>
                  <a:pt x="17001" y="3167335"/>
                </a:lnTo>
                <a:lnTo>
                  <a:pt x="28002" y="3129331"/>
                </a:lnTo>
                <a:lnTo>
                  <a:pt x="34003" y="3091327"/>
                </a:lnTo>
                <a:lnTo>
                  <a:pt x="39004" y="3040322"/>
                </a:lnTo>
                <a:lnTo>
                  <a:pt x="45004" y="2976315"/>
                </a:lnTo>
                <a:lnTo>
                  <a:pt x="51005" y="2901307"/>
                </a:lnTo>
                <a:lnTo>
                  <a:pt x="56005" y="2815298"/>
                </a:lnTo>
                <a:lnTo>
                  <a:pt x="62006" y="2718288"/>
                </a:lnTo>
                <a:lnTo>
                  <a:pt x="67007" y="2611276"/>
                </a:lnTo>
                <a:lnTo>
                  <a:pt x="73007" y="2495264"/>
                </a:lnTo>
                <a:lnTo>
                  <a:pt x="79008" y="2372251"/>
                </a:lnTo>
                <a:lnTo>
                  <a:pt x="84008" y="2243237"/>
                </a:lnTo>
                <a:lnTo>
                  <a:pt x="90009" y="2108223"/>
                </a:lnTo>
                <a:lnTo>
                  <a:pt x="95010" y="1969208"/>
                </a:lnTo>
                <a:lnTo>
                  <a:pt x="101010" y="1828193"/>
                </a:lnTo>
                <a:lnTo>
                  <a:pt x="107011" y="1686178"/>
                </a:lnTo>
                <a:lnTo>
                  <a:pt x="112011" y="1544163"/>
                </a:lnTo>
                <a:lnTo>
                  <a:pt x="118012" y="1404148"/>
                </a:lnTo>
                <a:lnTo>
                  <a:pt x="123013" y="1267134"/>
                </a:lnTo>
                <a:lnTo>
                  <a:pt x="129013" y="1136120"/>
                </a:lnTo>
                <a:lnTo>
                  <a:pt x="134014" y="1010107"/>
                </a:lnTo>
                <a:lnTo>
                  <a:pt x="140014" y="892094"/>
                </a:lnTo>
                <a:lnTo>
                  <a:pt x="146015" y="783082"/>
                </a:lnTo>
                <a:lnTo>
                  <a:pt x="151016" y="685072"/>
                </a:lnTo>
                <a:lnTo>
                  <a:pt x="157016" y="597063"/>
                </a:lnTo>
                <a:lnTo>
                  <a:pt x="162017" y="523055"/>
                </a:lnTo>
                <a:lnTo>
                  <a:pt x="168017" y="461048"/>
                </a:lnTo>
                <a:lnTo>
                  <a:pt x="174018" y="413043"/>
                </a:lnTo>
                <a:lnTo>
                  <a:pt x="179018" y="381040"/>
                </a:lnTo>
                <a:lnTo>
                  <a:pt x="185019" y="363038"/>
                </a:lnTo>
                <a:lnTo>
                  <a:pt x="190020" y="361038"/>
                </a:lnTo>
                <a:lnTo>
                  <a:pt x="196020" y="375039"/>
                </a:lnTo>
                <a:lnTo>
                  <a:pt x="202021" y="405042"/>
                </a:lnTo>
                <a:lnTo>
                  <a:pt x="207021" y="450047"/>
                </a:lnTo>
                <a:lnTo>
                  <a:pt x="213022" y="511054"/>
                </a:lnTo>
                <a:lnTo>
                  <a:pt x="218023" y="587062"/>
                </a:lnTo>
                <a:lnTo>
                  <a:pt x="224023" y="677071"/>
                </a:lnTo>
                <a:lnTo>
                  <a:pt x="230024" y="780082"/>
                </a:lnTo>
                <a:lnTo>
                  <a:pt x="235024" y="896094"/>
                </a:lnTo>
                <a:lnTo>
                  <a:pt x="241025" y="1024108"/>
                </a:lnTo>
                <a:lnTo>
                  <a:pt x="246026" y="1161123"/>
                </a:lnTo>
                <a:lnTo>
                  <a:pt x="252026" y="1308138"/>
                </a:lnTo>
                <a:lnTo>
                  <a:pt x="258027" y="1462154"/>
                </a:lnTo>
                <a:lnTo>
                  <a:pt x="263027" y="1623171"/>
                </a:lnTo>
                <a:lnTo>
                  <a:pt x="269028" y="1787189"/>
                </a:lnTo>
                <a:lnTo>
                  <a:pt x="274029" y="1955207"/>
                </a:lnTo>
                <a:lnTo>
                  <a:pt x="280029" y="2123224"/>
                </a:lnTo>
                <a:lnTo>
                  <a:pt x="286030" y="2291242"/>
                </a:lnTo>
                <a:lnTo>
                  <a:pt x="291030" y="2457260"/>
                </a:lnTo>
                <a:lnTo>
                  <a:pt x="297031" y="2618277"/>
                </a:lnTo>
                <a:lnTo>
                  <a:pt x="302032" y="2774293"/>
                </a:lnTo>
                <a:lnTo>
                  <a:pt x="308032" y="2922309"/>
                </a:lnTo>
                <a:lnTo>
                  <a:pt x="314033" y="3061324"/>
                </a:lnTo>
                <a:lnTo>
                  <a:pt x="319033" y="3189337"/>
                </a:lnTo>
                <a:lnTo>
                  <a:pt x="325034" y="3306350"/>
                </a:lnTo>
                <a:lnTo>
                  <a:pt x="330034" y="3409361"/>
                </a:lnTo>
                <a:lnTo>
                  <a:pt x="336035" y="3498370"/>
                </a:lnTo>
                <a:lnTo>
                  <a:pt x="342036" y="3572378"/>
                </a:lnTo>
                <a:lnTo>
                  <a:pt x="347036" y="3629384"/>
                </a:lnTo>
                <a:lnTo>
                  <a:pt x="353037" y="3669388"/>
                </a:lnTo>
                <a:lnTo>
                  <a:pt x="364038" y="3697391"/>
                </a:lnTo>
                <a:lnTo>
                  <a:pt x="370039" y="3685390"/>
                </a:lnTo>
                <a:lnTo>
                  <a:pt x="381040" y="3605382"/>
                </a:lnTo>
                <a:lnTo>
                  <a:pt x="386040" y="3539375"/>
                </a:lnTo>
                <a:lnTo>
                  <a:pt x="392041" y="3456366"/>
                </a:lnTo>
                <a:lnTo>
                  <a:pt x="398042" y="3357355"/>
                </a:lnTo>
                <a:lnTo>
                  <a:pt x="403042" y="3243343"/>
                </a:lnTo>
                <a:lnTo>
                  <a:pt x="409043" y="3115330"/>
                </a:lnTo>
                <a:lnTo>
                  <a:pt x="414043" y="2974315"/>
                </a:lnTo>
                <a:lnTo>
                  <a:pt x="420044" y="2821298"/>
                </a:lnTo>
                <a:lnTo>
                  <a:pt x="426045" y="2659281"/>
                </a:lnTo>
                <a:lnTo>
                  <a:pt x="431045" y="2488263"/>
                </a:lnTo>
                <a:lnTo>
                  <a:pt x="437046" y="2311244"/>
                </a:lnTo>
                <a:lnTo>
                  <a:pt x="442046" y="2129225"/>
                </a:lnTo>
                <a:lnTo>
                  <a:pt x="448047" y="1944206"/>
                </a:lnTo>
                <a:lnTo>
                  <a:pt x="453048" y="1757186"/>
                </a:lnTo>
                <a:lnTo>
                  <a:pt x="459048" y="1572166"/>
                </a:lnTo>
                <a:lnTo>
                  <a:pt x="465049" y="1389147"/>
                </a:lnTo>
                <a:lnTo>
                  <a:pt x="470049" y="1210128"/>
                </a:lnTo>
                <a:lnTo>
                  <a:pt x="476050" y="1038110"/>
                </a:lnTo>
                <a:lnTo>
                  <a:pt x="481050" y="874092"/>
                </a:lnTo>
                <a:lnTo>
                  <a:pt x="487051" y="720076"/>
                </a:lnTo>
                <a:lnTo>
                  <a:pt x="493052" y="578061"/>
                </a:lnTo>
                <a:lnTo>
                  <a:pt x="498052" y="448047"/>
                </a:lnTo>
                <a:lnTo>
                  <a:pt x="504053" y="333035"/>
                </a:lnTo>
                <a:lnTo>
                  <a:pt x="509053" y="234024"/>
                </a:lnTo>
                <a:lnTo>
                  <a:pt x="515054" y="151016"/>
                </a:lnTo>
                <a:lnTo>
                  <a:pt x="521055" y="85009"/>
                </a:lnTo>
                <a:lnTo>
                  <a:pt x="526055" y="38004"/>
                </a:lnTo>
                <a:lnTo>
                  <a:pt x="532056" y="10001"/>
                </a:lnTo>
                <a:lnTo>
                  <a:pt x="537056" y="0"/>
                </a:lnTo>
                <a:lnTo>
                  <a:pt x="543057" y="10001"/>
                </a:lnTo>
                <a:lnTo>
                  <a:pt x="549058" y="40004"/>
                </a:lnTo>
                <a:lnTo>
                  <a:pt x="554058" y="88009"/>
                </a:lnTo>
                <a:lnTo>
                  <a:pt x="560059" y="155016"/>
                </a:lnTo>
                <a:lnTo>
                  <a:pt x="565059" y="240025"/>
                </a:lnTo>
                <a:lnTo>
                  <a:pt x="571060" y="341036"/>
                </a:lnTo>
                <a:lnTo>
                  <a:pt x="577061" y="459048"/>
                </a:lnTo>
                <a:lnTo>
                  <a:pt x="582061" y="592062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867861" y="1412731"/>
            <a:ext cx="364490" cy="3811904"/>
          </a:xfrm>
          <a:custGeom>
            <a:avLst/>
            <a:gdLst/>
            <a:ahLst/>
            <a:cxnLst/>
            <a:rect l="l" t="t" r="r" b="b"/>
            <a:pathLst>
              <a:path w="364490" h="3811904">
                <a:moveTo>
                  <a:pt x="0" y="544057"/>
                </a:moveTo>
                <a:lnTo>
                  <a:pt x="6000" y="690073"/>
                </a:lnTo>
                <a:lnTo>
                  <a:pt x="11001" y="849089"/>
                </a:lnTo>
                <a:lnTo>
                  <a:pt x="17001" y="1018107"/>
                </a:lnTo>
                <a:lnTo>
                  <a:pt x="23002" y="1196126"/>
                </a:lnTo>
                <a:lnTo>
                  <a:pt x="28002" y="1380146"/>
                </a:lnTo>
                <a:lnTo>
                  <a:pt x="34003" y="1570166"/>
                </a:lnTo>
                <a:lnTo>
                  <a:pt x="39004" y="1763186"/>
                </a:lnTo>
                <a:lnTo>
                  <a:pt x="45004" y="1958207"/>
                </a:lnTo>
                <a:lnTo>
                  <a:pt x="51005" y="2151227"/>
                </a:lnTo>
                <a:lnTo>
                  <a:pt x="56005" y="2342248"/>
                </a:lnTo>
                <a:lnTo>
                  <a:pt x="62006" y="2529268"/>
                </a:lnTo>
                <a:lnTo>
                  <a:pt x="67007" y="2708286"/>
                </a:lnTo>
                <a:lnTo>
                  <a:pt x="73007" y="2880305"/>
                </a:lnTo>
                <a:lnTo>
                  <a:pt x="79008" y="3041322"/>
                </a:lnTo>
                <a:lnTo>
                  <a:pt x="84008" y="3190338"/>
                </a:lnTo>
                <a:lnTo>
                  <a:pt x="90009" y="3327352"/>
                </a:lnTo>
                <a:lnTo>
                  <a:pt x="95010" y="3448365"/>
                </a:lnTo>
                <a:lnTo>
                  <a:pt x="101010" y="3554376"/>
                </a:lnTo>
                <a:lnTo>
                  <a:pt x="107011" y="3642385"/>
                </a:lnTo>
                <a:lnTo>
                  <a:pt x="112011" y="3713393"/>
                </a:lnTo>
                <a:lnTo>
                  <a:pt x="118012" y="3765398"/>
                </a:lnTo>
                <a:lnTo>
                  <a:pt x="129013" y="3811403"/>
                </a:lnTo>
                <a:lnTo>
                  <a:pt x="135014" y="3805403"/>
                </a:lnTo>
                <a:lnTo>
                  <a:pt x="146015" y="3735395"/>
                </a:lnTo>
                <a:lnTo>
                  <a:pt x="151016" y="3671389"/>
                </a:lnTo>
                <a:lnTo>
                  <a:pt x="157016" y="3589380"/>
                </a:lnTo>
                <a:lnTo>
                  <a:pt x="163017" y="3491369"/>
                </a:lnTo>
                <a:lnTo>
                  <a:pt x="168017" y="3376357"/>
                </a:lnTo>
                <a:lnTo>
                  <a:pt x="174018" y="3246343"/>
                </a:lnTo>
                <a:lnTo>
                  <a:pt x="179018" y="3102328"/>
                </a:lnTo>
                <a:lnTo>
                  <a:pt x="185019" y="2946312"/>
                </a:lnTo>
                <a:lnTo>
                  <a:pt x="191020" y="2780294"/>
                </a:lnTo>
                <a:lnTo>
                  <a:pt x="196020" y="2605276"/>
                </a:lnTo>
                <a:lnTo>
                  <a:pt x="202021" y="2422256"/>
                </a:lnTo>
                <a:lnTo>
                  <a:pt x="207021" y="2235236"/>
                </a:lnTo>
                <a:lnTo>
                  <a:pt x="213022" y="2044216"/>
                </a:lnTo>
                <a:lnTo>
                  <a:pt x="218023" y="1852196"/>
                </a:lnTo>
                <a:lnTo>
                  <a:pt x="224023" y="1661176"/>
                </a:lnTo>
                <a:lnTo>
                  <a:pt x="230024" y="1472155"/>
                </a:lnTo>
                <a:lnTo>
                  <a:pt x="235024" y="1288136"/>
                </a:lnTo>
                <a:lnTo>
                  <a:pt x="241025" y="1110117"/>
                </a:lnTo>
                <a:lnTo>
                  <a:pt x="246026" y="940099"/>
                </a:lnTo>
                <a:lnTo>
                  <a:pt x="252026" y="780082"/>
                </a:lnTo>
                <a:lnTo>
                  <a:pt x="258027" y="631066"/>
                </a:lnTo>
                <a:lnTo>
                  <a:pt x="263027" y="496052"/>
                </a:lnTo>
                <a:lnTo>
                  <a:pt x="269028" y="375039"/>
                </a:lnTo>
                <a:lnTo>
                  <a:pt x="274029" y="269028"/>
                </a:lnTo>
                <a:lnTo>
                  <a:pt x="280029" y="179018"/>
                </a:lnTo>
                <a:lnTo>
                  <a:pt x="286030" y="107011"/>
                </a:lnTo>
                <a:lnTo>
                  <a:pt x="291030" y="53005"/>
                </a:lnTo>
                <a:lnTo>
                  <a:pt x="297031" y="17001"/>
                </a:lnTo>
                <a:lnTo>
                  <a:pt x="302032" y="0"/>
                </a:lnTo>
                <a:lnTo>
                  <a:pt x="308032" y="2000"/>
                </a:lnTo>
                <a:lnTo>
                  <a:pt x="319033" y="62006"/>
                </a:lnTo>
                <a:lnTo>
                  <a:pt x="325034" y="119012"/>
                </a:lnTo>
                <a:lnTo>
                  <a:pt x="330034" y="193020"/>
                </a:lnTo>
                <a:lnTo>
                  <a:pt x="336035" y="284030"/>
                </a:lnTo>
                <a:lnTo>
                  <a:pt x="342036" y="391041"/>
                </a:lnTo>
                <a:lnTo>
                  <a:pt x="347036" y="511054"/>
                </a:lnTo>
                <a:lnTo>
                  <a:pt x="353037" y="645068"/>
                </a:lnTo>
                <a:lnTo>
                  <a:pt x="358037" y="790083"/>
                </a:lnTo>
                <a:lnTo>
                  <a:pt x="364038" y="945100"/>
                </a:lnTo>
              </a:path>
            </a:pathLst>
          </a:custGeom>
          <a:ln w="50005">
            <a:solidFill>
              <a:srgbClr val="9300D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304802" y="1711762"/>
            <a:ext cx="639445" cy="0"/>
          </a:xfrm>
          <a:custGeom>
            <a:avLst/>
            <a:gdLst/>
            <a:ahLst/>
            <a:cxnLst/>
            <a:rect l="l" t="t" r="r" b="b"/>
            <a:pathLst>
              <a:path w="639445">
                <a:moveTo>
                  <a:pt x="0" y="0"/>
                </a:moveTo>
                <a:lnTo>
                  <a:pt x="639067" y="0"/>
                </a:lnTo>
              </a:path>
            </a:pathLst>
          </a:custGeom>
          <a:ln w="50005">
            <a:solidFill>
              <a:srgbClr val="009D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640307" y="1380727"/>
            <a:ext cx="571500" cy="3629660"/>
          </a:xfrm>
          <a:custGeom>
            <a:avLst/>
            <a:gdLst/>
            <a:ahLst/>
            <a:cxnLst/>
            <a:rect l="l" t="t" r="r" b="b"/>
            <a:pathLst>
              <a:path w="571500" h="3629660">
                <a:moveTo>
                  <a:pt x="0" y="1899201"/>
                </a:moveTo>
                <a:lnTo>
                  <a:pt x="6000" y="1701180"/>
                </a:lnTo>
                <a:lnTo>
                  <a:pt x="11001" y="1506159"/>
                </a:lnTo>
                <a:lnTo>
                  <a:pt x="17001" y="1316139"/>
                </a:lnTo>
                <a:lnTo>
                  <a:pt x="22002" y="1133120"/>
                </a:lnTo>
                <a:lnTo>
                  <a:pt x="28002" y="958101"/>
                </a:lnTo>
                <a:lnTo>
                  <a:pt x="34003" y="794084"/>
                </a:lnTo>
                <a:lnTo>
                  <a:pt x="39004" y="642068"/>
                </a:lnTo>
                <a:lnTo>
                  <a:pt x="45004" y="504053"/>
                </a:lnTo>
                <a:lnTo>
                  <a:pt x="50005" y="380040"/>
                </a:lnTo>
                <a:lnTo>
                  <a:pt x="56005" y="272028"/>
                </a:lnTo>
                <a:lnTo>
                  <a:pt x="62006" y="181019"/>
                </a:lnTo>
                <a:lnTo>
                  <a:pt x="67007" y="108011"/>
                </a:lnTo>
                <a:lnTo>
                  <a:pt x="73007" y="53005"/>
                </a:lnTo>
                <a:lnTo>
                  <a:pt x="84008" y="0"/>
                </a:lnTo>
                <a:lnTo>
                  <a:pt x="90009" y="2000"/>
                </a:lnTo>
                <a:lnTo>
                  <a:pt x="101010" y="63006"/>
                </a:lnTo>
                <a:lnTo>
                  <a:pt x="106011" y="121012"/>
                </a:lnTo>
                <a:lnTo>
                  <a:pt x="112011" y="196020"/>
                </a:lnTo>
                <a:lnTo>
                  <a:pt x="118012" y="287030"/>
                </a:lnTo>
                <a:lnTo>
                  <a:pt x="123013" y="395041"/>
                </a:lnTo>
                <a:lnTo>
                  <a:pt x="129013" y="516054"/>
                </a:lnTo>
                <a:lnTo>
                  <a:pt x="134014" y="651068"/>
                </a:lnTo>
                <a:lnTo>
                  <a:pt x="140014" y="798084"/>
                </a:lnTo>
                <a:lnTo>
                  <a:pt x="146015" y="954101"/>
                </a:lnTo>
                <a:lnTo>
                  <a:pt x="151016" y="1119118"/>
                </a:lnTo>
                <a:lnTo>
                  <a:pt x="157016" y="1291136"/>
                </a:lnTo>
                <a:lnTo>
                  <a:pt x="162017" y="1468155"/>
                </a:lnTo>
                <a:lnTo>
                  <a:pt x="168017" y="1648174"/>
                </a:lnTo>
                <a:lnTo>
                  <a:pt x="173018" y="1830193"/>
                </a:lnTo>
                <a:lnTo>
                  <a:pt x="179018" y="2011213"/>
                </a:lnTo>
                <a:lnTo>
                  <a:pt x="185019" y="2190232"/>
                </a:lnTo>
                <a:lnTo>
                  <a:pt x="190020" y="2365250"/>
                </a:lnTo>
                <a:lnTo>
                  <a:pt x="196020" y="2534268"/>
                </a:lnTo>
                <a:lnTo>
                  <a:pt x="201021" y="2696285"/>
                </a:lnTo>
                <a:lnTo>
                  <a:pt x="207021" y="2849301"/>
                </a:lnTo>
                <a:lnTo>
                  <a:pt x="213022" y="2992317"/>
                </a:lnTo>
                <a:lnTo>
                  <a:pt x="218023" y="3123330"/>
                </a:lnTo>
                <a:lnTo>
                  <a:pt x="224023" y="3241343"/>
                </a:lnTo>
                <a:lnTo>
                  <a:pt x="229024" y="3344354"/>
                </a:lnTo>
                <a:lnTo>
                  <a:pt x="235024" y="3433363"/>
                </a:lnTo>
                <a:lnTo>
                  <a:pt x="241025" y="3506371"/>
                </a:lnTo>
                <a:lnTo>
                  <a:pt x="246026" y="3562377"/>
                </a:lnTo>
                <a:lnTo>
                  <a:pt x="252026" y="3602381"/>
                </a:lnTo>
                <a:lnTo>
                  <a:pt x="263027" y="3629384"/>
                </a:lnTo>
                <a:lnTo>
                  <a:pt x="269028" y="3616383"/>
                </a:lnTo>
                <a:lnTo>
                  <a:pt x="280029" y="3540375"/>
                </a:lnTo>
                <a:lnTo>
                  <a:pt x="285030" y="3478368"/>
                </a:lnTo>
                <a:lnTo>
                  <a:pt x="291030" y="3400360"/>
                </a:lnTo>
                <a:lnTo>
                  <a:pt x="297031" y="3308350"/>
                </a:lnTo>
                <a:lnTo>
                  <a:pt x="302032" y="3202339"/>
                </a:lnTo>
                <a:lnTo>
                  <a:pt x="308032" y="3084326"/>
                </a:lnTo>
                <a:lnTo>
                  <a:pt x="313033" y="2955313"/>
                </a:lnTo>
                <a:lnTo>
                  <a:pt x="319033" y="2816298"/>
                </a:lnTo>
                <a:lnTo>
                  <a:pt x="325034" y="2668282"/>
                </a:lnTo>
                <a:lnTo>
                  <a:pt x="330034" y="2514266"/>
                </a:lnTo>
                <a:lnTo>
                  <a:pt x="336035" y="2355249"/>
                </a:lnTo>
                <a:lnTo>
                  <a:pt x="341036" y="2192232"/>
                </a:lnTo>
                <a:lnTo>
                  <a:pt x="347036" y="2027214"/>
                </a:lnTo>
                <a:lnTo>
                  <a:pt x="353037" y="1861197"/>
                </a:lnTo>
                <a:lnTo>
                  <a:pt x="358037" y="1698179"/>
                </a:lnTo>
                <a:lnTo>
                  <a:pt x="364038" y="1537162"/>
                </a:lnTo>
                <a:lnTo>
                  <a:pt x="369039" y="1380146"/>
                </a:lnTo>
                <a:lnTo>
                  <a:pt x="375039" y="1230130"/>
                </a:lnTo>
                <a:lnTo>
                  <a:pt x="381040" y="1088115"/>
                </a:lnTo>
                <a:lnTo>
                  <a:pt x="386040" y="954101"/>
                </a:lnTo>
                <a:lnTo>
                  <a:pt x="392041" y="831088"/>
                </a:lnTo>
                <a:lnTo>
                  <a:pt x="397042" y="719076"/>
                </a:lnTo>
                <a:lnTo>
                  <a:pt x="403042" y="619065"/>
                </a:lnTo>
                <a:lnTo>
                  <a:pt x="409043" y="533056"/>
                </a:lnTo>
                <a:lnTo>
                  <a:pt x="414043" y="461048"/>
                </a:lnTo>
                <a:lnTo>
                  <a:pt x="420044" y="404042"/>
                </a:lnTo>
                <a:lnTo>
                  <a:pt x="425045" y="362038"/>
                </a:lnTo>
                <a:lnTo>
                  <a:pt x="431045" y="336035"/>
                </a:lnTo>
                <a:lnTo>
                  <a:pt x="437046" y="326034"/>
                </a:lnTo>
                <a:lnTo>
                  <a:pt x="442046" y="331035"/>
                </a:lnTo>
                <a:lnTo>
                  <a:pt x="453048" y="388041"/>
                </a:lnTo>
                <a:lnTo>
                  <a:pt x="459048" y="439046"/>
                </a:lnTo>
                <a:lnTo>
                  <a:pt x="465049" y="505053"/>
                </a:lnTo>
                <a:lnTo>
                  <a:pt x="470049" y="584061"/>
                </a:lnTo>
                <a:lnTo>
                  <a:pt x="476050" y="675071"/>
                </a:lnTo>
                <a:lnTo>
                  <a:pt x="481050" y="779082"/>
                </a:lnTo>
                <a:lnTo>
                  <a:pt x="487051" y="893094"/>
                </a:lnTo>
                <a:lnTo>
                  <a:pt x="493052" y="1016107"/>
                </a:lnTo>
                <a:lnTo>
                  <a:pt x="498052" y="1148121"/>
                </a:lnTo>
                <a:lnTo>
                  <a:pt x="504053" y="1286136"/>
                </a:lnTo>
                <a:lnTo>
                  <a:pt x="509053" y="1429151"/>
                </a:lnTo>
                <a:lnTo>
                  <a:pt x="515054" y="1576167"/>
                </a:lnTo>
                <a:lnTo>
                  <a:pt x="520055" y="1726182"/>
                </a:lnTo>
                <a:lnTo>
                  <a:pt x="526055" y="1876198"/>
                </a:lnTo>
                <a:lnTo>
                  <a:pt x="532056" y="2026214"/>
                </a:lnTo>
                <a:lnTo>
                  <a:pt x="537056" y="2174230"/>
                </a:lnTo>
                <a:lnTo>
                  <a:pt x="543057" y="2318245"/>
                </a:lnTo>
                <a:lnTo>
                  <a:pt x="548058" y="2457260"/>
                </a:lnTo>
                <a:lnTo>
                  <a:pt x="554058" y="2589274"/>
                </a:lnTo>
                <a:lnTo>
                  <a:pt x="560059" y="2714287"/>
                </a:lnTo>
                <a:lnTo>
                  <a:pt x="565059" y="2830299"/>
                </a:lnTo>
                <a:lnTo>
                  <a:pt x="571060" y="2936311"/>
                </a:lnTo>
              </a:path>
            </a:pathLst>
          </a:custGeom>
          <a:ln w="50005">
            <a:solidFill>
              <a:srgbClr val="009D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211368" y="1976790"/>
            <a:ext cx="582295" cy="2735580"/>
          </a:xfrm>
          <a:custGeom>
            <a:avLst/>
            <a:gdLst/>
            <a:ahLst/>
            <a:cxnLst/>
            <a:rect l="l" t="t" r="r" b="b"/>
            <a:pathLst>
              <a:path w="582295" h="2735579">
                <a:moveTo>
                  <a:pt x="0" y="2340247"/>
                </a:moveTo>
                <a:lnTo>
                  <a:pt x="5000" y="2435258"/>
                </a:lnTo>
                <a:lnTo>
                  <a:pt x="11001" y="2518266"/>
                </a:lnTo>
                <a:lnTo>
                  <a:pt x="17001" y="2589274"/>
                </a:lnTo>
                <a:lnTo>
                  <a:pt x="22002" y="2646280"/>
                </a:lnTo>
                <a:lnTo>
                  <a:pt x="28002" y="2690285"/>
                </a:lnTo>
                <a:lnTo>
                  <a:pt x="39004" y="2734289"/>
                </a:lnTo>
                <a:lnTo>
                  <a:pt x="45004" y="2735289"/>
                </a:lnTo>
                <a:lnTo>
                  <a:pt x="50005" y="2721288"/>
                </a:lnTo>
                <a:lnTo>
                  <a:pt x="61006" y="2652281"/>
                </a:lnTo>
                <a:lnTo>
                  <a:pt x="67007" y="2597275"/>
                </a:lnTo>
                <a:lnTo>
                  <a:pt x="73007" y="2530268"/>
                </a:lnTo>
                <a:lnTo>
                  <a:pt x="78008" y="2451259"/>
                </a:lnTo>
                <a:lnTo>
                  <a:pt x="84008" y="2361250"/>
                </a:lnTo>
                <a:lnTo>
                  <a:pt x="89009" y="2261239"/>
                </a:lnTo>
                <a:lnTo>
                  <a:pt x="95010" y="2152228"/>
                </a:lnTo>
                <a:lnTo>
                  <a:pt x="101010" y="2035215"/>
                </a:lnTo>
                <a:lnTo>
                  <a:pt x="106011" y="1911202"/>
                </a:lnTo>
                <a:lnTo>
                  <a:pt x="112011" y="1782188"/>
                </a:lnTo>
                <a:lnTo>
                  <a:pt x="117012" y="1649174"/>
                </a:lnTo>
                <a:lnTo>
                  <a:pt x="123013" y="1514160"/>
                </a:lnTo>
                <a:lnTo>
                  <a:pt x="129013" y="1377145"/>
                </a:lnTo>
                <a:lnTo>
                  <a:pt x="134014" y="1240131"/>
                </a:lnTo>
                <a:lnTo>
                  <a:pt x="140014" y="1105117"/>
                </a:lnTo>
                <a:lnTo>
                  <a:pt x="145015" y="973103"/>
                </a:lnTo>
                <a:lnTo>
                  <a:pt x="151016" y="844089"/>
                </a:lnTo>
                <a:lnTo>
                  <a:pt x="157016" y="721076"/>
                </a:lnTo>
                <a:lnTo>
                  <a:pt x="162017" y="605064"/>
                </a:lnTo>
                <a:lnTo>
                  <a:pt x="168017" y="496052"/>
                </a:lnTo>
                <a:lnTo>
                  <a:pt x="173018" y="396041"/>
                </a:lnTo>
                <a:lnTo>
                  <a:pt x="179018" y="306032"/>
                </a:lnTo>
                <a:lnTo>
                  <a:pt x="185019" y="226023"/>
                </a:lnTo>
                <a:lnTo>
                  <a:pt x="190020" y="157016"/>
                </a:lnTo>
                <a:lnTo>
                  <a:pt x="196020" y="100010"/>
                </a:lnTo>
                <a:lnTo>
                  <a:pt x="201021" y="56005"/>
                </a:lnTo>
                <a:lnTo>
                  <a:pt x="207021" y="24002"/>
                </a:lnTo>
                <a:lnTo>
                  <a:pt x="213022" y="5000"/>
                </a:lnTo>
                <a:lnTo>
                  <a:pt x="218023" y="0"/>
                </a:lnTo>
                <a:lnTo>
                  <a:pt x="224023" y="7000"/>
                </a:lnTo>
                <a:lnTo>
                  <a:pt x="229024" y="28002"/>
                </a:lnTo>
                <a:lnTo>
                  <a:pt x="235024" y="61006"/>
                </a:lnTo>
                <a:lnTo>
                  <a:pt x="241025" y="106011"/>
                </a:lnTo>
                <a:lnTo>
                  <a:pt x="246026" y="163017"/>
                </a:lnTo>
                <a:lnTo>
                  <a:pt x="252026" y="230024"/>
                </a:lnTo>
                <a:lnTo>
                  <a:pt x="257027" y="309032"/>
                </a:lnTo>
                <a:lnTo>
                  <a:pt x="263027" y="396041"/>
                </a:lnTo>
                <a:lnTo>
                  <a:pt x="268028" y="493052"/>
                </a:lnTo>
                <a:lnTo>
                  <a:pt x="274029" y="596063"/>
                </a:lnTo>
                <a:lnTo>
                  <a:pt x="280029" y="707074"/>
                </a:lnTo>
                <a:lnTo>
                  <a:pt x="285030" y="822087"/>
                </a:lnTo>
                <a:lnTo>
                  <a:pt x="291030" y="942099"/>
                </a:lnTo>
                <a:lnTo>
                  <a:pt x="296031" y="1064112"/>
                </a:lnTo>
                <a:lnTo>
                  <a:pt x="302032" y="1189126"/>
                </a:lnTo>
                <a:lnTo>
                  <a:pt x="308032" y="1313139"/>
                </a:lnTo>
                <a:lnTo>
                  <a:pt x="313033" y="1437152"/>
                </a:lnTo>
                <a:lnTo>
                  <a:pt x="319033" y="1559165"/>
                </a:lnTo>
                <a:lnTo>
                  <a:pt x="324034" y="1677177"/>
                </a:lnTo>
                <a:lnTo>
                  <a:pt x="330034" y="1791189"/>
                </a:lnTo>
                <a:lnTo>
                  <a:pt x="336035" y="1899201"/>
                </a:lnTo>
                <a:lnTo>
                  <a:pt x="341036" y="2001212"/>
                </a:lnTo>
                <a:lnTo>
                  <a:pt x="347036" y="2095222"/>
                </a:lnTo>
                <a:lnTo>
                  <a:pt x="352037" y="2181231"/>
                </a:lnTo>
                <a:lnTo>
                  <a:pt x="358037" y="2258239"/>
                </a:lnTo>
                <a:lnTo>
                  <a:pt x="364038" y="2324246"/>
                </a:lnTo>
                <a:lnTo>
                  <a:pt x="369039" y="2380252"/>
                </a:lnTo>
                <a:lnTo>
                  <a:pt x="375039" y="2425256"/>
                </a:lnTo>
                <a:lnTo>
                  <a:pt x="380040" y="2458260"/>
                </a:lnTo>
                <a:lnTo>
                  <a:pt x="386040" y="2480262"/>
                </a:lnTo>
                <a:lnTo>
                  <a:pt x="392041" y="2489263"/>
                </a:lnTo>
                <a:lnTo>
                  <a:pt x="397042" y="2487263"/>
                </a:lnTo>
                <a:lnTo>
                  <a:pt x="408043" y="2448259"/>
                </a:lnTo>
                <a:lnTo>
                  <a:pt x="420044" y="2363250"/>
                </a:lnTo>
                <a:lnTo>
                  <a:pt x="425045" y="2305244"/>
                </a:lnTo>
                <a:lnTo>
                  <a:pt x="431045" y="2237237"/>
                </a:lnTo>
                <a:lnTo>
                  <a:pt x="436046" y="2161229"/>
                </a:lnTo>
                <a:lnTo>
                  <a:pt x="442046" y="2076220"/>
                </a:lnTo>
                <a:lnTo>
                  <a:pt x="448047" y="1984210"/>
                </a:lnTo>
                <a:lnTo>
                  <a:pt x="453048" y="1886199"/>
                </a:lnTo>
                <a:lnTo>
                  <a:pt x="459048" y="1782188"/>
                </a:lnTo>
                <a:lnTo>
                  <a:pt x="464049" y="1675177"/>
                </a:lnTo>
                <a:lnTo>
                  <a:pt x="470049" y="1564165"/>
                </a:lnTo>
                <a:lnTo>
                  <a:pt x="476050" y="1452153"/>
                </a:lnTo>
                <a:lnTo>
                  <a:pt x="481050" y="1338141"/>
                </a:lnTo>
                <a:lnTo>
                  <a:pt x="487051" y="1225129"/>
                </a:lnTo>
                <a:lnTo>
                  <a:pt x="492052" y="1114118"/>
                </a:lnTo>
                <a:lnTo>
                  <a:pt x="498052" y="1005106"/>
                </a:lnTo>
                <a:lnTo>
                  <a:pt x="504053" y="899095"/>
                </a:lnTo>
                <a:lnTo>
                  <a:pt x="509053" y="799084"/>
                </a:lnTo>
                <a:lnTo>
                  <a:pt x="515054" y="703074"/>
                </a:lnTo>
                <a:lnTo>
                  <a:pt x="520055" y="615065"/>
                </a:lnTo>
                <a:lnTo>
                  <a:pt x="526055" y="534056"/>
                </a:lnTo>
                <a:lnTo>
                  <a:pt x="532056" y="461048"/>
                </a:lnTo>
                <a:lnTo>
                  <a:pt x="537056" y="397042"/>
                </a:lnTo>
                <a:lnTo>
                  <a:pt x="543057" y="342036"/>
                </a:lnTo>
                <a:lnTo>
                  <a:pt x="548058" y="298031"/>
                </a:lnTo>
                <a:lnTo>
                  <a:pt x="560059" y="239025"/>
                </a:lnTo>
                <a:lnTo>
                  <a:pt x="571060" y="224023"/>
                </a:lnTo>
                <a:lnTo>
                  <a:pt x="576061" y="233024"/>
                </a:lnTo>
                <a:lnTo>
                  <a:pt x="582061" y="252026"/>
                </a:lnTo>
              </a:path>
            </a:pathLst>
          </a:custGeom>
          <a:ln w="50005">
            <a:solidFill>
              <a:srgbClr val="009D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793429" y="2228817"/>
            <a:ext cx="582295" cy="2034539"/>
          </a:xfrm>
          <a:custGeom>
            <a:avLst/>
            <a:gdLst/>
            <a:ahLst/>
            <a:cxnLst/>
            <a:rect l="l" t="t" r="r" b="b"/>
            <a:pathLst>
              <a:path w="582295" h="2034539">
                <a:moveTo>
                  <a:pt x="0" y="0"/>
                </a:moveTo>
                <a:lnTo>
                  <a:pt x="5000" y="30003"/>
                </a:lnTo>
                <a:lnTo>
                  <a:pt x="11001" y="69007"/>
                </a:lnTo>
                <a:lnTo>
                  <a:pt x="17001" y="119012"/>
                </a:lnTo>
                <a:lnTo>
                  <a:pt x="22002" y="177018"/>
                </a:lnTo>
                <a:lnTo>
                  <a:pt x="28002" y="244025"/>
                </a:lnTo>
                <a:lnTo>
                  <a:pt x="33003" y="318033"/>
                </a:lnTo>
                <a:lnTo>
                  <a:pt x="39004" y="399042"/>
                </a:lnTo>
                <a:lnTo>
                  <a:pt x="45004" y="487051"/>
                </a:lnTo>
                <a:lnTo>
                  <a:pt x="50005" y="579061"/>
                </a:lnTo>
                <a:lnTo>
                  <a:pt x="56005" y="675071"/>
                </a:lnTo>
                <a:lnTo>
                  <a:pt x="61006" y="775082"/>
                </a:lnTo>
                <a:lnTo>
                  <a:pt x="67007" y="877092"/>
                </a:lnTo>
                <a:lnTo>
                  <a:pt x="73007" y="980103"/>
                </a:lnTo>
                <a:lnTo>
                  <a:pt x="78008" y="1083114"/>
                </a:lnTo>
                <a:lnTo>
                  <a:pt x="84008" y="1185125"/>
                </a:lnTo>
                <a:lnTo>
                  <a:pt x="89009" y="1286136"/>
                </a:lnTo>
                <a:lnTo>
                  <a:pt x="95010" y="1383146"/>
                </a:lnTo>
                <a:lnTo>
                  <a:pt x="101010" y="1476156"/>
                </a:lnTo>
                <a:lnTo>
                  <a:pt x="106011" y="1565165"/>
                </a:lnTo>
                <a:lnTo>
                  <a:pt x="112011" y="1648174"/>
                </a:lnTo>
                <a:lnTo>
                  <a:pt x="117012" y="1724182"/>
                </a:lnTo>
                <a:lnTo>
                  <a:pt x="123013" y="1794190"/>
                </a:lnTo>
                <a:lnTo>
                  <a:pt x="129013" y="1855196"/>
                </a:lnTo>
                <a:lnTo>
                  <a:pt x="134014" y="1908202"/>
                </a:lnTo>
                <a:lnTo>
                  <a:pt x="140014" y="1952206"/>
                </a:lnTo>
                <a:lnTo>
                  <a:pt x="145015" y="1987210"/>
                </a:lnTo>
                <a:lnTo>
                  <a:pt x="151016" y="2013213"/>
                </a:lnTo>
                <a:lnTo>
                  <a:pt x="157016" y="2028214"/>
                </a:lnTo>
                <a:lnTo>
                  <a:pt x="162017" y="2034215"/>
                </a:lnTo>
                <a:lnTo>
                  <a:pt x="168017" y="2030215"/>
                </a:lnTo>
                <a:lnTo>
                  <a:pt x="179018" y="1993211"/>
                </a:lnTo>
                <a:lnTo>
                  <a:pt x="190020" y="1919203"/>
                </a:lnTo>
                <a:lnTo>
                  <a:pt x="196020" y="1869198"/>
                </a:lnTo>
                <a:lnTo>
                  <a:pt x="201021" y="1811191"/>
                </a:lnTo>
                <a:lnTo>
                  <a:pt x="207021" y="1746185"/>
                </a:lnTo>
                <a:lnTo>
                  <a:pt x="213022" y="1674177"/>
                </a:lnTo>
                <a:lnTo>
                  <a:pt x="218023" y="1597169"/>
                </a:lnTo>
                <a:lnTo>
                  <a:pt x="224023" y="1514160"/>
                </a:lnTo>
                <a:lnTo>
                  <a:pt x="229024" y="1428151"/>
                </a:lnTo>
                <a:lnTo>
                  <a:pt x="235024" y="1338141"/>
                </a:lnTo>
                <a:lnTo>
                  <a:pt x="241025" y="1246132"/>
                </a:lnTo>
                <a:lnTo>
                  <a:pt x="246026" y="1153122"/>
                </a:lnTo>
                <a:lnTo>
                  <a:pt x="252026" y="1059112"/>
                </a:lnTo>
                <a:lnTo>
                  <a:pt x="257027" y="965102"/>
                </a:lnTo>
                <a:lnTo>
                  <a:pt x="263027" y="873092"/>
                </a:lnTo>
                <a:lnTo>
                  <a:pt x="269028" y="784083"/>
                </a:lnTo>
                <a:lnTo>
                  <a:pt x="274029" y="697073"/>
                </a:lnTo>
                <a:lnTo>
                  <a:pt x="280029" y="615065"/>
                </a:lnTo>
                <a:lnTo>
                  <a:pt x="285030" y="537056"/>
                </a:lnTo>
                <a:lnTo>
                  <a:pt x="291030" y="465049"/>
                </a:lnTo>
                <a:lnTo>
                  <a:pt x="297031" y="400042"/>
                </a:lnTo>
                <a:lnTo>
                  <a:pt x="302032" y="341036"/>
                </a:lnTo>
                <a:lnTo>
                  <a:pt x="308032" y="289030"/>
                </a:lnTo>
                <a:lnTo>
                  <a:pt x="313033" y="246026"/>
                </a:lnTo>
                <a:lnTo>
                  <a:pt x="325034" y="185019"/>
                </a:lnTo>
                <a:lnTo>
                  <a:pt x="336035" y="158016"/>
                </a:lnTo>
                <a:lnTo>
                  <a:pt x="341036" y="159016"/>
                </a:lnTo>
                <a:lnTo>
                  <a:pt x="358037" y="212022"/>
                </a:lnTo>
                <a:lnTo>
                  <a:pt x="369039" y="290030"/>
                </a:lnTo>
                <a:lnTo>
                  <a:pt x="375039" y="339035"/>
                </a:lnTo>
                <a:lnTo>
                  <a:pt x="380040" y="396041"/>
                </a:lnTo>
                <a:lnTo>
                  <a:pt x="386040" y="459048"/>
                </a:lnTo>
                <a:lnTo>
                  <a:pt x="392041" y="528055"/>
                </a:lnTo>
                <a:lnTo>
                  <a:pt x="397042" y="601063"/>
                </a:lnTo>
                <a:lnTo>
                  <a:pt x="403042" y="678071"/>
                </a:lnTo>
                <a:lnTo>
                  <a:pt x="408043" y="759080"/>
                </a:lnTo>
                <a:lnTo>
                  <a:pt x="414043" y="842089"/>
                </a:lnTo>
                <a:lnTo>
                  <a:pt x="420044" y="927098"/>
                </a:lnTo>
                <a:lnTo>
                  <a:pt x="425045" y="1012107"/>
                </a:lnTo>
                <a:lnTo>
                  <a:pt x="431045" y="1097116"/>
                </a:lnTo>
                <a:lnTo>
                  <a:pt x="436046" y="1182125"/>
                </a:lnTo>
                <a:lnTo>
                  <a:pt x="442046" y="1264133"/>
                </a:lnTo>
                <a:lnTo>
                  <a:pt x="448047" y="1344142"/>
                </a:lnTo>
                <a:lnTo>
                  <a:pt x="453048" y="1421150"/>
                </a:lnTo>
                <a:lnTo>
                  <a:pt x="459048" y="1493158"/>
                </a:lnTo>
                <a:lnTo>
                  <a:pt x="464049" y="1561165"/>
                </a:lnTo>
                <a:lnTo>
                  <a:pt x="470049" y="1623171"/>
                </a:lnTo>
                <a:lnTo>
                  <a:pt x="476050" y="1679177"/>
                </a:lnTo>
                <a:lnTo>
                  <a:pt x="481050" y="1728183"/>
                </a:lnTo>
                <a:lnTo>
                  <a:pt x="487051" y="1770187"/>
                </a:lnTo>
                <a:lnTo>
                  <a:pt x="498052" y="1832194"/>
                </a:lnTo>
                <a:lnTo>
                  <a:pt x="515054" y="1865197"/>
                </a:lnTo>
                <a:lnTo>
                  <a:pt x="520055" y="1860197"/>
                </a:lnTo>
                <a:lnTo>
                  <a:pt x="537056" y="1797190"/>
                </a:lnTo>
                <a:lnTo>
                  <a:pt x="548058" y="1718182"/>
                </a:lnTo>
                <a:lnTo>
                  <a:pt x="554058" y="1668176"/>
                </a:lnTo>
                <a:lnTo>
                  <a:pt x="560059" y="1613170"/>
                </a:lnTo>
                <a:lnTo>
                  <a:pt x="565059" y="1553164"/>
                </a:lnTo>
                <a:lnTo>
                  <a:pt x="571060" y="1488157"/>
                </a:lnTo>
                <a:lnTo>
                  <a:pt x="576061" y="1419150"/>
                </a:lnTo>
                <a:lnTo>
                  <a:pt x="582061" y="1346142"/>
                </a:lnTo>
              </a:path>
            </a:pathLst>
          </a:custGeom>
          <a:ln w="50005">
            <a:solidFill>
              <a:srgbClr val="009D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375491" y="2539850"/>
            <a:ext cx="582295" cy="1414145"/>
          </a:xfrm>
          <a:custGeom>
            <a:avLst/>
            <a:gdLst/>
            <a:ahLst/>
            <a:cxnLst/>
            <a:rect l="l" t="t" r="r" b="b"/>
            <a:pathLst>
              <a:path w="582295" h="1414145">
                <a:moveTo>
                  <a:pt x="0" y="1035109"/>
                </a:moveTo>
                <a:lnTo>
                  <a:pt x="6000" y="960101"/>
                </a:lnTo>
                <a:lnTo>
                  <a:pt x="11001" y="884093"/>
                </a:lnTo>
                <a:lnTo>
                  <a:pt x="17001" y="806085"/>
                </a:lnTo>
                <a:lnTo>
                  <a:pt x="22002" y="728077"/>
                </a:lnTo>
                <a:lnTo>
                  <a:pt x="28002" y="651068"/>
                </a:lnTo>
                <a:lnTo>
                  <a:pt x="34003" y="575060"/>
                </a:lnTo>
                <a:lnTo>
                  <a:pt x="39004" y="502053"/>
                </a:lnTo>
                <a:lnTo>
                  <a:pt x="45004" y="431045"/>
                </a:lnTo>
                <a:lnTo>
                  <a:pt x="50005" y="363038"/>
                </a:lnTo>
                <a:lnTo>
                  <a:pt x="56005" y="300031"/>
                </a:lnTo>
                <a:lnTo>
                  <a:pt x="62006" y="242025"/>
                </a:lnTo>
                <a:lnTo>
                  <a:pt x="67007" y="189020"/>
                </a:lnTo>
                <a:lnTo>
                  <a:pt x="73007" y="141014"/>
                </a:lnTo>
                <a:lnTo>
                  <a:pt x="78008" y="100010"/>
                </a:lnTo>
                <a:lnTo>
                  <a:pt x="89009" y="39004"/>
                </a:lnTo>
                <a:lnTo>
                  <a:pt x="106011" y="0"/>
                </a:lnTo>
                <a:lnTo>
                  <a:pt x="112011" y="2000"/>
                </a:lnTo>
                <a:lnTo>
                  <a:pt x="117012" y="11001"/>
                </a:lnTo>
                <a:lnTo>
                  <a:pt x="123013" y="28002"/>
                </a:lnTo>
                <a:lnTo>
                  <a:pt x="129013" y="51005"/>
                </a:lnTo>
                <a:lnTo>
                  <a:pt x="134014" y="82008"/>
                </a:lnTo>
                <a:lnTo>
                  <a:pt x="140014" y="118012"/>
                </a:lnTo>
                <a:lnTo>
                  <a:pt x="145015" y="161017"/>
                </a:lnTo>
                <a:lnTo>
                  <a:pt x="151016" y="209022"/>
                </a:lnTo>
                <a:lnTo>
                  <a:pt x="157016" y="263027"/>
                </a:lnTo>
                <a:lnTo>
                  <a:pt x="162017" y="320033"/>
                </a:lnTo>
                <a:lnTo>
                  <a:pt x="168017" y="382040"/>
                </a:lnTo>
                <a:lnTo>
                  <a:pt x="173018" y="447047"/>
                </a:lnTo>
                <a:lnTo>
                  <a:pt x="179018" y="514054"/>
                </a:lnTo>
                <a:lnTo>
                  <a:pt x="185019" y="583061"/>
                </a:lnTo>
                <a:lnTo>
                  <a:pt x="190020" y="653069"/>
                </a:lnTo>
                <a:lnTo>
                  <a:pt x="196020" y="724076"/>
                </a:lnTo>
                <a:lnTo>
                  <a:pt x="201021" y="795084"/>
                </a:lnTo>
                <a:lnTo>
                  <a:pt x="207021" y="864091"/>
                </a:lnTo>
                <a:lnTo>
                  <a:pt x="213022" y="932098"/>
                </a:lnTo>
                <a:lnTo>
                  <a:pt x="218023" y="998105"/>
                </a:lnTo>
                <a:lnTo>
                  <a:pt x="224023" y="1060112"/>
                </a:lnTo>
                <a:lnTo>
                  <a:pt x="229024" y="1119118"/>
                </a:lnTo>
                <a:lnTo>
                  <a:pt x="235024" y="1174124"/>
                </a:lnTo>
                <a:lnTo>
                  <a:pt x="241025" y="1225129"/>
                </a:lnTo>
                <a:lnTo>
                  <a:pt x="246026" y="1270134"/>
                </a:lnTo>
                <a:lnTo>
                  <a:pt x="252026" y="1309138"/>
                </a:lnTo>
                <a:lnTo>
                  <a:pt x="263027" y="1370145"/>
                </a:lnTo>
                <a:lnTo>
                  <a:pt x="280029" y="1413149"/>
                </a:lnTo>
                <a:lnTo>
                  <a:pt x="285030" y="1414149"/>
                </a:lnTo>
                <a:lnTo>
                  <a:pt x="291030" y="1408149"/>
                </a:lnTo>
                <a:lnTo>
                  <a:pt x="297031" y="1396147"/>
                </a:lnTo>
                <a:lnTo>
                  <a:pt x="302032" y="1377145"/>
                </a:lnTo>
                <a:lnTo>
                  <a:pt x="308032" y="1351143"/>
                </a:lnTo>
                <a:lnTo>
                  <a:pt x="313033" y="1320139"/>
                </a:lnTo>
                <a:lnTo>
                  <a:pt x="319033" y="1283135"/>
                </a:lnTo>
                <a:lnTo>
                  <a:pt x="325034" y="1241131"/>
                </a:lnTo>
                <a:lnTo>
                  <a:pt x="330034" y="1195126"/>
                </a:lnTo>
                <a:lnTo>
                  <a:pt x="336035" y="1144121"/>
                </a:lnTo>
                <a:lnTo>
                  <a:pt x="341036" y="1089115"/>
                </a:lnTo>
                <a:lnTo>
                  <a:pt x="347036" y="1031109"/>
                </a:lnTo>
                <a:lnTo>
                  <a:pt x="353037" y="970102"/>
                </a:lnTo>
                <a:lnTo>
                  <a:pt x="358037" y="908096"/>
                </a:lnTo>
                <a:lnTo>
                  <a:pt x="364038" y="844089"/>
                </a:lnTo>
                <a:lnTo>
                  <a:pt x="369039" y="780082"/>
                </a:lnTo>
                <a:lnTo>
                  <a:pt x="375039" y="716075"/>
                </a:lnTo>
                <a:lnTo>
                  <a:pt x="381040" y="652069"/>
                </a:lnTo>
                <a:lnTo>
                  <a:pt x="386040" y="590062"/>
                </a:lnTo>
                <a:lnTo>
                  <a:pt x="392041" y="529056"/>
                </a:lnTo>
                <a:lnTo>
                  <a:pt x="397042" y="471049"/>
                </a:lnTo>
                <a:lnTo>
                  <a:pt x="403042" y="416044"/>
                </a:lnTo>
                <a:lnTo>
                  <a:pt x="408043" y="364038"/>
                </a:lnTo>
                <a:lnTo>
                  <a:pt x="414043" y="317033"/>
                </a:lnTo>
                <a:lnTo>
                  <a:pt x="420044" y="274029"/>
                </a:lnTo>
                <a:lnTo>
                  <a:pt x="425045" y="236025"/>
                </a:lnTo>
                <a:lnTo>
                  <a:pt x="436046" y="176018"/>
                </a:lnTo>
                <a:lnTo>
                  <a:pt x="453048" y="130013"/>
                </a:lnTo>
                <a:lnTo>
                  <a:pt x="459048" y="127013"/>
                </a:lnTo>
                <a:lnTo>
                  <a:pt x="464049" y="130013"/>
                </a:lnTo>
                <a:lnTo>
                  <a:pt x="481050" y="175018"/>
                </a:lnTo>
                <a:lnTo>
                  <a:pt x="492052" y="233024"/>
                </a:lnTo>
                <a:lnTo>
                  <a:pt x="498052" y="270028"/>
                </a:lnTo>
                <a:lnTo>
                  <a:pt x="504053" y="310032"/>
                </a:lnTo>
                <a:lnTo>
                  <a:pt x="509053" y="355037"/>
                </a:lnTo>
                <a:lnTo>
                  <a:pt x="515054" y="404042"/>
                </a:lnTo>
                <a:lnTo>
                  <a:pt x="520055" y="456048"/>
                </a:lnTo>
                <a:lnTo>
                  <a:pt x="526055" y="510054"/>
                </a:lnTo>
                <a:lnTo>
                  <a:pt x="532056" y="566059"/>
                </a:lnTo>
                <a:lnTo>
                  <a:pt x="537056" y="624066"/>
                </a:lnTo>
                <a:lnTo>
                  <a:pt x="543057" y="682072"/>
                </a:lnTo>
                <a:lnTo>
                  <a:pt x="548058" y="741078"/>
                </a:lnTo>
                <a:lnTo>
                  <a:pt x="554058" y="799084"/>
                </a:lnTo>
                <a:lnTo>
                  <a:pt x="560059" y="856090"/>
                </a:lnTo>
                <a:lnTo>
                  <a:pt x="565059" y="912096"/>
                </a:lnTo>
                <a:lnTo>
                  <a:pt x="571060" y="966102"/>
                </a:lnTo>
                <a:lnTo>
                  <a:pt x="576061" y="1017107"/>
                </a:lnTo>
                <a:lnTo>
                  <a:pt x="582061" y="1065112"/>
                </a:lnTo>
              </a:path>
            </a:pathLst>
          </a:custGeom>
          <a:ln w="50005">
            <a:solidFill>
              <a:srgbClr val="009D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957553" y="2772875"/>
            <a:ext cx="582295" cy="1065530"/>
          </a:xfrm>
          <a:custGeom>
            <a:avLst/>
            <a:gdLst/>
            <a:ahLst/>
            <a:cxnLst/>
            <a:rect l="l" t="t" r="r" b="b"/>
            <a:pathLst>
              <a:path w="582295" h="1065529">
                <a:moveTo>
                  <a:pt x="0" y="832088"/>
                </a:moveTo>
                <a:lnTo>
                  <a:pt x="6000" y="877092"/>
                </a:lnTo>
                <a:lnTo>
                  <a:pt x="11001" y="917097"/>
                </a:lnTo>
                <a:lnTo>
                  <a:pt x="17001" y="954101"/>
                </a:lnTo>
                <a:lnTo>
                  <a:pt x="28002" y="1012107"/>
                </a:lnTo>
                <a:lnTo>
                  <a:pt x="39004" y="1050111"/>
                </a:lnTo>
                <a:lnTo>
                  <a:pt x="50005" y="1065112"/>
                </a:lnTo>
                <a:lnTo>
                  <a:pt x="56005" y="1065112"/>
                </a:lnTo>
                <a:lnTo>
                  <a:pt x="73007" y="1030109"/>
                </a:lnTo>
                <a:lnTo>
                  <a:pt x="84008" y="981103"/>
                </a:lnTo>
                <a:lnTo>
                  <a:pt x="95010" y="914096"/>
                </a:lnTo>
                <a:lnTo>
                  <a:pt x="101010" y="874092"/>
                </a:lnTo>
                <a:lnTo>
                  <a:pt x="106011" y="831088"/>
                </a:lnTo>
                <a:lnTo>
                  <a:pt x="112011" y="785083"/>
                </a:lnTo>
                <a:lnTo>
                  <a:pt x="118012" y="737078"/>
                </a:lnTo>
                <a:lnTo>
                  <a:pt x="123013" y="686072"/>
                </a:lnTo>
                <a:lnTo>
                  <a:pt x="129013" y="634067"/>
                </a:lnTo>
                <a:lnTo>
                  <a:pt x="134014" y="581061"/>
                </a:lnTo>
                <a:lnTo>
                  <a:pt x="140014" y="528055"/>
                </a:lnTo>
                <a:lnTo>
                  <a:pt x="146015" y="475050"/>
                </a:lnTo>
                <a:lnTo>
                  <a:pt x="151016" y="422044"/>
                </a:lnTo>
                <a:lnTo>
                  <a:pt x="157016" y="371039"/>
                </a:lnTo>
                <a:lnTo>
                  <a:pt x="162017" y="321034"/>
                </a:lnTo>
                <a:lnTo>
                  <a:pt x="168017" y="273028"/>
                </a:lnTo>
                <a:lnTo>
                  <a:pt x="173018" y="228024"/>
                </a:lnTo>
                <a:lnTo>
                  <a:pt x="179018" y="187019"/>
                </a:lnTo>
                <a:lnTo>
                  <a:pt x="185019" y="148015"/>
                </a:lnTo>
                <a:lnTo>
                  <a:pt x="190020" y="114012"/>
                </a:lnTo>
                <a:lnTo>
                  <a:pt x="196020" y="83008"/>
                </a:lnTo>
                <a:lnTo>
                  <a:pt x="201021" y="57006"/>
                </a:lnTo>
                <a:lnTo>
                  <a:pt x="207021" y="36003"/>
                </a:lnTo>
                <a:lnTo>
                  <a:pt x="213022" y="19002"/>
                </a:lnTo>
                <a:lnTo>
                  <a:pt x="218023" y="8000"/>
                </a:lnTo>
                <a:lnTo>
                  <a:pt x="224023" y="1000"/>
                </a:lnTo>
                <a:lnTo>
                  <a:pt x="229024" y="0"/>
                </a:lnTo>
                <a:lnTo>
                  <a:pt x="235024" y="3000"/>
                </a:lnTo>
                <a:lnTo>
                  <a:pt x="241025" y="12001"/>
                </a:lnTo>
                <a:lnTo>
                  <a:pt x="246026" y="26002"/>
                </a:lnTo>
                <a:lnTo>
                  <a:pt x="252026" y="44004"/>
                </a:lnTo>
                <a:lnTo>
                  <a:pt x="257027" y="67007"/>
                </a:lnTo>
                <a:lnTo>
                  <a:pt x="263027" y="94009"/>
                </a:lnTo>
                <a:lnTo>
                  <a:pt x="269028" y="125013"/>
                </a:lnTo>
                <a:lnTo>
                  <a:pt x="274029" y="160016"/>
                </a:lnTo>
                <a:lnTo>
                  <a:pt x="280029" y="198020"/>
                </a:lnTo>
                <a:lnTo>
                  <a:pt x="285030" y="238025"/>
                </a:lnTo>
                <a:lnTo>
                  <a:pt x="291030" y="282029"/>
                </a:lnTo>
                <a:lnTo>
                  <a:pt x="297031" y="327034"/>
                </a:lnTo>
                <a:lnTo>
                  <a:pt x="302032" y="374039"/>
                </a:lnTo>
                <a:lnTo>
                  <a:pt x="308032" y="422044"/>
                </a:lnTo>
                <a:lnTo>
                  <a:pt x="313033" y="470049"/>
                </a:lnTo>
                <a:lnTo>
                  <a:pt x="319033" y="519055"/>
                </a:lnTo>
                <a:lnTo>
                  <a:pt x="325034" y="567060"/>
                </a:lnTo>
                <a:lnTo>
                  <a:pt x="330034" y="614065"/>
                </a:lnTo>
                <a:lnTo>
                  <a:pt x="336035" y="660069"/>
                </a:lnTo>
                <a:lnTo>
                  <a:pt x="341036" y="704074"/>
                </a:lnTo>
                <a:lnTo>
                  <a:pt x="347036" y="746079"/>
                </a:lnTo>
                <a:lnTo>
                  <a:pt x="353037" y="785083"/>
                </a:lnTo>
                <a:lnTo>
                  <a:pt x="358037" y="821087"/>
                </a:lnTo>
                <a:lnTo>
                  <a:pt x="364038" y="854090"/>
                </a:lnTo>
                <a:lnTo>
                  <a:pt x="375039" y="909096"/>
                </a:lnTo>
                <a:lnTo>
                  <a:pt x="386040" y="947100"/>
                </a:lnTo>
                <a:lnTo>
                  <a:pt x="403042" y="970102"/>
                </a:lnTo>
                <a:lnTo>
                  <a:pt x="409043" y="968102"/>
                </a:lnTo>
                <a:lnTo>
                  <a:pt x="431045" y="917097"/>
                </a:lnTo>
                <a:lnTo>
                  <a:pt x="442046" y="867091"/>
                </a:lnTo>
                <a:lnTo>
                  <a:pt x="448047" y="837088"/>
                </a:lnTo>
                <a:lnTo>
                  <a:pt x="453048" y="803085"/>
                </a:lnTo>
                <a:lnTo>
                  <a:pt x="459048" y="767081"/>
                </a:lnTo>
                <a:lnTo>
                  <a:pt x="465049" y="728077"/>
                </a:lnTo>
                <a:lnTo>
                  <a:pt x="470049" y="688072"/>
                </a:lnTo>
                <a:lnTo>
                  <a:pt x="476050" y="646068"/>
                </a:lnTo>
                <a:lnTo>
                  <a:pt x="481050" y="602063"/>
                </a:lnTo>
                <a:lnTo>
                  <a:pt x="487051" y="558059"/>
                </a:lnTo>
                <a:lnTo>
                  <a:pt x="492052" y="514054"/>
                </a:lnTo>
                <a:lnTo>
                  <a:pt x="498052" y="470049"/>
                </a:lnTo>
                <a:lnTo>
                  <a:pt x="504053" y="427045"/>
                </a:lnTo>
                <a:lnTo>
                  <a:pt x="509053" y="385040"/>
                </a:lnTo>
                <a:lnTo>
                  <a:pt x="515054" y="344036"/>
                </a:lnTo>
                <a:lnTo>
                  <a:pt x="520055" y="305032"/>
                </a:lnTo>
                <a:lnTo>
                  <a:pt x="526055" y="268028"/>
                </a:lnTo>
                <a:lnTo>
                  <a:pt x="532056" y="234024"/>
                </a:lnTo>
                <a:lnTo>
                  <a:pt x="537056" y="203021"/>
                </a:lnTo>
                <a:lnTo>
                  <a:pt x="543057" y="175018"/>
                </a:lnTo>
                <a:lnTo>
                  <a:pt x="548058" y="151016"/>
                </a:lnTo>
                <a:lnTo>
                  <a:pt x="554058" y="130013"/>
                </a:lnTo>
                <a:lnTo>
                  <a:pt x="560059" y="113011"/>
                </a:lnTo>
                <a:lnTo>
                  <a:pt x="565059" y="100010"/>
                </a:lnTo>
                <a:lnTo>
                  <a:pt x="571060" y="92009"/>
                </a:lnTo>
                <a:lnTo>
                  <a:pt x="576061" y="87009"/>
                </a:lnTo>
                <a:lnTo>
                  <a:pt x="582061" y="87009"/>
                </a:lnTo>
              </a:path>
            </a:pathLst>
          </a:custGeom>
          <a:ln w="50005">
            <a:solidFill>
              <a:srgbClr val="009D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539614" y="2859884"/>
            <a:ext cx="582295" cy="803275"/>
          </a:xfrm>
          <a:custGeom>
            <a:avLst/>
            <a:gdLst/>
            <a:ahLst/>
            <a:cxnLst/>
            <a:rect l="l" t="t" r="r" b="b"/>
            <a:pathLst>
              <a:path w="582295" h="803275">
                <a:moveTo>
                  <a:pt x="0" y="0"/>
                </a:moveTo>
                <a:lnTo>
                  <a:pt x="6000" y="4000"/>
                </a:lnTo>
                <a:lnTo>
                  <a:pt x="11001" y="12001"/>
                </a:lnTo>
                <a:lnTo>
                  <a:pt x="17001" y="25002"/>
                </a:lnTo>
                <a:lnTo>
                  <a:pt x="22002" y="41004"/>
                </a:lnTo>
                <a:lnTo>
                  <a:pt x="28002" y="60006"/>
                </a:lnTo>
                <a:lnTo>
                  <a:pt x="34003" y="84008"/>
                </a:lnTo>
                <a:lnTo>
                  <a:pt x="39004" y="110011"/>
                </a:lnTo>
                <a:lnTo>
                  <a:pt x="45004" y="139014"/>
                </a:lnTo>
                <a:lnTo>
                  <a:pt x="50005" y="171018"/>
                </a:lnTo>
                <a:lnTo>
                  <a:pt x="56005" y="206021"/>
                </a:lnTo>
                <a:lnTo>
                  <a:pt x="62006" y="242025"/>
                </a:lnTo>
                <a:lnTo>
                  <a:pt x="67007" y="280029"/>
                </a:lnTo>
                <a:lnTo>
                  <a:pt x="73007" y="319033"/>
                </a:lnTo>
                <a:lnTo>
                  <a:pt x="78008" y="359038"/>
                </a:lnTo>
                <a:lnTo>
                  <a:pt x="84008" y="399042"/>
                </a:lnTo>
                <a:lnTo>
                  <a:pt x="90009" y="439046"/>
                </a:lnTo>
                <a:lnTo>
                  <a:pt x="95010" y="479050"/>
                </a:lnTo>
                <a:lnTo>
                  <a:pt x="101010" y="518054"/>
                </a:lnTo>
                <a:lnTo>
                  <a:pt x="106011" y="555058"/>
                </a:lnTo>
                <a:lnTo>
                  <a:pt x="112011" y="592062"/>
                </a:lnTo>
                <a:lnTo>
                  <a:pt x="118012" y="626066"/>
                </a:lnTo>
                <a:lnTo>
                  <a:pt x="123013" y="658069"/>
                </a:lnTo>
                <a:lnTo>
                  <a:pt x="129013" y="687072"/>
                </a:lnTo>
                <a:lnTo>
                  <a:pt x="134014" y="714075"/>
                </a:lnTo>
                <a:lnTo>
                  <a:pt x="140014" y="737078"/>
                </a:lnTo>
                <a:lnTo>
                  <a:pt x="146015" y="757080"/>
                </a:lnTo>
                <a:lnTo>
                  <a:pt x="151016" y="774082"/>
                </a:lnTo>
                <a:lnTo>
                  <a:pt x="157016" y="787083"/>
                </a:lnTo>
                <a:lnTo>
                  <a:pt x="162017" y="796084"/>
                </a:lnTo>
                <a:lnTo>
                  <a:pt x="168017" y="802084"/>
                </a:lnTo>
                <a:lnTo>
                  <a:pt x="174018" y="803085"/>
                </a:lnTo>
                <a:lnTo>
                  <a:pt x="179018" y="801084"/>
                </a:lnTo>
                <a:lnTo>
                  <a:pt x="202021" y="756080"/>
                </a:lnTo>
                <a:lnTo>
                  <a:pt x="207021" y="736077"/>
                </a:lnTo>
                <a:lnTo>
                  <a:pt x="213022" y="713075"/>
                </a:lnTo>
                <a:lnTo>
                  <a:pt x="218023" y="687072"/>
                </a:lnTo>
                <a:lnTo>
                  <a:pt x="224023" y="659069"/>
                </a:lnTo>
                <a:lnTo>
                  <a:pt x="229024" y="628066"/>
                </a:lnTo>
                <a:lnTo>
                  <a:pt x="235024" y="596063"/>
                </a:lnTo>
                <a:lnTo>
                  <a:pt x="241025" y="562059"/>
                </a:lnTo>
                <a:lnTo>
                  <a:pt x="246026" y="527055"/>
                </a:lnTo>
                <a:lnTo>
                  <a:pt x="252026" y="491052"/>
                </a:lnTo>
                <a:lnTo>
                  <a:pt x="257027" y="454048"/>
                </a:lnTo>
                <a:lnTo>
                  <a:pt x="263027" y="418044"/>
                </a:lnTo>
                <a:lnTo>
                  <a:pt x="269028" y="381040"/>
                </a:lnTo>
                <a:lnTo>
                  <a:pt x="274029" y="346036"/>
                </a:lnTo>
                <a:lnTo>
                  <a:pt x="280029" y="311032"/>
                </a:lnTo>
                <a:lnTo>
                  <a:pt x="285030" y="277029"/>
                </a:lnTo>
                <a:lnTo>
                  <a:pt x="291030" y="245025"/>
                </a:lnTo>
                <a:lnTo>
                  <a:pt x="297031" y="216022"/>
                </a:lnTo>
                <a:lnTo>
                  <a:pt x="302032" y="188019"/>
                </a:lnTo>
                <a:lnTo>
                  <a:pt x="308032" y="163017"/>
                </a:lnTo>
                <a:lnTo>
                  <a:pt x="313033" y="140014"/>
                </a:lnTo>
                <a:lnTo>
                  <a:pt x="319033" y="121012"/>
                </a:lnTo>
                <a:lnTo>
                  <a:pt x="336035" y="81008"/>
                </a:lnTo>
                <a:lnTo>
                  <a:pt x="347036" y="72007"/>
                </a:lnTo>
                <a:lnTo>
                  <a:pt x="353037" y="73007"/>
                </a:lnTo>
                <a:lnTo>
                  <a:pt x="375039" y="109011"/>
                </a:lnTo>
                <a:lnTo>
                  <a:pt x="386040" y="146015"/>
                </a:lnTo>
                <a:lnTo>
                  <a:pt x="392041" y="169017"/>
                </a:lnTo>
                <a:lnTo>
                  <a:pt x="397042" y="194020"/>
                </a:lnTo>
                <a:lnTo>
                  <a:pt x="403042" y="221023"/>
                </a:lnTo>
                <a:lnTo>
                  <a:pt x="409043" y="250026"/>
                </a:lnTo>
                <a:lnTo>
                  <a:pt x="414043" y="280029"/>
                </a:lnTo>
                <a:lnTo>
                  <a:pt x="420044" y="311032"/>
                </a:lnTo>
                <a:lnTo>
                  <a:pt x="425045" y="344036"/>
                </a:lnTo>
                <a:lnTo>
                  <a:pt x="431045" y="377039"/>
                </a:lnTo>
                <a:lnTo>
                  <a:pt x="437046" y="410043"/>
                </a:lnTo>
                <a:lnTo>
                  <a:pt x="442046" y="444047"/>
                </a:lnTo>
                <a:lnTo>
                  <a:pt x="448047" y="476050"/>
                </a:lnTo>
                <a:lnTo>
                  <a:pt x="453048" y="508053"/>
                </a:lnTo>
                <a:lnTo>
                  <a:pt x="459048" y="539057"/>
                </a:lnTo>
                <a:lnTo>
                  <a:pt x="465049" y="569060"/>
                </a:lnTo>
                <a:lnTo>
                  <a:pt x="470049" y="597063"/>
                </a:lnTo>
                <a:lnTo>
                  <a:pt x="476050" y="623066"/>
                </a:lnTo>
                <a:lnTo>
                  <a:pt x="481050" y="647068"/>
                </a:lnTo>
                <a:lnTo>
                  <a:pt x="487051" y="668070"/>
                </a:lnTo>
                <a:lnTo>
                  <a:pt x="493052" y="687072"/>
                </a:lnTo>
                <a:lnTo>
                  <a:pt x="498052" y="703074"/>
                </a:lnTo>
                <a:lnTo>
                  <a:pt x="504053" y="716075"/>
                </a:lnTo>
                <a:lnTo>
                  <a:pt x="509053" y="726076"/>
                </a:lnTo>
                <a:lnTo>
                  <a:pt x="515054" y="733077"/>
                </a:lnTo>
                <a:lnTo>
                  <a:pt x="521055" y="737078"/>
                </a:lnTo>
                <a:lnTo>
                  <a:pt x="526055" y="737078"/>
                </a:lnTo>
                <a:lnTo>
                  <a:pt x="554058" y="694073"/>
                </a:lnTo>
                <a:lnTo>
                  <a:pt x="560059" y="677071"/>
                </a:lnTo>
                <a:lnTo>
                  <a:pt x="565059" y="658069"/>
                </a:lnTo>
                <a:lnTo>
                  <a:pt x="571060" y="636067"/>
                </a:lnTo>
                <a:lnTo>
                  <a:pt x="576061" y="612064"/>
                </a:lnTo>
                <a:lnTo>
                  <a:pt x="582061" y="586062"/>
                </a:lnTo>
              </a:path>
            </a:pathLst>
          </a:custGeom>
          <a:ln w="50005">
            <a:solidFill>
              <a:srgbClr val="009D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121676" y="2991898"/>
            <a:ext cx="582295" cy="551180"/>
          </a:xfrm>
          <a:custGeom>
            <a:avLst/>
            <a:gdLst/>
            <a:ahLst/>
            <a:cxnLst/>
            <a:rect l="l" t="t" r="r" b="b"/>
            <a:pathLst>
              <a:path w="582295" h="551179">
                <a:moveTo>
                  <a:pt x="0" y="454048"/>
                </a:moveTo>
                <a:lnTo>
                  <a:pt x="6000" y="427045"/>
                </a:lnTo>
                <a:lnTo>
                  <a:pt x="11001" y="399042"/>
                </a:lnTo>
                <a:lnTo>
                  <a:pt x="17001" y="370039"/>
                </a:lnTo>
                <a:lnTo>
                  <a:pt x="22002" y="340036"/>
                </a:lnTo>
                <a:lnTo>
                  <a:pt x="28002" y="309032"/>
                </a:lnTo>
                <a:lnTo>
                  <a:pt x="34003" y="279029"/>
                </a:lnTo>
                <a:lnTo>
                  <a:pt x="39004" y="249026"/>
                </a:lnTo>
                <a:lnTo>
                  <a:pt x="45004" y="220023"/>
                </a:lnTo>
                <a:lnTo>
                  <a:pt x="50005" y="191020"/>
                </a:lnTo>
                <a:lnTo>
                  <a:pt x="56005" y="164017"/>
                </a:lnTo>
                <a:lnTo>
                  <a:pt x="62006" y="138014"/>
                </a:lnTo>
                <a:lnTo>
                  <a:pt x="67007" y="113011"/>
                </a:lnTo>
                <a:lnTo>
                  <a:pt x="73007" y="91009"/>
                </a:lnTo>
                <a:lnTo>
                  <a:pt x="78008" y="71007"/>
                </a:lnTo>
                <a:lnTo>
                  <a:pt x="84008" y="52005"/>
                </a:lnTo>
                <a:lnTo>
                  <a:pt x="90009" y="37003"/>
                </a:lnTo>
                <a:lnTo>
                  <a:pt x="95010" y="24002"/>
                </a:lnTo>
                <a:lnTo>
                  <a:pt x="101010" y="14001"/>
                </a:lnTo>
                <a:lnTo>
                  <a:pt x="106011" y="6000"/>
                </a:lnTo>
                <a:lnTo>
                  <a:pt x="112011" y="2000"/>
                </a:lnTo>
                <a:lnTo>
                  <a:pt x="118012" y="0"/>
                </a:lnTo>
                <a:lnTo>
                  <a:pt x="123013" y="1000"/>
                </a:lnTo>
                <a:lnTo>
                  <a:pt x="146015" y="34003"/>
                </a:lnTo>
                <a:lnTo>
                  <a:pt x="151016" y="49005"/>
                </a:lnTo>
                <a:lnTo>
                  <a:pt x="157016" y="66006"/>
                </a:lnTo>
                <a:lnTo>
                  <a:pt x="162017" y="85009"/>
                </a:lnTo>
                <a:lnTo>
                  <a:pt x="168017" y="106011"/>
                </a:lnTo>
                <a:lnTo>
                  <a:pt x="174018" y="128013"/>
                </a:lnTo>
                <a:lnTo>
                  <a:pt x="179018" y="153016"/>
                </a:lnTo>
                <a:lnTo>
                  <a:pt x="185019" y="178018"/>
                </a:lnTo>
                <a:lnTo>
                  <a:pt x="190020" y="204021"/>
                </a:lnTo>
                <a:lnTo>
                  <a:pt x="196020" y="231024"/>
                </a:lnTo>
                <a:lnTo>
                  <a:pt x="202021" y="259027"/>
                </a:lnTo>
                <a:lnTo>
                  <a:pt x="207021" y="286030"/>
                </a:lnTo>
                <a:lnTo>
                  <a:pt x="213022" y="314033"/>
                </a:lnTo>
                <a:lnTo>
                  <a:pt x="218023" y="341036"/>
                </a:lnTo>
                <a:lnTo>
                  <a:pt x="224023" y="367038"/>
                </a:lnTo>
                <a:lnTo>
                  <a:pt x="230024" y="393041"/>
                </a:lnTo>
                <a:lnTo>
                  <a:pt x="235024" y="417044"/>
                </a:lnTo>
                <a:lnTo>
                  <a:pt x="241025" y="440046"/>
                </a:lnTo>
                <a:lnTo>
                  <a:pt x="246026" y="461048"/>
                </a:lnTo>
                <a:lnTo>
                  <a:pt x="252026" y="480050"/>
                </a:lnTo>
                <a:lnTo>
                  <a:pt x="258027" y="497052"/>
                </a:lnTo>
                <a:lnTo>
                  <a:pt x="263027" y="512054"/>
                </a:lnTo>
                <a:lnTo>
                  <a:pt x="286030" y="548058"/>
                </a:lnTo>
                <a:lnTo>
                  <a:pt x="291030" y="551058"/>
                </a:lnTo>
                <a:lnTo>
                  <a:pt x="297031" y="551058"/>
                </a:lnTo>
                <a:lnTo>
                  <a:pt x="325034" y="512054"/>
                </a:lnTo>
                <a:lnTo>
                  <a:pt x="341036" y="462048"/>
                </a:lnTo>
                <a:lnTo>
                  <a:pt x="347036" y="442046"/>
                </a:lnTo>
                <a:lnTo>
                  <a:pt x="353037" y="421044"/>
                </a:lnTo>
                <a:lnTo>
                  <a:pt x="358037" y="398042"/>
                </a:lnTo>
                <a:lnTo>
                  <a:pt x="364038" y="374039"/>
                </a:lnTo>
                <a:lnTo>
                  <a:pt x="369039" y="350037"/>
                </a:lnTo>
                <a:lnTo>
                  <a:pt x="375039" y="325034"/>
                </a:lnTo>
                <a:lnTo>
                  <a:pt x="381040" y="300031"/>
                </a:lnTo>
                <a:lnTo>
                  <a:pt x="386040" y="275029"/>
                </a:lnTo>
                <a:lnTo>
                  <a:pt x="392041" y="250026"/>
                </a:lnTo>
                <a:lnTo>
                  <a:pt x="397042" y="226023"/>
                </a:lnTo>
                <a:lnTo>
                  <a:pt x="403042" y="203021"/>
                </a:lnTo>
                <a:lnTo>
                  <a:pt x="409043" y="180019"/>
                </a:lnTo>
                <a:lnTo>
                  <a:pt x="414043" y="159016"/>
                </a:lnTo>
                <a:lnTo>
                  <a:pt x="420044" y="139014"/>
                </a:lnTo>
                <a:lnTo>
                  <a:pt x="425045" y="121012"/>
                </a:lnTo>
                <a:lnTo>
                  <a:pt x="431045" y="104011"/>
                </a:lnTo>
                <a:lnTo>
                  <a:pt x="437046" y="90009"/>
                </a:lnTo>
                <a:lnTo>
                  <a:pt x="442046" y="77008"/>
                </a:lnTo>
                <a:lnTo>
                  <a:pt x="448047" y="67007"/>
                </a:lnTo>
                <a:lnTo>
                  <a:pt x="453048" y="59006"/>
                </a:lnTo>
                <a:lnTo>
                  <a:pt x="459048" y="54005"/>
                </a:lnTo>
                <a:lnTo>
                  <a:pt x="465049" y="50005"/>
                </a:lnTo>
                <a:lnTo>
                  <a:pt x="470049" y="50005"/>
                </a:lnTo>
                <a:lnTo>
                  <a:pt x="498052" y="80008"/>
                </a:lnTo>
                <a:lnTo>
                  <a:pt x="515054" y="124013"/>
                </a:lnTo>
                <a:lnTo>
                  <a:pt x="521055" y="141014"/>
                </a:lnTo>
                <a:lnTo>
                  <a:pt x="526055" y="160016"/>
                </a:lnTo>
                <a:lnTo>
                  <a:pt x="532056" y="181019"/>
                </a:lnTo>
                <a:lnTo>
                  <a:pt x="537056" y="202021"/>
                </a:lnTo>
                <a:lnTo>
                  <a:pt x="543057" y="224023"/>
                </a:lnTo>
                <a:lnTo>
                  <a:pt x="549058" y="246026"/>
                </a:lnTo>
                <a:lnTo>
                  <a:pt x="554058" y="269028"/>
                </a:lnTo>
                <a:lnTo>
                  <a:pt x="560059" y="292030"/>
                </a:lnTo>
                <a:lnTo>
                  <a:pt x="565059" y="315033"/>
                </a:lnTo>
                <a:lnTo>
                  <a:pt x="571060" y="337035"/>
                </a:lnTo>
                <a:lnTo>
                  <a:pt x="577061" y="359038"/>
                </a:lnTo>
                <a:lnTo>
                  <a:pt x="582061" y="379040"/>
                </a:lnTo>
              </a:path>
            </a:pathLst>
          </a:custGeom>
          <a:ln w="50005">
            <a:solidFill>
              <a:srgbClr val="009D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703738" y="3082908"/>
            <a:ext cx="582295" cy="415290"/>
          </a:xfrm>
          <a:custGeom>
            <a:avLst/>
            <a:gdLst/>
            <a:ahLst/>
            <a:cxnLst/>
            <a:rect l="l" t="t" r="r" b="b"/>
            <a:pathLst>
              <a:path w="582295" h="415289">
                <a:moveTo>
                  <a:pt x="0" y="288030"/>
                </a:moveTo>
                <a:lnTo>
                  <a:pt x="6000" y="308032"/>
                </a:lnTo>
                <a:lnTo>
                  <a:pt x="11001" y="327034"/>
                </a:lnTo>
                <a:lnTo>
                  <a:pt x="17001" y="344036"/>
                </a:lnTo>
                <a:lnTo>
                  <a:pt x="23002" y="360038"/>
                </a:lnTo>
                <a:lnTo>
                  <a:pt x="28002" y="373039"/>
                </a:lnTo>
                <a:lnTo>
                  <a:pt x="34003" y="385040"/>
                </a:lnTo>
                <a:lnTo>
                  <a:pt x="39004" y="396041"/>
                </a:lnTo>
                <a:lnTo>
                  <a:pt x="45004" y="404042"/>
                </a:lnTo>
                <a:lnTo>
                  <a:pt x="50005" y="410043"/>
                </a:lnTo>
                <a:lnTo>
                  <a:pt x="56005" y="413043"/>
                </a:lnTo>
                <a:lnTo>
                  <a:pt x="62006" y="415043"/>
                </a:lnTo>
                <a:lnTo>
                  <a:pt x="67007" y="414043"/>
                </a:lnTo>
                <a:lnTo>
                  <a:pt x="95010" y="380040"/>
                </a:lnTo>
                <a:lnTo>
                  <a:pt x="101010" y="368038"/>
                </a:lnTo>
                <a:lnTo>
                  <a:pt x="106011" y="353037"/>
                </a:lnTo>
                <a:lnTo>
                  <a:pt x="112011" y="338035"/>
                </a:lnTo>
                <a:lnTo>
                  <a:pt x="118012" y="321034"/>
                </a:lnTo>
                <a:lnTo>
                  <a:pt x="123013" y="303032"/>
                </a:lnTo>
                <a:lnTo>
                  <a:pt x="129013" y="284030"/>
                </a:lnTo>
                <a:lnTo>
                  <a:pt x="134014" y="264027"/>
                </a:lnTo>
                <a:lnTo>
                  <a:pt x="140014" y="244025"/>
                </a:lnTo>
                <a:lnTo>
                  <a:pt x="146015" y="223023"/>
                </a:lnTo>
                <a:lnTo>
                  <a:pt x="151016" y="202021"/>
                </a:lnTo>
                <a:lnTo>
                  <a:pt x="157016" y="182019"/>
                </a:lnTo>
                <a:lnTo>
                  <a:pt x="162017" y="161017"/>
                </a:lnTo>
                <a:lnTo>
                  <a:pt x="168017" y="141014"/>
                </a:lnTo>
                <a:lnTo>
                  <a:pt x="174018" y="122012"/>
                </a:lnTo>
                <a:lnTo>
                  <a:pt x="179018" y="104011"/>
                </a:lnTo>
                <a:lnTo>
                  <a:pt x="185019" y="86009"/>
                </a:lnTo>
                <a:lnTo>
                  <a:pt x="190020" y="70007"/>
                </a:lnTo>
                <a:lnTo>
                  <a:pt x="196020" y="55005"/>
                </a:lnTo>
                <a:lnTo>
                  <a:pt x="202021" y="42004"/>
                </a:lnTo>
                <a:lnTo>
                  <a:pt x="207021" y="30003"/>
                </a:lnTo>
                <a:lnTo>
                  <a:pt x="213022" y="21002"/>
                </a:lnTo>
                <a:lnTo>
                  <a:pt x="218023" y="13001"/>
                </a:lnTo>
                <a:lnTo>
                  <a:pt x="224023" y="6000"/>
                </a:lnTo>
                <a:lnTo>
                  <a:pt x="230024" y="2000"/>
                </a:lnTo>
                <a:lnTo>
                  <a:pt x="235024" y="0"/>
                </a:lnTo>
                <a:lnTo>
                  <a:pt x="241025" y="0"/>
                </a:lnTo>
                <a:lnTo>
                  <a:pt x="269028" y="27002"/>
                </a:lnTo>
                <a:lnTo>
                  <a:pt x="274029" y="38004"/>
                </a:lnTo>
                <a:lnTo>
                  <a:pt x="280029" y="50005"/>
                </a:lnTo>
                <a:lnTo>
                  <a:pt x="286030" y="64006"/>
                </a:lnTo>
                <a:lnTo>
                  <a:pt x="291030" y="79008"/>
                </a:lnTo>
                <a:lnTo>
                  <a:pt x="297031" y="95010"/>
                </a:lnTo>
                <a:lnTo>
                  <a:pt x="302032" y="112011"/>
                </a:lnTo>
                <a:lnTo>
                  <a:pt x="308032" y="130013"/>
                </a:lnTo>
                <a:lnTo>
                  <a:pt x="314033" y="148015"/>
                </a:lnTo>
                <a:lnTo>
                  <a:pt x="319033" y="167017"/>
                </a:lnTo>
                <a:lnTo>
                  <a:pt x="325034" y="186019"/>
                </a:lnTo>
                <a:lnTo>
                  <a:pt x="330034" y="205021"/>
                </a:lnTo>
                <a:lnTo>
                  <a:pt x="336035" y="224023"/>
                </a:lnTo>
                <a:lnTo>
                  <a:pt x="342036" y="242025"/>
                </a:lnTo>
                <a:lnTo>
                  <a:pt x="347036" y="260027"/>
                </a:lnTo>
                <a:lnTo>
                  <a:pt x="353037" y="277029"/>
                </a:lnTo>
                <a:lnTo>
                  <a:pt x="358037" y="293031"/>
                </a:lnTo>
                <a:lnTo>
                  <a:pt x="364038" y="308032"/>
                </a:lnTo>
                <a:lnTo>
                  <a:pt x="370039" y="322034"/>
                </a:lnTo>
                <a:lnTo>
                  <a:pt x="375039" y="335035"/>
                </a:lnTo>
                <a:lnTo>
                  <a:pt x="381040" y="346036"/>
                </a:lnTo>
                <a:lnTo>
                  <a:pt x="386040" y="355037"/>
                </a:lnTo>
                <a:lnTo>
                  <a:pt x="392041" y="363038"/>
                </a:lnTo>
                <a:lnTo>
                  <a:pt x="397042" y="370039"/>
                </a:lnTo>
                <a:lnTo>
                  <a:pt x="403042" y="374039"/>
                </a:lnTo>
                <a:lnTo>
                  <a:pt x="409043" y="377039"/>
                </a:lnTo>
                <a:lnTo>
                  <a:pt x="414043" y="378040"/>
                </a:lnTo>
                <a:lnTo>
                  <a:pt x="420044" y="377039"/>
                </a:lnTo>
                <a:lnTo>
                  <a:pt x="425045" y="374039"/>
                </a:lnTo>
                <a:lnTo>
                  <a:pt x="431045" y="370039"/>
                </a:lnTo>
                <a:lnTo>
                  <a:pt x="437046" y="364038"/>
                </a:lnTo>
                <a:lnTo>
                  <a:pt x="442046" y="356037"/>
                </a:lnTo>
                <a:lnTo>
                  <a:pt x="448047" y="347036"/>
                </a:lnTo>
                <a:lnTo>
                  <a:pt x="453048" y="336035"/>
                </a:lnTo>
                <a:lnTo>
                  <a:pt x="459048" y="324034"/>
                </a:lnTo>
                <a:lnTo>
                  <a:pt x="465049" y="311032"/>
                </a:lnTo>
                <a:lnTo>
                  <a:pt x="470049" y="296031"/>
                </a:lnTo>
                <a:lnTo>
                  <a:pt x="476050" y="281029"/>
                </a:lnTo>
                <a:lnTo>
                  <a:pt x="481050" y="265028"/>
                </a:lnTo>
                <a:lnTo>
                  <a:pt x="487051" y="249026"/>
                </a:lnTo>
                <a:lnTo>
                  <a:pt x="493052" y="232024"/>
                </a:lnTo>
                <a:lnTo>
                  <a:pt x="498052" y="215022"/>
                </a:lnTo>
                <a:lnTo>
                  <a:pt x="504053" y="197020"/>
                </a:lnTo>
                <a:lnTo>
                  <a:pt x="509053" y="180019"/>
                </a:lnTo>
                <a:lnTo>
                  <a:pt x="515054" y="163017"/>
                </a:lnTo>
                <a:lnTo>
                  <a:pt x="521055" y="147015"/>
                </a:lnTo>
                <a:lnTo>
                  <a:pt x="526055" y="131013"/>
                </a:lnTo>
                <a:lnTo>
                  <a:pt x="532056" y="116012"/>
                </a:lnTo>
                <a:lnTo>
                  <a:pt x="537056" y="102010"/>
                </a:lnTo>
                <a:lnTo>
                  <a:pt x="543057" y="89009"/>
                </a:lnTo>
                <a:lnTo>
                  <a:pt x="549058" y="77008"/>
                </a:lnTo>
                <a:lnTo>
                  <a:pt x="554058" y="66006"/>
                </a:lnTo>
                <a:lnTo>
                  <a:pt x="560059" y="57006"/>
                </a:lnTo>
                <a:lnTo>
                  <a:pt x="565059" y="49005"/>
                </a:lnTo>
                <a:lnTo>
                  <a:pt x="571060" y="43004"/>
                </a:lnTo>
                <a:lnTo>
                  <a:pt x="577061" y="38004"/>
                </a:lnTo>
                <a:lnTo>
                  <a:pt x="582061" y="35003"/>
                </a:lnTo>
              </a:path>
            </a:pathLst>
          </a:custGeom>
          <a:ln w="50005">
            <a:solidFill>
              <a:srgbClr val="009D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285800" y="3116911"/>
            <a:ext cx="582295" cy="313055"/>
          </a:xfrm>
          <a:custGeom>
            <a:avLst/>
            <a:gdLst/>
            <a:ahLst/>
            <a:cxnLst/>
            <a:rect l="l" t="t" r="r" b="b"/>
            <a:pathLst>
              <a:path w="582295" h="313054">
                <a:moveTo>
                  <a:pt x="0" y="1000"/>
                </a:moveTo>
                <a:lnTo>
                  <a:pt x="6000" y="0"/>
                </a:lnTo>
                <a:lnTo>
                  <a:pt x="11001" y="0"/>
                </a:lnTo>
                <a:lnTo>
                  <a:pt x="45004" y="34003"/>
                </a:lnTo>
                <a:lnTo>
                  <a:pt x="51005" y="44004"/>
                </a:lnTo>
                <a:lnTo>
                  <a:pt x="56005" y="56005"/>
                </a:lnTo>
                <a:lnTo>
                  <a:pt x="62006" y="68007"/>
                </a:lnTo>
                <a:lnTo>
                  <a:pt x="67007" y="82008"/>
                </a:lnTo>
                <a:lnTo>
                  <a:pt x="73007" y="96010"/>
                </a:lnTo>
                <a:lnTo>
                  <a:pt x="79008" y="111011"/>
                </a:lnTo>
                <a:lnTo>
                  <a:pt x="84008" y="126013"/>
                </a:lnTo>
                <a:lnTo>
                  <a:pt x="90009" y="142015"/>
                </a:lnTo>
                <a:lnTo>
                  <a:pt x="95010" y="158016"/>
                </a:lnTo>
                <a:lnTo>
                  <a:pt x="101010" y="173018"/>
                </a:lnTo>
                <a:lnTo>
                  <a:pt x="107011" y="189020"/>
                </a:lnTo>
                <a:lnTo>
                  <a:pt x="112011" y="204021"/>
                </a:lnTo>
                <a:lnTo>
                  <a:pt x="118012" y="218023"/>
                </a:lnTo>
                <a:lnTo>
                  <a:pt x="123013" y="232024"/>
                </a:lnTo>
                <a:lnTo>
                  <a:pt x="129013" y="245025"/>
                </a:lnTo>
                <a:lnTo>
                  <a:pt x="134014" y="258027"/>
                </a:lnTo>
                <a:lnTo>
                  <a:pt x="140014" y="269028"/>
                </a:lnTo>
                <a:lnTo>
                  <a:pt x="146015" y="279029"/>
                </a:lnTo>
                <a:lnTo>
                  <a:pt x="151016" y="288030"/>
                </a:lnTo>
                <a:lnTo>
                  <a:pt x="157016" y="296031"/>
                </a:lnTo>
                <a:lnTo>
                  <a:pt x="185019" y="313033"/>
                </a:lnTo>
                <a:lnTo>
                  <a:pt x="190020" y="312033"/>
                </a:lnTo>
                <a:lnTo>
                  <a:pt x="218023" y="285030"/>
                </a:lnTo>
                <a:lnTo>
                  <a:pt x="224023" y="276029"/>
                </a:lnTo>
                <a:lnTo>
                  <a:pt x="230024" y="266028"/>
                </a:lnTo>
                <a:lnTo>
                  <a:pt x="235024" y="254026"/>
                </a:lnTo>
                <a:lnTo>
                  <a:pt x="241025" y="242025"/>
                </a:lnTo>
                <a:lnTo>
                  <a:pt x="246026" y="230024"/>
                </a:lnTo>
                <a:lnTo>
                  <a:pt x="252026" y="216022"/>
                </a:lnTo>
                <a:lnTo>
                  <a:pt x="258027" y="203021"/>
                </a:lnTo>
                <a:lnTo>
                  <a:pt x="263027" y="189020"/>
                </a:lnTo>
                <a:lnTo>
                  <a:pt x="269028" y="174018"/>
                </a:lnTo>
                <a:lnTo>
                  <a:pt x="274029" y="160016"/>
                </a:lnTo>
                <a:lnTo>
                  <a:pt x="280029" y="146015"/>
                </a:lnTo>
                <a:lnTo>
                  <a:pt x="286030" y="132013"/>
                </a:lnTo>
                <a:lnTo>
                  <a:pt x="291030" y="119012"/>
                </a:lnTo>
                <a:lnTo>
                  <a:pt x="297031" y="106011"/>
                </a:lnTo>
                <a:lnTo>
                  <a:pt x="302032" y="93009"/>
                </a:lnTo>
                <a:lnTo>
                  <a:pt x="308032" y="82008"/>
                </a:lnTo>
                <a:lnTo>
                  <a:pt x="314033" y="71007"/>
                </a:lnTo>
                <a:lnTo>
                  <a:pt x="336035" y="39004"/>
                </a:lnTo>
                <a:lnTo>
                  <a:pt x="342036" y="35003"/>
                </a:lnTo>
                <a:lnTo>
                  <a:pt x="347036" y="31003"/>
                </a:lnTo>
                <a:lnTo>
                  <a:pt x="353037" y="29003"/>
                </a:lnTo>
                <a:lnTo>
                  <a:pt x="358037" y="28002"/>
                </a:lnTo>
                <a:lnTo>
                  <a:pt x="364038" y="28002"/>
                </a:lnTo>
                <a:lnTo>
                  <a:pt x="398042" y="58006"/>
                </a:lnTo>
                <a:lnTo>
                  <a:pt x="403042" y="67007"/>
                </a:lnTo>
                <a:lnTo>
                  <a:pt x="409043" y="77008"/>
                </a:lnTo>
                <a:lnTo>
                  <a:pt x="414043" y="87009"/>
                </a:lnTo>
                <a:lnTo>
                  <a:pt x="420044" y="99010"/>
                </a:lnTo>
                <a:lnTo>
                  <a:pt x="426045" y="111011"/>
                </a:lnTo>
                <a:lnTo>
                  <a:pt x="431045" y="123013"/>
                </a:lnTo>
                <a:lnTo>
                  <a:pt x="437046" y="136014"/>
                </a:lnTo>
                <a:lnTo>
                  <a:pt x="442046" y="149015"/>
                </a:lnTo>
                <a:lnTo>
                  <a:pt x="448047" y="162017"/>
                </a:lnTo>
                <a:lnTo>
                  <a:pt x="453048" y="174018"/>
                </a:lnTo>
                <a:lnTo>
                  <a:pt x="459048" y="187019"/>
                </a:lnTo>
                <a:lnTo>
                  <a:pt x="465049" y="200021"/>
                </a:lnTo>
                <a:lnTo>
                  <a:pt x="470049" y="212022"/>
                </a:lnTo>
                <a:lnTo>
                  <a:pt x="476050" y="223023"/>
                </a:lnTo>
                <a:lnTo>
                  <a:pt x="481050" y="234024"/>
                </a:lnTo>
                <a:lnTo>
                  <a:pt x="487051" y="244025"/>
                </a:lnTo>
                <a:lnTo>
                  <a:pt x="493052" y="253026"/>
                </a:lnTo>
                <a:lnTo>
                  <a:pt x="498052" y="261027"/>
                </a:lnTo>
                <a:lnTo>
                  <a:pt x="504053" y="268028"/>
                </a:lnTo>
                <a:lnTo>
                  <a:pt x="509053" y="274029"/>
                </a:lnTo>
                <a:lnTo>
                  <a:pt x="515054" y="279029"/>
                </a:lnTo>
                <a:lnTo>
                  <a:pt x="521055" y="283029"/>
                </a:lnTo>
                <a:lnTo>
                  <a:pt x="526055" y="286030"/>
                </a:lnTo>
                <a:lnTo>
                  <a:pt x="532056" y="287030"/>
                </a:lnTo>
                <a:lnTo>
                  <a:pt x="537056" y="287030"/>
                </a:lnTo>
                <a:lnTo>
                  <a:pt x="565059" y="269028"/>
                </a:lnTo>
                <a:lnTo>
                  <a:pt x="571060" y="262027"/>
                </a:lnTo>
                <a:lnTo>
                  <a:pt x="577061" y="255027"/>
                </a:lnTo>
                <a:lnTo>
                  <a:pt x="582061" y="246026"/>
                </a:lnTo>
              </a:path>
            </a:pathLst>
          </a:custGeom>
          <a:ln w="50005">
            <a:solidFill>
              <a:srgbClr val="009D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867861" y="3167917"/>
            <a:ext cx="364490" cy="215265"/>
          </a:xfrm>
          <a:custGeom>
            <a:avLst/>
            <a:gdLst/>
            <a:ahLst/>
            <a:cxnLst/>
            <a:rect l="l" t="t" r="r" b="b"/>
            <a:pathLst>
              <a:path w="364490" h="215264">
                <a:moveTo>
                  <a:pt x="0" y="195020"/>
                </a:moveTo>
                <a:lnTo>
                  <a:pt x="6000" y="186019"/>
                </a:lnTo>
                <a:lnTo>
                  <a:pt x="11001" y="176018"/>
                </a:lnTo>
                <a:lnTo>
                  <a:pt x="17001" y="165017"/>
                </a:lnTo>
                <a:lnTo>
                  <a:pt x="23002" y="154016"/>
                </a:lnTo>
                <a:lnTo>
                  <a:pt x="28002" y="142015"/>
                </a:lnTo>
                <a:lnTo>
                  <a:pt x="34003" y="131013"/>
                </a:lnTo>
                <a:lnTo>
                  <a:pt x="39004" y="119012"/>
                </a:lnTo>
                <a:lnTo>
                  <a:pt x="45004" y="107011"/>
                </a:lnTo>
                <a:lnTo>
                  <a:pt x="51005" y="95010"/>
                </a:lnTo>
                <a:lnTo>
                  <a:pt x="56005" y="84008"/>
                </a:lnTo>
                <a:lnTo>
                  <a:pt x="62006" y="73007"/>
                </a:lnTo>
                <a:lnTo>
                  <a:pt x="67007" y="62006"/>
                </a:lnTo>
                <a:lnTo>
                  <a:pt x="73007" y="52005"/>
                </a:lnTo>
                <a:lnTo>
                  <a:pt x="79008" y="43004"/>
                </a:lnTo>
                <a:lnTo>
                  <a:pt x="84008" y="34003"/>
                </a:lnTo>
                <a:lnTo>
                  <a:pt x="112011" y="5000"/>
                </a:lnTo>
                <a:lnTo>
                  <a:pt x="129013" y="0"/>
                </a:lnTo>
                <a:lnTo>
                  <a:pt x="135014" y="1000"/>
                </a:lnTo>
                <a:lnTo>
                  <a:pt x="168017" y="27002"/>
                </a:lnTo>
                <a:lnTo>
                  <a:pt x="174018" y="34003"/>
                </a:lnTo>
                <a:lnTo>
                  <a:pt x="179018" y="43004"/>
                </a:lnTo>
                <a:lnTo>
                  <a:pt x="185019" y="52005"/>
                </a:lnTo>
                <a:lnTo>
                  <a:pt x="191020" y="61006"/>
                </a:lnTo>
                <a:lnTo>
                  <a:pt x="196020" y="71007"/>
                </a:lnTo>
                <a:lnTo>
                  <a:pt x="202021" y="81008"/>
                </a:lnTo>
                <a:lnTo>
                  <a:pt x="207021" y="92009"/>
                </a:lnTo>
                <a:lnTo>
                  <a:pt x="213022" y="103010"/>
                </a:lnTo>
                <a:lnTo>
                  <a:pt x="218023" y="113011"/>
                </a:lnTo>
                <a:lnTo>
                  <a:pt x="224023" y="124013"/>
                </a:lnTo>
                <a:lnTo>
                  <a:pt x="230024" y="135014"/>
                </a:lnTo>
                <a:lnTo>
                  <a:pt x="235024" y="145015"/>
                </a:lnTo>
                <a:lnTo>
                  <a:pt x="241025" y="155016"/>
                </a:lnTo>
                <a:lnTo>
                  <a:pt x="246026" y="164017"/>
                </a:lnTo>
                <a:lnTo>
                  <a:pt x="252026" y="173018"/>
                </a:lnTo>
                <a:lnTo>
                  <a:pt x="258027" y="181019"/>
                </a:lnTo>
                <a:lnTo>
                  <a:pt x="263027" y="188019"/>
                </a:lnTo>
                <a:lnTo>
                  <a:pt x="269028" y="195020"/>
                </a:lnTo>
                <a:lnTo>
                  <a:pt x="274029" y="201021"/>
                </a:lnTo>
                <a:lnTo>
                  <a:pt x="280029" y="205021"/>
                </a:lnTo>
                <a:lnTo>
                  <a:pt x="286030" y="209022"/>
                </a:lnTo>
                <a:lnTo>
                  <a:pt x="291030" y="212022"/>
                </a:lnTo>
                <a:lnTo>
                  <a:pt x="297031" y="214022"/>
                </a:lnTo>
                <a:lnTo>
                  <a:pt x="302032" y="215022"/>
                </a:lnTo>
                <a:lnTo>
                  <a:pt x="308032" y="215022"/>
                </a:lnTo>
                <a:lnTo>
                  <a:pt x="342036" y="193020"/>
                </a:lnTo>
                <a:lnTo>
                  <a:pt x="347036" y="186019"/>
                </a:lnTo>
                <a:lnTo>
                  <a:pt x="353037" y="179018"/>
                </a:lnTo>
                <a:lnTo>
                  <a:pt x="358037" y="171018"/>
                </a:lnTo>
                <a:lnTo>
                  <a:pt x="364038" y="163017"/>
                </a:lnTo>
              </a:path>
            </a:pathLst>
          </a:custGeom>
          <a:ln w="50005">
            <a:solidFill>
              <a:srgbClr val="009D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6547802" y="1354274"/>
            <a:ext cx="626110" cy="745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99390" algn="just">
              <a:lnSpc>
                <a:spcPts val="1889"/>
              </a:lnSpc>
            </a:pPr>
            <a:r>
              <a:rPr sz="1850" spc="15" dirty="0">
                <a:latin typeface="Helvetica"/>
                <a:cs typeface="Helvetica"/>
              </a:rPr>
              <a:t>det. damp both</a:t>
            </a:r>
            <a:endParaRPr sz="1850">
              <a:latin typeface="Helvetica"/>
              <a:cs typeface="Helvetica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7304802" y="1951788"/>
            <a:ext cx="639445" cy="0"/>
          </a:xfrm>
          <a:custGeom>
            <a:avLst/>
            <a:gdLst/>
            <a:ahLst/>
            <a:cxnLst/>
            <a:rect l="l" t="t" r="r" b="b"/>
            <a:pathLst>
              <a:path w="639445">
                <a:moveTo>
                  <a:pt x="0" y="0"/>
                </a:moveTo>
                <a:lnTo>
                  <a:pt x="639067" y="0"/>
                </a:lnTo>
              </a:path>
            </a:pathLst>
          </a:custGeom>
          <a:ln w="50005">
            <a:solidFill>
              <a:srgbClr val="56B5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640307" y="1392729"/>
            <a:ext cx="571500" cy="3514725"/>
          </a:xfrm>
          <a:custGeom>
            <a:avLst/>
            <a:gdLst/>
            <a:ahLst/>
            <a:cxnLst/>
            <a:rect l="l" t="t" r="r" b="b"/>
            <a:pathLst>
              <a:path w="571500" h="3514725">
                <a:moveTo>
                  <a:pt x="0" y="1887199"/>
                </a:moveTo>
                <a:lnTo>
                  <a:pt x="6000" y="1689178"/>
                </a:lnTo>
                <a:lnTo>
                  <a:pt x="11001" y="1494158"/>
                </a:lnTo>
                <a:lnTo>
                  <a:pt x="17001" y="1304138"/>
                </a:lnTo>
                <a:lnTo>
                  <a:pt x="22002" y="1121118"/>
                </a:lnTo>
                <a:lnTo>
                  <a:pt x="28002" y="947100"/>
                </a:lnTo>
                <a:lnTo>
                  <a:pt x="34003" y="783082"/>
                </a:lnTo>
                <a:lnTo>
                  <a:pt x="39004" y="632066"/>
                </a:lnTo>
                <a:lnTo>
                  <a:pt x="45004" y="494052"/>
                </a:lnTo>
                <a:lnTo>
                  <a:pt x="50005" y="371039"/>
                </a:lnTo>
                <a:lnTo>
                  <a:pt x="56005" y="265028"/>
                </a:lnTo>
                <a:lnTo>
                  <a:pt x="62006" y="175018"/>
                </a:lnTo>
                <a:lnTo>
                  <a:pt x="67007" y="103010"/>
                </a:lnTo>
                <a:lnTo>
                  <a:pt x="73007" y="50005"/>
                </a:lnTo>
                <a:lnTo>
                  <a:pt x="84008" y="0"/>
                </a:lnTo>
                <a:lnTo>
                  <a:pt x="90009" y="4000"/>
                </a:lnTo>
                <a:lnTo>
                  <a:pt x="101010" y="67007"/>
                </a:lnTo>
                <a:lnTo>
                  <a:pt x="106011" y="126013"/>
                </a:lnTo>
                <a:lnTo>
                  <a:pt x="112011" y="202021"/>
                </a:lnTo>
                <a:lnTo>
                  <a:pt x="118012" y="295031"/>
                </a:lnTo>
                <a:lnTo>
                  <a:pt x="123013" y="403042"/>
                </a:lnTo>
                <a:lnTo>
                  <a:pt x="129013" y="524055"/>
                </a:lnTo>
                <a:lnTo>
                  <a:pt x="134014" y="659069"/>
                </a:lnTo>
                <a:lnTo>
                  <a:pt x="140014" y="804085"/>
                </a:lnTo>
                <a:lnTo>
                  <a:pt x="146015" y="959101"/>
                </a:lnTo>
                <a:lnTo>
                  <a:pt x="151016" y="1123119"/>
                </a:lnTo>
                <a:lnTo>
                  <a:pt x="157016" y="1292136"/>
                </a:lnTo>
                <a:lnTo>
                  <a:pt x="162017" y="1466155"/>
                </a:lnTo>
                <a:lnTo>
                  <a:pt x="168017" y="1642174"/>
                </a:lnTo>
                <a:lnTo>
                  <a:pt x="173018" y="1819192"/>
                </a:lnTo>
                <a:lnTo>
                  <a:pt x="179018" y="1996211"/>
                </a:lnTo>
                <a:lnTo>
                  <a:pt x="185019" y="2169229"/>
                </a:lnTo>
                <a:lnTo>
                  <a:pt x="190020" y="2338247"/>
                </a:lnTo>
                <a:lnTo>
                  <a:pt x="196020" y="2501265"/>
                </a:lnTo>
                <a:lnTo>
                  <a:pt x="201021" y="2656281"/>
                </a:lnTo>
                <a:lnTo>
                  <a:pt x="207021" y="2802296"/>
                </a:lnTo>
                <a:lnTo>
                  <a:pt x="213022" y="2937311"/>
                </a:lnTo>
                <a:lnTo>
                  <a:pt x="218023" y="3061324"/>
                </a:lnTo>
                <a:lnTo>
                  <a:pt x="224023" y="3171336"/>
                </a:lnTo>
                <a:lnTo>
                  <a:pt x="229024" y="3267346"/>
                </a:lnTo>
                <a:lnTo>
                  <a:pt x="235024" y="3348354"/>
                </a:lnTo>
                <a:lnTo>
                  <a:pt x="241025" y="3414361"/>
                </a:lnTo>
                <a:lnTo>
                  <a:pt x="246026" y="3464367"/>
                </a:lnTo>
                <a:lnTo>
                  <a:pt x="252026" y="3497370"/>
                </a:lnTo>
                <a:lnTo>
                  <a:pt x="257027" y="3514372"/>
                </a:lnTo>
                <a:lnTo>
                  <a:pt x="263027" y="3514372"/>
                </a:lnTo>
                <a:lnTo>
                  <a:pt x="274029" y="3466367"/>
                </a:lnTo>
                <a:lnTo>
                  <a:pt x="280029" y="3419362"/>
                </a:lnTo>
                <a:lnTo>
                  <a:pt x="285030" y="3356355"/>
                </a:lnTo>
                <a:lnTo>
                  <a:pt x="291030" y="3280347"/>
                </a:lnTo>
                <a:lnTo>
                  <a:pt x="297031" y="3190338"/>
                </a:lnTo>
                <a:lnTo>
                  <a:pt x="302032" y="3089327"/>
                </a:lnTo>
                <a:lnTo>
                  <a:pt x="308032" y="2976315"/>
                </a:lnTo>
                <a:lnTo>
                  <a:pt x="313033" y="2855302"/>
                </a:lnTo>
                <a:lnTo>
                  <a:pt x="319033" y="2724288"/>
                </a:lnTo>
                <a:lnTo>
                  <a:pt x="325034" y="2587274"/>
                </a:lnTo>
                <a:lnTo>
                  <a:pt x="330034" y="2445259"/>
                </a:lnTo>
                <a:lnTo>
                  <a:pt x="336035" y="2299243"/>
                </a:lnTo>
                <a:lnTo>
                  <a:pt x="341036" y="2151227"/>
                </a:lnTo>
                <a:lnTo>
                  <a:pt x="347036" y="2002212"/>
                </a:lnTo>
                <a:lnTo>
                  <a:pt x="353037" y="1853196"/>
                </a:lnTo>
                <a:lnTo>
                  <a:pt x="358037" y="1707180"/>
                </a:lnTo>
                <a:lnTo>
                  <a:pt x="364038" y="1565165"/>
                </a:lnTo>
                <a:lnTo>
                  <a:pt x="369039" y="1428151"/>
                </a:lnTo>
                <a:lnTo>
                  <a:pt x="375039" y="1297137"/>
                </a:lnTo>
                <a:lnTo>
                  <a:pt x="381040" y="1175124"/>
                </a:lnTo>
                <a:lnTo>
                  <a:pt x="386040" y="1060112"/>
                </a:lnTo>
                <a:lnTo>
                  <a:pt x="392041" y="956101"/>
                </a:lnTo>
                <a:lnTo>
                  <a:pt x="397042" y="863091"/>
                </a:lnTo>
                <a:lnTo>
                  <a:pt x="403042" y="781082"/>
                </a:lnTo>
                <a:lnTo>
                  <a:pt x="409043" y="712075"/>
                </a:lnTo>
                <a:lnTo>
                  <a:pt x="414043" y="655069"/>
                </a:lnTo>
                <a:lnTo>
                  <a:pt x="420044" y="612064"/>
                </a:lnTo>
                <a:lnTo>
                  <a:pt x="431045" y="566059"/>
                </a:lnTo>
                <a:lnTo>
                  <a:pt x="437046" y="563059"/>
                </a:lnTo>
                <a:lnTo>
                  <a:pt x="442046" y="574060"/>
                </a:lnTo>
                <a:lnTo>
                  <a:pt x="453048" y="633067"/>
                </a:lnTo>
                <a:lnTo>
                  <a:pt x="459048" y="682072"/>
                </a:lnTo>
                <a:lnTo>
                  <a:pt x="465049" y="742078"/>
                </a:lnTo>
                <a:lnTo>
                  <a:pt x="470049" y="812086"/>
                </a:lnTo>
                <a:lnTo>
                  <a:pt x="476050" y="892094"/>
                </a:lnTo>
                <a:lnTo>
                  <a:pt x="481050" y="981103"/>
                </a:lnTo>
                <a:lnTo>
                  <a:pt x="487051" y="1077114"/>
                </a:lnTo>
                <a:lnTo>
                  <a:pt x="493052" y="1180125"/>
                </a:lnTo>
                <a:lnTo>
                  <a:pt x="498052" y="1288136"/>
                </a:lnTo>
                <a:lnTo>
                  <a:pt x="504053" y="1401148"/>
                </a:lnTo>
                <a:lnTo>
                  <a:pt x="509053" y="1517160"/>
                </a:lnTo>
                <a:lnTo>
                  <a:pt x="515054" y="1634173"/>
                </a:lnTo>
                <a:lnTo>
                  <a:pt x="520055" y="1752185"/>
                </a:lnTo>
                <a:lnTo>
                  <a:pt x="526055" y="1870198"/>
                </a:lnTo>
                <a:lnTo>
                  <a:pt x="532056" y="1985210"/>
                </a:lnTo>
                <a:lnTo>
                  <a:pt x="537056" y="2098222"/>
                </a:lnTo>
                <a:lnTo>
                  <a:pt x="543057" y="2206233"/>
                </a:lnTo>
                <a:lnTo>
                  <a:pt x="548058" y="2309244"/>
                </a:lnTo>
                <a:lnTo>
                  <a:pt x="554058" y="2406254"/>
                </a:lnTo>
                <a:lnTo>
                  <a:pt x="560059" y="2496264"/>
                </a:lnTo>
                <a:lnTo>
                  <a:pt x="565059" y="2579273"/>
                </a:lnTo>
                <a:lnTo>
                  <a:pt x="571060" y="2653281"/>
                </a:lnTo>
              </a:path>
            </a:pathLst>
          </a:custGeom>
          <a:ln w="50005">
            <a:solidFill>
              <a:srgbClr val="56B5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186365" y="2553852"/>
            <a:ext cx="5070537" cy="17591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640307" y="1288718"/>
            <a:ext cx="5591810" cy="3983990"/>
          </a:xfrm>
          <a:custGeom>
            <a:avLst/>
            <a:gdLst/>
            <a:ahLst/>
            <a:cxnLst/>
            <a:rect l="l" t="t" r="r" b="b"/>
            <a:pathLst>
              <a:path w="5591809" h="3983990">
                <a:moveTo>
                  <a:pt x="0" y="3983422"/>
                </a:moveTo>
                <a:lnTo>
                  <a:pt x="5591592" y="3983422"/>
                </a:lnTo>
                <a:lnTo>
                  <a:pt x="5591592" y="0"/>
                </a:lnTo>
                <a:lnTo>
                  <a:pt x="0" y="0"/>
                </a:lnTo>
                <a:lnTo>
                  <a:pt x="0" y="3983422"/>
                </a:lnTo>
                <a:close/>
              </a:path>
            </a:pathLst>
          </a:custGeom>
          <a:ln w="100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88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300" y="197249"/>
            <a:ext cx="8610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16000">
              <a:lnSpc>
                <a:spcPct val="100000"/>
              </a:lnSpc>
            </a:pPr>
            <a:r>
              <a:rPr sz="3200" spc="30" dirty="0">
                <a:latin typeface="+mj-lt"/>
              </a:rPr>
              <a:t>Multi-Bunch</a:t>
            </a:r>
            <a:r>
              <a:rPr sz="3200" spc="70" dirty="0">
                <a:latin typeface="+mj-lt"/>
              </a:rPr>
              <a:t> Jitter </a:t>
            </a:r>
            <a:r>
              <a:rPr sz="3200" spc="110" dirty="0">
                <a:latin typeface="+mj-lt"/>
              </a:rPr>
              <a:t>Emittance</a:t>
            </a:r>
            <a:r>
              <a:rPr sz="3200" spc="70" dirty="0">
                <a:latin typeface="+mj-lt"/>
              </a:rPr>
              <a:t> </a:t>
            </a:r>
            <a:r>
              <a:rPr sz="3200" spc="100" dirty="0">
                <a:latin typeface="+mj-lt"/>
              </a:rPr>
              <a:t>Gr</a:t>
            </a:r>
            <a:r>
              <a:rPr sz="3200" spc="55" dirty="0">
                <a:latin typeface="+mj-lt"/>
              </a:rPr>
              <a:t>o</a:t>
            </a:r>
            <a:r>
              <a:rPr sz="3200" spc="45" dirty="0">
                <a:latin typeface="+mj-lt"/>
              </a:rPr>
              <a:t>wth</a:t>
            </a:r>
            <a:r>
              <a:rPr sz="3200" spc="70" dirty="0">
                <a:latin typeface="+mj-lt"/>
              </a:rPr>
              <a:t> </a:t>
            </a:r>
            <a:r>
              <a:rPr sz="3200" spc="10" dirty="0">
                <a:latin typeface="+mj-lt"/>
              </a:rPr>
              <a:t>(CLIC)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3700" y="1038869"/>
            <a:ext cx="4191000" cy="5378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marR="5080" indent="-172085">
              <a:lnSpc>
                <a:spcPct val="1074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Multi-bunch effects can be calculated  analytically  for point-like bunches</a:t>
            </a: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an energy spread leads to a more stable </a:t>
            </a:r>
            <a:r>
              <a:rPr sz="2000" dirty="0" smtClean="0">
                <a:cs typeface="Times New Roman"/>
              </a:rPr>
              <a:t>case</a:t>
            </a:r>
            <a:endParaRPr lang="fr-CH" sz="2000" dirty="0" smtClean="0">
              <a:cs typeface="Times New Roman"/>
            </a:endParaRPr>
          </a:p>
          <a:p>
            <a:pPr marL="463550" marR="5080" lvl="1" indent="-136525">
              <a:lnSpc>
                <a:spcPct val="107400"/>
              </a:lnSpc>
              <a:spcBef>
                <a:spcPts val="795"/>
              </a:spcBef>
              <a:buFont typeface="Times New Roman"/>
              <a:buChar char="-"/>
              <a:tabLst>
                <a:tab pos="463550" algn="l"/>
              </a:tabLst>
            </a:pPr>
            <a:endParaRPr sz="2000" dirty="0">
              <a:cs typeface="Times New Roman"/>
            </a:endParaRPr>
          </a:p>
          <a:p>
            <a:pPr marL="184785" indent="-172085">
              <a:lnSpc>
                <a:spcPct val="100000"/>
              </a:lnSpc>
              <a:spcBef>
                <a:spcPts val="1145"/>
              </a:spcBef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Simulations show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point-like </a:t>
            </a:r>
            <a:r>
              <a:rPr sz="2000" dirty="0" smtClean="0">
                <a:cs typeface="Times New Roman"/>
              </a:rPr>
              <a:t>bunches</a:t>
            </a:r>
            <a:endParaRPr lang="fr-CH" sz="2000" dirty="0" smtClean="0">
              <a:cs typeface="Times New Roman"/>
            </a:endParaRP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lang="fr-CH" sz="2000" dirty="0" smtClean="0">
                <a:cs typeface="Times New Roman"/>
              </a:rPr>
              <a:t>Bunches with energy spread ue to their length</a:t>
            </a:r>
          </a:p>
          <a:p>
            <a:pPr marL="463550" lvl="1" indent="-136525">
              <a:lnSpc>
                <a:spcPct val="100000"/>
              </a:lnSpc>
              <a:spcBef>
                <a:spcPts val="944"/>
              </a:spcBef>
              <a:buFont typeface="Times New Roman"/>
              <a:buChar char="-"/>
              <a:tabLst>
                <a:tab pos="463550" algn="l"/>
              </a:tabLst>
            </a:pPr>
            <a:r>
              <a:rPr lang="fr-CH" sz="2000" dirty="0" smtClean="0">
                <a:cs typeface="Times New Roman"/>
              </a:rPr>
              <a:t>Bunches also with initial energy spread</a:t>
            </a:r>
          </a:p>
          <a:p>
            <a:pPr marL="342900" indent="-342900">
              <a:spcBef>
                <a:spcPts val="944"/>
              </a:spcBef>
              <a:buFont typeface="Symbol" charset="0"/>
              <a:buChar char=""/>
              <a:tabLst>
                <a:tab pos="463550" algn="l"/>
              </a:tabLst>
            </a:pPr>
            <a:r>
              <a:rPr lang="fr-CH" sz="2000" dirty="0" smtClean="0">
                <a:cs typeface="Times New Roman"/>
              </a:rPr>
              <a:t>Point-like bunches is conservative model</a:t>
            </a:r>
          </a:p>
          <a:p>
            <a:pPr marL="342900" indent="-342900">
              <a:spcBef>
                <a:spcPts val="944"/>
              </a:spcBef>
              <a:buFont typeface="Symbol" charset="0"/>
              <a:buChar char=""/>
              <a:tabLst>
                <a:tab pos="463550" algn="l"/>
              </a:tabLst>
            </a:pPr>
            <a:r>
              <a:rPr lang="fr-CH" sz="2000" dirty="0" smtClean="0">
                <a:cs typeface="Times New Roman"/>
              </a:rPr>
              <a:t>Beam is stable enough</a:t>
            </a:r>
            <a:endParaRPr sz="2000" dirty="0"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632752" y="383112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052813" y="383112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79610" y="3727070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632752" y="336071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052813" y="336071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379610" y="3256664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632752" y="289031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052813" y="289031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379610" y="2786257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4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632752" y="241990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0052813" y="2419906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379610" y="2315847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6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632752" y="194949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052813" y="1949499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379610" y="1845441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8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632752" y="147909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0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0052813" y="147909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50400" y="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263965" y="1375034"/>
            <a:ext cx="25717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10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632752" y="37807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632752" y="14790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527601" y="3935073"/>
            <a:ext cx="2108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-3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377562" y="37807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377562" y="14790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6272411" y="3935073"/>
            <a:ext cx="210820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-2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123172" y="37807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123172" y="14790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867983" y="37807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867983" y="14790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612793" y="37807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612793" y="14790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9358403" y="37807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9358403" y="14790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9316791" y="3935073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2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0103214" y="3780725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50400"/>
                </a:moveTo>
                <a:lnTo>
                  <a:pt x="0" y="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103214" y="1479093"/>
            <a:ext cx="0" cy="50800"/>
          </a:xfrm>
          <a:custGeom>
            <a:avLst/>
            <a:gdLst/>
            <a:ahLst/>
            <a:cxnLst/>
            <a:rect l="l" t="t" r="r" b="b"/>
            <a:pathLst>
              <a:path h="50800">
                <a:moveTo>
                  <a:pt x="0" y="0"/>
                </a:moveTo>
                <a:lnTo>
                  <a:pt x="0" y="50400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10061602" y="3935073"/>
            <a:ext cx="14160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5" dirty="0">
                <a:latin typeface="Helvetica"/>
                <a:cs typeface="Helvetica"/>
              </a:rPr>
              <a:t>3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632752" y="1479093"/>
            <a:ext cx="4471035" cy="2352040"/>
          </a:xfrm>
          <a:custGeom>
            <a:avLst/>
            <a:gdLst/>
            <a:ahLst/>
            <a:cxnLst/>
            <a:rect l="l" t="t" r="r" b="b"/>
            <a:pathLst>
              <a:path w="4471034" h="2352040">
                <a:moveTo>
                  <a:pt x="0" y="2352032"/>
                </a:moveTo>
                <a:lnTo>
                  <a:pt x="4470461" y="2352032"/>
                </a:lnTo>
                <a:lnTo>
                  <a:pt x="4470461" y="0"/>
                </a:lnTo>
                <a:lnTo>
                  <a:pt x="0" y="0"/>
                </a:lnTo>
                <a:lnTo>
                  <a:pt x="0" y="2352032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7018023" y="3935073"/>
            <a:ext cx="1694814" cy="598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820419" algn="l"/>
                <a:tab pos="1565275" algn="l"/>
              </a:tabLst>
            </a:pPr>
            <a:r>
              <a:rPr sz="1600" spc="10" dirty="0">
                <a:latin typeface="Helvetica"/>
                <a:cs typeface="Helvetica"/>
              </a:rPr>
              <a:t>-1	</a:t>
            </a:r>
            <a:r>
              <a:rPr sz="1600" spc="15" dirty="0">
                <a:latin typeface="Helvetica"/>
                <a:cs typeface="Helvetica"/>
              </a:rPr>
              <a:t>0	1</a:t>
            </a:r>
            <a:endParaRPr sz="1600">
              <a:latin typeface="Helvetica"/>
              <a:cs typeface="Helvetica"/>
            </a:endParaRPr>
          </a:p>
          <a:p>
            <a:pPr marL="43180">
              <a:lnSpc>
                <a:spcPct val="100000"/>
              </a:lnSpc>
              <a:spcBef>
                <a:spcPts val="535"/>
              </a:spcBef>
            </a:pPr>
            <a:r>
              <a:rPr sz="1600" spc="30" dirty="0">
                <a:latin typeface="Helvetica"/>
                <a:cs typeface="Helvetica"/>
              </a:rPr>
              <a:t>W</a:t>
            </a:r>
            <a:r>
              <a:rPr sz="1950" spc="44" baseline="-21367" dirty="0">
                <a:latin typeface="Helvetica"/>
                <a:cs typeface="Helvetica"/>
              </a:rPr>
              <a:t>1</a:t>
            </a:r>
            <a:r>
              <a:rPr sz="1600" spc="15" dirty="0">
                <a:latin typeface="Helvetica"/>
                <a:cs typeface="Helvetica"/>
              </a:rPr>
              <a:t>/6.6kVpC</a:t>
            </a:r>
            <a:r>
              <a:rPr sz="1950" spc="22" baseline="34188" dirty="0">
                <a:latin typeface="Helvetica"/>
                <a:cs typeface="Helvetica"/>
              </a:rPr>
              <a:t>-1</a:t>
            </a:r>
            <a:r>
              <a:rPr sz="1600" spc="25" dirty="0">
                <a:latin typeface="Helvetica"/>
                <a:cs typeface="Helvetica"/>
              </a:rPr>
              <a:t>m</a:t>
            </a:r>
            <a:r>
              <a:rPr sz="1950" spc="37" baseline="34188" dirty="0">
                <a:latin typeface="Helvetica"/>
                <a:cs typeface="Helvetica"/>
              </a:rPr>
              <a:t>-2</a:t>
            </a:r>
            <a:endParaRPr sz="1950" baseline="34188">
              <a:latin typeface="Helvetica"/>
              <a:cs typeface="Helvetic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736460" y="2464262"/>
            <a:ext cx="276860" cy="60388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Symbol"/>
                <a:cs typeface="Symbol"/>
              </a:rPr>
              <a:t>∆ε </a:t>
            </a:r>
            <a:r>
              <a:rPr sz="1600" spc="-145" dirty="0">
                <a:latin typeface="Symbol"/>
                <a:cs typeface="Symbol"/>
              </a:rPr>
              <a:t> </a:t>
            </a:r>
            <a:r>
              <a:rPr sz="1600" dirty="0">
                <a:latin typeface="Helvetica"/>
                <a:cs typeface="Helvetica"/>
              </a:rPr>
              <a:t>/</a:t>
            </a:r>
            <a:r>
              <a:rPr sz="1600" dirty="0">
                <a:latin typeface="Symbol"/>
                <a:cs typeface="Symbol"/>
              </a:rPr>
              <a:t>∆ε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874431" y="2242283"/>
            <a:ext cx="192405" cy="6070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72110" algn="l"/>
              </a:tabLst>
            </a:pPr>
            <a:r>
              <a:rPr sz="1300" dirty="0">
                <a:latin typeface="Helvetica"/>
                <a:cs typeface="Helvetica"/>
              </a:rPr>
              <a:t>y	y,0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6897969" y="1604295"/>
            <a:ext cx="151765" cy="151765"/>
          </a:xfrm>
          <a:custGeom>
            <a:avLst/>
            <a:gdLst/>
            <a:ahLst/>
            <a:cxnLst/>
            <a:rect l="l" t="t" r="r" b="b"/>
            <a:pathLst>
              <a:path w="151765" h="151764">
                <a:moveTo>
                  <a:pt x="0" y="151202"/>
                </a:moveTo>
                <a:lnTo>
                  <a:pt x="151202" y="151202"/>
                </a:lnTo>
                <a:lnTo>
                  <a:pt x="151202" y="0"/>
                </a:lnTo>
                <a:lnTo>
                  <a:pt x="0" y="0"/>
                </a:lnTo>
                <a:lnTo>
                  <a:pt x="0" y="151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973171" y="2078701"/>
            <a:ext cx="151765" cy="151765"/>
          </a:xfrm>
          <a:custGeom>
            <a:avLst/>
            <a:gdLst/>
            <a:ahLst/>
            <a:cxnLst/>
            <a:rect l="l" t="t" r="r" b="b"/>
            <a:pathLst>
              <a:path w="151765" h="151764">
                <a:moveTo>
                  <a:pt x="0" y="151202"/>
                </a:moveTo>
                <a:lnTo>
                  <a:pt x="151202" y="151202"/>
                </a:lnTo>
                <a:lnTo>
                  <a:pt x="151202" y="0"/>
                </a:lnTo>
                <a:lnTo>
                  <a:pt x="0" y="0"/>
                </a:lnTo>
                <a:lnTo>
                  <a:pt x="0" y="151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047572" y="2441106"/>
            <a:ext cx="151765" cy="151765"/>
          </a:xfrm>
          <a:custGeom>
            <a:avLst/>
            <a:gdLst/>
            <a:ahLst/>
            <a:cxnLst/>
            <a:rect l="l" t="t" r="r" b="b"/>
            <a:pathLst>
              <a:path w="151765" h="151764">
                <a:moveTo>
                  <a:pt x="0" y="151202"/>
                </a:moveTo>
                <a:lnTo>
                  <a:pt x="151202" y="151202"/>
                </a:lnTo>
                <a:lnTo>
                  <a:pt x="151202" y="0"/>
                </a:lnTo>
                <a:lnTo>
                  <a:pt x="0" y="0"/>
                </a:lnTo>
                <a:lnTo>
                  <a:pt x="0" y="151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121973" y="2717110"/>
            <a:ext cx="151765" cy="151765"/>
          </a:xfrm>
          <a:custGeom>
            <a:avLst/>
            <a:gdLst/>
            <a:ahLst/>
            <a:cxnLst/>
            <a:rect l="l" t="t" r="r" b="b"/>
            <a:pathLst>
              <a:path w="151765" h="151764">
                <a:moveTo>
                  <a:pt x="0" y="151202"/>
                </a:moveTo>
                <a:lnTo>
                  <a:pt x="151202" y="151202"/>
                </a:lnTo>
                <a:lnTo>
                  <a:pt x="151202" y="0"/>
                </a:lnTo>
                <a:lnTo>
                  <a:pt x="0" y="0"/>
                </a:lnTo>
                <a:lnTo>
                  <a:pt x="0" y="151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196373" y="2929113"/>
            <a:ext cx="151765" cy="151765"/>
          </a:xfrm>
          <a:custGeom>
            <a:avLst/>
            <a:gdLst/>
            <a:ahLst/>
            <a:cxnLst/>
            <a:rect l="l" t="t" r="r" b="b"/>
            <a:pathLst>
              <a:path w="151765" h="151764">
                <a:moveTo>
                  <a:pt x="0" y="151202"/>
                </a:moveTo>
                <a:lnTo>
                  <a:pt x="151202" y="151202"/>
                </a:lnTo>
                <a:lnTo>
                  <a:pt x="151202" y="0"/>
                </a:lnTo>
                <a:lnTo>
                  <a:pt x="0" y="0"/>
                </a:lnTo>
                <a:lnTo>
                  <a:pt x="0" y="151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557151" y="2547756"/>
            <a:ext cx="4621663" cy="11237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388390" y="2929113"/>
            <a:ext cx="151765" cy="151765"/>
          </a:xfrm>
          <a:custGeom>
            <a:avLst/>
            <a:gdLst/>
            <a:ahLst/>
            <a:cxnLst/>
            <a:rect l="l" t="t" r="r" b="b"/>
            <a:pathLst>
              <a:path w="151765" h="151764">
                <a:moveTo>
                  <a:pt x="0" y="151202"/>
                </a:moveTo>
                <a:lnTo>
                  <a:pt x="151202" y="151202"/>
                </a:lnTo>
                <a:lnTo>
                  <a:pt x="151202" y="0"/>
                </a:lnTo>
                <a:lnTo>
                  <a:pt x="0" y="0"/>
                </a:lnTo>
                <a:lnTo>
                  <a:pt x="0" y="151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462791" y="2717110"/>
            <a:ext cx="151765" cy="151765"/>
          </a:xfrm>
          <a:custGeom>
            <a:avLst/>
            <a:gdLst/>
            <a:ahLst/>
            <a:cxnLst/>
            <a:rect l="l" t="t" r="r" b="b"/>
            <a:pathLst>
              <a:path w="151765" h="151764">
                <a:moveTo>
                  <a:pt x="0" y="151202"/>
                </a:moveTo>
                <a:lnTo>
                  <a:pt x="151202" y="151202"/>
                </a:lnTo>
                <a:lnTo>
                  <a:pt x="151202" y="0"/>
                </a:lnTo>
                <a:lnTo>
                  <a:pt x="0" y="0"/>
                </a:lnTo>
                <a:lnTo>
                  <a:pt x="0" y="151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537192" y="2441106"/>
            <a:ext cx="151765" cy="151765"/>
          </a:xfrm>
          <a:custGeom>
            <a:avLst/>
            <a:gdLst/>
            <a:ahLst/>
            <a:cxnLst/>
            <a:rect l="l" t="t" r="r" b="b"/>
            <a:pathLst>
              <a:path w="151765" h="151764">
                <a:moveTo>
                  <a:pt x="0" y="151202"/>
                </a:moveTo>
                <a:lnTo>
                  <a:pt x="151202" y="151202"/>
                </a:lnTo>
                <a:lnTo>
                  <a:pt x="151202" y="0"/>
                </a:lnTo>
                <a:lnTo>
                  <a:pt x="0" y="0"/>
                </a:lnTo>
                <a:lnTo>
                  <a:pt x="0" y="151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611593" y="2078701"/>
            <a:ext cx="151765" cy="151765"/>
          </a:xfrm>
          <a:custGeom>
            <a:avLst/>
            <a:gdLst/>
            <a:ahLst/>
            <a:cxnLst/>
            <a:rect l="l" t="t" r="r" b="b"/>
            <a:pathLst>
              <a:path w="151765" h="151764">
                <a:moveTo>
                  <a:pt x="0" y="151202"/>
                </a:moveTo>
                <a:lnTo>
                  <a:pt x="151202" y="151202"/>
                </a:lnTo>
                <a:lnTo>
                  <a:pt x="151202" y="0"/>
                </a:lnTo>
                <a:lnTo>
                  <a:pt x="0" y="0"/>
                </a:lnTo>
                <a:lnTo>
                  <a:pt x="0" y="151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686794" y="1604295"/>
            <a:ext cx="151765" cy="151765"/>
          </a:xfrm>
          <a:custGeom>
            <a:avLst/>
            <a:gdLst/>
            <a:ahLst/>
            <a:cxnLst/>
            <a:rect l="l" t="t" r="r" b="b"/>
            <a:pathLst>
              <a:path w="151765" h="151764">
                <a:moveTo>
                  <a:pt x="0" y="151202"/>
                </a:moveTo>
                <a:lnTo>
                  <a:pt x="151202" y="151202"/>
                </a:lnTo>
                <a:lnTo>
                  <a:pt x="151202" y="0"/>
                </a:lnTo>
                <a:lnTo>
                  <a:pt x="0" y="0"/>
                </a:lnTo>
                <a:lnTo>
                  <a:pt x="0" y="151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117186" y="1873898"/>
            <a:ext cx="151765" cy="151765"/>
          </a:xfrm>
          <a:custGeom>
            <a:avLst/>
            <a:gdLst/>
            <a:ahLst/>
            <a:cxnLst/>
            <a:rect l="l" t="t" r="r" b="b"/>
            <a:pathLst>
              <a:path w="151765" h="151764">
                <a:moveTo>
                  <a:pt x="0" y="151202"/>
                </a:moveTo>
                <a:lnTo>
                  <a:pt x="151202" y="151202"/>
                </a:lnTo>
                <a:lnTo>
                  <a:pt x="151202" y="0"/>
                </a:lnTo>
                <a:lnTo>
                  <a:pt x="0" y="0"/>
                </a:lnTo>
                <a:lnTo>
                  <a:pt x="0" y="15120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7163897" y="1845443"/>
            <a:ext cx="592455" cy="441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15570">
              <a:lnSpc>
                <a:spcPts val="1639"/>
              </a:lnSpc>
            </a:pPr>
            <a:r>
              <a:rPr sz="1600" spc="10" dirty="0">
                <a:latin typeface="Helvetica"/>
                <a:cs typeface="Helvetica"/>
              </a:rPr>
              <a:t>point length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6005148" y="1544542"/>
            <a:ext cx="150495" cy="151130"/>
          </a:xfrm>
          <a:custGeom>
            <a:avLst/>
            <a:gdLst/>
            <a:ahLst/>
            <a:cxnLst/>
            <a:rect l="l" t="t" r="r" b="b"/>
            <a:pathLst>
              <a:path w="150495" h="151130">
                <a:moveTo>
                  <a:pt x="80976" y="0"/>
                </a:moveTo>
                <a:lnTo>
                  <a:pt x="37582" y="10640"/>
                </a:lnTo>
                <a:lnTo>
                  <a:pt x="8770" y="38890"/>
                </a:lnTo>
                <a:lnTo>
                  <a:pt x="0" y="64409"/>
                </a:lnTo>
                <a:lnTo>
                  <a:pt x="961" y="81095"/>
                </a:lnTo>
                <a:lnTo>
                  <a:pt x="16802" y="121747"/>
                </a:lnTo>
                <a:lnTo>
                  <a:pt x="47593" y="145769"/>
                </a:lnTo>
                <a:lnTo>
                  <a:pt x="73578" y="150944"/>
                </a:lnTo>
                <a:lnTo>
                  <a:pt x="88349" y="149580"/>
                </a:lnTo>
                <a:lnTo>
                  <a:pt x="125674" y="131113"/>
                </a:lnTo>
                <a:lnTo>
                  <a:pt x="147423" y="96439"/>
                </a:lnTo>
                <a:lnTo>
                  <a:pt x="150411" y="75353"/>
                </a:lnTo>
                <a:lnTo>
                  <a:pt x="149021" y="60854"/>
                </a:lnTo>
                <a:lnTo>
                  <a:pt x="130268" y="23977"/>
                </a:lnTo>
                <a:lnTo>
                  <a:pt x="95118" y="2511"/>
                </a:lnTo>
                <a:lnTo>
                  <a:pt x="809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079549" y="1965348"/>
            <a:ext cx="150495" cy="151130"/>
          </a:xfrm>
          <a:custGeom>
            <a:avLst/>
            <a:gdLst/>
            <a:ahLst/>
            <a:cxnLst/>
            <a:rect l="l" t="t" r="r" b="b"/>
            <a:pathLst>
              <a:path w="150495" h="151130">
                <a:moveTo>
                  <a:pt x="80976" y="0"/>
                </a:moveTo>
                <a:lnTo>
                  <a:pt x="37582" y="10640"/>
                </a:lnTo>
                <a:lnTo>
                  <a:pt x="8770" y="38890"/>
                </a:lnTo>
                <a:lnTo>
                  <a:pt x="0" y="64409"/>
                </a:lnTo>
                <a:lnTo>
                  <a:pt x="961" y="81095"/>
                </a:lnTo>
                <a:lnTo>
                  <a:pt x="16802" y="121747"/>
                </a:lnTo>
                <a:lnTo>
                  <a:pt x="47593" y="145769"/>
                </a:lnTo>
                <a:lnTo>
                  <a:pt x="73578" y="150944"/>
                </a:lnTo>
                <a:lnTo>
                  <a:pt x="88349" y="149580"/>
                </a:lnTo>
                <a:lnTo>
                  <a:pt x="125674" y="131113"/>
                </a:lnTo>
                <a:lnTo>
                  <a:pt x="147423" y="96439"/>
                </a:lnTo>
                <a:lnTo>
                  <a:pt x="150411" y="75353"/>
                </a:lnTo>
                <a:lnTo>
                  <a:pt x="149021" y="60854"/>
                </a:lnTo>
                <a:lnTo>
                  <a:pt x="130268" y="23977"/>
                </a:lnTo>
                <a:lnTo>
                  <a:pt x="95118" y="2511"/>
                </a:lnTo>
                <a:lnTo>
                  <a:pt x="809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153950" y="2292552"/>
            <a:ext cx="150495" cy="151130"/>
          </a:xfrm>
          <a:custGeom>
            <a:avLst/>
            <a:gdLst/>
            <a:ahLst/>
            <a:cxnLst/>
            <a:rect l="l" t="t" r="r" b="b"/>
            <a:pathLst>
              <a:path w="150495" h="151130">
                <a:moveTo>
                  <a:pt x="80976" y="0"/>
                </a:moveTo>
                <a:lnTo>
                  <a:pt x="37582" y="10640"/>
                </a:lnTo>
                <a:lnTo>
                  <a:pt x="8770" y="38890"/>
                </a:lnTo>
                <a:lnTo>
                  <a:pt x="0" y="64409"/>
                </a:lnTo>
                <a:lnTo>
                  <a:pt x="961" y="81095"/>
                </a:lnTo>
                <a:lnTo>
                  <a:pt x="16802" y="121747"/>
                </a:lnTo>
                <a:lnTo>
                  <a:pt x="47593" y="145769"/>
                </a:lnTo>
                <a:lnTo>
                  <a:pt x="73578" y="150944"/>
                </a:lnTo>
                <a:lnTo>
                  <a:pt x="88349" y="149580"/>
                </a:lnTo>
                <a:lnTo>
                  <a:pt x="125674" y="131113"/>
                </a:lnTo>
                <a:lnTo>
                  <a:pt x="147423" y="96439"/>
                </a:lnTo>
                <a:lnTo>
                  <a:pt x="150411" y="75353"/>
                </a:lnTo>
                <a:lnTo>
                  <a:pt x="149021" y="60854"/>
                </a:lnTo>
                <a:lnTo>
                  <a:pt x="130268" y="23977"/>
                </a:lnTo>
                <a:lnTo>
                  <a:pt x="95118" y="2511"/>
                </a:lnTo>
                <a:lnTo>
                  <a:pt x="809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9432396" y="2292552"/>
            <a:ext cx="150495" cy="151130"/>
          </a:xfrm>
          <a:custGeom>
            <a:avLst/>
            <a:gdLst/>
            <a:ahLst/>
            <a:cxnLst/>
            <a:rect l="l" t="t" r="r" b="b"/>
            <a:pathLst>
              <a:path w="150495" h="151130">
                <a:moveTo>
                  <a:pt x="80975" y="0"/>
                </a:moveTo>
                <a:lnTo>
                  <a:pt x="37584" y="10640"/>
                </a:lnTo>
                <a:lnTo>
                  <a:pt x="8771" y="38890"/>
                </a:lnTo>
                <a:lnTo>
                  <a:pt x="0" y="64409"/>
                </a:lnTo>
                <a:lnTo>
                  <a:pt x="961" y="81095"/>
                </a:lnTo>
                <a:lnTo>
                  <a:pt x="16804" y="121747"/>
                </a:lnTo>
                <a:lnTo>
                  <a:pt x="47596" y="145769"/>
                </a:lnTo>
                <a:lnTo>
                  <a:pt x="73578" y="150944"/>
                </a:lnTo>
                <a:lnTo>
                  <a:pt x="88348" y="149580"/>
                </a:lnTo>
                <a:lnTo>
                  <a:pt x="125671" y="131113"/>
                </a:lnTo>
                <a:lnTo>
                  <a:pt x="147423" y="96439"/>
                </a:lnTo>
                <a:lnTo>
                  <a:pt x="150411" y="75353"/>
                </a:lnTo>
                <a:lnTo>
                  <a:pt x="149021" y="60854"/>
                </a:lnTo>
                <a:lnTo>
                  <a:pt x="130266" y="23977"/>
                </a:lnTo>
                <a:lnTo>
                  <a:pt x="95116" y="2511"/>
                </a:lnTo>
                <a:lnTo>
                  <a:pt x="809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9506797" y="1965348"/>
            <a:ext cx="150495" cy="151130"/>
          </a:xfrm>
          <a:custGeom>
            <a:avLst/>
            <a:gdLst/>
            <a:ahLst/>
            <a:cxnLst/>
            <a:rect l="l" t="t" r="r" b="b"/>
            <a:pathLst>
              <a:path w="150495" h="151130">
                <a:moveTo>
                  <a:pt x="80975" y="0"/>
                </a:moveTo>
                <a:lnTo>
                  <a:pt x="37584" y="10640"/>
                </a:lnTo>
                <a:lnTo>
                  <a:pt x="8771" y="38890"/>
                </a:lnTo>
                <a:lnTo>
                  <a:pt x="0" y="64409"/>
                </a:lnTo>
                <a:lnTo>
                  <a:pt x="961" y="81095"/>
                </a:lnTo>
                <a:lnTo>
                  <a:pt x="16804" y="121747"/>
                </a:lnTo>
                <a:lnTo>
                  <a:pt x="47596" y="145769"/>
                </a:lnTo>
                <a:lnTo>
                  <a:pt x="73578" y="150944"/>
                </a:lnTo>
                <a:lnTo>
                  <a:pt x="88348" y="149580"/>
                </a:lnTo>
                <a:lnTo>
                  <a:pt x="125671" y="131113"/>
                </a:lnTo>
                <a:lnTo>
                  <a:pt x="147423" y="96439"/>
                </a:lnTo>
                <a:lnTo>
                  <a:pt x="150411" y="75353"/>
                </a:lnTo>
                <a:lnTo>
                  <a:pt x="149021" y="60854"/>
                </a:lnTo>
                <a:lnTo>
                  <a:pt x="130266" y="23977"/>
                </a:lnTo>
                <a:lnTo>
                  <a:pt x="95116" y="2511"/>
                </a:lnTo>
                <a:lnTo>
                  <a:pt x="809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9581198" y="1544542"/>
            <a:ext cx="150495" cy="151130"/>
          </a:xfrm>
          <a:custGeom>
            <a:avLst/>
            <a:gdLst/>
            <a:ahLst/>
            <a:cxnLst/>
            <a:rect l="l" t="t" r="r" b="b"/>
            <a:pathLst>
              <a:path w="150495" h="151130">
                <a:moveTo>
                  <a:pt x="80975" y="0"/>
                </a:moveTo>
                <a:lnTo>
                  <a:pt x="37584" y="10640"/>
                </a:lnTo>
                <a:lnTo>
                  <a:pt x="8771" y="38890"/>
                </a:lnTo>
                <a:lnTo>
                  <a:pt x="0" y="64409"/>
                </a:lnTo>
                <a:lnTo>
                  <a:pt x="961" y="81095"/>
                </a:lnTo>
                <a:lnTo>
                  <a:pt x="16804" y="121747"/>
                </a:lnTo>
                <a:lnTo>
                  <a:pt x="47596" y="145769"/>
                </a:lnTo>
                <a:lnTo>
                  <a:pt x="73578" y="150944"/>
                </a:lnTo>
                <a:lnTo>
                  <a:pt x="88348" y="149580"/>
                </a:lnTo>
                <a:lnTo>
                  <a:pt x="125671" y="131113"/>
                </a:lnTo>
                <a:lnTo>
                  <a:pt x="147423" y="96439"/>
                </a:lnTo>
                <a:lnTo>
                  <a:pt x="150411" y="75353"/>
                </a:lnTo>
                <a:lnTo>
                  <a:pt x="149021" y="60854"/>
                </a:lnTo>
                <a:lnTo>
                  <a:pt x="130266" y="23977"/>
                </a:lnTo>
                <a:lnTo>
                  <a:pt x="95116" y="2511"/>
                </a:lnTo>
                <a:lnTo>
                  <a:pt x="809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117978" y="2082149"/>
            <a:ext cx="150495" cy="151130"/>
          </a:xfrm>
          <a:custGeom>
            <a:avLst/>
            <a:gdLst/>
            <a:ahLst/>
            <a:cxnLst/>
            <a:rect l="l" t="t" r="r" b="b"/>
            <a:pathLst>
              <a:path w="150495" h="151130">
                <a:moveTo>
                  <a:pt x="80975" y="0"/>
                </a:moveTo>
                <a:lnTo>
                  <a:pt x="37584" y="10640"/>
                </a:lnTo>
                <a:lnTo>
                  <a:pt x="8771" y="38890"/>
                </a:lnTo>
                <a:lnTo>
                  <a:pt x="0" y="64409"/>
                </a:lnTo>
                <a:lnTo>
                  <a:pt x="961" y="81095"/>
                </a:lnTo>
                <a:lnTo>
                  <a:pt x="16804" y="121747"/>
                </a:lnTo>
                <a:lnTo>
                  <a:pt x="47596" y="145769"/>
                </a:lnTo>
                <a:lnTo>
                  <a:pt x="73578" y="150944"/>
                </a:lnTo>
                <a:lnTo>
                  <a:pt x="88348" y="149580"/>
                </a:lnTo>
                <a:lnTo>
                  <a:pt x="125671" y="131113"/>
                </a:lnTo>
                <a:lnTo>
                  <a:pt x="147423" y="96439"/>
                </a:lnTo>
                <a:lnTo>
                  <a:pt x="150411" y="75353"/>
                </a:lnTo>
                <a:lnTo>
                  <a:pt x="149021" y="60854"/>
                </a:lnTo>
                <a:lnTo>
                  <a:pt x="130266" y="23977"/>
                </a:lnTo>
                <a:lnTo>
                  <a:pt x="95116" y="2511"/>
                </a:lnTo>
                <a:lnTo>
                  <a:pt x="809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7464669" y="2261446"/>
            <a:ext cx="291465" cy="233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latin typeface="Helvetica"/>
                <a:cs typeface="Helvetica"/>
              </a:rPr>
              <a:t>full</a:t>
            </a:r>
            <a:endParaRPr sz="1600">
              <a:latin typeface="Helvetica"/>
              <a:cs typeface="Helvetica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8117186" y="2280832"/>
            <a:ext cx="151765" cy="122555"/>
          </a:xfrm>
          <a:custGeom>
            <a:avLst/>
            <a:gdLst/>
            <a:ahLst/>
            <a:cxnLst/>
            <a:rect l="l" t="t" r="r" b="b"/>
            <a:pathLst>
              <a:path w="151765" h="122555">
                <a:moveTo>
                  <a:pt x="75601" y="0"/>
                </a:moveTo>
                <a:lnTo>
                  <a:pt x="0" y="122465"/>
                </a:lnTo>
                <a:lnTo>
                  <a:pt x="151202" y="122465"/>
                </a:lnTo>
                <a:lnTo>
                  <a:pt x="75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5632752" y="1479093"/>
            <a:ext cx="4471035" cy="2352040"/>
          </a:xfrm>
          <a:custGeom>
            <a:avLst/>
            <a:gdLst/>
            <a:ahLst/>
            <a:cxnLst/>
            <a:rect l="l" t="t" r="r" b="b"/>
            <a:pathLst>
              <a:path w="4471034" h="2352040">
                <a:moveTo>
                  <a:pt x="0" y="2352032"/>
                </a:moveTo>
                <a:lnTo>
                  <a:pt x="4470461" y="2352032"/>
                </a:lnTo>
                <a:lnTo>
                  <a:pt x="4470461" y="0"/>
                </a:lnTo>
                <a:lnTo>
                  <a:pt x="0" y="0"/>
                </a:lnTo>
                <a:lnTo>
                  <a:pt x="0" y="2352032"/>
                </a:lnTo>
              </a:path>
            </a:pathLst>
          </a:custGeom>
          <a:ln w="80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pc="-85" dirty="0"/>
              <a:t>D</a:t>
            </a:r>
            <a:r>
              <a:rPr spc="45" dirty="0"/>
              <a:t>. </a:t>
            </a:r>
            <a:r>
              <a:rPr spc="75" dirty="0"/>
              <a:t>Schult</a:t>
            </a:r>
            <a:r>
              <a:rPr spc="55" dirty="0"/>
              <a:t>e</a:t>
            </a:r>
            <a:r>
              <a:rPr spc="45" dirty="0"/>
              <a:t>, </a:t>
            </a:r>
            <a:r>
              <a:rPr lang="fr-CH" spc="65" dirty="0" smtClean="0"/>
              <a:t>10</a:t>
            </a:r>
            <a:r>
              <a:rPr spc="65" dirty="0" smtClean="0"/>
              <a:t>th</a:t>
            </a:r>
            <a:r>
              <a:rPr spc="45" dirty="0" smtClean="0"/>
              <a:t> </a:t>
            </a:r>
            <a:r>
              <a:rPr spc="50" dirty="0"/>
              <a:t>Linear</a:t>
            </a:r>
            <a:r>
              <a:rPr spc="45" dirty="0"/>
              <a:t> </a:t>
            </a:r>
            <a:r>
              <a:rPr spc="25" dirty="0"/>
              <a:t>Collider</a:t>
            </a:r>
            <a:r>
              <a:rPr spc="45" dirty="0"/>
              <a:t> </a:t>
            </a:r>
            <a:r>
              <a:rPr spc="75" dirty="0"/>
              <a:t>School</a:t>
            </a:r>
            <a:r>
              <a:rPr spc="45" dirty="0"/>
              <a:t> </a:t>
            </a:r>
            <a:r>
              <a:rPr spc="80" dirty="0" smtClean="0"/>
              <a:t>201</a:t>
            </a:r>
            <a:r>
              <a:rPr lang="fr-CH" spc="80" dirty="0" smtClean="0"/>
              <a:t>6</a:t>
            </a:r>
            <a:r>
              <a:rPr spc="80" dirty="0" smtClean="0"/>
              <a:t>,</a:t>
            </a:r>
            <a:r>
              <a:rPr spc="45" dirty="0" smtClean="0"/>
              <a:t> </a:t>
            </a:r>
            <a:r>
              <a:rPr spc="35" dirty="0"/>
              <a:t>Main</a:t>
            </a:r>
            <a:r>
              <a:rPr spc="45" dirty="0"/>
              <a:t> </a:t>
            </a:r>
            <a:r>
              <a:rPr spc="40" dirty="0"/>
              <a:t>Linac</a:t>
            </a:r>
            <a:r>
              <a:rPr spc="45" dirty="0"/>
              <a:t> </a:t>
            </a:r>
            <a:r>
              <a:rPr spc="90" dirty="0"/>
              <a:t>Basics</a:t>
            </a:r>
            <a:r>
              <a:rPr dirty="0"/>
              <a:t>	</a:t>
            </a:r>
            <a:r>
              <a:rPr spc="90" dirty="0"/>
              <a:t>89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9500" y="200025"/>
            <a:ext cx="756673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8485">
              <a:lnSpc>
                <a:spcPct val="100000"/>
              </a:lnSpc>
            </a:pPr>
            <a:r>
              <a:rPr sz="3200" spc="100" dirty="0">
                <a:latin typeface="+mj-lt"/>
              </a:rPr>
              <a:t>Static</a:t>
            </a:r>
            <a:r>
              <a:rPr sz="3200" spc="70" dirty="0">
                <a:latin typeface="+mj-lt"/>
              </a:rPr>
              <a:t> </a:t>
            </a:r>
            <a:r>
              <a:rPr sz="3200" spc="30" dirty="0">
                <a:latin typeface="+mj-lt"/>
              </a:rPr>
              <a:t>Multi-Bunch</a:t>
            </a:r>
            <a:r>
              <a:rPr sz="3200" spc="70" dirty="0">
                <a:latin typeface="+mj-lt"/>
              </a:rPr>
              <a:t> </a:t>
            </a:r>
            <a:r>
              <a:rPr sz="3200" spc="-50" dirty="0">
                <a:latin typeface="+mj-lt"/>
              </a:rPr>
              <a:t>Ef</a:t>
            </a:r>
            <a:r>
              <a:rPr sz="3200" spc="-110" dirty="0">
                <a:latin typeface="+mj-lt"/>
              </a:rPr>
              <a:t>f</a:t>
            </a:r>
            <a:r>
              <a:rPr sz="3200" spc="180" dirty="0">
                <a:latin typeface="+mj-lt"/>
              </a:rPr>
              <a:t>ects</a:t>
            </a:r>
            <a:r>
              <a:rPr sz="3200" spc="70" dirty="0">
                <a:latin typeface="+mj-lt"/>
              </a:rPr>
              <a:t> </a:t>
            </a:r>
            <a:r>
              <a:rPr sz="3200" spc="-25" dirty="0">
                <a:latin typeface="+mj-lt"/>
              </a:rPr>
              <a:t>(ILC)</a:t>
            </a:r>
          </a:p>
        </p:txBody>
      </p:sp>
      <p:sp>
        <p:nvSpPr>
          <p:cNvPr id="7" name="object 7"/>
          <p:cNvSpPr/>
          <p:nvPr/>
        </p:nvSpPr>
        <p:spPr>
          <a:xfrm>
            <a:off x="5340629" y="373936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948064" y="373936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40629" y="348853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48064" y="348853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40629" y="323771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948064" y="323771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40629" y="298752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948064" y="298752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340629" y="273669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948064" y="273669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340629" y="248587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948064" y="248587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340629" y="223504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948064" y="223504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340629" y="198422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948064" y="198422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340629" y="173403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948064" y="173403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340629" y="148320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948064" y="148320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340629" y="123238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4000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948064" y="1232382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40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5082100" y="1147643"/>
            <a:ext cx="172720" cy="2697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310">
              <a:lnSpc>
                <a:spcPct val="100000"/>
              </a:lnSpc>
            </a:pPr>
            <a:r>
              <a:rPr sz="1300" dirty="0">
                <a:latin typeface="Helvetica"/>
                <a:cs typeface="Helvetica"/>
              </a:rPr>
              <a:t>5</a:t>
            </a:r>
            <a:endParaRPr sz="1300">
              <a:latin typeface="Helvetica"/>
              <a:cs typeface="Helvetica"/>
            </a:endParaRPr>
          </a:p>
          <a:p>
            <a:pPr marL="67310">
              <a:lnSpc>
                <a:spcPct val="100000"/>
              </a:lnSpc>
              <a:spcBef>
                <a:spcPts val="414"/>
              </a:spcBef>
            </a:pPr>
            <a:r>
              <a:rPr sz="1300" dirty="0">
                <a:latin typeface="Helvetica"/>
                <a:cs typeface="Helvetica"/>
              </a:rPr>
              <a:t>4</a:t>
            </a:r>
            <a:endParaRPr sz="1300">
              <a:latin typeface="Helvetica"/>
              <a:cs typeface="Helvetica"/>
            </a:endParaRPr>
          </a:p>
          <a:p>
            <a:pPr marL="67310">
              <a:lnSpc>
                <a:spcPct val="100000"/>
              </a:lnSpc>
              <a:spcBef>
                <a:spcPts val="414"/>
              </a:spcBef>
            </a:pPr>
            <a:r>
              <a:rPr sz="1300" dirty="0">
                <a:latin typeface="Helvetica"/>
                <a:cs typeface="Helvetica"/>
              </a:rPr>
              <a:t>3</a:t>
            </a:r>
            <a:endParaRPr sz="1300">
              <a:latin typeface="Helvetica"/>
              <a:cs typeface="Helvetica"/>
            </a:endParaRPr>
          </a:p>
          <a:p>
            <a:pPr marL="67310">
              <a:lnSpc>
                <a:spcPct val="100000"/>
              </a:lnSpc>
              <a:spcBef>
                <a:spcPts val="409"/>
              </a:spcBef>
            </a:pPr>
            <a:r>
              <a:rPr sz="1300" dirty="0">
                <a:latin typeface="Helvetica"/>
                <a:cs typeface="Helvetica"/>
              </a:rPr>
              <a:t>2</a:t>
            </a:r>
            <a:endParaRPr sz="1300">
              <a:latin typeface="Helvetica"/>
              <a:cs typeface="Helvetica"/>
            </a:endParaRPr>
          </a:p>
          <a:p>
            <a:pPr marL="67310">
              <a:lnSpc>
                <a:spcPct val="100000"/>
              </a:lnSpc>
              <a:spcBef>
                <a:spcPts val="414"/>
              </a:spcBef>
            </a:pPr>
            <a:r>
              <a:rPr sz="1300" dirty="0">
                <a:latin typeface="Helvetica"/>
                <a:cs typeface="Helvetica"/>
              </a:rPr>
              <a:t>1</a:t>
            </a:r>
            <a:endParaRPr sz="1300">
              <a:latin typeface="Helvetica"/>
              <a:cs typeface="Helvetica"/>
            </a:endParaRPr>
          </a:p>
          <a:p>
            <a:pPr marL="67310">
              <a:lnSpc>
                <a:spcPct val="100000"/>
              </a:lnSpc>
              <a:spcBef>
                <a:spcPts val="414"/>
              </a:spcBef>
            </a:pPr>
            <a:r>
              <a:rPr sz="1300" dirty="0">
                <a:latin typeface="Helvetica"/>
                <a:cs typeface="Helvetica"/>
              </a:rPr>
              <a:t>0</a:t>
            </a:r>
            <a:endParaRPr sz="13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414"/>
              </a:spcBef>
            </a:pPr>
            <a:r>
              <a:rPr sz="1300" dirty="0">
                <a:latin typeface="Helvetica"/>
                <a:cs typeface="Helvetica"/>
              </a:rPr>
              <a:t>-1</a:t>
            </a:r>
            <a:endParaRPr sz="13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1300" dirty="0">
                <a:latin typeface="Helvetica"/>
                <a:cs typeface="Helvetica"/>
              </a:rPr>
              <a:t>-2</a:t>
            </a:r>
            <a:endParaRPr sz="13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300" dirty="0">
                <a:latin typeface="Helvetica"/>
                <a:cs typeface="Helvetica"/>
              </a:rPr>
              <a:t>-3</a:t>
            </a:r>
            <a:endParaRPr sz="13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414"/>
              </a:spcBef>
            </a:pPr>
            <a:r>
              <a:rPr sz="1300" dirty="0">
                <a:latin typeface="Helvetica"/>
                <a:cs typeface="Helvetica"/>
              </a:rPr>
              <a:t>-4</a:t>
            </a:r>
            <a:endParaRPr sz="1300">
              <a:latin typeface="Helvetica"/>
              <a:cs typeface="Helvetica"/>
            </a:endParaRPr>
          </a:p>
          <a:p>
            <a:pPr marL="12700">
              <a:lnSpc>
                <a:spcPct val="100000"/>
              </a:lnSpc>
              <a:spcBef>
                <a:spcPts val="414"/>
              </a:spcBef>
            </a:pPr>
            <a:r>
              <a:rPr sz="1300" dirty="0">
                <a:latin typeface="Helvetica"/>
                <a:cs typeface="Helvetica"/>
              </a:rPr>
              <a:t>-5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340629" y="369935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340629" y="12323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705119" y="369935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705119" y="12323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070244" y="369935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070244" y="12323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434734" y="369935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434734" y="12323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799859" y="369935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799859" y="12323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164349" y="369935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164349" y="12323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528839" y="369935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528839" y="12323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893964" y="369935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893964" y="12323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258454" y="369935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258454" y="12323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623579" y="369935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623579" y="12323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988069" y="3699357"/>
            <a:ext cx="0" cy="40005"/>
          </a:xfrm>
          <a:custGeom>
            <a:avLst/>
            <a:gdLst/>
            <a:ahLst/>
            <a:cxnLst/>
            <a:rect l="l" t="t" r="r" b="b"/>
            <a:pathLst>
              <a:path h="40004">
                <a:moveTo>
                  <a:pt x="0" y="40005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988069" y="1232382"/>
            <a:ext cx="0" cy="40005"/>
          </a:xfrm>
          <a:custGeom>
            <a:avLst/>
            <a:gdLst/>
            <a:ahLst/>
            <a:cxnLst/>
            <a:rect l="l" t="t" r="r" b="b"/>
            <a:pathLst>
              <a:path h="40005">
                <a:moveTo>
                  <a:pt x="0" y="0"/>
                </a:moveTo>
                <a:lnTo>
                  <a:pt x="0" y="4000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340629" y="1232382"/>
            <a:ext cx="3647440" cy="2506980"/>
          </a:xfrm>
          <a:custGeom>
            <a:avLst/>
            <a:gdLst/>
            <a:ahLst/>
            <a:cxnLst/>
            <a:rect l="l" t="t" r="r" b="b"/>
            <a:pathLst>
              <a:path w="3647440" h="2506979">
                <a:moveTo>
                  <a:pt x="0" y="2506980"/>
                </a:moveTo>
                <a:lnTo>
                  <a:pt x="3647440" y="2506980"/>
                </a:lnTo>
                <a:lnTo>
                  <a:pt x="3647440" y="0"/>
                </a:lnTo>
                <a:lnTo>
                  <a:pt x="0" y="0"/>
                </a:lnTo>
                <a:lnTo>
                  <a:pt x="0" y="250698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5304984" y="3819725"/>
            <a:ext cx="3856990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30835" algn="l"/>
                <a:tab pos="650240" algn="l"/>
              </a:tabLst>
            </a:pPr>
            <a:r>
              <a:rPr sz="1300" dirty="0">
                <a:latin typeface="Helvetica"/>
                <a:cs typeface="Helvetica"/>
              </a:rPr>
              <a:t>0	50	100 </a:t>
            </a:r>
            <a:r>
              <a:rPr sz="1300" spc="-25" dirty="0">
                <a:latin typeface="Helvetica"/>
                <a:cs typeface="Helvetica"/>
              </a:rPr>
              <a:t> </a:t>
            </a:r>
            <a:r>
              <a:rPr sz="1300" dirty="0">
                <a:latin typeface="Helvetica"/>
                <a:cs typeface="Helvetica"/>
              </a:rPr>
              <a:t>150 </a:t>
            </a:r>
            <a:r>
              <a:rPr sz="1300" spc="-20" dirty="0">
                <a:latin typeface="Helvetica"/>
                <a:cs typeface="Helvetica"/>
              </a:rPr>
              <a:t> </a:t>
            </a:r>
            <a:r>
              <a:rPr sz="1300" dirty="0">
                <a:latin typeface="Helvetica"/>
                <a:cs typeface="Helvetica"/>
              </a:rPr>
              <a:t>200 </a:t>
            </a:r>
            <a:r>
              <a:rPr sz="1300" spc="-25" dirty="0">
                <a:latin typeface="Helvetica"/>
                <a:cs typeface="Helvetica"/>
              </a:rPr>
              <a:t> </a:t>
            </a:r>
            <a:r>
              <a:rPr sz="1300" dirty="0">
                <a:latin typeface="Helvetica"/>
                <a:cs typeface="Helvetica"/>
              </a:rPr>
              <a:t>250 </a:t>
            </a:r>
            <a:r>
              <a:rPr sz="1300" spc="-25" dirty="0">
                <a:latin typeface="Helvetica"/>
                <a:cs typeface="Helvetica"/>
              </a:rPr>
              <a:t> </a:t>
            </a:r>
            <a:r>
              <a:rPr sz="1300" dirty="0">
                <a:latin typeface="Helvetica"/>
                <a:cs typeface="Helvetica"/>
              </a:rPr>
              <a:t>300 </a:t>
            </a:r>
            <a:r>
              <a:rPr sz="1300" spc="-20" dirty="0">
                <a:latin typeface="Helvetica"/>
                <a:cs typeface="Helvetica"/>
              </a:rPr>
              <a:t> </a:t>
            </a:r>
            <a:r>
              <a:rPr sz="1300" dirty="0">
                <a:latin typeface="Helvetica"/>
                <a:cs typeface="Helvetica"/>
              </a:rPr>
              <a:t>350 </a:t>
            </a:r>
            <a:r>
              <a:rPr sz="1300" spc="-25" dirty="0">
                <a:latin typeface="Helvetica"/>
                <a:cs typeface="Helvetica"/>
              </a:rPr>
              <a:t> </a:t>
            </a:r>
            <a:r>
              <a:rPr sz="1300" dirty="0">
                <a:latin typeface="Helvetica"/>
                <a:cs typeface="Helvetica"/>
              </a:rPr>
              <a:t>400 </a:t>
            </a:r>
            <a:r>
              <a:rPr sz="1300" spc="-20" dirty="0">
                <a:latin typeface="Helvetica"/>
                <a:cs typeface="Helvetica"/>
              </a:rPr>
              <a:t> </a:t>
            </a:r>
            <a:r>
              <a:rPr sz="1300" dirty="0">
                <a:latin typeface="Helvetica"/>
                <a:cs typeface="Helvetica"/>
              </a:rPr>
              <a:t>450 </a:t>
            </a:r>
            <a:r>
              <a:rPr sz="1300" spc="-25" dirty="0">
                <a:latin typeface="Helvetica"/>
                <a:cs typeface="Helvetica"/>
              </a:rPr>
              <a:t> </a:t>
            </a:r>
            <a:r>
              <a:rPr sz="1300" dirty="0">
                <a:latin typeface="Helvetica"/>
                <a:cs typeface="Helvetica"/>
              </a:rPr>
              <a:t>500</a:t>
            </a:r>
            <a:endParaRPr sz="1300">
              <a:latin typeface="Helvetica"/>
              <a:cs typeface="Helvetica"/>
            </a:endParaRPr>
          </a:p>
          <a:p>
            <a:pPr marR="129539" algn="ctr">
              <a:lnSpc>
                <a:spcPct val="100000"/>
              </a:lnSpc>
              <a:spcBef>
                <a:spcPts val="390"/>
              </a:spcBef>
            </a:pPr>
            <a:r>
              <a:rPr sz="1300" dirty="0">
                <a:latin typeface="Helvetica"/>
                <a:cs typeface="Helvetica"/>
              </a:rPr>
              <a:t>bunch number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725648" y="2275623"/>
            <a:ext cx="267970" cy="4210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dirty="0">
                <a:latin typeface="Symbol"/>
                <a:cs typeface="Symbol"/>
              </a:rPr>
              <a:t>∆</a:t>
            </a:r>
            <a:r>
              <a:rPr sz="1300" dirty="0">
                <a:latin typeface="Helvetica"/>
                <a:cs typeface="Helvetica"/>
              </a:rPr>
              <a:t>y/</a:t>
            </a:r>
            <a:r>
              <a:rPr sz="1300" dirty="0">
                <a:latin typeface="Symbol"/>
                <a:cs typeface="Symbol"/>
              </a:rPr>
              <a:t>σ</a:t>
            </a:r>
            <a:r>
              <a:rPr sz="1575" baseline="-21164" dirty="0">
                <a:latin typeface="Helvetica"/>
                <a:cs typeface="Helvetica"/>
              </a:rPr>
              <a:t>y</a:t>
            </a:r>
            <a:endParaRPr sz="1575" baseline="-21164">
              <a:latin typeface="Helvetica"/>
              <a:cs typeface="Helvetica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5299037" y="1409865"/>
            <a:ext cx="3730625" cy="21348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551824" y="1314932"/>
            <a:ext cx="0" cy="80010"/>
          </a:xfrm>
          <a:custGeom>
            <a:avLst/>
            <a:gdLst/>
            <a:ahLst/>
            <a:cxnLst/>
            <a:rect l="l" t="t" r="r" b="b"/>
            <a:pathLst>
              <a:path h="80009">
                <a:moveTo>
                  <a:pt x="0" y="80010"/>
                </a:moveTo>
                <a:lnTo>
                  <a:pt x="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511819" y="1354937"/>
            <a:ext cx="80010" cy="0"/>
          </a:xfrm>
          <a:custGeom>
            <a:avLst/>
            <a:gdLst/>
            <a:ahLst/>
            <a:cxnLst/>
            <a:rect l="l" t="t" r="r" b="b"/>
            <a:pathLst>
              <a:path w="80009">
                <a:moveTo>
                  <a:pt x="0" y="0"/>
                </a:moveTo>
                <a:lnTo>
                  <a:pt x="80010" y="0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7697089" y="1270198"/>
            <a:ext cx="530860" cy="355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30"/>
              </a:lnSpc>
            </a:pPr>
            <a:r>
              <a:rPr sz="1300" dirty="0">
                <a:solidFill>
                  <a:srgbClr val="FF0000"/>
                </a:solidFill>
                <a:latin typeface="Helvetica"/>
                <a:cs typeface="Helvetica"/>
              </a:rPr>
              <a:t>no det.</a:t>
            </a:r>
            <a:endParaRPr sz="1300">
              <a:latin typeface="Helvetica"/>
              <a:cs typeface="Helvetica"/>
            </a:endParaRPr>
          </a:p>
          <a:p>
            <a:pPr marL="241935">
              <a:lnSpc>
                <a:spcPts val="1430"/>
              </a:lnSpc>
            </a:pPr>
            <a:r>
              <a:rPr sz="1300" dirty="0">
                <a:solidFill>
                  <a:srgbClr val="00FF00"/>
                </a:solidFill>
                <a:latin typeface="Helvetica"/>
                <a:cs typeface="Helvetica"/>
              </a:rPr>
              <a:t>det.</a:t>
            </a:r>
            <a:endParaRPr sz="1300">
              <a:latin typeface="Helvetica"/>
              <a:cs typeface="Helvetic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41300" y="3476625"/>
            <a:ext cx="4038600" cy="1400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cs typeface="Times New Roman"/>
              </a:rPr>
              <a:t>All main linac cavities are scattered by 500 </a:t>
            </a:r>
            <a:r>
              <a:rPr sz="2000" i="1" dirty="0">
                <a:cs typeface="Times New Roman"/>
              </a:rPr>
              <a:t>µ</a:t>
            </a:r>
            <a:r>
              <a:rPr sz="2000" dirty="0">
                <a:cs typeface="Times New Roman"/>
              </a:rPr>
              <a:t>m</a:t>
            </a:r>
          </a:p>
          <a:p>
            <a:pPr marL="12700" marR="5080">
              <a:lnSpc>
                <a:spcPct val="107400"/>
              </a:lnSpc>
              <a:spcBef>
                <a:spcPts val="994"/>
              </a:spcBef>
            </a:pPr>
            <a:r>
              <a:rPr sz="2000" dirty="0">
                <a:cs typeface="Times New Roman"/>
              </a:rPr>
              <a:t>Long-range wakefields are represented by a number of RF modes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2885681" y="7214812"/>
            <a:ext cx="541782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1920" algn="l"/>
              </a:tabLst>
            </a:pPr>
            <a:r>
              <a:rPr sz="1400" spc="-85" dirty="0">
                <a:latin typeface="Times New Roman"/>
                <a:cs typeface="Times New Roman"/>
              </a:rPr>
              <a:t>D</a:t>
            </a:r>
            <a:r>
              <a:rPr sz="1400" spc="45" dirty="0">
                <a:latin typeface="Times New Roman"/>
                <a:cs typeface="Times New Roman"/>
              </a:rPr>
              <a:t>. </a:t>
            </a:r>
            <a:r>
              <a:rPr sz="1400" spc="75" dirty="0">
                <a:latin typeface="Times New Roman"/>
                <a:cs typeface="Times New Roman"/>
              </a:rPr>
              <a:t>Schult</a:t>
            </a:r>
            <a:r>
              <a:rPr sz="1400" spc="55" dirty="0">
                <a:latin typeface="Times New Roman"/>
                <a:cs typeface="Times New Roman"/>
              </a:rPr>
              <a:t>e</a:t>
            </a:r>
            <a:r>
              <a:rPr sz="1400" spc="45" dirty="0">
                <a:latin typeface="Times New Roman"/>
                <a:cs typeface="Times New Roman"/>
              </a:rPr>
              <a:t>, </a:t>
            </a:r>
            <a:r>
              <a:rPr lang="fr-CH" sz="1400" spc="65" dirty="0" smtClean="0">
                <a:latin typeface="Times New Roman"/>
                <a:cs typeface="Times New Roman"/>
              </a:rPr>
              <a:t>10</a:t>
            </a:r>
            <a:r>
              <a:rPr sz="1400" spc="65" dirty="0" smtClean="0">
                <a:latin typeface="Times New Roman"/>
                <a:cs typeface="Times New Roman"/>
              </a:rPr>
              <a:t>th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50" dirty="0">
                <a:latin typeface="Times New Roman"/>
                <a:cs typeface="Times New Roman"/>
              </a:rPr>
              <a:t>Linear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25" dirty="0">
                <a:latin typeface="Times New Roman"/>
                <a:cs typeface="Times New Roman"/>
              </a:rPr>
              <a:t>Collider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75" dirty="0">
                <a:latin typeface="Times New Roman"/>
                <a:cs typeface="Times New Roman"/>
              </a:rPr>
              <a:t>School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80" dirty="0" smtClean="0">
                <a:latin typeface="Times New Roman"/>
                <a:cs typeface="Times New Roman"/>
              </a:rPr>
              <a:t>201</a:t>
            </a:r>
            <a:r>
              <a:rPr lang="fr-CH" sz="1400" spc="80" dirty="0" smtClean="0">
                <a:latin typeface="Times New Roman"/>
                <a:cs typeface="Times New Roman"/>
              </a:rPr>
              <a:t>6</a:t>
            </a:r>
            <a:r>
              <a:rPr sz="1400" spc="80" dirty="0" smtClean="0">
                <a:latin typeface="Times New Roman"/>
                <a:cs typeface="Times New Roman"/>
              </a:rPr>
              <a:t>,</a:t>
            </a:r>
            <a:r>
              <a:rPr sz="1400" spc="45" dirty="0" smtClean="0">
                <a:latin typeface="Times New Roman"/>
                <a:cs typeface="Times New Roman"/>
              </a:rPr>
              <a:t> </a:t>
            </a:r>
            <a:r>
              <a:rPr sz="1400" spc="35" dirty="0">
                <a:latin typeface="Times New Roman"/>
                <a:cs typeface="Times New Roman"/>
              </a:rPr>
              <a:t>Main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40" dirty="0">
                <a:latin typeface="Times New Roman"/>
                <a:cs typeface="Times New Roman"/>
              </a:rPr>
              <a:t>Linac</a:t>
            </a:r>
            <a:r>
              <a:rPr sz="1400" spc="45" dirty="0">
                <a:latin typeface="Times New Roman"/>
                <a:cs typeface="Times New Roman"/>
              </a:rPr>
              <a:t> </a:t>
            </a:r>
            <a:r>
              <a:rPr sz="1400" spc="90" dirty="0">
                <a:latin typeface="Times New Roman"/>
                <a:cs typeface="Times New Roman"/>
              </a:rPr>
              <a:t>Basics</a:t>
            </a:r>
            <a:r>
              <a:rPr sz="1400" dirty="0">
                <a:latin typeface="Times New Roman"/>
                <a:cs typeface="Times New Roman"/>
              </a:rPr>
              <a:t>	</a:t>
            </a:r>
            <a:r>
              <a:rPr sz="1400" spc="90" dirty="0">
                <a:latin typeface="Times New Roman"/>
                <a:cs typeface="Times New Roman"/>
              </a:rPr>
              <a:t>90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432300" y="5534025"/>
            <a:ext cx="5410200" cy="1482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buFont typeface=""/>
              <a:buChar char="•"/>
              <a:tabLst>
                <a:tab pos="185420" algn="l"/>
              </a:tabLst>
            </a:pPr>
            <a:r>
              <a:rPr sz="2000" dirty="0">
                <a:cs typeface="Times New Roman"/>
              </a:rPr>
              <a:t>Note: results depend on exact frequency of transverse modes</a:t>
            </a:r>
          </a:p>
          <a:p>
            <a:pPr marL="463550" lvl="1" indent="-136525">
              <a:lnSpc>
                <a:spcPct val="100000"/>
              </a:lnSpc>
              <a:spcBef>
                <a:spcPts val="894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some uncertainty in the prediction</a:t>
            </a:r>
          </a:p>
          <a:p>
            <a:pPr marL="463550" lvl="1" indent="-136525">
              <a:lnSpc>
                <a:spcPct val="100000"/>
              </a:lnSpc>
              <a:spcBef>
                <a:spcPts val="1070"/>
              </a:spcBef>
              <a:buFont typeface="Times New Roman"/>
              <a:buChar char="-"/>
              <a:tabLst>
                <a:tab pos="463550" algn="l"/>
              </a:tabLst>
            </a:pPr>
            <a:r>
              <a:rPr sz="2000" dirty="0">
                <a:cs typeface="Times New Roman"/>
              </a:rPr>
              <a:t>but not a worry with detuning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41300" y="1343025"/>
            <a:ext cx="4267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Simulation of long-range transverse </a:t>
            </a:r>
            <a:r>
              <a:rPr lang="en-US" sz="2000" dirty="0" err="1" smtClean="0"/>
              <a:t>wakefield</a:t>
            </a:r>
            <a:r>
              <a:rPr lang="en-US" sz="2000" dirty="0" smtClean="0"/>
              <a:t> effects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With no detuning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With random detuning from cavity to cavity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/>
              <a:t>Cavity detuning is essential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/>
              <a:t>Need to ensure it is present</a:t>
            </a:r>
            <a:endParaRPr lang="en-US" sz="2000" dirty="0"/>
          </a:p>
        </p:txBody>
      </p:sp>
      <p:pic>
        <p:nvPicPr>
          <p:cNvPr id="73" name="Picture 72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4440514"/>
            <a:ext cx="4584700" cy="788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10700</TotalTime>
  <Words>8766</Words>
  <Application>Microsoft Macintosh PowerPoint</Application>
  <PresentationFormat>Custom</PresentationFormat>
  <Paragraphs>1907</Paragraphs>
  <Slides>129</Slides>
  <Notes>125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129</vt:i4>
      </vt:variant>
    </vt:vector>
  </HeadingPairs>
  <TitlesOfParts>
    <vt:vector size="131" baseType="lpstr">
      <vt:lpstr>Office Theme</vt:lpstr>
      <vt:lpstr>Equation</vt:lpstr>
      <vt:lpstr>Main Linac Basics</vt:lpstr>
      <vt:lpstr>Introduction</vt:lpstr>
      <vt:lpstr>Stepping Stones</vt:lpstr>
      <vt:lpstr>Generic Linear Collider Design</vt:lpstr>
      <vt:lpstr>Generic FEL</vt:lpstr>
      <vt:lpstr>RF Unit Design Concept (old ILC, European FEL)</vt:lpstr>
      <vt:lpstr>Module Design (CLIC)</vt:lpstr>
      <vt:lpstr>Klystron-based Normal Conducting Module</vt:lpstr>
      <vt:lpstr>Why is the Main Linac Important?</vt:lpstr>
      <vt:lpstr>Cost Impact</vt:lpstr>
      <vt:lpstr>Luminosity and Parameter Drivers</vt:lpstr>
      <vt:lpstr>Beam-beam Effect</vt:lpstr>
      <vt:lpstr>Beamstrahlung Optimisation</vt:lpstr>
      <vt:lpstr>Luminosity and Parameter Drivers</vt:lpstr>
      <vt:lpstr>Some Fundamental Parameters</vt:lpstr>
      <vt:lpstr>Accelerating Structures</vt:lpstr>
      <vt:lpstr>Accelerating Structure (ILC)</vt:lpstr>
      <vt:lpstr>Accelerating Structure (CLIC)</vt:lpstr>
      <vt:lpstr>Types of Structures</vt:lpstr>
      <vt:lpstr>Choice of Material</vt:lpstr>
      <vt:lpstr>Standing Wave Structures</vt:lpstr>
      <vt:lpstr>Standing Wave Structures</vt:lpstr>
      <vt:lpstr>Standing Wave Structures</vt:lpstr>
      <vt:lpstr>Travelling Wave Structures</vt:lpstr>
      <vt:lpstr>Travelling Wave Structures</vt:lpstr>
      <vt:lpstr>Choice of Structure Design</vt:lpstr>
      <vt:lpstr>Choice of Frequency</vt:lpstr>
      <vt:lpstr>RF Power Generation</vt:lpstr>
      <vt:lpstr>Klystron</vt:lpstr>
      <vt:lpstr>Power Needs</vt:lpstr>
      <vt:lpstr>Drive Beam (CLIC)</vt:lpstr>
      <vt:lpstr>Power Efficiency</vt:lpstr>
      <vt:lpstr>Coordinate Systems</vt:lpstr>
      <vt:lpstr>Beam Power</vt:lpstr>
      <vt:lpstr>RF to Beam Power Efficiency</vt:lpstr>
      <vt:lpstr>RF to Beam Power Efficiency</vt:lpstr>
      <vt:lpstr>PowerPoint Presentation</vt:lpstr>
      <vt:lpstr>Losses vs.  Acceleration</vt:lpstr>
      <vt:lpstr>Shunt Impedance</vt:lpstr>
      <vt:lpstr>Stored Energy R/Q</vt:lpstr>
      <vt:lpstr>Remark:  Scaling of R/Q</vt:lpstr>
      <vt:lpstr>Quality Factor Q</vt:lpstr>
      <vt:lpstr>Required RF Pulse Length (Outdated Numbers)</vt:lpstr>
      <vt:lpstr>Filling a Standing Wave Cavity</vt:lpstr>
      <vt:lpstr>Filling a Standing Wave Cavity (cont.)</vt:lpstr>
      <vt:lpstr>Filling a Standing Wave Cavity (cont.)</vt:lpstr>
      <vt:lpstr>Filling A Travelling Wave Cavity</vt:lpstr>
      <vt:lpstr>Passage of a Particle</vt:lpstr>
      <vt:lpstr>Wakefield</vt:lpstr>
      <vt:lpstr>Wakefield and Power Extraction</vt:lpstr>
      <vt:lpstr>Beam Loading in Travelling Wave Structure</vt:lpstr>
      <vt:lpstr>Beam Loading in Travelling Wave Structure</vt:lpstr>
      <vt:lpstr>Beam Loading Compensation</vt:lpstr>
      <vt:lpstr>Beam Loading Compensation</vt:lpstr>
      <vt:lpstr>Structure Tapering</vt:lpstr>
      <vt:lpstr>Structure Tapering</vt:lpstr>
      <vt:lpstr>Constant Impedance vs.  Constant Gradient</vt:lpstr>
      <vt:lpstr>RF to Beam Power Efficiency Summary</vt:lpstr>
      <vt:lpstr>Remark:  Drive Beam Accelerator</vt:lpstr>
      <vt:lpstr>ILC Limiting Factors for Efficiency</vt:lpstr>
      <vt:lpstr>Superconducting CW Operation</vt:lpstr>
      <vt:lpstr>CLIC Limiting Factors for the Efficiency</vt:lpstr>
      <vt:lpstr>PowerPoint Presentation</vt:lpstr>
      <vt:lpstr>Wakefields and Bunch Length</vt:lpstr>
      <vt:lpstr>Specific Wakefields</vt:lpstr>
      <vt:lpstr>Energy Spread at End of Linac</vt:lpstr>
      <vt:lpstr>Recipe for Choosing the Bunch Parameters</vt:lpstr>
      <vt:lpstr>Simplified Treatment</vt:lpstr>
      <vt:lpstr>Dependence of Energy Spread on Bunch Length</vt:lpstr>
      <vt:lpstr>Note:  Energy Spread Along Linac</vt:lpstr>
      <vt:lpstr>Beam Parameters:  Beam Transport and Emittance</vt:lpstr>
      <vt:lpstr>Emittance</vt:lpstr>
      <vt:lpstr>Why is the Emittance Important?</vt:lpstr>
      <vt:lpstr>Main Linac Emittance Growth</vt:lpstr>
      <vt:lpstr>Low Emittance Transport Challenges</vt:lpstr>
      <vt:lpstr>Guiding the Beams:  Quadrupoles</vt:lpstr>
      <vt:lpstr>FODO Lattice</vt:lpstr>
      <vt:lpstr>ILC Lattice</vt:lpstr>
      <vt:lpstr>CLIC Lattice Design</vt:lpstr>
      <vt:lpstr>Hill’s Equation and Beta-Functions</vt:lpstr>
      <vt:lpstr>Phase Space Representation</vt:lpstr>
      <vt:lpstr>PowerPoint Presentation</vt:lpstr>
      <vt:lpstr>PowerPoint Presentation</vt:lpstr>
      <vt:lpstr>Beam Stability</vt:lpstr>
      <vt:lpstr>Achieving Beam Stability</vt:lpstr>
      <vt:lpstr>Two-Particle Wakefield Model</vt:lpstr>
      <vt:lpstr>Driving Parameters</vt:lpstr>
      <vt:lpstr>BNS Damping</vt:lpstr>
      <vt:lpstr>BNS Damping</vt:lpstr>
      <vt:lpstr>Energy Spread and Beam Stability</vt:lpstr>
      <vt:lpstr>Beam Parameters:  Multi-bunch Effects</vt:lpstr>
      <vt:lpstr>Multi-Bunch Wakefields</vt:lpstr>
      <vt:lpstr>Damping</vt:lpstr>
      <vt:lpstr>Effect of Damping</vt:lpstr>
      <vt:lpstr>Detuning</vt:lpstr>
      <vt:lpstr>Effect of Detuning</vt:lpstr>
      <vt:lpstr>Effect of Both</vt:lpstr>
      <vt:lpstr>Multi-Bunch Jitter Emittance Growth (CLIC)</vt:lpstr>
      <vt:lpstr>Static Multi-Bunch Effects (ILC)</vt:lpstr>
      <vt:lpstr>Beam Jitter (ILC)</vt:lpstr>
      <vt:lpstr>Normal Conducting FEL</vt:lpstr>
      <vt:lpstr>Imperfections</vt:lpstr>
      <vt:lpstr>Introduction</vt:lpstr>
      <vt:lpstr>Element Misalignments</vt:lpstr>
      <vt:lpstr>Simulation Rational</vt:lpstr>
      <vt:lpstr>Main Linac Static Tolerances</vt:lpstr>
      <vt:lpstr>CLIC Survey Concept</vt:lpstr>
      <vt:lpstr>Assumed Survey Performance</vt:lpstr>
      <vt:lpstr>Beam-Based Alignment and Tuning Strategy</vt:lpstr>
      <vt:lpstr>Dispersion Free Correction</vt:lpstr>
      <vt:lpstr>Emittance Growth (ILC)</vt:lpstr>
      <vt:lpstr>Beam-Based Structure Alignment (CLIC)</vt:lpstr>
      <vt:lpstr>Emittance Tuning Bumps</vt:lpstr>
      <vt:lpstr>Final Emittance Growth (CLIC)</vt:lpstr>
      <vt:lpstr>Results (ILC)</vt:lpstr>
      <vt:lpstr>Dependence on Weights (Old CLIC Parameters)</vt:lpstr>
      <vt:lpstr>Growth Along Main Linac (CLIC)</vt:lpstr>
      <vt:lpstr>Sensitivity to Survey Line Errors (CLIC)</vt:lpstr>
      <vt:lpstr>CLIC Beam-Based Alignment Tests at FACET)</vt:lpstr>
      <vt:lpstr>Energy Stability</vt:lpstr>
      <vt:lpstr>Requirements</vt:lpstr>
      <vt:lpstr>Main Linac RF Noise Sources (ILC)</vt:lpstr>
      <vt:lpstr>Low Level RF Controls</vt:lpstr>
      <vt:lpstr>CLIC RF Jitter Tolerance</vt:lpstr>
      <vt:lpstr>CLIC Layout</vt:lpstr>
      <vt:lpstr>Phase Feed-forward</vt:lpstr>
      <vt:lpstr>Conclusion</vt:lpstr>
      <vt:lpstr>Thanks</vt:lpstr>
      <vt:lpstr>Some Fundamental Parameters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Linac Basics</dc:title>
  <cp:lastModifiedBy>Daniel Schulte</cp:lastModifiedBy>
  <cp:revision>78</cp:revision>
  <cp:lastPrinted>2016-12-07T11:02:08Z</cp:lastPrinted>
  <dcterms:created xsi:type="dcterms:W3CDTF">2016-11-28T13:01:54Z</dcterms:created>
  <dcterms:modified xsi:type="dcterms:W3CDTF">2016-12-10T00:55:02Z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2015-10-28T00:00:00Z</vt:filetime>
  </property>
  <property fmtid="{D5CDD505-2E9C-101B-9397-08002B2CF9AE}" pid="3" name="LastSaved">
    <vt:filetime>2016-11-28T00:00:00Z</vt:filetime>
  </property>
</Properties>
</file>