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2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3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4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5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6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6" r:id="rId2"/>
    <p:sldMasterId id="2147483708" r:id="rId3"/>
    <p:sldMasterId id="2147483720" r:id="rId4"/>
    <p:sldMasterId id="2147483808" r:id="rId5"/>
    <p:sldMasterId id="2147483820" r:id="rId6"/>
    <p:sldMasterId id="2147483954" r:id="rId7"/>
    <p:sldMasterId id="2147483990" r:id="rId8"/>
    <p:sldMasterId id="2147484076" r:id="rId9"/>
    <p:sldMasterId id="2147484127" r:id="rId10"/>
    <p:sldMasterId id="2147484151" r:id="rId11"/>
    <p:sldMasterId id="2147484163" r:id="rId12"/>
    <p:sldMasterId id="2147484176" r:id="rId13"/>
    <p:sldMasterId id="2147484274" r:id="rId14"/>
    <p:sldMasterId id="2147484298" r:id="rId15"/>
    <p:sldMasterId id="2147484334" r:id="rId16"/>
    <p:sldMasterId id="2147484370" r:id="rId17"/>
  </p:sldMasterIdLst>
  <p:notesMasterIdLst>
    <p:notesMasterId r:id="rId118"/>
  </p:notesMasterIdLst>
  <p:sldIdLst>
    <p:sldId id="256" r:id="rId18"/>
    <p:sldId id="325" r:id="rId19"/>
    <p:sldId id="425" r:id="rId20"/>
    <p:sldId id="426" r:id="rId21"/>
    <p:sldId id="427" r:id="rId22"/>
    <p:sldId id="257" r:id="rId23"/>
    <p:sldId id="439" r:id="rId24"/>
    <p:sldId id="434" r:id="rId25"/>
    <p:sldId id="435" r:id="rId26"/>
    <p:sldId id="430" r:id="rId27"/>
    <p:sldId id="259" r:id="rId28"/>
    <p:sldId id="260" r:id="rId29"/>
    <p:sldId id="429" r:id="rId30"/>
    <p:sldId id="367" r:id="rId31"/>
    <p:sldId id="368" r:id="rId32"/>
    <p:sldId id="460" r:id="rId33"/>
    <p:sldId id="369" r:id="rId34"/>
    <p:sldId id="370" r:id="rId35"/>
    <p:sldId id="371" r:id="rId36"/>
    <p:sldId id="449" r:id="rId37"/>
    <p:sldId id="451" r:id="rId38"/>
    <p:sldId id="431" r:id="rId39"/>
    <p:sldId id="372" r:id="rId40"/>
    <p:sldId id="373" r:id="rId41"/>
    <p:sldId id="266" r:id="rId42"/>
    <p:sldId id="267" r:id="rId43"/>
    <p:sldId id="461" r:id="rId44"/>
    <p:sldId id="438" r:id="rId45"/>
    <p:sldId id="445" r:id="rId46"/>
    <p:sldId id="440" r:id="rId47"/>
    <p:sldId id="436" r:id="rId48"/>
    <p:sldId id="446" r:id="rId49"/>
    <p:sldId id="447" r:id="rId50"/>
    <p:sldId id="444" r:id="rId51"/>
    <p:sldId id="443" r:id="rId52"/>
    <p:sldId id="273" r:id="rId53"/>
    <p:sldId id="274" r:id="rId54"/>
    <p:sldId id="448" r:id="rId55"/>
    <p:sldId id="450" r:id="rId56"/>
    <p:sldId id="418" r:id="rId57"/>
    <p:sldId id="416" r:id="rId58"/>
    <p:sldId id="432" r:id="rId59"/>
    <p:sldId id="394" r:id="rId60"/>
    <p:sldId id="442" r:id="rId61"/>
    <p:sldId id="344" r:id="rId62"/>
    <p:sldId id="433" r:id="rId63"/>
    <p:sldId id="396" r:id="rId64"/>
    <p:sldId id="398" r:id="rId65"/>
    <p:sldId id="437" r:id="rId66"/>
    <p:sldId id="441" r:id="rId67"/>
    <p:sldId id="400" r:id="rId68"/>
    <p:sldId id="401" r:id="rId69"/>
    <p:sldId id="452" r:id="rId70"/>
    <p:sldId id="272" r:id="rId71"/>
    <p:sldId id="293" r:id="rId72"/>
    <p:sldId id="294" r:id="rId73"/>
    <p:sldId id="453" r:id="rId74"/>
    <p:sldId id="295" r:id="rId75"/>
    <p:sldId id="296" r:id="rId76"/>
    <p:sldId id="297" r:id="rId77"/>
    <p:sldId id="298" r:id="rId78"/>
    <p:sldId id="301" r:id="rId79"/>
    <p:sldId id="278" r:id="rId80"/>
    <p:sldId id="348" r:id="rId81"/>
    <p:sldId id="455" r:id="rId82"/>
    <p:sldId id="454" r:id="rId83"/>
    <p:sldId id="350" r:id="rId84"/>
    <p:sldId id="279" r:id="rId85"/>
    <p:sldId id="354" r:id="rId86"/>
    <p:sldId id="331" r:id="rId87"/>
    <p:sldId id="351" r:id="rId88"/>
    <p:sldId id="270" r:id="rId89"/>
    <p:sldId id="306" r:id="rId90"/>
    <p:sldId id="355" r:id="rId91"/>
    <p:sldId id="356" r:id="rId92"/>
    <p:sldId id="357" r:id="rId93"/>
    <p:sldId id="358" r:id="rId94"/>
    <p:sldId id="359" r:id="rId95"/>
    <p:sldId id="360" r:id="rId96"/>
    <p:sldId id="361" r:id="rId97"/>
    <p:sldId id="366" r:id="rId98"/>
    <p:sldId id="362" r:id="rId99"/>
    <p:sldId id="363" r:id="rId100"/>
    <p:sldId id="364" r:id="rId101"/>
    <p:sldId id="456" r:id="rId102"/>
    <p:sldId id="458" r:id="rId103"/>
    <p:sldId id="311" r:id="rId104"/>
    <p:sldId id="312" r:id="rId105"/>
    <p:sldId id="310" r:id="rId106"/>
    <p:sldId id="379" r:id="rId107"/>
    <p:sldId id="281" r:id="rId108"/>
    <p:sldId id="282" r:id="rId109"/>
    <p:sldId id="283" r:id="rId110"/>
    <p:sldId id="285" r:id="rId111"/>
    <p:sldId id="457" r:id="rId112"/>
    <p:sldId id="404" r:id="rId113"/>
    <p:sldId id="334" r:id="rId114"/>
    <p:sldId id="459" r:id="rId115"/>
    <p:sldId id="280" r:id="rId116"/>
    <p:sldId id="428" r:id="rId1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2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9.xml"/><Relationship Id="rId117" Type="http://schemas.openxmlformats.org/officeDocument/2006/relationships/slide" Target="slides/slide100.xml"/><Relationship Id="rId21" Type="http://schemas.openxmlformats.org/officeDocument/2006/relationships/slide" Target="slides/slide4.xml"/><Relationship Id="rId42" Type="http://schemas.openxmlformats.org/officeDocument/2006/relationships/slide" Target="slides/slide25.xml"/><Relationship Id="rId47" Type="http://schemas.openxmlformats.org/officeDocument/2006/relationships/slide" Target="slides/slide30.xml"/><Relationship Id="rId63" Type="http://schemas.openxmlformats.org/officeDocument/2006/relationships/slide" Target="slides/slide46.xml"/><Relationship Id="rId68" Type="http://schemas.openxmlformats.org/officeDocument/2006/relationships/slide" Target="slides/slide51.xml"/><Relationship Id="rId84" Type="http://schemas.openxmlformats.org/officeDocument/2006/relationships/slide" Target="slides/slide67.xml"/><Relationship Id="rId89" Type="http://schemas.openxmlformats.org/officeDocument/2006/relationships/slide" Target="slides/slide72.xml"/><Relationship Id="rId112" Type="http://schemas.openxmlformats.org/officeDocument/2006/relationships/slide" Target="slides/slide95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90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5.xml"/><Relationship Id="rId37" Type="http://schemas.openxmlformats.org/officeDocument/2006/relationships/slide" Target="slides/slide20.xml"/><Relationship Id="rId53" Type="http://schemas.openxmlformats.org/officeDocument/2006/relationships/slide" Target="slides/slide36.xml"/><Relationship Id="rId58" Type="http://schemas.openxmlformats.org/officeDocument/2006/relationships/slide" Target="slides/slide41.xml"/><Relationship Id="rId74" Type="http://schemas.openxmlformats.org/officeDocument/2006/relationships/slide" Target="slides/slide57.xml"/><Relationship Id="rId79" Type="http://schemas.openxmlformats.org/officeDocument/2006/relationships/slide" Target="slides/slide62.xml"/><Relationship Id="rId102" Type="http://schemas.openxmlformats.org/officeDocument/2006/relationships/slide" Target="slides/slide85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4.xml"/><Relationship Id="rId82" Type="http://schemas.openxmlformats.org/officeDocument/2006/relationships/slide" Target="slides/slide65.xml"/><Relationship Id="rId90" Type="http://schemas.openxmlformats.org/officeDocument/2006/relationships/slide" Target="slides/slide73.xml"/><Relationship Id="rId95" Type="http://schemas.openxmlformats.org/officeDocument/2006/relationships/slide" Target="slides/slide78.xml"/><Relationship Id="rId19" Type="http://schemas.openxmlformats.org/officeDocument/2006/relationships/slide" Target="slides/slide2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slide" Target="slides/slide18.xml"/><Relationship Id="rId43" Type="http://schemas.openxmlformats.org/officeDocument/2006/relationships/slide" Target="slides/slide26.xml"/><Relationship Id="rId48" Type="http://schemas.openxmlformats.org/officeDocument/2006/relationships/slide" Target="slides/slide31.xml"/><Relationship Id="rId56" Type="http://schemas.openxmlformats.org/officeDocument/2006/relationships/slide" Target="slides/slide39.xml"/><Relationship Id="rId64" Type="http://schemas.openxmlformats.org/officeDocument/2006/relationships/slide" Target="slides/slide47.xml"/><Relationship Id="rId69" Type="http://schemas.openxmlformats.org/officeDocument/2006/relationships/slide" Target="slides/slide52.xml"/><Relationship Id="rId77" Type="http://schemas.openxmlformats.org/officeDocument/2006/relationships/slide" Target="slides/slide60.xml"/><Relationship Id="rId100" Type="http://schemas.openxmlformats.org/officeDocument/2006/relationships/slide" Target="slides/slide83.xml"/><Relationship Id="rId105" Type="http://schemas.openxmlformats.org/officeDocument/2006/relationships/slide" Target="slides/slide88.xml"/><Relationship Id="rId113" Type="http://schemas.openxmlformats.org/officeDocument/2006/relationships/slide" Target="slides/slide96.xml"/><Relationship Id="rId11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4.xml"/><Relationship Id="rId72" Type="http://schemas.openxmlformats.org/officeDocument/2006/relationships/slide" Target="slides/slide55.xml"/><Relationship Id="rId80" Type="http://schemas.openxmlformats.org/officeDocument/2006/relationships/slide" Target="slides/slide63.xml"/><Relationship Id="rId85" Type="http://schemas.openxmlformats.org/officeDocument/2006/relationships/slide" Target="slides/slide68.xml"/><Relationship Id="rId93" Type="http://schemas.openxmlformats.org/officeDocument/2006/relationships/slide" Target="slides/slide76.xml"/><Relationship Id="rId98" Type="http://schemas.openxmlformats.org/officeDocument/2006/relationships/slide" Target="slides/slide81.xml"/><Relationship Id="rId12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8.xml"/><Relationship Id="rId33" Type="http://schemas.openxmlformats.org/officeDocument/2006/relationships/slide" Target="slides/slide16.xml"/><Relationship Id="rId38" Type="http://schemas.openxmlformats.org/officeDocument/2006/relationships/slide" Target="slides/slide21.xml"/><Relationship Id="rId46" Type="http://schemas.openxmlformats.org/officeDocument/2006/relationships/slide" Target="slides/slide29.xml"/><Relationship Id="rId59" Type="http://schemas.openxmlformats.org/officeDocument/2006/relationships/slide" Target="slides/slide42.xml"/><Relationship Id="rId67" Type="http://schemas.openxmlformats.org/officeDocument/2006/relationships/slide" Target="slides/slide50.xml"/><Relationship Id="rId103" Type="http://schemas.openxmlformats.org/officeDocument/2006/relationships/slide" Target="slides/slide86.xml"/><Relationship Id="rId108" Type="http://schemas.openxmlformats.org/officeDocument/2006/relationships/slide" Target="slides/slide91.xml"/><Relationship Id="rId116" Type="http://schemas.openxmlformats.org/officeDocument/2006/relationships/slide" Target="slides/slide99.xml"/><Relationship Id="rId20" Type="http://schemas.openxmlformats.org/officeDocument/2006/relationships/slide" Target="slides/slide3.xml"/><Relationship Id="rId41" Type="http://schemas.openxmlformats.org/officeDocument/2006/relationships/slide" Target="slides/slide24.xml"/><Relationship Id="rId54" Type="http://schemas.openxmlformats.org/officeDocument/2006/relationships/slide" Target="slides/slide37.xml"/><Relationship Id="rId62" Type="http://schemas.openxmlformats.org/officeDocument/2006/relationships/slide" Target="slides/slide45.xml"/><Relationship Id="rId70" Type="http://schemas.openxmlformats.org/officeDocument/2006/relationships/slide" Target="slides/slide53.xml"/><Relationship Id="rId75" Type="http://schemas.openxmlformats.org/officeDocument/2006/relationships/slide" Target="slides/slide58.xml"/><Relationship Id="rId83" Type="http://schemas.openxmlformats.org/officeDocument/2006/relationships/slide" Target="slides/slide66.xml"/><Relationship Id="rId88" Type="http://schemas.openxmlformats.org/officeDocument/2006/relationships/slide" Target="slides/slide71.xml"/><Relationship Id="rId91" Type="http://schemas.openxmlformats.org/officeDocument/2006/relationships/slide" Target="slides/slide74.xml"/><Relationship Id="rId96" Type="http://schemas.openxmlformats.org/officeDocument/2006/relationships/slide" Target="slides/slide79.xml"/><Relationship Id="rId111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slide" Target="slides/slide19.xml"/><Relationship Id="rId49" Type="http://schemas.openxmlformats.org/officeDocument/2006/relationships/slide" Target="slides/slide32.xml"/><Relationship Id="rId57" Type="http://schemas.openxmlformats.org/officeDocument/2006/relationships/slide" Target="slides/slide40.xml"/><Relationship Id="rId106" Type="http://schemas.openxmlformats.org/officeDocument/2006/relationships/slide" Target="slides/slide89.xml"/><Relationship Id="rId114" Type="http://schemas.openxmlformats.org/officeDocument/2006/relationships/slide" Target="slides/slide97.xml"/><Relationship Id="rId11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4.xml"/><Relationship Id="rId44" Type="http://schemas.openxmlformats.org/officeDocument/2006/relationships/slide" Target="slides/slide27.xml"/><Relationship Id="rId52" Type="http://schemas.openxmlformats.org/officeDocument/2006/relationships/slide" Target="slides/slide35.xml"/><Relationship Id="rId60" Type="http://schemas.openxmlformats.org/officeDocument/2006/relationships/slide" Target="slides/slide43.xml"/><Relationship Id="rId65" Type="http://schemas.openxmlformats.org/officeDocument/2006/relationships/slide" Target="slides/slide48.xml"/><Relationship Id="rId73" Type="http://schemas.openxmlformats.org/officeDocument/2006/relationships/slide" Target="slides/slide56.xml"/><Relationship Id="rId78" Type="http://schemas.openxmlformats.org/officeDocument/2006/relationships/slide" Target="slides/slide61.xml"/><Relationship Id="rId81" Type="http://schemas.openxmlformats.org/officeDocument/2006/relationships/slide" Target="slides/slide64.xml"/><Relationship Id="rId86" Type="http://schemas.openxmlformats.org/officeDocument/2006/relationships/slide" Target="slides/slide69.xml"/><Relationship Id="rId94" Type="http://schemas.openxmlformats.org/officeDocument/2006/relationships/slide" Target="slides/slide77.xml"/><Relationship Id="rId99" Type="http://schemas.openxmlformats.org/officeDocument/2006/relationships/slide" Target="slides/slide82.xml"/><Relationship Id="rId101" Type="http://schemas.openxmlformats.org/officeDocument/2006/relationships/slide" Target="slides/slide84.xml"/><Relationship Id="rId12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1.xml"/><Relationship Id="rId39" Type="http://schemas.openxmlformats.org/officeDocument/2006/relationships/slide" Target="slides/slide22.xml"/><Relationship Id="rId109" Type="http://schemas.openxmlformats.org/officeDocument/2006/relationships/slide" Target="slides/slide92.xml"/><Relationship Id="rId34" Type="http://schemas.openxmlformats.org/officeDocument/2006/relationships/slide" Target="slides/slide17.xml"/><Relationship Id="rId50" Type="http://schemas.openxmlformats.org/officeDocument/2006/relationships/slide" Target="slides/slide33.xml"/><Relationship Id="rId55" Type="http://schemas.openxmlformats.org/officeDocument/2006/relationships/slide" Target="slides/slide38.xml"/><Relationship Id="rId76" Type="http://schemas.openxmlformats.org/officeDocument/2006/relationships/slide" Target="slides/slide59.xml"/><Relationship Id="rId97" Type="http://schemas.openxmlformats.org/officeDocument/2006/relationships/slide" Target="slides/slide80.xml"/><Relationship Id="rId104" Type="http://schemas.openxmlformats.org/officeDocument/2006/relationships/slide" Target="slides/slide87.xml"/><Relationship Id="rId12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4.xml"/><Relationship Id="rId92" Type="http://schemas.openxmlformats.org/officeDocument/2006/relationships/slide" Target="slides/slide75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2.xml"/><Relationship Id="rId24" Type="http://schemas.openxmlformats.org/officeDocument/2006/relationships/slide" Target="slides/slide7.xml"/><Relationship Id="rId40" Type="http://schemas.openxmlformats.org/officeDocument/2006/relationships/slide" Target="slides/slide23.xml"/><Relationship Id="rId45" Type="http://schemas.openxmlformats.org/officeDocument/2006/relationships/slide" Target="slides/slide28.xml"/><Relationship Id="rId66" Type="http://schemas.openxmlformats.org/officeDocument/2006/relationships/slide" Target="slides/slide49.xml"/><Relationship Id="rId87" Type="http://schemas.openxmlformats.org/officeDocument/2006/relationships/slide" Target="slides/slide70.xml"/><Relationship Id="rId110" Type="http://schemas.openxmlformats.org/officeDocument/2006/relationships/slide" Target="slides/slide93.xml"/><Relationship Id="rId115" Type="http://schemas.openxmlformats.org/officeDocument/2006/relationships/slide" Target="slides/slide9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shi\Documents\var_iri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shi\Documents\var_iri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shi\Documents\var_iri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shi\Documents\var_ir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'RF_a (3)'!$E$6</c:f>
              <c:strCache>
                <c:ptCount val="1"/>
                <c:pt idx="0">
                  <c:v>vg /c</c:v>
                </c:pt>
              </c:strCache>
            </c:strRef>
          </c:tx>
          <c:xVal>
            <c:numRef>
              <c:f>'RF_a (3)'!$A$7:$A$23</c:f>
              <c:numCache>
                <c:formatCode>General</c:formatCode>
                <c:ptCount val="17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</c:numCache>
            </c:numRef>
          </c:xVal>
          <c:yVal>
            <c:numRef>
              <c:f>'RF_a (3)'!$E$7:$E$23</c:f>
              <c:numCache>
                <c:formatCode>0.00000</c:formatCode>
                <c:ptCount val="17"/>
                <c:pt idx="0">
                  <c:v>9.8162328359814761E-5</c:v>
                </c:pt>
                <c:pt idx="1">
                  <c:v>7.5833686401566508E-4</c:v>
                </c:pt>
                <c:pt idx="2">
                  <c:v>2.7292974574994085E-3</c:v>
                </c:pt>
                <c:pt idx="3">
                  <c:v>6.7776854128580987E-3</c:v>
                </c:pt>
                <c:pt idx="4">
                  <c:v>1.3510699515801201E-2</c:v>
                </c:pt>
                <c:pt idx="5">
                  <c:v>2.3252676382995108E-2</c:v>
                </c:pt>
                <c:pt idx="6">
                  <c:v>3.6138847026962059E-2</c:v>
                </c:pt>
                <c:pt idx="7">
                  <c:v>5.2018624146032914E-2</c:v>
                </c:pt>
                <c:pt idx="8">
                  <c:v>7.0676879872577106E-2</c:v>
                </c:pt>
                <c:pt idx="9">
                  <c:v>9.1722198998781757E-2</c:v>
                </c:pt>
                <c:pt idx="10">
                  <c:v>0.11479623486469122</c:v>
                </c:pt>
                <c:pt idx="11">
                  <c:v>0.13943998248902451</c:v>
                </c:pt>
                <c:pt idx="12">
                  <c:v>0.16525245119755128</c:v>
                </c:pt>
                <c:pt idx="13">
                  <c:v>0.19189982316487605</c:v>
                </c:pt>
                <c:pt idx="14">
                  <c:v>0.21898886591012429</c:v>
                </c:pt>
                <c:pt idx="15">
                  <c:v>0.24626114369952332</c:v>
                </c:pt>
                <c:pt idx="16">
                  <c:v>0.27348437501022776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801808"/>
        <c:axId val="323802200"/>
      </c:scatterChart>
      <c:valAx>
        <c:axId val="323801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iris radius (mm)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23802200"/>
        <c:crosses val="autoZero"/>
        <c:crossBetween val="midCat"/>
      </c:valAx>
      <c:valAx>
        <c:axId val="323802200"/>
        <c:scaling>
          <c:orientation val="minMax"/>
        </c:scaling>
        <c:delete val="0"/>
        <c:axPos val="l"/>
        <c:majorGridlines/>
        <c:numFmt formatCode="0.00000" sourceLinked="1"/>
        <c:majorTickMark val="out"/>
        <c:minorTickMark val="none"/>
        <c:tickLblPos val="nextTo"/>
        <c:crossAx val="323801808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'RF_a (3)'!$F$6</c:f>
              <c:strCache>
                <c:ptCount val="1"/>
                <c:pt idx="0">
                  <c:v>Esurfmax/Eacc</c:v>
                </c:pt>
              </c:strCache>
            </c:strRef>
          </c:tx>
          <c:xVal>
            <c:numRef>
              <c:f>'RF_a (3)'!$A$7:$A$23</c:f>
              <c:numCache>
                <c:formatCode>General</c:formatCode>
                <c:ptCount val="17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</c:numCache>
            </c:numRef>
          </c:xVal>
          <c:yVal>
            <c:numRef>
              <c:f>'RF_a (3)'!$F$7:$F$23</c:f>
              <c:numCache>
                <c:formatCode>0.00</c:formatCode>
                <c:ptCount val="17"/>
                <c:pt idx="0">
                  <c:v>1.8016105122720198</c:v>
                </c:pt>
                <c:pt idx="1">
                  <c:v>1.7842945091945899</c:v>
                </c:pt>
                <c:pt idx="2">
                  <c:v>1.85633165693688</c:v>
                </c:pt>
                <c:pt idx="3">
                  <c:v>1.9458205269570501</c:v>
                </c:pt>
                <c:pt idx="4">
                  <c:v>2.0452360071365012</c:v>
                </c:pt>
                <c:pt idx="5">
                  <c:v>2.1057509903210501</c:v>
                </c:pt>
                <c:pt idx="6">
                  <c:v>2.1958296334538621</c:v>
                </c:pt>
                <c:pt idx="7">
                  <c:v>2.2969668862230197</c:v>
                </c:pt>
                <c:pt idx="8">
                  <c:v>2.3962917361052867</c:v>
                </c:pt>
                <c:pt idx="9">
                  <c:v>2.5076659044743197</c:v>
                </c:pt>
                <c:pt idx="10">
                  <c:v>2.6096083300928061</c:v>
                </c:pt>
                <c:pt idx="11">
                  <c:v>2.7692344555089146</c:v>
                </c:pt>
                <c:pt idx="12">
                  <c:v>2.864293751101564</c:v>
                </c:pt>
                <c:pt idx="13">
                  <c:v>3.0207925376615741</c:v>
                </c:pt>
                <c:pt idx="14">
                  <c:v>3.1546854449680066</c:v>
                </c:pt>
                <c:pt idx="15">
                  <c:v>3.3227361564601599</c:v>
                </c:pt>
                <c:pt idx="16">
                  <c:v>3.4799586515004997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024024"/>
        <c:axId val="377024416"/>
      </c:scatterChart>
      <c:valAx>
        <c:axId val="3770240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iris radius (mm)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77024416"/>
        <c:crosses val="autoZero"/>
        <c:crossBetween val="midCat"/>
      </c:valAx>
      <c:valAx>
        <c:axId val="37702441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377024024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layout>
        <c:manualLayout>
          <c:layoutTarget val="inner"/>
          <c:xMode val="edge"/>
          <c:yMode val="edge"/>
          <c:x val="0.17349915612626729"/>
          <c:y val="0.15097857929049191"/>
          <c:w val="0.7741211199455833"/>
          <c:h val="0.618114300228600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'RF_a (3)'!$G$6</c:f>
              <c:strCache>
                <c:ptCount val="1"/>
                <c:pt idx="0">
                  <c:v>Hsurfmax/Eacc (A/V)</c:v>
                </c:pt>
              </c:strCache>
            </c:strRef>
          </c:tx>
          <c:xVal>
            <c:numRef>
              <c:f>'RF_a (3)'!$A$7:$A$23</c:f>
              <c:numCache>
                <c:formatCode>General</c:formatCode>
                <c:ptCount val="17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</c:numCache>
            </c:numRef>
          </c:xVal>
          <c:yVal>
            <c:numRef>
              <c:f>'RF_a (3)'!$G$7:$G$23</c:f>
              <c:numCache>
                <c:formatCode>0.00000</c:formatCode>
                <c:ptCount val="17"/>
                <c:pt idx="0">
                  <c:v>2.2276110953344461E-3</c:v>
                </c:pt>
                <c:pt idx="1">
                  <c:v>2.2831056917674195E-3</c:v>
                </c:pt>
                <c:pt idx="2">
                  <c:v>2.35650772563873E-3</c:v>
                </c:pt>
                <c:pt idx="3">
                  <c:v>2.4452384899264611E-3</c:v>
                </c:pt>
                <c:pt idx="4">
                  <c:v>2.5462732853505812E-3</c:v>
                </c:pt>
                <c:pt idx="5">
                  <c:v>2.657822346946895E-3</c:v>
                </c:pt>
                <c:pt idx="6">
                  <c:v>2.7776931941174035E-3</c:v>
                </c:pt>
                <c:pt idx="7">
                  <c:v>2.903925399946015E-3</c:v>
                </c:pt>
                <c:pt idx="8">
                  <c:v>3.0352856242203499E-3</c:v>
                </c:pt>
                <c:pt idx="9">
                  <c:v>3.1701750318256835E-3</c:v>
                </c:pt>
                <c:pt idx="10">
                  <c:v>3.3085193123929195E-3</c:v>
                </c:pt>
                <c:pt idx="11">
                  <c:v>3.448898249351216E-3</c:v>
                </c:pt>
                <c:pt idx="12">
                  <c:v>3.5918463530866499E-3</c:v>
                </c:pt>
                <c:pt idx="13">
                  <c:v>3.7356082306028299E-3</c:v>
                </c:pt>
                <c:pt idx="14">
                  <c:v>3.8810018776228765E-3</c:v>
                </c:pt>
                <c:pt idx="15">
                  <c:v>4.0271734817945134E-3</c:v>
                </c:pt>
                <c:pt idx="16">
                  <c:v>4.1745970874453404E-3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025200"/>
        <c:axId val="377025592"/>
      </c:scatterChart>
      <c:valAx>
        <c:axId val="377025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iris radius (mm)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77025592"/>
        <c:crosses val="autoZero"/>
        <c:crossBetween val="midCat"/>
      </c:valAx>
      <c:valAx>
        <c:axId val="377025592"/>
        <c:scaling>
          <c:orientation val="minMax"/>
        </c:scaling>
        <c:delete val="0"/>
        <c:axPos val="l"/>
        <c:majorGridlines/>
        <c:numFmt formatCode="0.00000" sourceLinked="1"/>
        <c:majorTickMark val="out"/>
        <c:minorTickMark val="none"/>
        <c:tickLblPos val="nextTo"/>
        <c:crossAx val="377025200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layout>
        <c:manualLayout>
          <c:layoutTarget val="inner"/>
          <c:xMode val="edge"/>
          <c:yMode val="edge"/>
          <c:x val="0.14044292140744075"/>
          <c:y val="0.15958072982812641"/>
          <c:w val="0.80717735466440865"/>
          <c:h val="0.6095121496909641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'RF_a (3)'!$H$6</c:f>
              <c:strCache>
                <c:ptCount val="1"/>
                <c:pt idx="0">
                  <c:v>R/Q (linac Ohm)</c:v>
                </c:pt>
              </c:strCache>
            </c:strRef>
          </c:tx>
          <c:xVal>
            <c:numRef>
              <c:f>'RF_a (3)'!$A$7:$A$23</c:f>
              <c:numCache>
                <c:formatCode>General</c:formatCode>
                <c:ptCount val="17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  <c:pt idx="5">
                  <c:v>3.5</c:v>
                </c:pt>
                <c:pt idx="6">
                  <c:v>4</c:v>
                </c:pt>
                <c:pt idx="7">
                  <c:v>4.5</c:v>
                </c:pt>
                <c:pt idx="8">
                  <c:v>5</c:v>
                </c:pt>
                <c:pt idx="9">
                  <c:v>5.5</c:v>
                </c:pt>
                <c:pt idx="10">
                  <c:v>6</c:v>
                </c:pt>
                <c:pt idx="11">
                  <c:v>6.5</c:v>
                </c:pt>
                <c:pt idx="12">
                  <c:v>7</c:v>
                </c:pt>
                <c:pt idx="13">
                  <c:v>7.5</c:v>
                </c:pt>
                <c:pt idx="14">
                  <c:v>8</c:v>
                </c:pt>
                <c:pt idx="15">
                  <c:v>8.5</c:v>
                </c:pt>
                <c:pt idx="16">
                  <c:v>9</c:v>
                </c:pt>
              </c:numCache>
            </c:numRef>
          </c:xVal>
          <c:yVal>
            <c:numRef>
              <c:f>'RF_a (3)'!$H$7:$H$23</c:f>
              <c:numCache>
                <c:formatCode>0.0</c:formatCode>
                <c:ptCount val="17"/>
                <c:pt idx="0">
                  <c:v>191.108209797895</c:v>
                </c:pt>
                <c:pt idx="1">
                  <c:v>181.40185297369601</c:v>
                </c:pt>
                <c:pt idx="2">
                  <c:v>169.40773749711522</c:v>
                </c:pt>
                <c:pt idx="3">
                  <c:v>156.08062372430669</c:v>
                </c:pt>
                <c:pt idx="4">
                  <c:v>142.30922392129901</c:v>
                </c:pt>
                <c:pt idx="5">
                  <c:v>128.63430606842701</c:v>
                </c:pt>
                <c:pt idx="6">
                  <c:v>115.55778192630395</c:v>
                </c:pt>
                <c:pt idx="7">
                  <c:v>103.35429935083998</c:v>
                </c:pt>
                <c:pt idx="8">
                  <c:v>92.171519301402682</c:v>
                </c:pt>
                <c:pt idx="9">
                  <c:v>82.048222455921305</c:v>
                </c:pt>
                <c:pt idx="10">
                  <c:v>72.954023757880293</c:v>
                </c:pt>
                <c:pt idx="11">
                  <c:v>64.855740626004817</c:v>
                </c:pt>
                <c:pt idx="12">
                  <c:v>57.661853548127311</c:v>
                </c:pt>
                <c:pt idx="13">
                  <c:v>51.294071909614495</c:v>
                </c:pt>
                <c:pt idx="14">
                  <c:v>45.667813924769611</c:v>
                </c:pt>
                <c:pt idx="15">
                  <c:v>40.701513071378912</c:v>
                </c:pt>
                <c:pt idx="16">
                  <c:v>36.320030937785013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7031680"/>
        <c:axId val="377032072"/>
      </c:scatterChart>
      <c:valAx>
        <c:axId val="3770316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iris radius (mm)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77032072"/>
        <c:crosses val="autoZero"/>
        <c:crossBetween val="midCat"/>
      </c:valAx>
      <c:valAx>
        <c:axId val="37703207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77031680"/>
        <c:crosses val="autoZero"/>
        <c:crossBetween val="midCat"/>
      </c:valAx>
    </c:plotArea>
    <c:plotVisOnly val="1"/>
    <c:dispBlanksAs val="gap"/>
    <c:showDLblsOverMax val="0"/>
  </c:chart>
  <c:spPr>
    <a:ln>
      <a:solidFill>
        <a:schemeClr val="tx1"/>
      </a:solidFill>
    </a:ln>
  </c:spPr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C5A1B-430A-4AE6-88CC-0619E7C73519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32EB7-5D20-40E5-8A6B-A2D9D3D7D0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8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035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45BB-B6BF-484B-88DE-6D09392072D3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259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78C1-2AE2-4DA3-BE3B-589063315AED}" type="slidenum">
              <a:rPr lang="ja-JP" altLang="en-US" smtClean="0">
                <a:solidFill>
                  <a:prstClr val="black"/>
                </a:solidFill>
              </a:rPr>
              <a:pPr/>
              <a:t>54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9762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46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64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87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36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86A2F4-D649-4F30-A8F4-65531555EE21}" type="slidenum">
              <a:rPr lang="en-US" smtClean="0">
                <a:solidFill>
                  <a:prstClr val="black"/>
                </a:solidFill>
              </a:rPr>
              <a:pPr/>
              <a:t>60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766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86A2F4-D649-4F30-A8F4-65531555EE21}" type="slidenum">
              <a:rPr lang="en-US" smtClean="0">
                <a:solidFill>
                  <a:prstClr val="black"/>
                </a:solidFill>
              </a:rPr>
              <a:pPr/>
              <a:t>61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838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20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FF703-462F-4F10-9095-54BD62B6617B}" type="slidenum">
              <a:rPr lang="en-US" smtClean="0">
                <a:solidFill>
                  <a:prstClr val="black"/>
                </a:solidFill>
              </a:rPr>
              <a:pPr/>
              <a:t>63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2841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FF703-462F-4F10-9095-54BD62B6617B}" type="slidenum">
              <a:rPr lang="en-US" smtClean="0">
                <a:solidFill>
                  <a:prstClr val="black"/>
                </a:solidFill>
              </a:rPr>
              <a:pPr/>
              <a:t>68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913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138610-40B0-4CD6-99B3-3B5C76A2DCF9}" type="slidenum">
              <a:rPr lang="en-US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70</a:t>
            </a:fld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122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085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93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>
                <a:solidFill>
                  <a:prstClr val="black"/>
                </a:solidFill>
              </a:rPr>
              <a:pPr/>
              <a:t>87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0886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>
                <a:solidFill>
                  <a:prstClr val="black"/>
                </a:solidFill>
              </a:rPr>
              <a:pPr/>
              <a:t>88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1761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>
                <a:solidFill>
                  <a:prstClr val="black"/>
                </a:solidFill>
              </a:rPr>
              <a:pPr/>
              <a:t>89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197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FE69DC85-F151-41A7-83BC-8C2B1E3F24A7}" type="slidenum">
              <a:rPr lang="en-US">
                <a:solidFill>
                  <a:prstClr val="white"/>
                </a:solidFill>
              </a:rPr>
              <a:pPr/>
              <a:t>91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6049"/>
          </a:xfrm>
          <a:noFill/>
        </p:spPr>
        <p:txBody>
          <a:bodyPr wrap="none" lIns="90583" tIns="45291" rIns="90583" bIns="4529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19884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AAF394A6-6C32-4266-BECE-9F4AC20D7D3A}" type="slidenum">
              <a:rPr lang="en-US" smtClean="0">
                <a:solidFill>
                  <a:prstClr val="black"/>
                </a:solidFill>
              </a:rPr>
              <a:pPr/>
              <a:t>92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049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5793FFE3-C016-46DD-AD2E-13D44726CAE7}" type="slidenum">
              <a:rPr lang="en-US">
                <a:solidFill>
                  <a:prstClr val="black"/>
                </a:solidFill>
              </a:rPr>
              <a:pPr/>
              <a:t>93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6421" y="4344025"/>
            <a:ext cx="5485158" cy="4116049"/>
          </a:xfrm>
          <a:noFill/>
        </p:spPr>
        <p:txBody>
          <a:bodyPr wrap="none" lIns="90583" tIns="45291" rIns="90583" bIns="45291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69317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541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72DC1-9C4C-45B2-A574-2C5DED87B660}" type="slidenum">
              <a:rPr lang="en-US" smtClean="0">
                <a:solidFill>
                  <a:prstClr val="black"/>
                </a:solidFill>
              </a:rPr>
              <a:pPr/>
              <a:t>94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1776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F543E-38FF-4147-AF6C-02D35793A0D9}" type="slidenum">
              <a:rPr lang="en-US" smtClean="0">
                <a:solidFill>
                  <a:prstClr val="black"/>
                </a:solidFill>
              </a:rPr>
              <a:pPr/>
              <a:t>99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62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9CC52A-59D5-477B-8900-10633140E9B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82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A1097-D64C-41B6-ABCE-BEAF918999DB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46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A1097-D64C-41B6-ABCE-BEAF918999DB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67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lang="ja-JP" altLang="en-US" smtClean="0">
                <a:solidFill>
                  <a:prstClr val="black"/>
                </a:solidFill>
              </a:rPr>
              <a:pPr/>
              <a:t>36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67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lang="ja-JP" altLang="en-US" smtClean="0">
                <a:solidFill>
                  <a:prstClr val="black"/>
                </a:solidFill>
              </a:rPr>
              <a:pPr/>
              <a:t>37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75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D45BB-B6BF-484B-88DE-6D09392072D3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95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25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5055-A308-4004-81EC-EFB5585160AA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20A4F-8303-45DE-9C8B-C9B3AD2247BC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9443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54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6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>
            <a:lvl1pPr>
              <a:defRPr sz="1600"/>
            </a:lvl1pPr>
          </a:lstStyle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476"/>
            <a:ext cx="3263900" cy="365125"/>
          </a:xfrm>
          <a:prstGeom prst="rect">
            <a:avLst/>
          </a:prstGeom>
        </p:spPr>
        <p:txBody>
          <a:bodyPr lIns="91328" tIns="45666" rIns="91328" bIns="45666"/>
          <a:lstStyle>
            <a:lvl1pPr>
              <a:defRPr sz="1600"/>
            </a:lvl1pPr>
          </a:lstStyle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43122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476"/>
            <a:ext cx="3263900" cy="365125"/>
          </a:xfrm>
          <a:prstGeom prst="rect">
            <a:avLst/>
          </a:prstGeom>
        </p:spPr>
        <p:txBody>
          <a:bodyPr lIns="91328" tIns="45666" rIns="91328" bIns="45666"/>
          <a:lstStyle>
            <a:lvl1pPr>
              <a:defRPr sz="1600"/>
            </a:lvl1pPr>
          </a:lstStyle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>
            <a:lvl1pPr>
              <a:defRPr sz="1600"/>
            </a:lvl1pPr>
          </a:lstStyle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8784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0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9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6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2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9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5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2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3808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134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52" indent="0">
              <a:buNone/>
              <a:defRPr sz="2000" b="1"/>
            </a:lvl2pPr>
            <a:lvl3pPr marL="913306" indent="0">
              <a:buNone/>
              <a:defRPr sz="1800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5" indent="0">
              <a:buNone/>
              <a:defRPr sz="1600" b="1"/>
            </a:lvl6pPr>
            <a:lvl7pPr marL="2739911" indent="0">
              <a:buNone/>
              <a:defRPr sz="1600" b="1"/>
            </a:lvl7pPr>
            <a:lvl8pPr marL="3196560" indent="0">
              <a:buNone/>
              <a:defRPr sz="1600" b="1"/>
            </a:lvl8pPr>
            <a:lvl9pPr marL="3653212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52" indent="0">
              <a:buNone/>
              <a:defRPr sz="2000" b="1"/>
            </a:lvl2pPr>
            <a:lvl3pPr marL="913306" indent="0">
              <a:buNone/>
              <a:defRPr sz="1800" b="1"/>
            </a:lvl3pPr>
            <a:lvl4pPr marL="1369956" indent="0">
              <a:buNone/>
              <a:defRPr sz="1600" b="1"/>
            </a:lvl4pPr>
            <a:lvl5pPr marL="1826607" indent="0">
              <a:buNone/>
              <a:defRPr sz="1600" b="1"/>
            </a:lvl5pPr>
            <a:lvl6pPr marL="2283255" indent="0">
              <a:buNone/>
              <a:defRPr sz="1600" b="1"/>
            </a:lvl6pPr>
            <a:lvl7pPr marL="2739911" indent="0">
              <a:buNone/>
              <a:defRPr sz="1600" b="1"/>
            </a:lvl7pPr>
            <a:lvl8pPr marL="3196560" indent="0">
              <a:buNone/>
              <a:defRPr sz="1600" b="1"/>
            </a:lvl8pPr>
            <a:lvl9pPr marL="3653212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5510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9143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1374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52" indent="0">
              <a:buNone/>
              <a:defRPr sz="1200"/>
            </a:lvl2pPr>
            <a:lvl3pPr marL="913306" indent="0">
              <a:buNone/>
              <a:defRPr sz="1000"/>
            </a:lvl3pPr>
            <a:lvl4pPr marL="1369956" indent="0">
              <a:buNone/>
              <a:defRPr sz="900"/>
            </a:lvl4pPr>
            <a:lvl5pPr marL="1826607" indent="0">
              <a:buNone/>
              <a:defRPr sz="900"/>
            </a:lvl5pPr>
            <a:lvl6pPr marL="2283255" indent="0">
              <a:buNone/>
              <a:defRPr sz="900"/>
            </a:lvl6pPr>
            <a:lvl7pPr marL="2739911" indent="0">
              <a:buNone/>
              <a:defRPr sz="900"/>
            </a:lvl7pPr>
            <a:lvl8pPr marL="3196560" indent="0">
              <a:buNone/>
              <a:defRPr sz="900"/>
            </a:lvl8pPr>
            <a:lvl9pPr marL="3653212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433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52" indent="0">
              <a:buNone/>
              <a:defRPr sz="2800"/>
            </a:lvl2pPr>
            <a:lvl3pPr marL="913306" indent="0">
              <a:buNone/>
              <a:defRPr sz="2400"/>
            </a:lvl3pPr>
            <a:lvl4pPr marL="1369956" indent="0">
              <a:buNone/>
              <a:defRPr sz="2000"/>
            </a:lvl4pPr>
            <a:lvl5pPr marL="1826607" indent="0">
              <a:buNone/>
              <a:defRPr sz="2000"/>
            </a:lvl5pPr>
            <a:lvl6pPr marL="2283255" indent="0">
              <a:buNone/>
              <a:defRPr sz="2000"/>
            </a:lvl6pPr>
            <a:lvl7pPr marL="2739911" indent="0">
              <a:buNone/>
              <a:defRPr sz="2000"/>
            </a:lvl7pPr>
            <a:lvl8pPr marL="3196560" indent="0">
              <a:buNone/>
              <a:defRPr sz="2000"/>
            </a:lvl8pPr>
            <a:lvl9pPr marL="365321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52" indent="0">
              <a:buNone/>
              <a:defRPr sz="1200"/>
            </a:lvl2pPr>
            <a:lvl3pPr marL="913306" indent="0">
              <a:buNone/>
              <a:defRPr sz="1000"/>
            </a:lvl3pPr>
            <a:lvl4pPr marL="1369956" indent="0">
              <a:buNone/>
              <a:defRPr sz="900"/>
            </a:lvl4pPr>
            <a:lvl5pPr marL="1826607" indent="0">
              <a:buNone/>
              <a:defRPr sz="900"/>
            </a:lvl5pPr>
            <a:lvl6pPr marL="2283255" indent="0">
              <a:buNone/>
              <a:defRPr sz="900"/>
            </a:lvl6pPr>
            <a:lvl7pPr marL="2739911" indent="0">
              <a:buNone/>
              <a:defRPr sz="900"/>
            </a:lvl7pPr>
            <a:lvl8pPr marL="3196560" indent="0">
              <a:buNone/>
              <a:defRPr sz="900"/>
            </a:lvl8pPr>
            <a:lvl9pPr marL="3653212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5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B6673-BA0E-4C4D-B966-658B6D53719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0467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64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64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76"/>
            <a:ext cx="2133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76"/>
            <a:ext cx="2895600" cy="365125"/>
          </a:xfrm>
          <a:prstGeom prst="rect">
            <a:avLst/>
          </a:prstGeom>
        </p:spPr>
        <p:txBody>
          <a:bodyPr lIns="91328" tIns="45666" rIns="91328" bIns="45666"/>
          <a:lstStyle/>
          <a:p>
            <a:pPr defTabSz="456652"/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23801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D50C-D4E8-A24A-A70C-DD0C8743656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92251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38AC-D6FC-BF4A-86F2-7E459AA4202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116253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40F5B-328C-184E-B7D9-9B922A8601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9237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147F0-94C7-024A-BBAB-2529EED81EF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81886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99D9-82B4-5F44-9283-E5981374CA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87213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FEBF-7BC3-0645-B363-7040458A98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775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ECDCC-4CA0-8940-8FFD-F140E68297B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762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C10D8-C01B-D441-A05E-2CAAAF769D2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09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CBFF5-D85F-D544-995D-DE379628D8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55837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684C2-DCB1-5344-8329-52956454258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1698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94EC4-57E2-C743-A8BE-218EE2640A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720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1461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38" y="63627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050" y="6407150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44319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1708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8639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2015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818071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87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54736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8733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0253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2191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6672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85209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38" y="63627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050" y="6407150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73654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382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2239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17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6415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3892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3199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0859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8025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0943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E7CB-C9EF-4971-B999-D9FCB48C7C87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6710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60" y="488941"/>
            <a:ext cx="1214314" cy="105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668" y="350944"/>
            <a:ext cx="1332188" cy="133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522" y="1362436"/>
            <a:ext cx="1421106" cy="50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522" y="430826"/>
            <a:ext cx="1421106" cy="93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7458628" y="430826"/>
            <a:ext cx="1152128" cy="143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30819"/>
            <a:ext cx="1105481" cy="143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06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5035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26967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92678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14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6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27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76474"/>
            <a:ext cx="4040188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76474"/>
            <a:ext cx="4041775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8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617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223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749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45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7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0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722"/>
            <a:ext cx="8229600" cy="5217443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7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212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8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3" y="6460120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8"/>
            <a:ext cx="693440" cy="365125"/>
          </a:xfrm>
        </p:spPr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4" descr="http://ictr-phe14.web.cern.ch/ictr-phe14/images/logos/cern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" y="111918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" y="442128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Accelerator Physics Group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119" y="501790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IFIC - Institut de Física Corpuscular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622" y="124150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www.uv.es/ere2014/images/uv-logo.jpg"/>
          <p:cNvPicPr>
            <a:picLocks noChangeAspect="1" noChangeArrowheads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723037" y="1235491"/>
            <a:ext cx="405635" cy="50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84" y="712139"/>
            <a:ext cx="384416" cy="498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3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9559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149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2414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74871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19447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7354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22/11/2016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588291" y="6382958"/>
            <a:ext cx="235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Walter Wuensch, CERN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6381328"/>
            <a:ext cx="403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CLIC Project meeting, 29 September2015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9" name="Picture 2" descr="http://clic-study.web.cern.ch/sites/clic-study.web.cern.ch/themes/cliccern/img/logos/CLIC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-27384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4" y="115888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822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793396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84131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0381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8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8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23588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53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3095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55807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4287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44899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83226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22/11/2016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588291" y="6382958"/>
            <a:ext cx="235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Walter Wuensch, CERN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6381328"/>
            <a:ext cx="403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CLIC Project meeting, 29 September2015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9" name="Picture 2" descr="http://clic-study.web.cern.ch/sites/clic-study.web.cern.ch/themes/cliccern/img/logos/CLIC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-27384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4" y="115888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2748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8707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54990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6573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8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8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387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2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52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9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77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7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427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90155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4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61980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224393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34004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52898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22/11/2016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6588291" y="6382958"/>
            <a:ext cx="235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Walter Wuensch, CERN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6381328"/>
            <a:ext cx="403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CLIC Project meeting, 29 September2015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9" name="Picture 2" descr="http://clic-study.web.cern.ch/sites/clic-study.web.cern.ch/themes/cliccern/img/logos/CLIC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-27384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4" y="115888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26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1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2463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68929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575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8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8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5F34E-1449-4064-A664-8ADD82C37246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G:\Departments\EN\Groups\MME\MM\Metallurgy\MEB-Sigma\MAichele\TD18 KEK-SLAC postmortem inspection\Slice B\TD18_KEK-SLAC_B-DS-42.tif"/>
          <p:cNvPicPr>
            <a:picLocks noChangeAspect="1" noChangeArrowheads="1"/>
          </p:cNvPicPr>
          <p:nvPr userDrawn="1"/>
        </p:nvPicPr>
        <p:blipFill>
          <a:blip r:embed="rId2" cstate="print">
            <a:lum bright="50000" contrast="-75000"/>
          </a:blip>
          <a:srcRect/>
          <a:stretch>
            <a:fillRect/>
          </a:stretch>
        </p:blipFill>
        <p:spPr bwMode="auto">
          <a:xfrm>
            <a:off x="2" y="0"/>
            <a:ext cx="9180512" cy="6858000"/>
          </a:xfrm>
          <a:prstGeom prst="rect">
            <a:avLst/>
          </a:prstGeom>
          <a:noFill/>
        </p:spPr>
      </p:pic>
      <p:pic>
        <p:nvPicPr>
          <p:cNvPr id="8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4624"/>
            <a:ext cx="806450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\\CERN\dfs\Workspaces\w\Wuensch\Photographs, logo\artwork\CLIC logos\CLIC-Logo-Color-BB.jpg"/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52" y="6488668"/>
            <a:ext cx="1867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EPFL presentation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491889" y="6488668"/>
            <a:ext cx="1735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Walter Wuensch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40377" y="6488668"/>
            <a:ext cx="175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10 October 2011</a:t>
            </a: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41CC2-450E-4DC1-870F-D4F9F1A9469F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eft banner-2a-black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8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598739" y="663576"/>
            <a:ext cx="5349875" cy="1034129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 tIns="45720"/>
          <a:lstStyle>
            <a:lvl1pPr>
              <a:defRPr sz="3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09899" y="4138613"/>
            <a:ext cx="4506913" cy="286232"/>
          </a:xfrm>
          <a:extLst>
            <a:ext uri="{91240B29-F687-4F45-9708-019B960494DF}">
              <a14:hiddenLine xmlns:a14="http://schemas.microsoft.com/office/drawing/2010/main" w="12700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Font typeface="Wingdings" pitchFamily="2" charset="2"/>
              <a:buNone/>
              <a:defRPr sz="1400" i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7A1FDD-0D95-4EE4-8673-2B7FBB1AB63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154162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06790"/>
            <a:ext cx="7772400" cy="4001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43EBC7-AE74-4F74-8CDD-8E2E6142CBD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400175"/>
            <a:ext cx="3890963" cy="2446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443" y="1400175"/>
            <a:ext cx="3892550" cy="244682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A35D33A7-A1EC-451C-80CB-CE704F9A3CA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2"/>
            <a:ext cx="82296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3881"/>
            <a:ext cx="4040188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972"/>
            <a:ext cx="4040188" cy="21359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343881"/>
            <a:ext cx="4041775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972"/>
            <a:ext cx="4041775" cy="21359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F3F952-DC93-45F2-9744-4F75AF00030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88783-9FB1-40B2-B511-A8D3483688D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8C385-A9E0-4A12-B86A-7377AD513564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3EE42-3CD8-434C-87FD-3FBAFD10028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4936"/>
            <a:ext cx="3008313" cy="6001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27946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98"/>
            <a:ext cx="3008313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3B926E-0C96-4B4E-B122-C619836F6ED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44270"/>
            <a:ext cx="5486400" cy="32316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584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435"/>
            <a:ext cx="5486400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006A1C0F-3132-4FCA-86AA-EFDCA5F841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0751" y="1400175"/>
            <a:ext cx="7331238" cy="1708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C92058-9B54-480A-84F4-A24CB4938B1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0876" y="76200"/>
            <a:ext cx="1431161" cy="3032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10374" y="76200"/>
            <a:ext cx="2068259" cy="3032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04B5FC-4E66-403F-ADBF-946AD2A857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54B2-7018-4416-BC4A-81E5A436BB1B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267744" y="645333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Fifth International Linear Collider School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07504" y="64533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W. Wuensch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64288" y="64440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30 October 2010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C752B-8EA5-413F-B2C5-8BFAF1E220E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267744" y="645333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Fifth International Linear Collider School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07504" y="645333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W. Wuensch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164288" y="644404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prstClr val="black"/>
                </a:solidFill>
              </a:rPr>
              <a:t>30 October 2010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791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7696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4354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768B-3B99-4E8B-B313-A5060089FA39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5108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555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3726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53336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753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68056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4667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0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0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0295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831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59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6F98-91FC-4BC7-AE8D-7B98D9E25E4A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517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09066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15357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9210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4197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6371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1265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171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907D-E84B-49BB-9374-095FF840C05F}" type="datetimeFigureOut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22.11.2016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B478-288C-4931-A591-25B56F9C3D1D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32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CC56D-E764-4B48-91A1-7CEC89791C05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9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BC395-4038-4C15-BA0D-63EA276AFEA5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0338" y="6362700"/>
            <a:ext cx="1704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34050" y="6407150"/>
            <a:ext cx="14382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D9ACE-5087-41BA-B709-C15E112B4A8F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585200" y="6146800"/>
            <a:ext cx="558800" cy="520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16227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D8BF-7705-4951-A2C6-4A4EFC2C14AE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9914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D37C6-B5B5-4C0E-AFAE-56662053E03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6194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8A4B-1599-4E6E-B715-8E71E94619CD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0024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357E8-B8D4-47B9-880C-CE5597B42A5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3785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88E88-3A32-457D-8D6A-A9718DB818B1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583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7A6F-71B0-4F83-8A55-134A23023A93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4923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FBCC-5719-4499-9664-6DC64C584E4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3129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43268-F362-485B-93A6-5FD748099BE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731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4F45B-21C5-4A4D-8310-0BFBD92C628B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26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theme" Target="../theme/theme12.xml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124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image" Target="../media/image12.wmf"/><Relationship Id="rId10" Type="http://schemas.openxmlformats.org/officeDocument/2006/relationships/slideLayout" Target="../slideLayouts/slideLayout132.xml"/><Relationship Id="rId19" Type="http://schemas.openxmlformats.org/officeDocument/2006/relationships/image" Target="../media/image16.jpeg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image" Target="../media/image11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13" Type="http://schemas.openxmlformats.org/officeDocument/2006/relationships/theme" Target="../theme/theme13.xml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6.xml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136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5" Type="http://schemas.openxmlformats.org/officeDocument/2006/relationships/image" Target="../media/image12.wmf"/><Relationship Id="rId10" Type="http://schemas.openxmlformats.org/officeDocument/2006/relationships/slideLayout" Target="../slideLayouts/slideLayout144.xml"/><Relationship Id="rId19" Type="http://schemas.openxmlformats.org/officeDocument/2006/relationships/image" Target="../media/image16.jpeg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Relationship Id="rId14" Type="http://schemas.openxmlformats.org/officeDocument/2006/relationships/image" Target="../media/image11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5.xml"/><Relationship Id="rId3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4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9.xml"/><Relationship Id="rId1" Type="http://schemas.openxmlformats.org/officeDocument/2006/relationships/slideLayout" Target="../slideLayouts/slideLayout158.xml"/><Relationship Id="rId6" Type="http://schemas.openxmlformats.org/officeDocument/2006/relationships/slideLayout" Target="../slideLayouts/slideLayout163.xml"/><Relationship Id="rId11" Type="http://schemas.openxmlformats.org/officeDocument/2006/relationships/slideLayout" Target="../slideLayouts/slideLayout168.xml"/><Relationship Id="rId5" Type="http://schemas.openxmlformats.org/officeDocument/2006/relationships/slideLayout" Target="../slideLayouts/slideLayout162.xml"/><Relationship Id="rId10" Type="http://schemas.openxmlformats.org/officeDocument/2006/relationships/slideLayout" Target="../slideLayouts/slideLayout167.xml"/><Relationship Id="rId4" Type="http://schemas.openxmlformats.org/officeDocument/2006/relationships/slideLayout" Target="../slideLayouts/slideLayout161.xml"/><Relationship Id="rId9" Type="http://schemas.openxmlformats.org/officeDocument/2006/relationships/slideLayout" Target="../slideLayouts/slideLayout16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6.w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0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9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18" Type="http://schemas.openxmlformats.org/officeDocument/2006/relationships/image" Target="../media/image15.pn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90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5" Type="http://schemas.openxmlformats.org/officeDocument/2006/relationships/image" Target="../media/image12.wmf"/><Relationship Id="rId10" Type="http://schemas.openxmlformats.org/officeDocument/2006/relationships/slideLayout" Target="../slideLayouts/slideLayout98.xml"/><Relationship Id="rId19" Type="http://schemas.openxmlformats.org/officeDocument/2006/relationships/image" Target="../media/image16.jpeg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1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A796A-28CC-439C-AC18-47B4D97F4FF5}" type="datetime1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ABE59-9B7B-4807-8A81-8F4A97CD8D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8" y="0"/>
            <a:ext cx="7566923" cy="616022"/>
          </a:xfrm>
          <a:prstGeom prst="rect">
            <a:avLst/>
          </a:prstGeom>
        </p:spPr>
        <p:txBody>
          <a:bodyPr vert="horz" lIns="91328" tIns="45666" rIns="91328" bIns="45666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28" tIns="45666" rIns="91328" bIns="45666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76"/>
            <a:ext cx="2133600" cy="365125"/>
          </a:xfrm>
          <a:prstGeom prst="rect">
            <a:avLst/>
          </a:prstGeom>
        </p:spPr>
        <p:txBody>
          <a:bodyPr vert="horz" lIns="91328" tIns="45666" rIns="91328" bIns="4566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52"/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6652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5020" y="1649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93" y="1649"/>
            <a:ext cx="504363" cy="50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hf hdr="0"/>
  <p:txStyles>
    <p:titleStyle>
      <a:lvl1pPr algn="ctr" defTabSz="4566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89" indent="-342489" algn="l" defTabSz="45665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59" indent="-285405" algn="l" defTabSz="45665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631" indent="-228325" algn="l" defTabSz="45665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0" indent="-228325" algn="l" defTabSz="45665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932" indent="-228325" algn="l" defTabSz="45665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5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236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88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537" indent="-228325" algn="l" defTabSz="45665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5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0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56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607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255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911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560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212" algn="l" defTabSz="4566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DF3E540-EA77-E64A-BCC4-6E345EF84A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D. Schulte, CLIC Rebaselining, October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EA5F68D-5621-4A4B-9710-E5A521B0221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05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C1817-566B-41B0-BB99-37D4459B86D6}" type="slidenum">
              <a:rPr lang="en-GB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0"/>
            <a:ext cx="15113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1"/>
          <p:cNvSpPr>
            <a:spLocks noChangeShapeType="1"/>
          </p:cNvSpPr>
          <p:nvPr userDrawn="1"/>
        </p:nvSpPr>
        <p:spPr bwMode="auto">
          <a:xfrm flipV="1">
            <a:off x="0" y="942975"/>
            <a:ext cx="9144000" cy="95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2375"/>
            <a:ext cx="1277938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7632700" y="6092825"/>
            <a:ext cx="1273175" cy="769938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4" descr="Introducing Puffin: A new research tool for advanced light sources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156325"/>
            <a:ext cx="5000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13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  <p:sldLayoutId id="214748417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C1817-566B-41B0-BB99-37D4459B86D6}" type="slidenum">
              <a:rPr lang="en-GB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0"/>
            <a:ext cx="15113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1"/>
          <p:cNvSpPr>
            <a:spLocks noChangeShapeType="1"/>
          </p:cNvSpPr>
          <p:nvPr userDrawn="1"/>
        </p:nvSpPr>
        <p:spPr bwMode="auto">
          <a:xfrm flipV="1">
            <a:off x="0" y="942975"/>
            <a:ext cx="9144000" cy="95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2375"/>
            <a:ext cx="1277938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7632700" y="6092825"/>
            <a:ext cx="1273175" cy="769938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4" descr="Introducing Puffin: A new research tool for advanced light sources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156325"/>
            <a:ext cx="5000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7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  <p:sldLayoutId id="214748418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81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5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9" r:id="rId1"/>
    <p:sldLayoutId id="2147484300" r:id="rId2"/>
    <p:sldLayoutId id="2147484301" r:id="rId3"/>
    <p:sldLayoutId id="2147484302" r:id="rId4"/>
    <p:sldLayoutId id="2147484303" r:id="rId5"/>
    <p:sldLayoutId id="2147484304" r:id="rId6"/>
    <p:sldLayoutId id="2147484305" r:id="rId7"/>
    <p:sldLayoutId id="2147484306" r:id="rId8"/>
    <p:sldLayoutId id="2147484307" r:id="rId9"/>
    <p:sldLayoutId id="2147484308" r:id="rId10"/>
    <p:sldLayoutId id="21474843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445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  <p:sldLayoutId id="2147484337" r:id="rId3"/>
    <p:sldLayoutId id="2147484338" r:id="rId4"/>
    <p:sldLayoutId id="2147484339" r:id="rId5"/>
    <p:sldLayoutId id="2147484340" r:id="rId6"/>
    <p:sldLayoutId id="2147484341" r:id="rId7"/>
    <p:sldLayoutId id="2147484342" r:id="rId8"/>
    <p:sldLayoutId id="2147484343" r:id="rId9"/>
    <p:sldLayoutId id="2147484344" r:id="rId10"/>
    <p:sldLayoutId id="214748434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B2559-A70B-429B-A587-0A44BA87C5D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22/11/2016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9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9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7DC5D-B32C-4814-8BB4-5098EB46A09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56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2" r:id="rId2"/>
    <p:sldLayoutId id="2147484373" r:id="rId3"/>
    <p:sldLayoutId id="2147484374" r:id="rId4"/>
    <p:sldLayoutId id="2147484375" r:id="rId5"/>
    <p:sldLayoutId id="2147484376" r:id="rId6"/>
    <p:sldLayoutId id="2147484377" r:id="rId7"/>
    <p:sldLayoutId id="2147484378" r:id="rId8"/>
    <p:sldLayoutId id="2147484379" r:id="rId9"/>
    <p:sldLayoutId id="2147484380" r:id="rId10"/>
    <p:sldLayoutId id="21474843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A6DC-5A41-4BF0-8888-E99A3AE41B3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85C81-DFF2-4A69-9A32-576FDBC3CBF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ottombar-2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73800"/>
            <a:ext cx="91455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115" y="1400175"/>
            <a:ext cx="793591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9062" y="6465986"/>
            <a:ext cx="357187" cy="34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Tx/>
              <a:buSzTx/>
              <a:buFontTx/>
              <a:buNone/>
              <a:defRPr sz="1000" b="1">
                <a:ea typeface="ＭＳ Ｐゴシック" pitchFamily="34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13168D33-DADB-4F7F-84E8-040D5E0A20B5}" type="slidenum">
              <a:rPr lang="en-US" smtClean="0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26" y="76200"/>
            <a:ext cx="7954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77073"/>
            <a:ext cx="2209800" cy="581025"/>
          </a:xfrm>
          <a:prstGeom prst="rect">
            <a:avLst/>
          </a:prstGeom>
          <a:solidFill>
            <a:srgbClr val="9999FF">
              <a:alpha val="64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ClrTx/>
              <a:buSzTx/>
              <a:buFontTx/>
              <a:buNone/>
              <a:defRPr sz="1400">
                <a:solidFill>
                  <a:schemeClr val="tx1"/>
                </a:solidFill>
                <a:ea typeface="ＭＳ Ｐゴシック" pitchFamily="34" charset="-128"/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131313"/>
                </a:solidFill>
              </a:rPr>
              <a:t>John Power, SLAC 2011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 i="1">
          <a:solidFill>
            <a:srgbClr val="0071BC"/>
          </a:solidFill>
          <a:latin typeface="Comic Sans MS" pitchFamily="66" charset="0"/>
          <a:cs typeface="Arial" charset="0"/>
        </a:defRPr>
      </a:lvl9pPr>
    </p:titleStyle>
    <p:bodyStyle>
      <a:lvl1pPr marL="282575" indent="-2825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685800" indent="-2889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cs typeface="+mn-cs"/>
        </a:defRPr>
      </a:lvl2pPr>
      <a:lvl3pPr marL="968375" indent="-16827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3pPr>
      <a:lvl4pPr marL="1363663" indent="-280988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–"/>
        <a:defRPr>
          <a:solidFill>
            <a:schemeClr val="tx1"/>
          </a:solidFill>
          <a:latin typeface="+mn-lt"/>
          <a:cs typeface="+mn-cs"/>
        </a:defRPr>
      </a:lvl4pPr>
      <a:lvl5pPr marL="1652588" indent="-174625" algn="l" rtl="0" eaLnBrk="0" fontAlgn="base" hangingPunct="0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5pPr>
      <a:lvl6pPr marL="21097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6pPr>
      <a:lvl7pPr marL="25669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7pPr>
      <a:lvl8pPr marL="30241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8pPr>
      <a:lvl9pPr marL="3481388" indent="-174625" algn="l" rtl="0" fontAlgn="base">
        <a:spcBef>
          <a:spcPct val="10000"/>
        </a:spcBef>
        <a:spcAft>
          <a:spcPct val="10000"/>
        </a:spcAft>
        <a:buClr>
          <a:schemeClr val="tx2"/>
        </a:buClr>
        <a:buFont typeface="Times" pitchFamily="18" charset="0"/>
        <a:buChar char="•"/>
        <a:defRPr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EB7A-FD8D-4EFA-9D0E-79B9905AB0E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11/22/2016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8A0BB-64D8-42AA-BC29-22AE7C713E4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488" y="84138"/>
            <a:ext cx="84296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7351713" y="6578600"/>
            <a:ext cx="17922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 CLIC-ACE,  16 Jan. 2008</a:t>
            </a:r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0661" name="Picture 5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93138" y="1397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63" name="Rectangle 7"/>
          <p:cNvSpPr>
            <a:spLocks noChangeArrowheads="1"/>
          </p:cNvSpPr>
          <p:nvPr/>
        </p:nvSpPr>
        <p:spPr bwMode="auto">
          <a:xfrm>
            <a:off x="0" y="6611938"/>
            <a:ext cx="6127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srgbClr val="000000"/>
                </a:solidFill>
              </a:rPr>
              <a:t>Alexej Grudiev, Structure optimization.</a:t>
            </a:r>
            <a:endParaRPr lang="en-US" sz="3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586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 i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indent="23177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>
          <a:solidFill>
            <a:schemeClr val="tx1"/>
          </a:solidFill>
          <a:latin typeface="+mn-lt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alphaModFix amt="90000"/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l="-11000" t="-5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086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00201"/>
            <a:ext cx="7696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ucida Sans" pitchFamily="34" charset="0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B0E1907D-E84B-49BB-9374-095FF840C05F}" type="datetimeFigureOut">
              <a:rPr lang="fi-FI" b="1" smtClean="0">
                <a:solidFill>
                  <a:prstClr val="black">
                    <a:tint val="75000"/>
                  </a:prstClr>
                </a:solidFill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22.11.2016</a:t>
            </a:fld>
            <a:endParaRPr lang="fi-FI" b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b="1" smtClean="0">
                <a:solidFill>
                  <a:prstClr val="black">
                    <a:tint val="75000"/>
                  </a:prstClr>
                </a:solidFill>
              </a:rPr>
              <a:t>Flyura Djurabekova, HIP, Univ. of Helsinki</a:t>
            </a:r>
            <a:endParaRPr lang="fi-FI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D90AB478-288C-4931-A591-25B56F9C3D1D}" type="slidenum">
              <a:rPr lang="fi-FI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‹#›</a:t>
            </a:fld>
            <a:endParaRPr lang="fi-FI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2425" y="477838"/>
            <a:ext cx="723900" cy="69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1295400"/>
            <a:ext cx="641350" cy="649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197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solidFill>
            <a:schemeClr val="accent6">
              <a:lumMod val="75000"/>
            </a:schemeClr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 cap="none" spc="50">
          <a:ln w="13500">
            <a:solidFill>
              <a:schemeClr val="accent1">
                <a:shade val="2500"/>
                <a:alpha val="6500"/>
              </a:schemeClr>
            </a:solidFill>
            <a:prstDash val="solid"/>
          </a:ln>
          <a:solidFill>
            <a:schemeClr val="accent6">
              <a:lumMod val="50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AC1817-566B-41B0-BB99-37D4459B86D6}" type="slidenum">
              <a:rPr lang="en-GB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16" descr="lancas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00" y="0"/>
            <a:ext cx="15113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1"/>
          <p:cNvSpPr>
            <a:spLocks noChangeShapeType="1"/>
          </p:cNvSpPr>
          <p:nvPr userDrawn="1"/>
        </p:nvSpPr>
        <p:spPr bwMode="auto">
          <a:xfrm flipV="1">
            <a:off x="0" y="942975"/>
            <a:ext cx="9144000" cy="9525"/>
          </a:xfrm>
          <a:prstGeom prst="line">
            <a:avLst/>
          </a:prstGeom>
          <a:noFill/>
          <a:ln w="19050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302375"/>
            <a:ext cx="1277938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4" name="Group 30"/>
          <p:cNvGrpSpPr>
            <a:grpSpLocks noChangeAspect="1"/>
          </p:cNvGrpSpPr>
          <p:nvPr userDrawn="1"/>
        </p:nvGrpSpPr>
        <p:grpSpPr bwMode="auto">
          <a:xfrm>
            <a:off x="7632700" y="6092825"/>
            <a:ext cx="1273175" cy="769938"/>
            <a:chOff x="4363" y="3017"/>
            <a:chExt cx="1043" cy="669"/>
          </a:xfrm>
        </p:grpSpPr>
        <p:pic>
          <p:nvPicPr>
            <p:cNvPr id="1038" name="Picture 16" descr="Cilogotransparent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" y="3017"/>
              <a:ext cx="752" cy="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9" name="Picture 18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2" y="3529"/>
              <a:ext cx="1034" cy="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5" name="Picture 2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182563"/>
            <a:ext cx="755650" cy="75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4" descr="Introducing Puffin: A new research tool for advanced light sources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6156325"/>
            <a:ext cx="500063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6" descr="https://alice-online.web.cern.ch/alice-online/Images/Logos/cern_logo_white.gif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457200"/>
            <a:ext cx="52705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91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41.png"/><Relationship Id="rId7" Type="http://schemas.openxmlformats.org/officeDocument/2006/relationships/image" Target="../media/image147.jpeg"/><Relationship Id="rId12" Type="http://schemas.openxmlformats.org/officeDocument/2006/relationships/image" Target="../media/image8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17.png"/><Relationship Id="rId11" Type="http://schemas.openxmlformats.org/officeDocument/2006/relationships/image" Target="../media/image124.png"/><Relationship Id="rId5" Type="http://schemas.openxmlformats.org/officeDocument/2006/relationships/image" Target="../media/image216.png"/><Relationship Id="rId10" Type="http://schemas.openxmlformats.org/officeDocument/2006/relationships/image" Target="../media/image218.png"/><Relationship Id="rId4" Type="http://schemas.openxmlformats.org/officeDocument/2006/relationships/image" Target="../media/image89.png"/><Relationship Id="rId9" Type="http://schemas.openxmlformats.org/officeDocument/2006/relationships/image" Target="../media/image1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3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6.xml"/><Relationship Id="rId5" Type="http://schemas.openxmlformats.org/officeDocument/2006/relationships/image" Target="../media/image86.emf"/><Relationship Id="rId4" Type="http://schemas.openxmlformats.org/officeDocument/2006/relationships/image" Target="../media/image8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emf"/><Relationship Id="rId1" Type="http://schemas.openxmlformats.org/officeDocument/2006/relationships/slideLayout" Target="../slideLayouts/slideLayout18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8.xml"/><Relationship Id="rId4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9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8.xml"/><Relationship Id="rId4" Type="http://schemas.openxmlformats.org/officeDocument/2006/relationships/image" Target="../media/image4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200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48.xml"/><Relationship Id="rId6" Type="http://schemas.openxmlformats.org/officeDocument/2006/relationships/image" Target="../media/image190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48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48.xml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64.xml"/><Relationship Id="rId6" Type="http://schemas.openxmlformats.org/officeDocument/2006/relationships/image" Target="../media/image107.png"/><Relationship Id="rId5" Type="http://schemas.openxmlformats.org/officeDocument/2006/relationships/image" Target="../media/image106.emf"/><Relationship Id="rId4" Type="http://schemas.openxmlformats.org/officeDocument/2006/relationships/image" Target="../media/image105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5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8.emf"/><Relationship Id="rId5" Type="http://schemas.openxmlformats.org/officeDocument/2006/relationships/image" Target="../media/image117.emf"/><Relationship Id="rId4" Type="http://schemas.openxmlformats.org/officeDocument/2006/relationships/image" Target="../media/image116.wmf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image" Target="../media/image119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2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16.wmf"/><Relationship Id="rId9" Type="http://schemas.openxmlformats.org/officeDocument/2006/relationships/image" Target="../media/image12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0.wmf"/><Relationship Id="rId4" Type="http://schemas.openxmlformats.org/officeDocument/2006/relationships/oleObject" Target="../embeddings/oleObject4.bin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135.wmf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32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34.wmf"/><Relationship Id="rId5" Type="http://schemas.openxmlformats.org/officeDocument/2006/relationships/image" Target="../media/image131.wmf"/><Relationship Id="rId15" Type="http://schemas.openxmlformats.org/officeDocument/2006/relationships/image" Target="../media/image136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133.wmf"/><Relationship Id="rId1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39.png"/><Relationship Id="rId5" Type="http://schemas.openxmlformats.org/officeDocument/2006/relationships/image" Target="../media/image138.wmf"/><Relationship Id="rId4" Type="http://schemas.openxmlformats.org/officeDocument/2006/relationships/oleObject" Target="../embeddings/oleObject11.bin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emf"/><Relationship Id="rId2" Type="http://schemas.openxmlformats.org/officeDocument/2006/relationships/image" Target="../media/image14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4.emf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147.jpe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9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emf"/><Relationship Id="rId2" Type="http://schemas.openxmlformats.org/officeDocument/2006/relationships/image" Target="../media/image14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1.emf"/></Relationships>
</file>

<file path=ppt/slides/_rels/slide9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2.tiff"/><Relationship Id="rId18" Type="http://schemas.openxmlformats.org/officeDocument/2006/relationships/image" Target="../media/image167.tiff"/><Relationship Id="rId26" Type="http://schemas.openxmlformats.org/officeDocument/2006/relationships/image" Target="../media/image175.tiff"/><Relationship Id="rId39" Type="http://schemas.openxmlformats.org/officeDocument/2006/relationships/image" Target="../media/image188.tiff"/><Relationship Id="rId21" Type="http://schemas.openxmlformats.org/officeDocument/2006/relationships/image" Target="../media/image170.tiff"/><Relationship Id="rId34" Type="http://schemas.openxmlformats.org/officeDocument/2006/relationships/image" Target="../media/image183.tiff"/><Relationship Id="rId42" Type="http://schemas.openxmlformats.org/officeDocument/2006/relationships/image" Target="../media/image191.tiff"/><Relationship Id="rId47" Type="http://schemas.openxmlformats.org/officeDocument/2006/relationships/image" Target="../media/image196.tiff"/><Relationship Id="rId50" Type="http://schemas.openxmlformats.org/officeDocument/2006/relationships/image" Target="../media/image199.tiff"/><Relationship Id="rId55" Type="http://schemas.openxmlformats.org/officeDocument/2006/relationships/image" Target="../media/image203.tiff"/><Relationship Id="rId63" Type="http://schemas.openxmlformats.org/officeDocument/2006/relationships/image" Target="../media/image211.tiff"/><Relationship Id="rId7" Type="http://schemas.openxmlformats.org/officeDocument/2006/relationships/image" Target="../media/image156.tiff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165.tiff"/><Relationship Id="rId29" Type="http://schemas.openxmlformats.org/officeDocument/2006/relationships/image" Target="../media/image178.tif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55.tiff"/><Relationship Id="rId11" Type="http://schemas.openxmlformats.org/officeDocument/2006/relationships/image" Target="../media/image160.tiff"/><Relationship Id="rId24" Type="http://schemas.openxmlformats.org/officeDocument/2006/relationships/image" Target="../media/image173.tiff"/><Relationship Id="rId32" Type="http://schemas.openxmlformats.org/officeDocument/2006/relationships/image" Target="../media/image181.tiff"/><Relationship Id="rId37" Type="http://schemas.openxmlformats.org/officeDocument/2006/relationships/image" Target="../media/image186.tiff"/><Relationship Id="rId40" Type="http://schemas.openxmlformats.org/officeDocument/2006/relationships/image" Target="../media/image189.tiff"/><Relationship Id="rId45" Type="http://schemas.openxmlformats.org/officeDocument/2006/relationships/image" Target="../media/image194.tiff"/><Relationship Id="rId53" Type="http://schemas.openxmlformats.org/officeDocument/2006/relationships/image" Target="../media/image202.tiff"/><Relationship Id="rId58" Type="http://schemas.openxmlformats.org/officeDocument/2006/relationships/image" Target="../media/image206.tiff"/><Relationship Id="rId66" Type="http://schemas.openxmlformats.org/officeDocument/2006/relationships/image" Target="../media/image214.tiff"/><Relationship Id="rId5" Type="http://schemas.openxmlformats.org/officeDocument/2006/relationships/image" Target="../media/image154.tiff"/><Relationship Id="rId15" Type="http://schemas.openxmlformats.org/officeDocument/2006/relationships/image" Target="../media/image164.tiff"/><Relationship Id="rId23" Type="http://schemas.openxmlformats.org/officeDocument/2006/relationships/image" Target="../media/image172.tiff"/><Relationship Id="rId28" Type="http://schemas.openxmlformats.org/officeDocument/2006/relationships/image" Target="../media/image177.tiff"/><Relationship Id="rId36" Type="http://schemas.openxmlformats.org/officeDocument/2006/relationships/image" Target="../media/image185.tiff"/><Relationship Id="rId49" Type="http://schemas.openxmlformats.org/officeDocument/2006/relationships/image" Target="../media/image198.tiff"/><Relationship Id="rId57" Type="http://schemas.openxmlformats.org/officeDocument/2006/relationships/image" Target="../media/image205.tiff"/><Relationship Id="rId61" Type="http://schemas.openxmlformats.org/officeDocument/2006/relationships/image" Target="../media/image209.tiff"/><Relationship Id="rId10" Type="http://schemas.openxmlformats.org/officeDocument/2006/relationships/image" Target="../media/image159.tiff"/><Relationship Id="rId19" Type="http://schemas.openxmlformats.org/officeDocument/2006/relationships/image" Target="../media/image168.tiff"/><Relationship Id="rId31" Type="http://schemas.openxmlformats.org/officeDocument/2006/relationships/image" Target="../media/image180.tiff"/><Relationship Id="rId44" Type="http://schemas.openxmlformats.org/officeDocument/2006/relationships/image" Target="../media/image193.tiff"/><Relationship Id="rId52" Type="http://schemas.openxmlformats.org/officeDocument/2006/relationships/image" Target="../media/image201.tiff"/><Relationship Id="rId60" Type="http://schemas.openxmlformats.org/officeDocument/2006/relationships/image" Target="../media/image208.tiff"/><Relationship Id="rId65" Type="http://schemas.openxmlformats.org/officeDocument/2006/relationships/image" Target="../media/image213.tiff"/><Relationship Id="rId4" Type="http://schemas.openxmlformats.org/officeDocument/2006/relationships/image" Target="../media/image153.tiff"/><Relationship Id="rId9" Type="http://schemas.openxmlformats.org/officeDocument/2006/relationships/image" Target="../media/image158.tiff"/><Relationship Id="rId14" Type="http://schemas.openxmlformats.org/officeDocument/2006/relationships/image" Target="../media/image163.tiff"/><Relationship Id="rId22" Type="http://schemas.openxmlformats.org/officeDocument/2006/relationships/image" Target="../media/image171.tiff"/><Relationship Id="rId27" Type="http://schemas.openxmlformats.org/officeDocument/2006/relationships/image" Target="../media/image176.tiff"/><Relationship Id="rId30" Type="http://schemas.openxmlformats.org/officeDocument/2006/relationships/image" Target="../media/image179.tiff"/><Relationship Id="rId35" Type="http://schemas.openxmlformats.org/officeDocument/2006/relationships/image" Target="../media/image184.tiff"/><Relationship Id="rId43" Type="http://schemas.openxmlformats.org/officeDocument/2006/relationships/image" Target="../media/image192.tiff"/><Relationship Id="rId48" Type="http://schemas.openxmlformats.org/officeDocument/2006/relationships/image" Target="../media/image197.tiff"/><Relationship Id="rId56" Type="http://schemas.openxmlformats.org/officeDocument/2006/relationships/image" Target="../media/image204.tiff"/><Relationship Id="rId64" Type="http://schemas.openxmlformats.org/officeDocument/2006/relationships/image" Target="../media/image212.tiff"/><Relationship Id="rId8" Type="http://schemas.openxmlformats.org/officeDocument/2006/relationships/image" Target="../media/image157.tiff"/><Relationship Id="rId51" Type="http://schemas.openxmlformats.org/officeDocument/2006/relationships/image" Target="../media/image200.tiff"/><Relationship Id="rId3" Type="http://schemas.openxmlformats.org/officeDocument/2006/relationships/image" Target="../media/image152.tiff"/><Relationship Id="rId12" Type="http://schemas.openxmlformats.org/officeDocument/2006/relationships/image" Target="../media/image161.tiff"/><Relationship Id="rId17" Type="http://schemas.openxmlformats.org/officeDocument/2006/relationships/image" Target="../media/image166.tiff"/><Relationship Id="rId25" Type="http://schemas.openxmlformats.org/officeDocument/2006/relationships/image" Target="../media/image174.tiff"/><Relationship Id="rId33" Type="http://schemas.openxmlformats.org/officeDocument/2006/relationships/image" Target="../media/image182.tiff"/><Relationship Id="rId38" Type="http://schemas.openxmlformats.org/officeDocument/2006/relationships/image" Target="../media/image187.tiff"/><Relationship Id="rId46" Type="http://schemas.openxmlformats.org/officeDocument/2006/relationships/image" Target="../media/image195.tiff"/><Relationship Id="rId59" Type="http://schemas.openxmlformats.org/officeDocument/2006/relationships/image" Target="../media/image207.tiff"/><Relationship Id="rId67" Type="http://schemas.openxmlformats.org/officeDocument/2006/relationships/image" Target="../media/image215.tiff"/><Relationship Id="rId20" Type="http://schemas.openxmlformats.org/officeDocument/2006/relationships/image" Target="../media/image169.tiff"/><Relationship Id="rId41" Type="http://schemas.openxmlformats.org/officeDocument/2006/relationships/image" Target="../media/image190.tiff"/><Relationship Id="rId54" Type="http://schemas.openxmlformats.org/officeDocument/2006/relationships/hyperlink" Target="http://indico.cern.ch/getFile.py/access?contribId=0&amp;resId=1&amp;materialId=slides&amp;confId=106251" TargetMode="External"/><Relationship Id="rId62" Type="http://schemas.openxmlformats.org/officeDocument/2006/relationships/image" Target="../media/image21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2204864"/>
            <a:ext cx="58837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Course B: rf technology</a:t>
            </a:r>
          </a:p>
          <a:p>
            <a:r>
              <a:rPr lang="en-US" sz="3200" dirty="0" smtClean="0"/>
              <a:t>Normal conducting rf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Part 3: High-Gradient Acceleration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2" descr="http://clic-study.web.cern.ch/sites/clic-study.web.cern.ch/themes/cliccern/img/logos/CLIC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-27384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4" y="115888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504" y="5271591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Walter Wuensch, CERN	</a:t>
            </a:r>
          </a:p>
          <a:p>
            <a:r>
              <a:rPr lang="en-US" dirty="0" smtClean="0"/>
              <a:t>Tenth International Accelerator School for Linear Colliders</a:t>
            </a:r>
          </a:p>
          <a:p>
            <a:r>
              <a:rPr lang="en-US" dirty="0" smtClean="0"/>
              <a:t>Teijin Academy at Mt. Fuji, Japan</a:t>
            </a:r>
          </a:p>
          <a:p>
            <a:r>
              <a:rPr lang="en-US" dirty="0" smtClean="0"/>
              <a:t>8 to 19 December 2016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79712" y="1988840"/>
            <a:ext cx="53592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Testing experimental set-up</a:t>
            </a:r>
          </a:p>
          <a:p>
            <a:pPr algn="ctr"/>
            <a:r>
              <a:rPr lang="en-GB" sz="3600" dirty="0" smtClean="0"/>
              <a:t>and infrastructure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173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0211" y="1658135"/>
            <a:ext cx="2256972" cy="923330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Fundamental physics of high fields on metal surfaces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2620" y="2258299"/>
            <a:ext cx="2256972" cy="64633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High-gradient rf design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38811" y="2083273"/>
            <a:ext cx="2256972" cy="1200329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Fabrication of prototypes and  technology optimization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5880" y="3684849"/>
            <a:ext cx="2256972" cy="369332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High-gradient testing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80211" y="5277980"/>
            <a:ext cx="2256972" cy="646331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High-power test stands</a:t>
            </a:r>
            <a:endParaRPr lang="en-US" dirty="0"/>
          </a:p>
        </p:txBody>
      </p:sp>
      <p:sp>
        <p:nvSpPr>
          <p:cNvPr id="8" name="Left-Right Arrow 7"/>
          <p:cNvSpPr/>
          <p:nvPr/>
        </p:nvSpPr>
        <p:spPr>
          <a:xfrm rot="20534580">
            <a:off x="2523665" y="2031285"/>
            <a:ext cx="754743" cy="214921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-Right Arrow 8"/>
          <p:cNvSpPr/>
          <p:nvPr/>
        </p:nvSpPr>
        <p:spPr>
          <a:xfrm rot="1369458">
            <a:off x="5729917" y="2090059"/>
            <a:ext cx="754743" cy="214921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-Right Arrow 9"/>
          <p:cNvSpPr/>
          <p:nvPr/>
        </p:nvSpPr>
        <p:spPr>
          <a:xfrm rot="1898791">
            <a:off x="2430026" y="3183087"/>
            <a:ext cx="885933" cy="214921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-Right Arrow 10"/>
          <p:cNvSpPr/>
          <p:nvPr/>
        </p:nvSpPr>
        <p:spPr>
          <a:xfrm rot="19893219">
            <a:off x="5729917" y="3232742"/>
            <a:ext cx="754743" cy="214921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 rot="16200000">
            <a:off x="4153769" y="4593577"/>
            <a:ext cx="709857" cy="18466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9420" r="425"/>
          <a:stretch/>
        </p:blipFill>
        <p:spPr>
          <a:xfrm>
            <a:off x="6033387" y="5121189"/>
            <a:ext cx="2176656" cy="15883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18" r="3950"/>
          <a:stretch/>
        </p:blipFill>
        <p:spPr>
          <a:xfrm>
            <a:off x="162619" y="5061272"/>
            <a:ext cx="2821387" cy="1719135"/>
          </a:xfrm>
          <a:prstGeom prst="rect">
            <a:avLst/>
          </a:prstGeom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704" t="50067" r="11366"/>
          <a:stretch/>
        </p:blipFill>
        <p:spPr bwMode="auto">
          <a:xfrm>
            <a:off x="6995887" y="124812"/>
            <a:ext cx="1979720" cy="172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762" y="3460998"/>
            <a:ext cx="1347673" cy="125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3" descr="SatFieldBars3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4443" y="120423"/>
            <a:ext cx="2179284" cy="1359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199840" y="1578969"/>
          <a:ext cx="1716179" cy="52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3" name="Equation" r:id="rId8" imgW="1282680" imgH="393480" progId="Equation.3">
                  <p:embed/>
                </p:oleObj>
              </mc:Choice>
              <mc:Fallback>
                <p:oleObj name="Equation" r:id="rId8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840" y="1578969"/>
                        <a:ext cx="1716179" cy="52724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8084" y="3281822"/>
            <a:ext cx="1588043" cy="1735768"/>
          </a:xfrm>
          <a:prstGeom prst="rect">
            <a:avLst/>
          </a:prstGeom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7417" y="68903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Quad Arrow 15"/>
          <p:cNvSpPr/>
          <p:nvPr/>
        </p:nvSpPr>
        <p:spPr>
          <a:xfrm>
            <a:off x="4170233" y="2716219"/>
            <a:ext cx="790090" cy="830230"/>
          </a:xfrm>
          <a:prstGeom prst="quadArrow">
            <a:avLst>
              <a:gd name="adj1" fmla="val 13346"/>
              <a:gd name="adj2" fmla="val 13330"/>
              <a:gd name="adj3" fmla="val 225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2"/>
          <a:srcRect b="45812"/>
          <a:stretch/>
        </p:blipFill>
        <p:spPr>
          <a:xfrm>
            <a:off x="1960466" y="457310"/>
            <a:ext cx="2999857" cy="80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181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3" y="16254"/>
            <a:ext cx="1901472" cy="282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6959" y="6279613"/>
            <a:ext cx="4103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The basic layout of an rf system</a:t>
            </a:r>
            <a:endParaRPr lang="en-US" sz="2400" dirty="0"/>
          </a:p>
        </p:txBody>
      </p:sp>
      <p:pic>
        <p:nvPicPr>
          <p:cNvPr id="3" name="Picture 2" descr="Picture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806" y="3573016"/>
            <a:ext cx="2952328" cy="187220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63688" y="436510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>
            <a:stCxn id="4" idx="0"/>
          </p:cNvCxnSpPr>
          <p:nvPr/>
        </p:nvCxnSpPr>
        <p:spPr>
          <a:xfrm rot="5400000" flipH="1" flipV="1">
            <a:off x="1511660" y="3825044"/>
            <a:ext cx="108012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0800000">
            <a:off x="2051720" y="3284984"/>
            <a:ext cx="13681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3095836" y="3609020"/>
            <a:ext cx="64807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4" idx="2"/>
          </p:cNvCxnSpPr>
          <p:nvPr/>
        </p:nvCxnSpPr>
        <p:spPr>
          <a:xfrm rot="5400000" flipH="1" flipV="1">
            <a:off x="1511660" y="5409220"/>
            <a:ext cx="108012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>
            <a:off x="2051722" y="5949280"/>
            <a:ext cx="144016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3239852" y="5697252"/>
            <a:ext cx="504056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228190" y="400506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>
            <a:stCxn id="39" idx="0"/>
          </p:cNvCxnSpPr>
          <p:nvPr/>
        </p:nvCxnSpPr>
        <p:spPr>
          <a:xfrm rot="5400000" flipH="1" flipV="1">
            <a:off x="6012160" y="3501008"/>
            <a:ext cx="100811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5148064" y="2996952"/>
            <a:ext cx="136815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 flipH="1" flipV="1">
            <a:off x="4824028" y="3320988"/>
            <a:ext cx="648072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39" idx="2"/>
          </p:cNvCxnSpPr>
          <p:nvPr/>
        </p:nvCxnSpPr>
        <p:spPr>
          <a:xfrm rot="5400000" flipH="1" flipV="1">
            <a:off x="6048164" y="4977172"/>
            <a:ext cx="93610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10800000">
            <a:off x="5076058" y="5445224"/>
            <a:ext cx="144016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4824028" y="5193196"/>
            <a:ext cx="504056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56"/>
          <p:cNvGrpSpPr/>
          <p:nvPr/>
        </p:nvGrpSpPr>
        <p:grpSpPr>
          <a:xfrm rot="16200000">
            <a:off x="647564" y="3104971"/>
            <a:ext cx="1008112" cy="936104"/>
            <a:chOff x="3635896" y="1340768"/>
            <a:chExt cx="1008112" cy="936104"/>
          </a:xfrm>
        </p:grpSpPr>
        <p:sp>
          <p:nvSpPr>
            <p:cNvPr id="51" name="Rectangle 50"/>
            <p:cNvSpPr/>
            <p:nvPr/>
          </p:nvSpPr>
          <p:spPr>
            <a:xfrm>
              <a:off x="3635896" y="2060848"/>
              <a:ext cx="100811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Arc 54"/>
            <p:cNvSpPr/>
            <p:nvPr/>
          </p:nvSpPr>
          <p:spPr>
            <a:xfrm rot="5400000">
              <a:off x="3959932" y="1376772"/>
              <a:ext cx="720080" cy="648072"/>
            </a:xfrm>
            <a:prstGeom prst="arc">
              <a:avLst>
                <a:gd name="adj1" fmla="val 15896090"/>
                <a:gd name="adj2" fmla="val 0"/>
              </a:avLst>
            </a:prstGeom>
            <a:ln w="28575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Arc 55"/>
            <p:cNvSpPr/>
            <p:nvPr/>
          </p:nvSpPr>
          <p:spPr>
            <a:xfrm rot="10800000">
              <a:off x="3635896" y="1340768"/>
              <a:ext cx="720080" cy="720080"/>
            </a:xfrm>
            <a:prstGeom prst="arc">
              <a:avLst>
                <a:gd name="adj1" fmla="val 16160694"/>
                <a:gd name="adj2" fmla="val 376285"/>
              </a:avLst>
            </a:prstGeom>
            <a:ln w="285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8" name="Straight Connector 57"/>
          <p:cNvCxnSpPr/>
          <p:nvPr/>
        </p:nvCxnSpPr>
        <p:spPr>
          <a:xfrm rot="5400000" flipH="1" flipV="1">
            <a:off x="1259632" y="4365104"/>
            <a:ext cx="576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547664" y="4653136"/>
            <a:ext cx="21602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 flipH="1" flipV="1">
            <a:off x="1331640" y="2852936"/>
            <a:ext cx="43204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75"/>
          <p:cNvGrpSpPr/>
          <p:nvPr/>
        </p:nvGrpSpPr>
        <p:grpSpPr>
          <a:xfrm rot="5400000">
            <a:off x="7056276" y="2672965"/>
            <a:ext cx="1008112" cy="936104"/>
            <a:chOff x="3635896" y="1340768"/>
            <a:chExt cx="1008112" cy="936104"/>
          </a:xfrm>
        </p:grpSpPr>
        <p:sp>
          <p:nvSpPr>
            <p:cNvPr id="77" name="Rectangle 76"/>
            <p:cNvSpPr/>
            <p:nvPr/>
          </p:nvSpPr>
          <p:spPr>
            <a:xfrm>
              <a:off x="3635896" y="2060848"/>
              <a:ext cx="1008112" cy="216024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Arc 77"/>
            <p:cNvSpPr/>
            <p:nvPr/>
          </p:nvSpPr>
          <p:spPr>
            <a:xfrm rot="5400000">
              <a:off x="3959932" y="1376772"/>
              <a:ext cx="720080" cy="648072"/>
            </a:xfrm>
            <a:prstGeom prst="arc">
              <a:avLst>
                <a:gd name="adj1" fmla="val 15896090"/>
                <a:gd name="adj2" fmla="val 0"/>
              </a:avLst>
            </a:prstGeom>
            <a:ln w="28575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Arc 78"/>
            <p:cNvSpPr/>
            <p:nvPr/>
          </p:nvSpPr>
          <p:spPr>
            <a:xfrm rot="10800000">
              <a:off x="3635896" y="1340768"/>
              <a:ext cx="720080" cy="720080"/>
            </a:xfrm>
            <a:prstGeom prst="arc">
              <a:avLst>
                <a:gd name="adj1" fmla="val 16160694"/>
                <a:gd name="adj2" fmla="val 376285"/>
              </a:avLst>
            </a:prstGeom>
            <a:ln w="28575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0" name="Straight Connector 79"/>
          <p:cNvCxnSpPr/>
          <p:nvPr/>
        </p:nvCxnSpPr>
        <p:spPr>
          <a:xfrm rot="16200000" flipH="1" flipV="1">
            <a:off x="6948264" y="3933056"/>
            <a:ext cx="576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rot="5400000">
            <a:off x="7056276" y="2456892"/>
            <a:ext cx="36004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804248" y="4221088"/>
            <a:ext cx="43204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7740352" y="24208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Transmitted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94822" y="3861048"/>
            <a:ext cx="9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Incident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-36506" y="2915652"/>
            <a:ext cx="1067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Reflected</a:t>
            </a:r>
            <a:endParaRPr lang="en-US" dirty="0"/>
          </a:p>
        </p:txBody>
      </p:sp>
      <p:pic>
        <p:nvPicPr>
          <p:cNvPr id="93" name="Picture 92" descr="DSC0124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8" y="620688"/>
            <a:ext cx="2235200" cy="1676400"/>
          </a:xfrm>
          <a:prstGeom prst="rect">
            <a:avLst/>
          </a:prstGeom>
        </p:spPr>
      </p:pic>
      <p:cxnSp>
        <p:nvCxnSpPr>
          <p:cNvPr id="96" name="Straight Arrow Connector 95"/>
          <p:cNvCxnSpPr/>
          <p:nvPr/>
        </p:nvCxnSpPr>
        <p:spPr>
          <a:xfrm rot="16200000" flipV="1">
            <a:off x="6804248" y="4581129"/>
            <a:ext cx="216024" cy="216024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524328" y="4509120"/>
            <a:ext cx="845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splitter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236298" y="188640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load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606723" y="86090"/>
            <a:ext cx="1949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directional coupler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931173" y="177697"/>
            <a:ext cx="92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klystron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rot="10800000" flipV="1">
            <a:off x="1691680" y="2781025"/>
            <a:ext cx="936104" cy="504055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4062716" y="5723964"/>
            <a:ext cx="222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accelerating structure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1245891" y="1952843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65977" y="932883"/>
            <a:ext cx="2446566" cy="1834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6" t="6877" r="26066" b="22053"/>
          <a:stretch/>
        </p:blipFill>
        <p:spPr>
          <a:xfrm>
            <a:off x="6804243" y="4950460"/>
            <a:ext cx="2019650" cy="1692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06528" y="0"/>
            <a:ext cx="4437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This klystron modulator unit feeds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13844" y="650436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</a:t>
            </a:r>
            <a:r>
              <a:rPr lang="en-GB" sz="2400" dirty="0" smtClean="0"/>
              <a:t>his accelerating structure.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73342" y="895327"/>
            <a:ext cx="6022832" cy="4517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62028" y="1776028"/>
            <a:ext cx="5807968" cy="4355976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704469">
            <a:off x="3859735" y="3026476"/>
            <a:ext cx="1152128" cy="609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4079" y="117155"/>
            <a:ext cx="58288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Klystron-based X-band test stands</a:t>
            </a:r>
          </a:p>
          <a:p>
            <a:pPr algn="ctr"/>
            <a:r>
              <a:rPr lang="en-GB" sz="3200" dirty="0" smtClean="0"/>
              <a:t>around the world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20481" r="61374" b="25653"/>
          <a:stretch/>
        </p:blipFill>
        <p:spPr>
          <a:xfrm>
            <a:off x="217011" y="1577894"/>
            <a:ext cx="2796273" cy="2081994"/>
          </a:xfrm>
          <a:prstGeom prst="rect">
            <a:avLst/>
          </a:prstGeom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9420" r="425"/>
          <a:stretch/>
        </p:blipFill>
        <p:spPr>
          <a:xfrm>
            <a:off x="3224169" y="1577894"/>
            <a:ext cx="2853083" cy="2081994"/>
          </a:xfrm>
          <a:prstGeom prst="rect">
            <a:avLst/>
          </a:prstGeom>
        </p:spPr>
      </p:pic>
      <p:pic>
        <p:nvPicPr>
          <p:cNvPr id="8" name="Picture 7" descr="C:\Users\higo\2012\Picture\120417 Nextef\Nextef in April 2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9271" y="4228466"/>
            <a:ext cx="3047887" cy="1966998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9143" y="4228466"/>
            <a:ext cx="2657871" cy="19934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1281" y="3724455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XBox-1: 50 MW, 50 Hz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06102" y="3706943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XBox-2: 50 MW, 50 Hz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45449" y="3724455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XBox-3: 50 MW, </a:t>
            </a:r>
            <a:r>
              <a:rPr lang="en-GB" b="1" dirty="0" smtClean="0">
                <a:solidFill>
                  <a:srgbClr val="C00000"/>
                </a:solidFill>
              </a:rPr>
              <a:t>400 Hz!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7011" y="4707814"/>
            <a:ext cx="896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NEXTEF</a:t>
            </a:r>
          </a:p>
          <a:p>
            <a:pPr algn="ctr"/>
            <a:r>
              <a:rPr lang="en-GB" dirty="0" smtClean="0"/>
              <a:t>KEK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513278" y="4707814"/>
            <a:ext cx="649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ASTA</a:t>
            </a:r>
          </a:p>
          <a:p>
            <a:pPr algn="ctr"/>
            <a:r>
              <a:rPr lang="en-GB" dirty="0" smtClean="0"/>
              <a:t>SLAC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137" y="1560975"/>
            <a:ext cx="2798551" cy="209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0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772" y="3937248"/>
            <a:ext cx="3202427" cy="239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jkoverma\AppData\Local\Microsoft\Windows\Temporary Internet Files\Content.Outlook\N86D1O7I\photo (1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912" y="1124744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jkoverma\AppData\Local\Microsoft\Windows\Temporary Internet Files\Content.Outlook\N86D1O7I\photo (1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920" y="1172144"/>
            <a:ext cx="260300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00" y="3378720"/>
            <a:ext cx="3950208" cy="295046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988934" y="5133216"/>
            <a:ext cx="1152128" cy="604232"/>
          </a:xfrm>
          <a:prstGeom prst="rect">
            <a:avLst/>
          </a:prstGeom>
          <a:noFill/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719344" y="3361184"/>
            <a:ext cx="1265256" cy="1772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19344" y="5746116"/>
            <a:ext cx="1265256" cy="5917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7205420" y="2606868"/>
            <a:ext cx="2442592" cy="310392"/>
          </a:xfrm>
          <a:prstGeom prst="bentConnector3">
            <a:avLst>
              <a:gd name="adj1" fmla="val -111"/>
            </a:avLst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614460" y="1468760"/>
            <a:ext cx="284460" cy="7200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3145740"/>
            <a:ext cx="914400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09112" y="2813866"/>
            <a:ext cx="799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</a:rPr>
              <a:t>Gallery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08320" y="3145740"/>
            <a:ext cx="786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Arial" pitchFamily="34" charset="0"/>
              </a:rPr>
              <a:t>Bunker</a:t>
            </a:r>
            <a:endParaRPr lang="en-GB" sz="14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037635"/>
            <a:ext cx="30149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</a:rPr>
              <a:t>Clockwise from top-left: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Modulator/klystron (50MW, 1.5us pulse)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Pulse compressor (250ns, ratio 2.8)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DUT + connections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Arial" pitchFamily="34" charset="0"/>
              </a:rPr>
              <a:t>Acc. structure (TD26CC)</a:t>
            </a:r>
            <a:endParaRPr lang="en-US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0" y="0"/>
            <a:ext cx="8675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prstClr val="black"/>
                </a:solidFill>
              </a:rPr>
              <a:t>Typical test stand Layout</a:t>
            </a:r>
          </a:p>
        </p:txBody>
      </p:sp>
    </p:spTree>
    <p:extLst>
      <p:ext uri="{BB962C8B-B14F-4D97-AF65-F5344CB8AC3E}">
        <p14:creationId xmlns:p14="http://schemas.microsoft.com/office/powerpoint/2010/main" val="415365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73" y="888039"/>
            <a:ext cx="8434428" cy="596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-187200" y="-16200"/>
            <a:ext cx="86756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prstClr val="black"/>
                </a:solidFill>
              </a:rPr>
              <a:t>System Layout and diagnostics</a:t>
            </a:r>
          </a:p>
        </p:txBody>
      </p:sp>
    </p:spTree>
    <p:extLst>
      <p:ext uri="{BB962C8B-B14F-4D97-AF65-F5344CB8AC3E}">
        <p14:creationId xmlns:p14="http://schemas.microsoft.com/office/powerpoint/2010/main" val="392957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05730" y="874390"/>
            <a:ext cx="6858000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956" y="0"/>
            <a:ext cx="4956043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33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Accelerating Structure Diagnostics</a:t>
            </a:r>
            <a:endParaRPr lang="en-GB" sz="4000" dirty="0"/>
          </a:p>
        </p:txBody>
      </p:sp>
      <p:grpSp>
        <p:nvGrpSpPr>
          <p:cNvPr id="2" name="Group 1"/>
          <p:cNvGrpSpPr/>
          <p:nvPr/>
        </p:nvGrpSpPr>
        <p:grpSpPr>
          <a:xfrm>
            <a:off x="0" y="1679398"/>
            <a:ext cx="9314414" cy="4753209"/>
            <a:chOff x="0" y="1679398"/>
            <a:chExt cx="9314414" cy="4753209"/>
          </a:xfrm>
        </p:grpSpPr>
        <p:sp>
          <p:nvSpPr>
            <p:cNvPr id="11" name="Can 10"/>
            <p:cNvSpPr/>
            <p:nvPr/>
          </p:nvSpPr>
          <p:spPr>
            <a:xfrm rot="16200000">
              <a:off x="5335198" y="892797"/>
              <a:ext cx="230404" cy="5904000"/>
            </a:xfrm>
            <a:prstGeom prst="can">
              <a:avLst>
                <a:gd name="adj" fmla="val 4688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783602" y="3398399"/>
              <a:ext cx="3031200" cy="8784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white"/>
                  </a:solidFill>
                </a:rPr>
                <a:t>CLIC Accelerating Structure</a:t>
              </a: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96800" y="3508199"/>
              <a:ext cx="907200" cy="65879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white"/>
                  </a:solidFill>
                </a:rPr>
                <a:t>RF Hybrid</a:t>
              </a: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83602" y="3398399"/>
              <a:ext cx="176364" cy="8784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629458" y="3398399"/>
              <a:ext cx="176364" cy="8784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dirty="0">
                <a:solidFill>
                  <a:prstClr val="white"/>
                </a:solidFill>
              </a:endParaRPr>
            </a:p>
          </p:txBody>
        </p:sp>
        <p:cxnSp>
          <p:nvCxnSpPr>
            <p:cNvPr id="21" name="Elbow Connector 20"/>
            <p:cNvCxnSpPr>
              <a:stCxn id="18" idx="0"/>
              <a:endCxn id="10" idx="0"/>
            </p:cNvCxnSpPr>
            <p:nvPr/>
          </p:nvCxnSpPr>
          <p:spPr>
            <a:xfrm rot="16200000" flipH="1" flipV="1">
              <a:off x="2806192" y="2442607"/>
              <a:ext cx="109800" cy="2021384"/>
            </a:xfrm>
            <a:prstGeom prst="bentConnector3">
              <a:avLst>
                <a:gd name="adj1" fmla="val -1073770"/>
              </a:avLst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/>
            <p:nvPr/>
          </p:nvCxnSpPr>
          <p:spPr>
            <a:xfrm rot="5400000" flipH="1">
              <a:off x="2806193" y="3211206"/>
              <a:ext cx="109800" cy="2021384"/>
            </a:xfrm>
            <a:prstGeom prst="bentConnector3">
              <a:avLst>
                <a:gd name="adj1" fmla="val -1040984"/>
              </a:avLst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Elbow Connector 27"/>
            <p:cNvCxnSpPr>
              <a:endCxn id="32" idx="1"/>
            </p:cNvCxnSpPr>
            <p:nvPr/>
          </p:nvCxnSpPr>
          <p:spPr>
            <a:xfrm rot="5400000" flipH="1" flipV="1">
              <a:off x="896800" y="2560951"/>
              <a:ext cx="1670453" cy="236750"/>
            </a:xfrm>
            <a:prstGeom prst="bentConnector2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850401" y="1679399"/>
              <a:ext cx="1441840" cy="32939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</a:rPr>
                <a:t>RF Load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34" name="Elbow Connector 33"/>
            <p:cNvCxnSpPr/>
            <p:nvPr/>
          </p:nvCxnSpPr>
          <p:spPr>
            <a:xfrm rot="16200000" flipV="1">
              <a:off x="1608726" y="4179128"/>
              <a:ext cx="2061004" cy="2036745"/>
            </a:xfrm>
            <a:prstGeom prst="bentConnector3">
              <a:avLst>
                <a:gd name="adj1" fmla="val 393"/>
              </a:avLst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40" name="Group 39"/>
            <p:cNvGrpSpPr/>
            <p:nvPr/>
          </p:nvGrpSpPr>
          <p:grpSpPr>
            <a:xfrm rot="16200000">
              <a:off x="1202693" y="4308335"/>
              <a:ext cx="615727" cy="442853"/>
              <a:chOff x="1353474" y="5492078"/>
              <a:chExt cx="615727" cy="442853"/>
            </a:xfrm>
          </p:grpSpPr>
          <p:sp>
            <p:nvSpPr>
              <p:cNvPr id="38" name="Rounded Rectangle 37"/>
              <p:cNvSpPr/>
              <p:nvPr/>
            </p:nvSpPr>
            <p:spPr>
              <a:xfrm>
                <a:off x="1353474" y="5740518"/>
                <a:ext cx="61572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Block Arc 38"/>
              <p:cNvSpPr/>
              <p:nvPr/>
            </p:nvSpPr>
            <p:spPr>
              <a:xfrm flipV="1">
                <a:off x="1390297" y="5492078"/>
                <a:ext cx="539780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 rot="16200000">
              <a:off x="1202693" y="2150035"/>
              <a:ext cx="615727" cy="442853"/>
              <a:chOff x="1353474" y="5492078"/>
              <a:chExt cx="615727" cy="442853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1353474" y="5740518"/>
                <a:ext cx="61572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Block Arc 42"/>
              <p:cNvSpPr/>
              <p:nvPr/>
            </p:nvSpPr>
            <p:spPr>
              <a:xfrm flipV="1">
                <a:off x="1390297" y="5492078"/>
                <a:ext cx="539780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44" name="Elbow Connector 43"/>
            <p:cNvCxnSpPr>
              <a:stCxn id="45" idx="1"/>
              <a:endCxn id="19" idx="0"/>
            </p:cNvCxnSpPr>
            <p:nvPr/>
          </p:nvCxnSpPr>
          <p:spPr>
            <a:xfrm rot="10800000" flipV="1">
              <a:off x="6717640" y="1844097"/>
              <a:ext cx="727162" cy="1554301"/>
            </a:xfrm>
            <a:prstGeom prst="bentConnector2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7444802" y="1679398"/>
              <a:ext cx="1441840" cy="32939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</a:rPr>
                <a:t>RF Load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444802" y="5609725"/>
              <a:ext cx="1441840" cy="329399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</a:rPr>
                <a:t>RF Load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48" name="Elbow Connector 47"/>
            <p:cNvCxnSpPr>
              <a:stCxn id="47" idx="1"/>
              <a:endCxn id="19" idx="2"/>
            </p:cNvCxnSpPr>
            <p:nvPr/>
          </p:nvCxnSpPr>
          <p:spPr>
            <a:xfrm rot="10800000">
              <a:off x="6717640" y="4276799"/>
              <a:ext cx="727162" cy="1497626"/>
            </a:xfrm>
            <a:prstGeom prst="bentConnector2">
              <a:avLst/>
            </a:prstGeom>
            <a:ln w="7620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 rot="16200000">
              <a:off x="6285512" y="4491810"/>
              <a:ext cx="615727" cy="442853"/>
              <a:chOff x="1353474" y="5492078"/>
              <a:chExt cx="615727" cy="442853"/>
            </a:xfrm>
          </p:grpSpPr>
          <p:sp>
            <p:nvSpPr>
              <p:cNvPr id="56" name="Rounded Rectangle 55"/>
              <p:cNvSpPr/>
              <p:nvPr/>
            </p:nvSpPr>
            <p:spPr>
              <a:xfrm>
                <a:off x="1353474" y="5740518"/>
                <a:ext cx="615727" cy="194413"/>
              </a:xfrm>
              <a:prstGeom prst="round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Block Arc 56"/>
              <p:cNvSpPr/>
              <p:nvPr/>
            </p:nvSpPr>
            <p:spPr>
              <a:xfrm flipV="1">
                <a:off x="1390297" y="5492078"/>
                <a:ext cx="539780" cy="248440"/>
              </a:xfrm>
              <a:prstGeom prst="blockArc">
                <a:avLst>
                  <a:gd name="adj1" fmla="val 10801264"/>
                  <a:gd name="adj2" fmla="val 0"/>
                  <a:gd name="adj3" fmla="val 25000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59" name="Straight Arrow Connector 58"/>
            <p:cNvCxnSpPr/>
            <p:nvPr/>
          </p:nvCxnSpPr>
          <p:spPr>
            <a:xfrm flipH="1">
              <a:off x="6134400" y="4960422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>
              <a:off x="1034943" y="4283999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1034942" y="4793601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H="1">
              <a:off x="1034941" y="2109922"/>
              <a:ext cx="3600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AutoShape 29"/>
            <p:cNvSpPr>
              <a:spLocks noChangeAspect="1" noChangeArrowheads="1"/>
            </p:cNvSpPr>
            <p:nvPr/>
          </p:nvSpPr>
          <p:spPr bwMode="auto">
            <a:xfrm flipH="1">
              <a:off x="89169" y="1772099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Asymmetric Reflection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69" name="AutoShape 29"/>
            <p:cNvSpPr>
              <a:spLocks noChangeAspect="1" noChangeArrowheads="1"/>
            </p:cNvSpPr>
            <p:nvPr/>
          </p:nvSpPr>
          <p:spPr bwMode="auto">
            <a:xfrm flipH="1">
              <a:off x="333252" y="3952932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Incident power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70" name="AutoShape 29"/>
            <p:cNvSpPr>
              <a:spLocks noChangeAspect="1" noChangeArrowheads="1"/>
            </p:cNvSpPr>
            <p:nvPr/>
          </p:nvSpPr>
          <p:spPr bwMode="auto">
            <a:xfrm flipH="1">
              <a:off x="141720" y="4550311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Reflected Power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71" name="AutoShape 29"/>
            <p:cNvSpPr>
              <a:spLocks noChangeAspect="1" noChangeArrowheads="1"/>
            </p:cNvSpPr>
            <p:nvPr/>
          </p:nvSpPr>
          <p:spPr bwMode="auto">
            <a:xfrm flipH="1">
              <a:off x="5226077" y="4631612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Transmitted Power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76" name="Can 75"/>
            <p:cNvSpPr/>
            <p:nvPr/>
          </p:nvSpPr>
          <p:spPr>
            <a:xfrm>
              <a:off x="2991597" y="3266046"/>
              <a:ext cx="230405" cy="463547"/>
            </a:xfrm>
            <a:prstGeom prst="can">
              <a:avLst>
                <a:gd name="adj" fmla="val 4688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7" name="Can 76"/>
            <p:cNvSpPr/>
            <p:nvPr/>
          </p:nvSpPr>
          <p:spPr>
            <a:xfrm>
              <a:off x="7556397" y="3266046"/>
              <a:ext cx="230405" cy="463547"/>
            </a:xfrm>
            <a:prstGeom prst="can">
              <a:avLst>
                <a:gd name="adj" fmla="val 4688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 flipV="1">
              <a:off x="3103196" y="2908799"/>
              <a:ext cx="0" cy="36719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V="1">
              <a:off x="7671599" y="2908799"/>
              <a:ext cx="0" cy="36719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Double Bracket 80"/>
            <p:cNvSpPr/>
            <p:nvPr/>
          </p:nvSpPr>
          <p:spPr>
            <a:xfrm>
              <a:off x="2440804" y="3538714"/>
              <a:ext cx="6062396" cy="612163"/>
            </a:xfrm>
            <a:prstGeom prst="bracketPair">
              <a:avLst>
                <a:gd name="adj" fmla="val 27533"/>
              </a:avLst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82" name="AutoShape 29"/>
            <p:cNvSpPr>
              <a:spLocks noChangeAspect="1" noChangeArrowheads="1"/>
            </p:cNvSpPr>
            <p:nvPr/>
          </p:nvSpPr>
          <p:spPr bwMode="auto">
            <a:xfrm flipH="1">
              <a:off x="2645168" y="2399212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Ion gauge readout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83" name="AutoShape 29"/>
            <p:cNvSpPr>
              <a:spLocks noChangeAspect="1" noChangeArrowheads="1"/>
            </p:cNvSpPr>
            <p:nvPr/>
          </p:nvSpPr>
          <p:spPr bwMode="auto">
            <a:xfrm flipH="1">
              <a:off x="7229419" y="2413612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Ion gauge readout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84" name="AutoShape 29"/>
            <p:cNvSpPr>
              <a:spLocks noChangeAspect="1" noChangeArrowheads="1"/>
            </p:cNvSpPr>
            <p:nvPr/>
          </p:nvSpPr>
          <p:spPr bwMode="auto">
            <a:xfrm flipH="1">
              <a:off x="0" y="2911820"/>
              <a:ext cx="1642815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50 dB directional coupler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 flipH="1">
              <a:off x="921601" y="2484000"/>
              <a:ext cx="699253" cy="50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AutoShape 29"/>
            <p:cNvSpPr>
              <a:spLocks noChangeAspect="1" noChangeArrowheads="1"/>
            </p:cNvSpPr>
            <p:nvPr/>
          </p:nvSpPr>
          <p:spPr bwMode="auto">
            <a:xfrm flipH="1">
              <a:off x="2095629" y="4447298"/>
              <a:ext cx="1642815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Upstream Faraday cup signal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96" name="AutoShape 29"/>
            <p:cNvSpPr>
              <a:spLocks noChangeAspect="1" noChangeArrowheads="1"/>
            </p:cNvSpPr>
            <p:nvPr/>
          </p:nvSpPr>
          <p:spPr bwMode="auto">
            <a:xfrm flipH="1">
              <a:off x="7671599" y="4453122"/>
              <a:ext cx="1642815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Downstream Faraday cup signal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 flipH="1">
              <a:off x="2571317" y="4196221"/>
              <a:ext cx="4" cy="3540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H="1">
              <a:off x="8338830" y="4185896"/>
              <a:ext cx="4" cy="35409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AutoShape 29"/>
            <p:cNvSpPr>
              <a:spLocks noChangeAspect="1" noChangeArrowheads="1"/>
            </p:cNvSpPr>
            <p:nvPr/>
          </p:nvSpPr>
          <p:spPr bwMode="auto">
            <a:xfrm flipH="1">
              <a:off x="3603909" y="594602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RF Power From Klystron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106" name="AutoShape 29"/>
            <p:cNvSpPr>
              <a:spLocks noChangeAspect="1" noChangeArrowheads="1"/>
            </p:cNvSpPr>
            <p:nvPr/>
          </p:nvSpPr>
          <p:spPr bwMode="auto">
            <a:xfrm flipH="1">
              <a:off x="4524386" y="182030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WR90 Waveguide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3871785" y="2300613"/>
              <a:ext cx="699253" cy="50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H="1" flipV="1">
              <a:off x="5551200" y="2258678"/>
              <a:ext cx="1161407" cy="1549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AutoShape 29"/>
            <p:cNvSpPr>
              <a:spLocks noChangeAspect="1" noChangeArrowheads="1"/>
            </p:cNvSpPr>
            <p:nvPr/>
          </p:nvSpPr>
          <p:spPr bwMode="auto">
            <a:xfrm flipH="1">
              <a:off x="3959966" y="277805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Input coupler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111" name="AutoShape 29"/>
            <p:cNvSpPr>
              <a:spLocks noChangeAspect="1" noChangeArrowheads="1"/>
            </p:cNvSpPr>
            <p:nvPr/>
          </p:nvSpPr>
          <p:spPr bwMode="auto">
            <a:xfrm flipH="1">
              <a:off x="5827009" y="2699517"/>
              <a:ext cx="885598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Output coupler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>
            <a:xfrm flipH="1">
              <a:off x="3871786" y="3021347"/>
              <a:ext cx="426614" cy="41674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H="1" flipV="1">
              <a:off x="6504288" y="3186096"/>
              <a:ext cx="213307" cy="2123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Isosceles Triangle 115"/>
            <p:cNvSpPr/>
            <p:nvPr/>
          </p:nvSpPr>
          <p:spPr>
            <a:xfrm rot="16046975">
              <a:off x="3285271" y="6126424"/>
              <a:ext cx="234536" cy="2031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7" name="AutoShape 29"/>
            <p:cNvSpPr>
              <a:spLocks noChangeAspect="1" noChangeArrowheads="1"/>
            </p:cNvSpPr>
            <p:nvPr/>
          </p:nvSpPr>
          <p:spPr bwMode="auto">
            <a:xfrm flipH="1">
              <a:off x="2639228" y="3678698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Beam-pipe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118" name="AutoShape 29"/>
            <p:cNvSpPr>
              <a:spLocks noChangeAspect="1" noChangeArrowheads="1"/>
            </p:cNvSpPr>
            <p:nvPr/>
          </p:nvSpPr>
          <p:spPr bwMode="auto">
            <a:xfrm flipH="1">
              <a:off x="6814802" y="3666306"/>
              <a:ext cx="1403381" cy="486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600" dirty="0" smtClean="0">
                  <a:solidFill>
                    <a:prstClr val="black"/>
                  </a:solidFill>
                </a:rPr>
                <a:t>Beam-pipe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46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Accelerating Structure Diagnostics</a:t>
            </a:r>
            <a:endParaRPr lang="en-GB" sz="4000" dirty="0"/>
          </a:p>
        </p:txBody>
      </p:sp>
      <p:pic>
        <p:nvPicPr>
          <p:cNvPr id="1028" name="Picture 4" descr="http://ctf3-tbts.web.cern.ch/ctf3-tbts/photos/20130823/RR2013082300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64"/>
          <a:stretch/>
        </p:blipFill>
        <p:spPr bwMode="auto">
          <a:xfrm>
            <a:off x="4154400" y="1692229"/>
            <a:ext cx="4989600" cy="4495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29"/>
          <p:cNvSpPr>
            <a:spLocks noChangeAspect="1" noChangeArrowheads="1"/>
          </p:cNvSpPr>
          <p:nvPr/>
        </p:nvSpPr>
        <p:spPr bwMode="auto">
          <a:xfrm flipH="1">
            <a:off x="7703518" y="1080669"/>
            <a:ext cx="1304012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Faraday Cup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7" name="AutoShape 29"/>
          <p:cNvSpPr>
            <a:spLocks noChangeAspect="1" noChangeArrowheads="1"/>
          </p:cNvSpPr>
          <p:nvPr/>
        </p:nvSpPr>
        <p:spPr bwMode="auto">
          <a:xfrm flipH="1">
            <a:off x="3449630" y="100212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Directional coupler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8" name="AutoShape 29"/>
          <p:cNvSpPr>
            <a:spLocks noChangeAspect="1" noChangeArrowheads="1"/>
          </p:cNvSpPr>
          <p:nvPr/>
        </p:nvSpPr>
        <p:spPr bwMode="auto">
          <a:xfrm flipH="1">
            <a:off x="6591675" y="101402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Ion Gauge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150875" y="1235900"/>
            <a:ext cx="659555" cy="12985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42400" y="1307755"/>
            <a:ext cx="331199" cy="42186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208000" y="1386449"/>
            <a:ext cx="655200" cy="2581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29"/>
          <p:cNvSpPr>
            <a:spLocks noChangeAspect="1" noChangeArrowheads="1"/>
          </p:cNvSpPr>
          <p:nvPr/>
        </p:nvSpPr>
        <p:spPr bwMode="auto">
          <a:xfrm flipH="1">
            <a:off x="4647675" y="623608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Structure output couplers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5793885" y="3852000"/>
            <a:ext cx="1" cy="2455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529599" y="4334400"/>
            <a:ext cx="264286" cy="197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utoShape 29"/>
          <p:cNvSpPr>
            <a:spLocks noChangeAspect="1" noChangeArrowheads="1"/>
          </p:cNvSpPr>
          <p:nvPr/>
        </p:nvSpPr>
        <p:spPr bwMode="auto">
          <a:xfrm flipH="1">
            <a:off x="4647675" y="1307755"/>
            <a:ext cx="1216720" cy="42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RF Load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 flipV="1">
            <a:off x="5407200" y="1518685"/>
            <a:ext cx="288080" cy="3578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://ctf3-tbts.web.cern.ch/ctf3-tbts/photos/20130823/RR2013082300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2" r="35547" b="18449"/>
          <a:stretch/>
        </p:blipFill>
        <p:spPr bwMode="auto">
          <a:xfrm>
            <a:off x="-1" y="1692228"/>
            <a:ext cx="3732743" cy="449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AutoShape 29"/>
          <p:cNvSpPr>
            <a:spLocks noChangeAspect="1" noChangeArrowheads="1"/>
          </p:cNvSpPr>
          <p:nvPr/>
        </p:nvSpPr>
        <p:spPr bwMode="auto">
          <a:xfrm flipH="1">
            <a:off x="1414875" y="623608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Structure input couplers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2491200" y="4334400"/>
            <a:ext cx="93599" cy="1972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2537999" y="4569060"/>
            <a:ext cx="508582" cy="17381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utoShape 29"/>
          <p:cNvSpPr>
            <a:spLocks noChangeAspect="1" noChangeArrowheads="1"/>
          </p:cNvSpPr>
          <p:nvPr/>
        </p:nvSpPr>
        <p:spPr bwMode="auto">
          <a:xfrm flipH="1">
            <a:off x="3046581" y="623608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Temperature probe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3275999" y="4392000"/>
            <a:ext cx="194401" cy="1915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utoShape 29"/>
          <p:cNvSpPr>
            <a:spLocks noChangeAspect="1" noChangeArrowheads="1"/>
          </p:cNvSpPr>
          <p:nvPr/>
        </p:nvSpPr>
        <p:spPr bwMode="auto">
          <a:xfrm flipH="1">
            <a:off x="1301474" y="1008140"/>
            <a:ext cx="2379451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RF hybrid splitter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(behind metal support)</a:t>
            </a:r>
            <a:endParaRPr lang="en-GB" sz="1600" dirty="0">
              <a:solidFill>
                <a:prstClr val="black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988998" y="1499950"/>
            <a:ext cx="905402" cy="1099250"/>
            <a:chOff x="2631598" y="1499950"/>
            <a:chExt cx="262802" cy="109925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728799" y="1876555"/>
              <a:ext cx="165601" cy="72264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631598" y="1499950"/>
              <a:ext cx="97201" cy="37660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AutoShape 29"/>
          <p:cNvSpPr>
            <a:spLocks noChangeAspect="1" noChangeArrowheads="1"/>
          </p:cNvSpPr>
          <p:nvPr/>
        </p:nvSpPr>
        <p:spPr bwMode="auto">
          <a:xfrm flipH="1">
            <a:off x="6298461" y="6300000"/>
            <a:ext cx="1342278" cy="42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Ion Pump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7027200" y="5580000"/>
            <a:ext cx="446399" cy="727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864395" y="1235900"/>
            <a:ext cx="561606" cy="180479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AutoShape 29"/>
          <p:cNvSpPr>
            <a:spLocks noChangeAspect="1" noChangeArrowheads="1"/>
          </p:cNvSpPr>
          <p:nvPr/>
        </p:nvSpPr>
        <p:spPr bwMode="auto">
          <a:xfrm flipH="1">
            <a:off x="5281351" y="93012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Vacuum valve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53600" y="1541680"/>
            <a:ext cx="754276" cy="20567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AutoShape 29"/>
          <p:cNvSpPr>
            <a:spLocks noChangeAspect="1" noChangeArrowheads="1"/>
          </p:cNvSpPr>
          <p:nvPr/>
        </p:nvSpPr>
        <p:spPr bwMode="auto">
          <a:xfrm flipH="1">
            <a:off x="0" y="1235900"/>
            <a:ext cx="1763849" cy="611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Ion Gauge</a:t>
            </a:r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2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Operator display</a:t>
            </a:r>
            <a:endParaRPr lang="en-GB" dirty="0"/>
          </a:p>
        </p:txBody>
      </p:sp>
      <p:pic>
        <p:nvPicPr>
          <p:cNvPr id="12290" name="Picture 2" descr="\\cern.ch\dfs\Users\m\mkxtest\Public\XBOX-1-INSTRUCTIONS_ne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3730"/>
            <a:ext cx="9144000" cy="452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89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3315" name="Picture 3" descr="\\CERN\dfs\Workspaces\w\Wuensch\Talks\2012\Linear collider school 2012\IMG_07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-5440"/>
            <a:ext cx="5508104" cy="413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51528" y="867040"/>
            <a:ext cx="36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Now – acceleration with high gradient!</a:t>
            </a:r>
            <a:endParaRPr lang="en-GB" sz="3200" dirty="0"/>
          </a:p>
        </p:txBody>
      </p:sp>
      <p:pic>
        <p:nvPicPr>
          <p:cNvPr id="15362" name="Picture 2" descr="https://upload.wikimedia.org/wikipedia/commons/6/6e/Mavericks_and_surf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12" y="3002052"/>
            <a:ext cx="7863640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579728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"Mavericks and surfer" by Brocken </a:t>
            </a:r>
            <a:r>
              <a:rPr lang="en-US" sz="1200" dirty="0" err="1"/>
              <a:t>Inaglory</a:t>
            </a:r>
            <a:r>
              <a:rPr lang="en-US" sz="1200" dirty="0"/>
              <a:t>. Licensed under CC BY-SA 3.0 via Commons - https://commons.wikimedia.org/wiki/File:Mavericks_and_surfer.jpg#/media/File:Mavericks_and_surfer.jpg</a:t>
            </a:r>
          </a:p>
        </p:txBody>
      </p:sp>
    </p:spTree>
    <p:extLst>
      <p:ext uri="{BB962C8B-B14F-4D97-AF65-F5344CB8AC3E}">
        <p14:creationId xmlns:p14="http://schemas.microsoft.com/office/powerpoint/2010/main" val="276698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7951" r="20075" b="4851"/>
          <a:stretch/>
        </p:blipFill>
        <p:spPr>
          <a:xfrm>
            <a:off x="5794811" y="2011340"/>
            <a:ext cx="3019772" cy="2446398"/>
          </a:xfrm>
          <a:prstGeom prst="rect">
            <a:avLst/>
          </a:prstGeom>
        </p:spPr>
      </p:pic>
      <p:pic>
        <p:nvPicPr>
          <p:cNvPr id="5" name="Picture 6" descr="FixedGapSystem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64" y="96470"/>
            <a:ext cx="2484645" cy="326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75856" y="116632"/>
            <a:ext cx="57972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Pulsed dc system at CERN. Simple system which allows high-gradient test of electrodes using short dc pulses.</a:t>
            </a:r>
          </a:p>
          <a:p>
            <a:r>
              <a:rPr lang="en-GB" sz="2000" dirty="0" smtClean="0"/>
              <a:t>Reproduces very well pulsed rf behaviour.</a:t>
            </a:r>
          </a:p>
          <a:p>
            <a:r>
              <a:rPr lang="en-GB" sz="2000" dirty="0" smtClean="0"/>
              <a:t>I will refer to pulsed dc results a number of times in the coming slides.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463994" y="4240579"/>
            <a:ext cx="1788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 electrode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41269" y="3361936"/>
            <a:ext cx="180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chamber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591853"/>
            <a:ext cx="3018447" cy="2263835"/>
          </a:xfrm>
          <a:prstGeom prst="rect">
            <a:avLst/>
          </a:prstGeom>
        </p:spPr>
      </p:pic>
      <p:pic>
        <p:nvPicPr>
          <p:cNvPr id="13" name="Picture 4" descr="poster_fixedgapsystem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64" y="3863085"/>
            <a:ext cx="2808312" cy="2800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54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80177" y="6356448"/>
            <a:ext cx="299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Marx generator – up to 3 kHz!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68277" cy="5301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7395" r="10481" b="12410"/>
          <a:stretch/>
        </p:blipFill>
        <p:spPr>
          <a:xfrm>
            <a:off x="5111552" y="3498304"/>
            <a:ext cx="4032448" cy="3334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2751" y="5373216"/>
            <a:ext cx="2666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Pulsed dc system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52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26690" y="1988840"/>
            <a:ext cx="6865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Signals and detection of breakdown</a:t>
            </a:r>
          </a:p>
          <a:p>
            <a:pPr algn="ctr"/>
            <a:r>
              <a:rPr lang="en-GB" sz="3600" dirty="0" smtClean="0"/>
              <a:t>aka vacuum arc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3955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BD Detection: Normal Pulse</a:t>
            </a:r>
            <a:endParaRPr lang="en-GB" sz="4000" dirty="0"/>
          </a:p>
        </p:txBody>
      </p:sp>
      <p:grpSp>
        <p:nvGrpSpPr>
          <p:cNvPr id="8" name="Group 7"/>
          <p:cNvGrpSpPr/>
          <p:nvPr/>
        </p:nvGrpSpPr>
        <p:grpSpPr>
          <a:xfrm>
            <a:off x="3885818" y="3823199"/>
            <a:ext cx="5128582" cy="2755841"/>
            <a:chOff x="3389018" y="3225600"/>
            <a:chExt cx="5920582" cy="316294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018" y="3225600"/>
              <a:ext cx="5920582" cy="3162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ight Arrow 5"/>
            <p:cNvSpPr/>
            <p:nvPr/>
          </p:nvSpPr>
          <p:spPr>
            <a:xfrm>
              <a:off x="5883299" y="4566309"/>
              <a:ext cx="1746225" cy="277154"/>
            </a:xfrm>
            <a:custGeom>
              <a:avLst/>
              <a:gdLst>
                <a:gd name="connsiteX0" fmla="*/ 0 w 1562400"/>
                <a:gd name="connsiteY0" fmla="*/ 39600 h 158400"/>
                <a:gd name="connsiteX1" fmla="*/ 1483200 w 1562400"/>
                <a:gd name="connsiteY1" fmla="*/ 39600 h 158400"/>
                <a:gd name="connsiteX2" fmla="*/ 1483200 w 1562400"/>
                <a:gd name="connsiteY2" fmla="*/ 0 h 158400"/>
                <a:gd name="connsiteX3" fmla="*/ 1562400 w 1562400"/>
                <a:gd name="connsiteY3" fmla="*/ 79200 h 158400"/>
                <a:gd name="connsiteX4" fmla="*/ 1483200 w 1562400"/>
                <a:gd name="connsiteY4" fmla="*/ 158400 h 158400"/>
                <a:gd name="connsiteX5" fmla="*/ 1483200 w 1562400"/>
                <a:gd name="connsiteY5" fmla="*/ 118800 h 158400"/>
                <a:gd name="connsiteX6" fmla="*/ 0 w 1562400"/>
                <a:gd name="connsiteY6" fmla="*/ 118800 h 158400"/>
                <a:gd name="connsiteX7" fmla="*/ 0 w 1562400"/>
                <a:gd name="connsiteY7" fmla="*/ 39600 h 158400"/>
                <a:gd name="connsiteX0" fmla="*/ 0 w 1569600"/>
                <a:gd name="connsiteY0" fmla="*/ 0 h 183600"/>
                <a:gd name="connsiteX1" fmla="*/ 1490400 w 1569600"/>
                <a:gd name="connsiteY1" fmla="*/ 64800 h 183600"/>
                <a:gd name="connsiteX2" fmla="*/ 1490400 w 1569600"/>
                <a:gd name="connsiteY2" fmla="*/ 25200 h 183600"/>
                <a:gd name="connsiteX3" fmla="*/ 1569600 w 1569600"/>
                <a:gd name="connsiteY3" fmla="*/ 104400 h 183600"/>
                <a:gd name="connsiteX4" fmla="*/ 1490400 w 1569600"/>
                <a:gd name="connsiteY4" fmla="*/ 183600 h 183600"/>
                <a:gd name="connsiteX5" fmla="*/ 1490400 w 1569600"/>
                <a:gd name="connsiteY5" fmla="*/ 144000 h 183600"/>
                <a:gd name="connsiteX6" fmla="*/ 7200 w 1569600"/>
                <a:gd name="connsiteY6" fmla="*/ 144000 h 183600"/>
                <a:gd name="connsiteX7" fmla="*/ 0 w 1569600"/>
                <a:gd name="connsiteY7" fmla="*/ 0 h 183600"/>
                <a:gd name="connsiteX0" fmla="*/ 0 w 1569600"/>
                <a:gd name="connsiteY0" fmla="*/ 0 h 217818"/>
                <a:gd name="connsiteX1" fmla="*/ 1490400 w 1569600"/>
                <a:gd name="connsiteY1" fmla="*/ 64800 h 217818"/>
                <a:gd name="connsiteX2" fmla="*/ 1490400 w 1569600"/>
                <a:gd name="connsiteY2" fmla="*/ 25200 h 217818"/>
                <a:gd name="connsiteX3" fmla="*/ 1569600 w 1569600"/>
                <a:gd name="connsiteY3" fmla="*/ 104400 h 217818"/>
                <a:gd name="connsiteX4" fmla="*/ 1490400 w 1569600"/>
                <a:gd name="connsiteY4" fmla="*/ 183600 h 217818"/>
                <a:gd name="connsiteX5" fmla="*/ 1490400 w 1569600"/>
                <a:gd name="connsiteY5" fmla="*/ 144000 h 217818"/>
                <a:gd name="connsiteX6" fmla="*/ 56 w 1569600"/>
                <a:gd name="connsiteY6" fmla="*/ 217818 h 217818"/>
                <a:gd name="connsiteX7" fmla="*/ 0 w 1569600"/>
                <a:gd name="connsiteY7" fmla="*/ 0 h 21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9600" h="217818">
                  <a:moveTo>
                    <a:pt x="0" y="0"/>
                  </a:moveTo>
                  <a:lnTo>
                    <a:pt x="1490400" y="64800"/>
                  </a:lnTo>
                  <a:lnTo>
                    <a:pt x="1490400" y="25200"/>
                  </a:lnTo>
                  <a:lnTo>
                    <a:pt x="1569600" y="104400"/>
                  </a:lnTo>
                  <a:lnTo>
                    <a:pt x="1490400" y="183600"/>
                  </a:lnTo>
                  <a:lnTo>
                    <a:pt x="1490400" y="144000"/>
                  </a:lnTo>
                  <a:lnTo>
                    <a:pt x="56" y="217818"/>
                  </a:lnTo>
                  <a:cubicBezTo>
                    <a:pt x="37" y="145212"/>
                    <a:pt x="19" y="72606"/>
                    <a:pt x="0" y="0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 rot="10800000">
              <a:off x="5919787" y="4391025"/>
              <a:ext cx="176212" cy="119063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73" name="Content Placeholder 2"/>
          <p:cNvSpPr>
            <a:spLocks noGrp="1"/>
          </p:cNvSpPr>
          <p:nvPr>
            <p:ph idx="1"/>
          </p:nvPr>
        </p:nvSpPr>
        <p:spPr>
          <a:xfrm>
            <a:off x="86400" y="1436100"/>
            <a:ext cx="3528000" cy="2565600"/>
          </a:xfrm>
        </p:spPr>
        <p:txBody>
          <a:bodyPr/>
          <a:lstStyle/>
          <a:p>
            <a:r>
              <a:rPr lang="en-GB" sz="2400" dirty="0" smtClean="0"/>
              <a:t>Transmitted pulse follows the incident pulse but with ~4dB of attenuation.</a:t>
            </a:r>
          </a:p>
          <a:p>
            <a:r>
              <a:rPr lang="en-GB" sz="2400" dirty="0" smtClean="0"/>
              <a:t>Reflected signal is ~20dB lower than incident pulse.</a:t>
            </a:r>
          </a:p>
          <a:p>
            <a:r>
              <a:rPr lang="en-GB" sz="2400" dirty="0" smtClean="0"/>
              <a:t>Only a few mV seen on the faraday cups.</a:t>
            </a:r>
            <a:r>
              <a:rPr lang="en-GB" sz="2400" dirty="0"/>
              <a:t> </a:t>
            </a:r>
            <a:r>
              <a:rPr lang="en-GB" sz="2400" dirty="0" smtClean="0"/>
              <a:t>DC2-Upstream sees 1/10 of the signal compared to downstream.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3600" y="734611"/>
            <a:ext cx="4867199" cy="321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88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600" y="-128980"/>
            <a:ext cx="8229600" cy="1143000"/>
          </a:xfrm>
        </p:spPr>
        <p:txBody>
          <a:bodyPr/>
          <a:lstStyle/>
          <a:p>
            <a:r>
              <a:rPr lang="en-GB" sz="4000" dirty="0" smtClean="0"/>
              <a:t>BD Detection: Breakdown</a:t>
            </a:r>
            <a:endParaRPr lang="en-GB" sz="4000" dirty="0"/>
          </a:p>
        </p:txBody>
      </p:sp>
      <p:sp>
        <p:nvSpPr>
          <p:cNvPr id="64" name="Content Placeholder 2"/>
          <p:cNvSpPr>
            <a:spLocks noGrp="1"/>
          </p:cNvSpPr>
          <p:nvPr>
            <p:ph idx="1"/>
          </p:nvPr>
        </p:nvSpPr>
        <p:spPr>
          <a:xfrm>
            <a:off x="151198" y="1079740"/>
            <a:ext cx="3744002" cy="5148259"/>
          </a:xfrm>
        </p:spPr>
        <p:txBody>
          <a:bodyPr/>
          <a:lstStyle/>
          <a:p>
            <a:r>
              <a:rPr lang="en-GB" sz="2000" dirty="0" smtClean="0"/>
              <a:t>Transmitted pulse drops as the arc is established.</a:t>
            </a:r>
          </a:p>
          <a:p>
            <a:r>
              <a:rPr lang="en-GB" sz="2000" dirty="0" smtClean="0"/>
              <a:t>Reflected power increases to the same order as the incident pulse.</a:t>
            </a:r>
          </a:p>
          <a:p>
            <a:r>
              <a:rPr lang="en-GB" sz="2000" dirty="0" smtClean="0"/>
              <a:t>Faraday cup voltages are saturated: 100-1000x increase in charge emitted.</a:t>
            </a:r>
          </a:p>
          <a:p>
            <a:r>
              <a:rPr lang="en-GB" sz="2000" dirty="0" smtClean="0"/>
              <a:t>We can use the difference in time between the transmitted power falling and the reflected power increasing to find the BD cell location.</a:t>
            </a:r>
          </a:p>
          <a:p>
            <a:r>
              <a:rPr lang="en-GB" sz="2000" dirty="0" smtClean="0"/>
              <a:t>The phase of the reflected signal is used to pinpoint cell location.</a:t>
            </a:r>
            <a:endParaRPr lang="en-GB" sz="2000" dirty="0"/>
          </a:p>
        </p:txBody>
      </p:sp>
      <p:pic>
        <p:nvPicPr>
          <p:cNvPr id="65" name="Picture 2" descr="G:\Users\w\wfarabol\Documents\Presentations\MKX TD26\phase_16_16h_BD07.jpg"/>
          <p:cNvPicPr>
            <a:picLocks noChangeAspect="1" noChangeArrowheads="1"/>
          </p:cNvPicPr>
          <p:nvPr/>
        </p:nvPicPr>
        <p:blipFill rotWithShape="1">
          <a:blip r:embed="rId2" cstate="print"/>
          <a:srcRect l="4790" t="3612" r="4790" b="51808"/>
          <a:stretch/>
        </p:blipFill>
        <p:spPr bwMode="auto">
          <a:xfrm>
            <a:off x="4278804" y="789689"/>
            <a:ext cx="4541901" cy="2968711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3895200" y="3758400"/>
            <a:ext cx="5248800" cy="2817341"/>
            <a:chOff x="3389018" y="3225600"/>
            <a:chExt cx="5920582" cy="316294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018" y="3225600"/>
              <a:ext cx="5920582" cy="31629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ight Arrow 5"/>
            <p:cNvSpPr/>
            <p:nvPr/>
          </p:nvSpPr>
          <p:spPr>
            <a:xfrm>
              <a:off x="5919786" y="4610102"/>
              <a:ext cx="927076" cy="289835"/>
            </a:xfrm>
            <a:custGeom>
              <a:avLst/>
              <a:gdLst>
                <a:gd name="connsiteX0" fmla="*/ 0 w 1562400"/>
                <a:gd name="connsiteY0" fmla="*/ 39600 h 158400"/>
                <a:gd name="connsiteX1" fmla="*/ 1483200 w 1562400"/>
                <a:gd name="connsiteY1" fmla="*/ 39600 h 158400"/>
                <a:gd name="connsiteX2" fmla="*/ 1483200 w 1562400"/>
                <a:gd name="connsiteY2" fmla="*/ 0 h 158400"/>
                <a:gd name="connsiteX3" fmla="*/ 1562400 w 1562400"/>
                <a:gd name="connsiteY3" fmla="*/ 79200 h 158400"/>
                <a:gd name="connsiteX4" fmla="*/ 1483200 w 1562400"/>
                <a:gd name="connsiteY4" fmla="*/ 158400 h 158400"/>
                <a:gd name="connsiteX5" fmla="*/ 1483200 w 1562400"/>
                <a:gd name="connsiteY5" fmla="*/ 118800 h 158400"/>
                <a:gd name="connsiteX6" fmla="*/ 0 w 1562400"/>
                <a:gd name="connsiteY6" fmla="*/ 118800 h 158400"/>
                <a:gd name="connsiteX7" fmla="*/ 0 w 1562400"/>
                <a:gd name="connsiteY7" fmla="*/ 39600 h 158400"/>
                <a:gd name="connsiteX0" fmla="*/ 0 w 1569600"/>
                <a:gd name="connsiteY0" fmla="*/ 0 h 183600"/>
                <a:gd name="connsiteX1" fmla="*/ 1490400 w 1569600"/>
                <a:gd name="connsiteY1" fmla="*/ 64800 h 183600"/>
                <a:gd name="connsiteX2" fmla="*/ 1490400 w 1569600"/>
                <a:gd name="connsiteY2" fmla="*/ 25200 h 183600"/>
                <a:gd name="connsiteX3" fmla="*/ 1569600 w 1569600"/>
                <a:gd name="connsiteY3" fmla="*/ 104400 h 183600"/>
                <a:gd name="connsiteX4" fmla="*/ 1490400 w 1569600"/>
                <a:gd name="connsiteY4" fmla="*/ 183600 h 183600"/>
                <a:gd name="connsiteX5" fmla="*/ 1490400 w 1569600"/>
                <a:gd name="connsiteY5" fmla="*/ 144000 h 183600"/>
                <a:gd name="connsiteX6" fmla="*/ 7200 w 1569600"/>
                <a:gd name="connsiteY6" fmla="*/ 144000 h 183600"/>
                <a:gd name="connsiteX7" fmla="*/ 0 w 1569600"/>
                <a:gd name="connsiteY7" fmla="*/ 0 h 183600"/>
                <a:gd name="connsiteX0" fmla="*/ 0 w 1569600"/>
                <a:gd name="connsiteY0" fmla="*/ 0 h 217818"/>
                <a:gd name="connsiteX1" fmla="*/ 1490400 w 1569600"/>
                <a:gd name="connsiteY1" fmla="*/ 64800 h 217818"/>
                <a:gd name="connsiteX2" fmla="*/ 1490400 w 1569600"/>
                <a:gd name="connsiteY2" fmla="*/ 25200 h 217818"/>
                <a:gd name="connsiteX3" fmla="*/ 1569600 w 1569600"/>
                <a:gd name="connsiteY3" fmla="*/ 104400 h 217818"/>
                <a:gd name="connsiteX4" fmla="*/ 1490400 w 1569600"/>
                <a:gd name="connsiteY4" fmla="*/ 183600 h 217818"/>
                <a:gd name="connsiteX5" fmla="*/ 1490400 w 1569600"/>
                <a:gd name="connsiteY5" fmla="*/ 144000 h 217818"/>
                <a:gd name="connsiteX6" fmla="*/ 56 w 1569600"/>
                <a:gd name="connsiteY6" fmla="*/ 217818 h 217818"/>
                <a:gd name="connsiteX7" fmla="*/ 0 w 1569600"/>
                <a:gd name="connsiteY7" fmla="*/ 0 h 217818"/>
                <a:gd name="connsiteX0" fmla="*/ 0 w 1569600"/>
                <a:gd name="connsiteY0" fmla="*/ 27201 h 192618"/>
                <a:gd name="connsiteX1" fmla="*/ 1490400 w 1569600"/>
                <a:gd name="connsiteY1" fmla="*/ 39600 h 192618"/>
                <a:gd name="connsiteX2" fmla="*/ 1490400 w 1569600"/>
                <a:gd name="connsiteY2" fmla="*/ 0 h 192618"/>
                <a:gd name="connsiteX3" fmla="*/ 1569600 w 1569600"/>
                <a:gd name="connsiteY3" fmla="*/ 79200 h 192618"/>
                <a:gd name="connsiteX4" fmla="*/ 1490400 w 1569600"/>
                <a:gd name="connsiteY4" fmla="*/ 158400 h 192618"/>
                <a:gd name="connsiteX5" fmla="*/ 1490400 w 1569600"/>
                <a:gd name="connsiteY5" fmla="*/ 118800 h 192618"/>
                <a:gd name="connsiteX6" fmla="*/ 56 w 1569600"/>
                <a:gd name="connsiteY6" fmla="*/ 192618 h 192618"/>
                <a:gd name="connsiteX7" fmla="*/ 0 w 1569600"/>
                <a:gd name="connsiteY7" fmla="*/ 27201 h 192618"/>
                <a:gd name="connsiteX0" fmla="*/ 0 w 1569600"/>
                <a:gd name="connsiteY0" fmla="*/ 27201 h 158400"/>
                <a:gd name="connsiteX1" fmla="*/ 1490400 w 1569600"/>
                <a:gd name="connsiteY1" fmla="*/ 39600 h 158400"/>
                <a:gd name="connsiteX2" fmla="*/ 1490400 w 1569600"/>
                <a:gd name="connsiteY2" fmla="*/ 0 h 158400"/>
                <a:gd name="connsiteX3" fmla="*/ 1569600 w 1569600"/>
                <a:gd name="connsiteY3" fmla="*/ 79200 h 158400"/>
                <a:gd name="connsiteX4" fmla="*/ 1490400 w 1569600"/>
                <a:gd name="connsiteY4" fmla="*/ 158400 h 158400"/>
                <a:gd name="connsiteX5" fmla="*/ 1490400 w 1569600"/>
                <a:gd name="connsiteY5" fmla="*/ 118800 h 158400"/>
                <a:gd name="connsiteX6" fmla="*/ 56 w 1569600"/>
                <a:gd name="connsiteY6" fmla="*/ 143960 h 158400"/>
                <a:gd name="connsiteX7" fmla="*/ 0 w 1569600"/>
                <a:gd name="connsiteY7" fmla="*/ 27201 h 15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9600" h="158400">
                  <a:moveTo>
                    <a:pt x="0" y="27201"/>
                  </a:moveTo>
                  <a:lnTo>
                    <a:pt x="1490400" y="39600"/>
                  </a:lnTo>
                  <a:lnTo>
                    <a:pt x="1490400" y="0"/>
                  </a:lnTo>
                  <a:lnTo>
                    <a:pt x="1569600" y="79200"/>
                  </a:lnTo>
                  <a:lnTo>
                    <a:pt x="1490400" y="158400"/>
                  </a:lnTo>
                  <a:lnTo>
                    <a:pt x="1490400" y="118800"/>
                  </a:lnTo>
                  <a:lnTo>
                    <a:pt x="56" y="143960"/>
                  </a:lnTo>
                  <a:cubicBezTo>
                    <a:pt x="37" y="71354"/>
                    <a:pt x="19" y="99807"/>
                    <a:pt x="0" y="27201"/>
                  </a:cubicBezTo>
                  <a:close/>
                </a:path>
              </a:pathLst>
            </a:cu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 rot="10800000">
              <a:off x="5919786" y="4367212"/>
              <a:ext cx="809626" cy="257175"/>
            </a:xfrm>
            <a:prstGeom prst="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2" name="Lightning Bolt 1"/>
            <p:cNvSpPr/>
            <p:nvPr/>
          </p:nvSpPr>
          <p:spPr>
            <a:xfrm rot="576496">
              <a:off x="6781780" y="4371399"/>
              <a:ext cx="236728" cy="522436"/>
            </a:xfrm>
            <a:prstGeom prst="lightningBolt">
              <a:avLst/>
            </a:prstGeom>
            <a:solidFill>
              <a:srgbClr val="F9FF0D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prstClr val="white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7362000" y="3500679"/>
            <a:ext cx="14796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i="1" dirty="0">
                <a:solidFill>
                  <a:prstClr val="black"/>
                </a:solidFill>
                <a:latin typeface="Arial" pitchFamily="34" charset="0"/>
              </a:rPr>
              <a:t>Wilfrid </a:t>
            </a:r>
            <a:r>
              <a:rPr lang="en-GB" sz="1000" i="1" dirty="0" smtClean="0">
                <a:solidFill>
                  <a:prstClr val="black"/>
                </a:solidFill>
                <a:latin typeface="Arial" pitchFamily="34" charset="0"/>
              </a:rPr>
              <a:t>Farabolini</a:t>
            </a:r>
            <a:endParaRPr lang="en-GB" sz="1000" i="1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4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higo\TD18_#2\result_out\TD18_5152\Pulse shapes of typical events\36_Normal\RF_F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3956129" cy="3195112"/>
          </a:xfrm>
          <a:prstGeom prst="rect">
            <a:avLst/>
          </a:prstGeom>
          <a:noFill/>
        </p:spPr>
      </p:pic>
      <p:pic>
        <p:nvPicPr>
          <p:cNvPr id="3" name="Picture 2" descr="C:\higo\TD18_#2\result_out\TD18_5152\Pulse shapes of typical events\36_Normal\RF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20" y="1124747"/>
            <a:ext cx="3363425" cy="3934391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51+52  Normal pulse #36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36512" y="1700810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Incident</a:t>
            </a:r>
          </a:p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(F)</a:t>
            </a:r>
            <a:endParaRPr kumimoji="1"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92082" y="112484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rgbClr val="0070C0"/>
                </a:solidFill>
              </a:rPr>
              <a:t>F </a:t>
            </a:r>
            <a:r>
              <a:rPr kumimoji="1" lang="en-US" altLang="ja-JP" sz="2400" b="1" dirty="0" smtClean="0">
                <a:solidFill>
                  <a:prstClr val="black"/>
                </a:solidFill>
              </a:rPr>
              <a:t>   </a:t>
            </a:r>
            <a:r>
              <a:rPr kumimoji="1" lang="en-US" altLang="ja-JP" sz="2400" b="1" dirty="0" smtClean="0">
                <a:solidFill>
                  <a:srgbClr val="92D050"/>
                </a:solidFill>
              </a:rPr>
              <a:t>RsX10</a:t>
            </a:r>
            <a:r>
              <a:rPr kumimoji="1" lang="en-US" altLang="ja-JP" sz="2400" b="1" dirty="0" smtClean="0">
                <a:solidFill>
                  <a:prstClr val="black"/>
                </a:solidFill>
              </a:rPr>
              <a:t>    </a:t>
            </a:r>
            <a:r>
              <a:rPr kumimoji="1" lang="en-US" altLang="ja-JP" sz="2400" b="1" dirty="0" err="1" smtClean="0">
                <a:solidFill>
                  <a:srgbClr val="FF0000"/>
                </a:solidFill>
              </a:rPr>
              <a:t>Tr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20072" y="4869160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0070C0"/>
                </a:solidFill>
              </a:rPr>
              <a:t>FC-UP </a:t>
            </a:r>
            <a:r>
              <a:rPr kumimoji="1" lang="en-US" altLang="ja-JP" sz="2000" b="1" dirty="0" smtClean="0">
                <a:solidFill>
                  <a:prstClr val="black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FC-Mid   </a:t>
            </a:r>
            <a:r>
              <a:rPr kumimoji="1" lang="en-US" altLang="ja-JP" sz="2000" b="1" dirty="0" smtClean="0">
                <a:solidFill>
                  <a:srgbClr val="4BACC6">
                    <a:lumMod val="60000"/>
                    <a:lumOff val="40000"/>
                  </a:srgbClr>
                </a:solidFill>
              </a:rPr>
              <a:t>Threshold</a:t>
            </a:r>
            <a:endParaRPr kumimoji="1" lang="ja-JP" altLang="en-US" sz="2000" b="1" dirty="0">
              <a:solidFill>
                <a:srgbClr val="4BACC6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39552" y="5013274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>
                <a:solidFill>
                  <a:srgbClr val="92D050"/>
                </a:solidFill>
              </a:rPr>
              <a:t>Last pulse</a:t>
            </a:r>
          </a:p>
          <a:p>
            <a:pPr algn="ctr"/>
            <a:r>
              <a:rPr kumimoji="1" lang="en-US" altLang="ja-JP" sz="2000" b="1" dirty="0" smtClean="0">
                <a:solidFill>
                  <a:srgbClr val="0070C0"/>
                </a:solidFill>
              </a:rPr>
              <a:t>Last pulse but one </a:t>
            </a:r>
            <a:r>
              <a:rPr kumimoji="1" lang="en-US" altLang="ja-JP" sz="2000" b="1" dirty="0" smtClean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kumimoji="1" lang="en-US" altLang="ja-JP" sz="2000" b="1" dirty="0" smtClean="0">
                <a:solidFill>
                  <a:srgbClr val="FF0000"/>
                </a:solidFill>
              </a:rPr>
              <a:t>Difference between the two</a:t>
            </a:r>
          </a:p>
          <a:p>
            <a:pPr algn="ctr"/>
            <a:r>
              <a:rPr kumimoji="1" lang="en-US" altLang="ja-JP" sz="2000" b="1" dirty="0" smtClean="0">
                <a:solidFill>
                  <a:srgbClr val="4BACC6">
                    <a:lumMod val="40000"/>
                    <a:lumOff val="60000"/>
                  </a:srgbClr>
                </a:solidFill>
              </a:rPr>
              <a:t>Dashed lines = Analysis threshold</a:t>
            </a:r>
            <a:endParaRPr kumimoji="1" lang="ja-JP" altLang="en-US" sz="2000" b="1" dirty="0">
              <a:solidFill>
                <a:srgbClr val="4BACC6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5733354"/>
            <a:ext cx="23042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T. Higo, KEK</a:t>
            </a:r>
          </a:p>
          <a:p>
            <a:r>
              <a:rPr lang="en-US" dirty="0" smtClean="0"/>
              <a:t>Test of TD18 structure</a:t>
            </a:r>
            <a:endParaRPr lang="en-US" dirty="0"/>
          </a:p>
        </p:txBody>
      </p:sp>
      <p:sp>
        <p:nvSpPr>
          <p:cNvPr id="18" name="テキスト ボックス 10"/>
          <p:cNvSpPr txBox="1"/>
          <p:nvPr/>
        </p:nvSpPr>
        <p:spPr>
          <a:xfrm>
            <a:off x="-36512" y="285303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Reflected</a:t>
            </a:r>
          </a:p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(Rs)</a:t>
            </a:r>
            <a:endParaRPr kumimoji="1"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0"/>
          <p:cNvSpPr txBox="1"/>
          <p:nvPr/>
        </p:nvSpPr>
        <p:spPr>
          <a:xfrm>
            <a:off x="-36512" y="4077077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Transmitted</a:t>
            </a:r>
          </a:p>
          <a:p>
            <a:pPr algn="ctr"/>
            <a:r>
              <a:rPr kumimoji="1" lang="en-US" altLang="ja-JP" b="1" dirty="0" smtClean="0">
                <a:solidFill>
                  <a:prstClr val="black"/>
                </a:solidFill>
              </a:rPr>
              <a:t>(</a:t>
            </a:r>
            <a:r>
              <a:rPr kumimoji="1" lang="en-US" altLang="ja-JP" b="1" dirty="0" err="1" smtClean="0">
                <a:solidFill>
                  <a:prstClr val="black"/>
                </a:solidFill>
              </a:rPr>
              <a:t>Tr</a:t>
            </a:r>
            <a:r>
              <a:rPr kumimoji="1" lang="en-US" altLang="ja-JP" b="1" dirty="0" smtClean="0">
                <a:solidFill>
                  <a:prstClr val="black"/>
                </a:solidFill>
              </a:rPr>
              <a:t>)</a:t>
            </a:r>
            <a:endParaRPr kumimoji="1" lang="ja-JP" altLang="en-US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8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51+52  typical BD pulses</a:t>
            </a:r>
            <a:br>
              <a:rPr lang="en-US" altLang="ja-JP" dirty="0" smtClean="0"/>
            </a:br>
            <a:r>
              <a:rPr lang="en-US" altLang="ja-JP" dirty="0" smtClean="0"/>
              <a:t>#72 Reflected RF back from klystron again</a:t>
            </a:r>
            <a:endParaRPr kumimoji="1" lang="ja-JP" altLang="en-US" dirty="0"/>
          </a:p>
        </p:txBody>
      </p:sp>
      <p:pic>
        <p:nvPicPr>
          <p:cNvPr id="3074" name="Picture 2" descr="C:\higo\TD18_#2\result_out\TD18_5152\Pulse shapes of typical events\72_rel_back_from_klystron\RF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6" y="1772820"/>
            <a:ext cx="3363425" cy="3934391"/>
          </a:xfrm>
          <a:prstGeom prst="rect">
            <a:avLst/>
          </a:prstGeom>
          <a:noFill/>
        </p:spPr>
      </p:pic>
      <p:pic>
        <p:nvPicPr>
          <p:cNvPr id="3075" name="Picture 3" descr="C:\higo\TD18_#2\result_out\TD18_5152\Pulse shapes of typical events\72_rel_back_from_klystron\RF_FC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041" y="2060848"/>
            <a:ext cx="3744677" cy="30243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44214" y="5733354"/>
            <a:ext cx="230425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T. Higo, KEK</a:t>
            </a:r>
          </a:p>
          <a:p>
            <a:r>
              <a:rPr lang="en-US" dirty="0" smtClean="0"/>
              <a:t>Test of TD18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"/>
            <a:ext cx="5146470" cy="38580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1"/>
          <a:stretch/>
        </p:blipFill>
        <p:spPr>
          <a:xfrm>
            <a:off x="4139953" y="2840796"/>
            <a:ext cx="4968552" cy="4002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4601089"/>
            <a:ext cx="2930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From CERN </a:t>
            </a:r>
            <a:r>
              <a:rPr lang="en-GB" sz="2800" dirty="0" err="1" smtClean="0"/>
              <a:t>XBoxes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66489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What is happening during breakdown and why does it interrupt power?</a:t>
            </a:r>
          </a:p>
          <a:p>
            <a:endParaRPr lang="en-GB" sz="2400" dirty="0"/>
          </a:p>
          <a:p>
            <a:r>
              <a:rPr lang="en-GB" sz="2400" dirty="0" smtClean="0"/>
              <a:t>We’ll come back to this question but for now:</a:t>
            </a:r>
          </a:p>
          <a:p>
            <a:endParaRPr lang="en-GB" sz="2400" dirty="0"/>
          </a:p>
          <a:p>
            <a:r>
              <a:rPr lang="en-GB" sz="2400" dirty="0" smtClean="0"/>
              <a:t>A </a:t>
            </a:r>
            <a:r>
              <a:rPr lang="en-GB" sz="2400" dirty="0" smtClean="0">
                <a:solidFill>
                  <a:srgbClr val="00B050"/>
                </a:solidFill>
              </a:rPr>
              <a:t>field emission site</a:t>
            </a:r>
            <a:r>
              <a:rPr lang="en-GB" sz="2400" dirty="0" smtClean="0"/>
              <a:t>, suddenly evolves and creates a local </a:t>
            </a:r>
            <a:r>
              <a:rPr lang="en-GB" sz="2400" dirty="0" smtClean="0">
                <a:solidFill>
                  <a:srgbClr val="FF0000"/>
                </a:solidFill>
              </a:rPr>
              <a:t>plasma</a:t>
            </a:r>
            <a:r>
              <a:rPr lang="en-GB" sz="2400" dirty="0" smtClean="0"/>
              <a:t>. This plasma spot interacts with the fields and the copper surface and results in massively higher current emission. This current,</a:t>
            </a:r>
          </a:p>
          <a:p>
            <a:endParaRPr lang="en-GB" sz="2400" dirty="0" smtClean="0"/>
          </a:p>
          <a:p>
            <a:pPr algn="ctr"/>
            <a:r>
              <a:rPr lang="en-GB" sz="2400" dirty="0" err="1" smtClean="0"/>
              <a:t>pico</a:t>
            </a:r>
            <a:r>
              <a:rPr lang="en-GB" sz="2400" dirty="0" smtClean="0"/>
              <a:t> or nano amp for field emission</a:t>
            </a:r>
          </a:p>
          <a:p>
            <a:pPr algn="ctr"/>
            <a:r>
              <a:rPr lang="en-GB" sz="2400" dirty="0" smtClean="0"/>
              <a:t>tens or hundreds of amps for arcing</a:t>
            </a:r>
          </a:p>
          <a:p>
            <a:pPr algn="ctr"/>
            <a:endParaRPr lang="en-GB" sz="2400" dirty="0" smtClean="0"/>
          </a:p>
          <a:p>
            <a:r>
              <a:rPr lang="en-GB" sz="2400" dirty="0" smtClean="0"/>
              <a:t>creates something like a </a:t>
            </a:r>
            <a:r>
              <a:rPr lang="en-GB" sz="2400" dirty="0" smtClean="0">
                <a:solidFill>
                  <a:srgbClr val="0070C0"/>
                </a:solidFill>
              </a:rPr>
              <a:t>short circuit </a:t>
            </a:r>
            <a:r>
              <a:rPr lang="en-GB" sz="2400" dirty="0" smtClean="0"/>
              <a:t>for the incoming rf.</a:t>
            </a:r>
          </a:p>
          <a:p>
            <a:endParaRPr lang="en-GB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83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7504" y="260648"/>
            <a:ext cx="9036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dirty="0" smtClean="0"/>
              <a:t>I will now show an animation of a breakdown simulation by Kyrre Sjobaek, done for his PhD.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It is a simulation of the onset of breakdown, starting from field emission and going through the formation of a plasma, a plasma sheath and dramatically rising emitted current.</a:t>
            </a:r>
          </a:p>
          <a:p>
            <a:pPr>
              <a:spcAft>
                <a:spcPts val="1200"/>
              </a:spcAft>
            </a:pPr>
            <a:r>
              <a:rPr lang="en-GB" sz="2000" dirty="0" smtClean="0"/>
              <a:t>The code is </a:t>
            </a:r>
            <a:r>
              <a:rPr lang="en-GB" sz="2000" dirty="0" err="1" smtClean="0"/>
              <a:t>ArcPIC</a:t>
            </a:r>
            <a:r>
              <a:rPr lang="en-GB" sz="2000" dirty="0" smtClean="0"/>
              <a:t> and simulates a 20 micron wide dc gap.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711690"/>
            <a:ext cx="8792623" cy="4009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527887"/>
            <a:ext cx="87129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We have studied the properties of </a:t>
            </a:r>
            <a:r>
              <a:rPr lang="en-GB" sz="2400" dirty="0" smtClean="0">
                <a:solidFill>
                  <a:srgbClr val="FF0000"/>
                </a:solidFill>
              </a:rPr>
              <a:t>electromagnetic fields </a:t>
            </a:r>
            <a:r>
              <a:rPr lang="en-GB" sz="2400" dirty="0" smtClean="0"/>
              <a:t>in</a:t>
            </a:r>
            <a:r>
              <a:rPr lang="en-GB" sz="2400" dirty="0" smtClean="0">
                <a:solidFill>
                  <a:srgbClr val="FF0000"/>
                </a:solidFill>
              </a:rPr>
              <a:t> rf structures </a:t>
            </a:r>
            <a:r>
              <a:rPr lang="en-GB" sz="2400" dirty="0" smtClean="0"/>
              <a:t>and the </a:t>
            </a:r>
            <a:r>
              <a:rPr lang="en-GB" sz="2400" dirty="0" smtClean="0">
                <a:solidFill>
                  <a:srgbClr val="FF0000"/>
                </a:solidFill>
              </a:rPr>
              <a:t>interaction of a beam with those fields</a:t>
            </a:r>
            <a:r>
              <a:rPr lang="en-GB" sz="2400" dirty="0" smtClean="0"/>
              <a:t>. </a:t>
            </a:r>
          </a:p>
          <a:p>
            <a:endParaRPr lang="en-GB" sz="2400" dirty="0"/>
          </a:p>
          <a:p>
            <a:r>
              <a:rPr lang="en-GB" sz="2400" dirty="0" smtClean="0"/>
              <a:t>The underlying equations are </a:t>
            </a:r>
            <a:r>
              <a:rPr lang="en-GB" sz="2400" dirty="0" smtClean="0">
                <a:solidFill>
                  <a:srgbClr val="0070C0"/>
                </a:solidFill>
              </a:rPr>
              <a:t>Maxwell’s equations and the Lorentz force </a:t>
            </a:r>
            <a:r>
              <a:rPr lang="en-GB" sz="2400" dirty="0" smtClean="0"/>
              <a:t>– linear equations!</a:t>
            </a:r>
          </a:p>
          <a:p>
            <a:endParaRPr lang="en-GB" sz="2400" dirty="0"/>
          </a:p>
          <a:p>
            <a:r>
              <a:rPr lang="en-GB" sz="2400" dirty="0" smtClean="0"/>
              <a:t>When we raise the power we put in a structure, increasing the surface fields, we encounter a whole range of </a:t>
            </a:r>
            <a:r>
              <a:rPr lang="en-GB" sz="2400" dirty="0" smtClean="0">
                <a:solidFill>
                  <a:srgbClr val="00B050"/>
                </a:solidFill>
              </a:rPr>
              <a:t>new phenomena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en-GB" sz="2400" dirty="0" smtClean="0"/>
              <a:t>These phenomena include </a:t>
            </a:r>
            <a:r>
              <a:rPr lang="en-GB" sz="2400" dirty="0" smtClean="0">
                <a:solidFill>
                  <a:srgbClr val="FF0000"/>
                </a:solidFill>
              </a:rPr>
              <a:t>field emission </a:t>
            </a:r>
            <a:r>
              <a:rPr lang="en-GB" sz="2400" dirty="0" smtClean="0"/>
              <a:t>and </a:t>
            </a:r>
            <a:r>
              <a:rPr lang="en-GB" sz="2400" dirty="0" smtClean="0">
                <a:solidFill>
                  <a:srgbClr val="FF0000"/>
                </a:solidFill>
              </a:rPr>
              <a:t>vacuum arcing </a:t>
            </a:r>
            <a:r>
              <a:rPr lang="en-GB" sz="2400" dirty="0" smtClean="0"/>
              <a:t>and </a:t>
            </a:r>
            <a:r>
              <a:rPr lang="en-GB" sz="2400" dirty="0" smtClean="0">
                <a:solidFill>
                  <a:srgbClr val="FF0000"/>
                </a:solidFill>
              </a:rPr>
              <a:t>pulsed surface heating </a:t>
            </a:r>
            <a:r>
              <a:rPr lang="en-GB" sz="2400" dirty="0" smtClean="0"/>
              <a:t>which, in various combinations, affect the beam and can damage a structure.</a:t>
            </a:r>
          </a:p>
          <a:p>
            <a:endParaRPr lang="en-GB" sz="2400" dirty="0"/>
          </a:p>
          <a:p>
            <a:r>
              <a:rPr lang="en-GB" sz="2400" dirty="0" smtClean="0"/>
              <a:t>They limit the high-gradient performance of CLIC structures!</a:t>
            </a:r>
          </a:p>
        </p:txBody>
      </p:sp>
    </p:spTree>
    <p:extLst>
      <p:ext uri="{BB962C8B-B14F-4D97-AF65-F5344CB8AC3E}">
        <p14:creationId xmlns:p14="http://schemas.microsoft.com/office/powerpoint/2010/main" val="221677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1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0457" y="265654"/>
            <a:ext cx="6117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Breakdown rate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7542" y="1299957"/>
            <a:ext cx="9023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 smtClean="0"/>
              <a:t>BDR (</a:t>
            </a:r>
            <a:r>
              <a:rPr lang="en-GB" sz="2400" dirty="0" err="1" smtClean="0"/>
              <a:t>BreakDown</a:t>
            </a:r>
            <a:r>
              <a:rPr lang="en-GB" sz="2400" dirty="0" smtClean="0"/>
              <a:t> Rate) is the fraction of pulses which have a </a:t>
            </a:r>
            <a:r>
              <a:rPr lang="en-GB" sz="2400" dirty="0" smtClean="0">
                <a:solidFill>
                  <a:srgbClr val="7030A0"/>
                </a:solidFill>
              </a:rPr>
              <a:t>vacuum arc. </a:t>
            </a:r>
            <a:r>
              <a:rPr lang="en-GB" sz="2400" dirty="0" smtClean="0"/>
              <a:t>Arc currents and lost acceleration result in lost luminosity on that pulse.</a:t>
            </a:r>
            <a:endParaRPr lang="en-GB" sz="28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2837529"/>
            <a:ext cx="36724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C00000"/>
                </a:solidFill>
              </a:rPr>
              <a:t>CLIC specification: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3x10</a:t>
            </a:r>
            <a:r>
              <a:rPr lang="en-GB" sz="2800" baseline="30000" dirty="0" smtClean="0">
                <a:solidFill>
                  <a:srgbClr val="C00000"/>
                </a:solidFill>
              </a:rPr>
              <a:t>-7</a:t>
            </a:r>
            <a:r>
              <a:rPr lang="en-GB" sz="2800" dirty="0" smtClean="0">
                <a:solidFill>
                  <a:srgbClr val="C00000"/>
                </a:solidFill>
              </a:rPr>
              <a:t> 1/pulse/m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At 50 Hz, per structure: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1 BD every 3 days 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Per facility:</a:t>
            </a:r>
          </a:p>
          <a:p>
            <a:r>
              <a:rPr lang="en-GB" sz="2800" dirty="0" smtClean="0">
                <a:solidFill>
                  <a:srgbClr val="C00000"/>
                </a:solidFill>
              </a:rPr>
              <a:t>1 BD someplace every 2 seconds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59" y="2813905"/>
            <a:ext cx="4988141" cy="352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6415" r="8734" b="4025"/>
          <a:stretch/>
        </p:blipFill>
        <p:spPr>
          <a:xfrm>
            <a:off x="539552" y="749784"/>
            <a:ext cx="8289985" cy="61420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16632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Performance summary at CLIC specifications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771800" y="5517232"/>
                <a:ext cx="2783839" cy="560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5517232"/>
                <a:ext cx="2783839" cy="5603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61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68466" y="1988840"/>
            <a:ext cx="5181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Breakdowns in more detail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717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09513"/>
            <a:ext cx="3815263" cy="29325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126" y="4297725"/>
            <a:ext cx="6849394" cy="24238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694" y="188640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Breakdown position determination using timing and phase.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6823" y="1109513"/>
            <a:ext cx="4236422" cy="303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4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51720" y="404664"/>
            <a:ext cx="4791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Important dependencies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3528" y="1340768"/>
                <a:ext cx="8496944" cy="3606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Over many experiments, rf and pulsed dc, we have observed that the BDR (</a:t>
                </a:r>
                <a:r>
                  <a:rPr lang="en-GB" sz="2000" dirty="0" err="1" smtClean="0"/>
                  <a:t>BreakDown</a:t>
                </a:r>
                <a:r>
                  <a:rPr lang="en-GB" sz="2000" dirty="0" smtClean="0"/>
                  <a:t> Rate) depends on the rf pulse parameters - both gradient and pulse length.</a:t>
                </a:r>
              </a:p>
              <a:p>
                <a:r>
                  <a:rPr lang="en-GB" sz="2000" dirty="0" smtClean="0"/>
                  <a:t>The approximate behaviour is given by:</a:t>
                </a:r>
              </a:p>
              <a:p>
                <a:endParaRPr lang="en-GB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algn="ctr"/>
                <a:endParaRPr lang="en-GB" dirty="0"/>
              </a:p>
              <a:p>
                <a:r>
                  <a:rPr lang="en-GB" sz="2000" dirty="0" smtClean="0"/>
                  <a:t>This is a crucial dependency.</a:t>
                </a:r>
              </a:p>
              <a:p>
                <a:endParaRPr lang="en-GB" sz="2000" dirty="0"/>
              </a:p>
              <a:p>
                <a:r>
                  <a:rPr lang="en-GB" sz="2000" dirty="0" smtClean="0"/>
                  <a:t>I’ll first show you some data from which we extract this dependency, then a bit of theory which may explain it.</a:t>
                </a:r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340768"/>
                <a:ext cx="8496944" cy="3606628"/>
              </a:xfrm>
              <a:prstGeom prst="rect">
                <a:avLst/>
              </a:prstGeom>
              <a:blipFill rotWithShape="0">
                <a:blip r:embed="rId2"/>
                <a:stretch>
                  <a:fillRect l="-717" t="-1014" r="-933" b="-2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532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Releva</a:t>
            </a:r>
            <a:r>
              <a:rPr lang="en-US" altLang="ja-JP" dirty="0" smtClean="0"/>
              <a:t>n</a:t>
            </a:r>
            <a:r>
              <a:rPr kumimoji="1" lang="en-US" altLang="ja-JP" dirty="0" smtClean="0"/>
              <a:t>t data points of BDR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Eacc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2010/10/20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ja-JP" smtClean="0">
                <a:solidFill>
                  <a:prstClr val="black">
                    <a:tint val="75000"/>
                  </a:prstClr>
                </a:solidFill>
              </a:rPr>
              <a:t>Report from Nextef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701" y="980728"/>
            <a:ext cx="5078986" cy="4429472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76" y="5661346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Steep rise as </a:t>
            </a:r>
            <a:r>
              <a:rPr kumimoji="1" lang="en-US" altLang="ja-JP" sz="2400" dirty="0" err="1" smtClean="0">
                <a:solidFill>
                  <a:srgbClr val="0070C0"/>
                </a:solidFill>
              </a:rPr>
              <a:t>Eacc</a:t>
            </a:r>
            <a:r>
              <a:rPr kumimoji="1" lang="en-US" altLang="ja-JP" sz="2400" dirty="0" smtClean="0">
                <a:solidFill>
                  <a:srgbClr val="0070C0"/>
                </a:solidFill>
              </a:rPr>
              <a:t>, 10 times per 10 MV/m, less steep than T18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32" y="479725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TD18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2" y="6309320"/>
            <a:ext cx="1270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T. Higo, KEK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34" y="116632"/>
            <a:ext cx="8496944" cy="1224136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TD18_#2   BDR versus width</a:t>
            </a:r>
            <a:br>
              <a:rPr kumimoji="1" lang="en-US" altLang="ja-JP" sz="3200" dirty="0" smtClean="0"/>
            </a:br>
            <a:r>
              <a:rPr lang="en-US" altLang="ja-JP" sz="2400" dirty="0" smtClean="0"/>
              <a:t>at 100MV/m around 2800hr and at 90MV/m around 3500hr</a:t>
            </a:r>
            <a:endParaRPr kumimoji="1"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2010/10/20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ja-JP" smtClean="0">
                <a:solidFill>
                  <a:prstClr val="black">
                    <a:tint val="75000"/>
                  </a:prstClr>
                </a:solidFill>
              </a:rPr>
              <a:t>Report from Nextef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06CF4-DF7C-4117-9349-39C189A3910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 descr="C:\Higo\2010\X-band\Nextef\TD18_#2\101016 Summary (14)\101017 BDR vs Width 100 at 2800hr and 90 at 3500h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700" y="1124744"/>
            <a:ext cx="5286756" cy="4320480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755576" y="5661346"/>
            <a:ext cx="7848872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Similar dependence at 90 and 100 if take usual single pulse?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32" y="4797250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TD18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2" y="6309320"/>
            <a:ext cx="1270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T. Higo, KEK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3999" cy="6843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39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60648"/>
            <a:ext cx="7893090" cy="3645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293096"/>
            <a:ext cx="3249601" cy="14974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80285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soft Cu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1915" y="3856269"/>
            <a:ext cx="91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hard Cu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7951" r="20075" b="4851"/>
          <a:stretch/>
        </p:blipFill>
        <p:spPr>
          <a:xfrm>
            <a:off x="709172" y="4428062"/>
            <a:ext cx="2854716" cy="23126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1920" y="616530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master’s thesis of Laura Mercade Morales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05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1520" y="188640"/>
            <a:ext cx="85689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Today we will study </a:t>
            </a:r>
            <a:r>
              <a:rPr lang="en-GB" sz="2400" dirty="0"/>
              <a:t>these </a:t>
            </a:r>
            <a:r>
              <a:rPr lang="en-GB" sz="2400" dirty="0">
                <a:solidFill>
                  <a:srgbClr val="0070C0"/>
                </a:solidFill>
              </a:rPr>
              <a:t>high-power</a:t>
            </a:r>
            <a:r>
              <a:rPr lang="en-GB" sz="2400" dirty="0"/>
              <a:t>, and </a:t>
            </a:r>
            <a:r>
              <a:rPr lang="en-GB" sz="2400" dirty="0">
                <a:solidFill>
                  <a:srgbClr val="0070C0"/>
                </a:solidFill>
              </a:rPr>
              <a:t>high-gradient</a:t>
            </a:r>
            <a:r>
              <a:rPr lang="en-GB" sz="2400" dirty="0"/>
              <a:t>, </a:t>
            </a:r>
            <a:r>
              <a:rPr lang="en-GB" sz="2400" dirty="0" smtClean="0"/>
              <a:t>phenomena.</a:t>
            </a:r>
          </a:p>
          <a:p>
            <a:endParaRPr lang="en-US" sz="2400" dirty="0" smtClean="0"/>
          </a:p>
          <a:p>
            <a:r>
              <a:rPr lang="en-US" sz="2400" dirty="0" smtClean="0"/>
              <a:t>We need to approach the subject in a very different way than the earlier sections since it involves the interplay of many different areas of physics including:</a:t>
            </a:r>
          </a:p>
          <a:p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Electromagnetism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Material science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Plasma physics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Field and photo emission</a:t>
            </a:r>
            <a:endParaRPr lang="en-US" sz="2400" dirty="0" smtClean="0">
              <a:solidFill>
                <a:srgbClr val="00B050"/>
              </a:solidFill>
            </a:endParaRPr>
          </a:p>
          <a:p>
            <a:endParaRPr lang="en-US" sz="2400" dirty="0"/>
          </a:p>
          <a:p>
            <a:r>
              <a:rPr lang="en-GB" sz="2400" dirty="0" smtClean="0"/>
              <a:t>And much of our understanding is still phenomenological so you need to learn a lot about the </a:t>
            </a:r>
            <a:r>
              <a:rPr lang="en-GB" sz="2400" dirty="0" smtClean="0">
                <a:solidFill>
                  <a:srgbClr val="FF0000"/>
                </a:solidFill>
              </a:rPr>
              <a:t>experiments</a:t>
            </a:r>
            <a:r>
              <a:rPr lang="en-GB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014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635" y="72553"/>
            <a:ext cx="5364088" cy="2398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4031"/>
            <a:ext cx="3670110" cy="18228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1800" y="2924821"/>
            <a:ext cx="6146891" cy="3082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57" y="4404946"/>
            <a:ext cx="36374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1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4" y="44624"/>
            <a:ext cx="9111745" cy="6813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836" y="59087"/>
            <a:ext cx="2424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V. </a:t>
            </a:r>
            <a:r>
              <a:rPr lang="en-GB" dirty="0" err="1" smtClean="0">
                <a:solidFill>
                  <a:prstClr val="black"/>
                </a:solidFill>
              </a:rPr>
              <a:t>Dolgashev</a:t>
            </a:r>
            <a:r>
              <a:rPr lang="en-GB" dirty="0" smtClean="0">
                <a:solidFill>
                  <a:prstClr val="black"/>
                </a:solidFill>
              </a:rPr>
              <a:t>, EAAC2015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21224" y="1988840"/>
            <a:ext cx="7276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 smtClean="0"/>
              <a:t>Long term operation and conditioning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435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Conditioning data</a:t>
            </a:r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DE9-17B3-47FF-83C1-7ECE66C0F4E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3792" y="623647"/>
            <a:ext cx="6636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Xbox-1: TD26CC#1 full conditioning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5348"/>
            <a:ext cx="9144000" cy="5174260"/>
          </a:xfrm>
          <a:prstGeom prst="rect">
            <a:avLst/>
          </a:prstGeom>
        </p:spPr>
      </p:pic>
      <p:pic>
        <p:nvPicPr>
          <p:cNvPr id="11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t="34251" r="24638" b="30545"/>
          <a:stretch/>
        </p:blipFill>
        <p:spPr bwMode="auto">
          <a:xfrm>
            <a:off x="6300192" y="603934"/>
            <a:ext cx="2075528" cy="1140079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83792" y="1110006"/>
            <a:ext cx="5772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An </a:t>
            </a:r>
            <a:r>
              <a:rPr lang="en-GB" sz="2000" b="1" dirty="0">
                <a:solidFill>
                  <a:prstClr val="black"/>
                </a:solidFill>
              </a:rPr>
              <a:t>automatic conditioning algorithm </a:t>
            </a:r>
            <a:r>
              <a:rPr lang="en-GB" sz="2000" dirty="0">
                <a:solidFill>
                  <a:prstClr val="black"/>
                </a:solidFill>
              </a:rPr>
              <a:t>was enable to keep a constant BDR while increasing the power</a:t>
            </a:r>
            <a:r>
              <a:rPr lang="en-GB" sz="2000" dirty="0" smtClean="0">
                <a:solidFill>
                  <a:prstClr val="black"/>
                </a:solidFill>
              </a:rPr>
              <a:t>.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074610" y="2924944"/>
            <a:ext cx="2069390" cy="92333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Measurement </a:t>
            </a:r>
          </a:p>
          <a:p>
            <a:r>
              <a:rPr lang="en-GB" b="1" dirty="0">
                <a:solidFill>
                  <a:prstClr val="black"/>
                </a:solidFill>
              </a:rPr>
              <a:t>BDR = 2e-6 </a:t>
            </a:r>
            <a:r>
              <a:rPr lang="en-GB" b="1" dirty="0" err="1">
                <a:solidFill>
                  <a:prstClr val="black"/>
                </a:solidFill>
              </a:rPr>
              <a:t>bpp</a:t>
            </a:r>
            <a:r>
              <a:rPr lang="en-GB" b="1" dirty="0">
                <a:solidFill>
                  <a:prstClr val="black"/>
                </a:solidFill>
              </a:rPr>
              <a:t> at 100MV/m 250ns</a:t>
            </a:r>
          </a:p>
        </p:txBody>
      </p:sp>
    </p:spTree>
    <p:extLst>
      <p:ext uri="{BB962C8B-B14F-4D97-AF65-F5344CB8AC3E}">
        <p14:creationId xmlns:p14="http://schemas.microsoft.com/office/powerpoint/2010/main" val="9236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18" r="3950"/>
          <a:stretch/>
        </p:blipFill>
        <p:spPr>
          <a:xfrm>
            <a:off x="971650" y="2125532"/>
            <a:ext cx="6923314" cy="4218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3626" y="222015"/>
            <a:ext cx="2044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Conditioning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79262"/>
            <a:ext cx="9152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Accelerating structures do not run right away at full specification – pulse length and gradient need to be gradually increased while pulsing. Typical behaviour looks like this:   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520819" y="6361337"/>
            <a:ext cx="32079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4 million pulses per day at 50 Hz</a:t>
            </a:r>
            <a:endParaRPr lang="en-US" dirty="0"/>
          </a:p>
        </p:txBody>
      </p:sp>
      <p:sp>
        <p:nvSpPr>
          <p:cNvPr id="18" name="Curved Down Arrow 17"/>
          <p:cNvSpPr/>
          <p:nvPr/>
        </p:nvSpPr>
        <p:spPr>
          <a:xfrm>
            <a:off x="2882483" y="2396422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>
            <a:off x="3709522" y="2402657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>
            <a:off x="4186565" y="2402658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urved Down Arrow 22"/>
          <p:cNvSpPr/>
          <p:nvPr/>
        </p:nvSpPr>
        <p:spPr>
          <a:xfrm>
            <a:off x="4808748" y="2402658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3027" y="1833786"/>
            <a:ext cx="187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Pulse length steps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57886" y="2699657"/>
            <a:ext cx="1480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BDR falls during flat E run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161315" y="2863165"/>
            <a:ext cx="1436913" cy="43543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885543" y="3294743"/>
            <a:ext cx="1712685" cy="1008743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96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dirty="0" smtClean="0"/>
              <a:t>Cavity Conditioning Algorithm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447800"/>
            <a:ext cx="3746500" cy="4851400"/>
          </a:xfrm>
        </p:spPr>
        <p:txBody>
          <a:bodyPr/>
          <a:lstStyle/>
          <a:p>
            <a:r>
              <a:rPr lang="en-GB" sz="2400" dirty="0" smtClean="0"/>
              <a:t>Automatically controls incident power to structure.</a:t>
            </a:r>
          </a:p>
          <a:p>
            <a:r>
              <a:rPr lang="en-GB" sz="2400" dirty="0" smtClean="0"/>
              <a:t>Short term: +10kW steps every 6 min and -10kW per BD event.</a:t>
            </a:r>
          </a:p>
          <a:p>
            <a:r>
              <a:rPr lang="en-GB" sz="2400" b="1" dirty="0" smtClean="0"/>
              <a:t>Long Term</a:t>
            </a:r>
            <a:r>
              <a:rPr lang="en-GB" sz="2400" dirty="0" smtClean="0"/>
              <a:t>: Measures BDR (1MPulse moving avg.) and will stop power increase if BDR too high.</a:t>
            </a:r>
            <a:endParaRPr lang="en-GB" sz="2400" dirty="0"/>
          </a:p>
        </p:txBody>
      </p:sp>
      <p:pic>
        <p:nvPicPr>
          <p:cNvPr id="13314" name="Picture 2" descr="\\cern.ch\dfs\Users\m\mkxtest\Public\T26\CLIC-Meeting\Condition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346" y="927100"/>
            <a:ext cx="5032654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26400" y="1562400"/>
            <a:ext cx="1656000" cy="73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7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Conditioning data</a:t>
            </a:r>
            <a:endParaRPr lang="en-US" dirty="0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72DE9-17B3-47FF-83C1-7ECE66C0F4E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3792" y="623647"/>
            <a:ext cx="6636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Xbox-1: TD26CC#1 full conditioning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10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5348"/>
            <a:ext cx="9144000" cy="5174260"/>
          </a:xfrm>
          <a:prstGeom prst="rect">
            <a:avLst/>
          </a:prstGeom>
        </p:spPr>
      </p:pic>
      <p:pic>
        <p:nvPicPr>
          <p:cNvPr id="11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3" t="34251" r="24638" b="30545"/>
          <a:stretch/>
        </p:blipFill>
        <p:spPr bwMode="auto">
          <a:xfrm>
            <a:off x="6300192" y="603934"/>
            <a:ext cx="2075528" cy="1140079"/>
          </a:xfrm>
          <a:prstGeom prst="rect">
            <a:avLst/>
          </a:prstGeom>
          <a:noFill/>
          <a:ln w="127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383792" y="1110006"/>
            <a:ext cx="5772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An </a:t>
            </a:r>
            <a:r>
              <a:rPr lang="en-GB" sz="2000" b="1" dirty="0">
                <a:solidFill>
                  <a:prstClr val="black"/>
                </a:solidFill>
              </a:rPr>
              <a:t>automatic conditioning algorithm </a:t>
            </a:r>
            <a:r>
              <a:rPr lang="en-GB" sz="2000" dirty="0">
                <a:solidFill>
                  <a:prstClr val="black"/>
                </a:solidFill>
              </a:rPr>
              <a:t>was enable to keep a constant BDR while increasing the power</a:t>
            </a:r>
            <a:r>
              <a:rPr lang="en-GB" sz="2000" dirty="0" smtClean="0">
                <a:solidFill>
                  <a:prstClr val="black"/>
                </a:solidFill>
              </a:rPr>
              <a:t>.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7074610" y="2924944"/>
            <a:ext cx="2069390" cy="92333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Measurement </a:t>
            </a:r>
          </a:p>
          <a:p>
            <a:r>
              <a:rPr lang="en-GB" b="1" dirty="0">
                <a:solidFill>
                  <a:prstClr val="black"/>
                </a:solidFill>
              </a:rPr>
              <a:t>BDR = 2e-6 </a:t>
            </a:r>
            <a:r>
              <a:rPr lang="en-GB" b="1" dirty="0" err="1">
                <a:solidFill>
                  <a:prstClr val="black"/>
                </a:solidFill>
              </a:rPr>
              <a:t>bpp</a:t>
            </a:r>
            <a:r>
              <a:rPr lang="en-GB" b="1" dirty="0">
                <a:solidFill>
                  <a:prstClr val="black"/>
                </a:solidFill>
              </a:rPr>
              <a:t> at 100MV/m 250ns</a:t>
            </a:r>
          </a:p>
        </p:txBody>
      </p:sp>
    </p:spTree>
    <p:extLst>
      <p:ext uri="{BB962C8B-B14F-4D97-AF65-F5344CB8AC3E}">
        <p14:creationId xmlns:p14="http://schemas.microsoft.com/office/powerpoint/2010/main" val="105061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2" descr="\\cern.ch\dfs\Users\j\jginerna\Desktop\notsca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870222"/>
            <a:ext cx="5520654" cy="207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\\cern.ch\dfs\Users\j\jginerna\Desktop\timescal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800509"/>
            <a:ext cx="5523410" cy="207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9" descr="\\cern.ch\dfs\Users\j\jginerna\Desktop\timeandBDRscale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4744725"/>
            <a:ext cx="5530325" cy="2074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75" y="1166956"/>
            <a:ext cx="712693" cy="90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Connector 7"/>
          <p:cNvCxnSpPr/>
          <p:nvPr/>
        </p:nvCxnSpPr>
        <p:spPr>
          <a:xfrm>
            <a:off x="5988198" y="1029155"/>
            <a:ext cx="0" cy="551577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17"/>
          <p:cNvCxnSpPr/>
          <p:nvPr/>
        </p:nvCxnSpPr>
        <p:spPr>
          <a:xfrm>
            <a:off x="8364462" y="592173"/>
            <a:ext cx="0" cy="595275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8"/>
          <p:cNvSpPr txBox="1"/>
          <p:nvPr/>
        </p:nvSpPr>
        <p:spPr>
          <a:xfrm>
            <a:off x="4908079" y="1029155"/>
            <a:ext cx="10390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</a:rPr>
              <a:t>BDR= 7e-5 </a:t>
            </a:r>
            <a:r>
              <a:rPr lang="en-GB" sz="1100" dirty="0" err="1">
                <a:solidFill>
                  <a:prstClr val="black"/>
                </a:solidFill>
              </a:rPr>
              <a:t>bpp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35" name="TextBox 19"/>
          <p:cNvSpPr txBox="1"/>
          <p:nvPr/>
        </p:nvSpPr>
        <p:spPr>
          <a:xfrm>
            <a:off x="6132214" y="1029155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</a:rPr>
              <a:t>2e-5 </a:t>
            </a:r>
            <a:r>
              <a:rPr lang="en-GB" sz="1100" dirty="0" err="1">
                <a:solidFill>
                  <a:prstClr val="black"/>
                </a:solidFill>
              </a:rPr>
              <a:t>bpp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36" name="TextBox 20"/>
          <p:cNvSpPr txBox="1"/>
          <p:nvPr/>
        </p:nvSpPr>
        <p:spPr>
          <a:xfrm>
            <a:off x="8389565" y="1029155"/>
            <a:ext cx="6960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</a:rPr>
              <a:t>2e-6 </a:t>
            </a:r>
            <a:r>
              <a:rPr lang="en-GB" sz="1100" dirty="0" err="1">
                <a:solidFill>
                  <a:prstClr val="black"/>
                </a:solidFill>
              </a:rPr>
              <a:t>bpp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5640187" y="755200"/>
            <a:ext cx="10903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prstClr val="black"/>
                </a:solidFill>
              </a:rPr>
              <a:t>CONDITIONING</a:t>
            </a:r>
          </a:p>
        </p:txBody>
      </p:sp>
      <p:sp>
        <p:nvSpPr>
          <p:cNvPr id="38" name="TextBox 24"/>
          <p:cNvSpPr txBox="1"/>
          <p:nvPr/>
        </p:nvSpPr>
        <p:spPr>
          <a:xfrm>
            <a:off x="8305530" y="592173"/>
            <a:ext cx="8640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prstClr val="black"/>
                </a:solidFill>
              </a:rPr>
              <a:t>BDR measure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3710" y="1673292"/>
            <a:ext cx="2350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prstClr val="black"/>
                </a:solidFill>
              </a:rPr>
              <a:t>Raw data</a:t>
            </a:r>
            <a:r>
              <a:rPr lang="en-GB" sz="2000" dirty="0">
                <a:solidFill>
                  <a:prstClr val="black"/>
                </a:solidFill>
              </a:rPr>
              <a:t> full history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79512" y="2852936"/>
                <a:ext cx="4104456" cy="1646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prstClr val="black"/>
                    </a:solidFill>
                  </a:rPr>
                  <a:t>Equivalent gradient </a:t>
                </a:r>
                <a:r>
                  <a:rPr lang="en-GB" sz="2000" dirty="0">
                    <a:solidFill>
                      <a:prstClr val="black"/>
                    </a:solidFill>
                  </a:rPr>
                  <a:t>curve with constant pulse length of </a:t>
                </a:r>
                <a:r>
                  <a:rPr lang="en-GB" sz="2000" b="1" dirty="0" smtClean="0">
                    <a:solidFill>
                      <a:prstClr val="black"/>
                    </a:solidFill>
                  </a:rPr>
                  <a:t>250ns </a:t>
                </a:r>
                <a:r>
                  <a:rPr lang="en-GB" sz="2000" dirty="0">
                    <a:solidFill>
                      <a:prstClr val="black"/>
                    </a:solidFill>
                  </a:rPr>
                  <a:t>since the beginning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𝑠𝑐𝑎𝑙𝑒𝑑</m:t>
                          </m:r>
                        </m:sup>
                      </m:sSubSup>
                      <m:r>
                        <a:rPr lang="es-ES" sz="2000" i="1" smtClean="0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200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sz="200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20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20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sub>
                                    <m:sup/>
                                  </m:sSubSup>
                                </m:num>
                                <m:den>
                                  <m:r>
                                    <a:rPr lang="es-ES" sz="20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250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s-ES" sz="200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ns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20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−1/6</m:t>
                          </m:r>
                        </m:sup>
                      </m:sSup>
                    </m:oMath>
                  </m:oMathPara>
                </a14:m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852936"/>
                <a:ext cx="4104456" cy="1646092"/>
              </a:xfrm>
              <a:prstGeom prst="rect">
                <a:avLst/>
              </a:prstGeom>
              <a:blipFill rotWithShape="1">
                <a:blip r:embed="rId6"/>
                <a:stretch>
                  <a:fillRect l="-1484" t="-185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Scaling: description of conditioning state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J.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Giner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Navarro - HG2015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8DFE8-AE87-4F33-A95E-30DB6B220CE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3793" y="705291"/>
            <a:ext cx="484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TD26CC#1 </a:t>
            </a:r>
            <a:r>
              <a:rPr lang="en-GB" sz="2400" b="1" dirty="0" smtClean="0">
                <a:solidFill>
                  <a:srgbClr val="002060"/>
                </a:solidFill>
              </a:rPr>
              <a:t>scaled gradient</a:t>
            </a:r>
            <a:endParaRPr lang="en-US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79512" y="4878166"/>
                <a:ext cx="4104456" cy="19352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prstClr val="black"/>
                    </a:solidFill>
                  </a:rPr>
                  <a:t>Equivalent gradient </a:t>
                </a:r>
                <a:r>
                  <a:rPr lang="en-GB" sz="2000" dirty="0">
                    <a:solidFill>
                      <a:prstClr val="black"/>
                    </a:solidFill>
                  </a:rPr>
                  <a:t>curve with constant pulse length of </a:t>
                </a:r>
                <a:r>
                  <a:rPr lang="en-GB" sz="2000" b="1" dirty="0" smtClean="0">
                    <a:solidFill>
                      <a:prstClr val="black"/>
                    </a:solidFill>
                  </a:rPr>
                  <a:t>250ns </a:t>
                </a:r>
                <a:r>
                  <a:rPr lang="en-GB" sz="2000" dirty="0" smtClean="0">
                    <a:solidFill>
                      <a:prstClr val="black"/>
                    </a:solidFill>
                  </a:rPr>
                  <a:t>and </a:t>
                </a:r>
                <a:r>
                  <a:rPr lang="en-GB" sz="2000" dirty="0">
                    <a:solidFill>
                      <a:prstClr val="black"/>
                    </a:solidFill>
                  </a:rPr>
                  <a:t>constant BDR of </a:t>
                </a:r>
                <a:r>
                  <a:rPr lang="en-GB" sz="2000" b="1" dirty="0" smtClean="0">
                    <a:solidFill>
                      <a:prstClr val="black"/>
                    </a:solidFill>
                  </a:rPr>
                  <a:t>2e-5 </a:t>
                </a:r>
                <a:r>
                  <a:rPr lang="en-GB" sz="2000" b="1" dirty="0" err="1" smtClean="0">
                    <a:solidFill>
                      <a:prstClr val="black"/>
                    </a:solidFill>
                  </a:rPr>
                  <a:t>bpp</a:t>
                </a:r>
                <a:r>
                  <a:rPr lang="en-GB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GB" sz="2000" dirty="0" smtClean="0">
                    <a:solidFill>
                      <a:prstClr val="black"/>
                    </a:solidFill>
                  </a:rPr>
                  <a:t>since </a:t>
                </a:r>
                <a:r>
                  <a:rPr lang="en-GB" sz="2000" dirty="0">
                    <a:solidFill>
                      <a:prstClr val="black"/>
                    </a:solidFill>
                  </a:rPr>
                  <a:t>the beginning </a:t>
                </a:r>
                <a:endParaRPr lang="en-GB" sz="2000" b="1" dirty="0">
                  <a:solidFill>
                    <a:prstClr val="black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𝑠𝑐𝑎𝑙𝑒𝑑</m:t>
                          </m:r>
                        </m:sup>
                      </m:sSubSup>
                      <m:r>
                        <a:rPr lang="es-ES" sz="1600" i="1">
                          <a:solidFill>
                            <a:prstClr val="black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16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𝑝</m:t>
                                      </m:r>
                                    </m:sub>
                                    <m:sup/>
                                  </m:sSubSup>
                                </m:num>
                                <m:den>
                                  <m:r>
                                    <a:rPr lang="es-ES" sz="16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250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s-ES" sz="160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ns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−1/6</m:t>
                          </m:r>
                        </m:sup>
                      </m:sSup>
                      <m:sSup>
                        <m:sSupPr>
                          <m:ctrlPr>
                            <a:rPr lang="es-ES" sz="16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ES" sz="16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sz="16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s-ES" sz="160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BDR</m:t>
                                  </m:r>
                                </m:num>
                                <m:den>
                                  <m:r>
                                    <a:rPr lang="es-ES" sz="16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s-ES" sz="160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·</m:t>
                                  </m:r>
                                  <m:sSup>
                                    <m:sSupPr>
                                      <m:ctrlPr>
                                        <a:rPr lang="es-ES" sz="16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s-ES" sz="1600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s-ES" sz="1600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</a:rPr>
                                        <m:t>−5</m:t>
                                      </m:r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s-ES" sz="1600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bpp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16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1/</m:t>
                          </m:r>
                          <m:r>
                            <a:rPr lang="es-ES" sz="16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30</m:t>
                          </m:r>
                        </m:sup>
                      </m:sSup>
                    </m:oMath>
                  </m:oMathPara>
                </a14:m>
                <a:endParaRPr lang="en-GB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4878166"/>
                <a:ext cx="4104456" cy="1935210"/>
              </a:xfrm>
              <a:prstGeom prst="rect">
                <a:avLst/>
              </a:prstGeom>
              <a:blipFill rotWithShape="1">
                <a:blip r:embed="rId7"/>
                <a:stretch>
                  <a:fillRect l="-1484" t="-157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17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Collection of conditioning histories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794" y="608012"/>
            <a:ext cx="8004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2060"/>
                </a:solidFill>
              </a:rPr>
              <a:t>CLIC damped (TD) structures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21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r="10656"/>
          <a:stretch/>
        </p:blipFill>
        <p:spPr bwMode="auto">
          <a:xfrm>
            <a:off x="4929940" y="1228686"/>
            <a:ext cx="4085132" cy="232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9667" r="13249" b="29333"/>
          <a:stretch/>
        </p:blipFill>
        <p:spPr bwMode="auto">
          <a:xfrm>
            <a:off x="251520" y="1198838"/>
            <a:ext cx="4273340" cy="239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0" t="20611" r="8876" b="12118"/>
          <a:stretch/>
        </p:blipFill>
        <p:spPr bwMode="auto">
          <a:xfrm>
            <a:off x="420238" y="3981697"/>
            <a:ext cx="4097808" cy="250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9"/>
          <p:cNvPicPr>
            <a:picLocks noChangeAspect="1"/>
          </p:cNvPicPr>
          <p:nvPr/>
        </p:nvPicPr>
        <p:blipFill rotWithShape="1">
          <a:blip r:embed="rId5"/>
          <a:srcRect l="1821" t="5876" r="719" b="2582"/>
          <a:stretch/>
        </p:blipFill>
        <p:spPr>
          <a:xfrm>
            <a:off x="5245597" y="3996493"/>
            <a:ext cx="3580466" cy="2355039"/>
          </a:xfrm>
          <a:prstGeom prst="rect">
            <a:avLst/>
          </a:prstGeom>
        </p:spPr>
      </p:pic>
      <p:sp>
        <p:nvSpPr>
          <p:cNvPr id="25" name="TextBox 11"/>
          <p:cNvSpPr txBox="1"/>
          <p:nvPr/>
        </p:nvSpPr>
        <p:spPr>
          <a:xfrm rot="16200000">
            <a:off x="-978015" y="2082592"/>
            <a:ext cx="2448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TD26CC (XBOX-1)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6" name="TextBox 12"/>
          <p:cNvSpPr txBox="1"/>
          <p:nvPr/>
        </p:nvSpPr>
        <p:spPr>
          <a:xfrm rot="16200000">
            <a:off x="3607770" y="2214170"/>
            <a:ext cx="2352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 (XBOX-1)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7" name="TextBox 13"/>
          <p:cNvSpPr txBox="1"/>
          <p:nvPr/>
        </p:nvSpPr>
        <p:spPr>
          <a:xfrm rot="16200000">
            <a:off x="-944231" y="4969022"/>
            <a:ext cx="23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</a:t>
            </a:r>
            <a:r>
              <a:rPr lang="en-GB" sz="2000" i="1" dirty="0" smtClean="0">
                <a:solidFill>
                  <a:srgbClr val="002060"/>
                </a:solidFill>
              </a:rPr>
              <a:t>#4</a:t>
            </a:r>
            <a:r>
              <a:rPr lang="en-GB" sz="2000" dirty="0" smtClean="0">
                <a:solidFill>
                  <a:srgbClr val="002060"/>
                </a:solidFill>
              </a:rPr>
              <a:t> (NEXTEF)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8" name="TextBox 14"/>
          <p:cNvSpPr txBox="1"/>
          <p:nvPr/>
        </p:nvSpPr>
        <p:spPr>
          <a:xfrm rot="16200000">
            <a:off x="3587138" y="4966559"/>
            <a:ext cx="23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</a:t>
            </a:r>
            <a:r>
              <a:rPr lang="en-GB" sz="2000" i="1" dirty="0" smtClean="0">
                <a:solidFill>
                  <a:srgbClr val="002060"/>
                </a:solidFill>
              </a:rPr>
              <a:t>#2</a:t>
            </a:r>
            <a:r>
              <a:rPr lang="en-GB" sz="2000" dirty="0" smtClean="0">
                <a:solidFill>
                  <a:srgbClr val="002060"/>
                </a:solidFill>
              </a:rPr>
              <a:t> (NEXTEF)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9" name="Rectangle 15"/>
          <p:cNvSpPr/>
          <p:nvPr/>
        </p:nvSpPr>
        <p:spPr>
          <a:xfrm>
            <a:off x="46293" y="1198838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15"/>
          <p:cNvSpPr/>
          <p:nvPr/>
        </p:nvSpPr>
        <p:spPr>
          <a:xfrm>
            <a:off x="4583829" y="1198838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4" name="Rectangle 15"/>
          <p:cNvSpPr/>
          <p:nvPr/>
        </p:nvSpPr>
        <p:spPr>
          <a:xfrm>
            <a:off x="46293" y="3973326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Rectangle 15"/>
          <p:cNvSpPr/>
          <p:nvPr/>
        </p:nvSpPr>
        <p:spPr>
          <a:xfrm>
            <a:off x="4572000" y="3969975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"/>
          <a:stretch/>
        </p:blipFill>
        <p:spPr>
          <a:xfrm>
            <a:off x="202636" y="3693525"/>
            <a:ext cx="7312581" cy="28887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/>
          <a:stretch/>
        </p:blipFill>
        <p:spPr>
          <a:xfrm>
            <a:off x="136011" y="928312"/>
            <a:ext cx="7445829" cy="290903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763396" y="1145735"/>
            <a:ext cx="4016558" cy="377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prstClr val="black"/>
                </a:solidFill>
              </a:rPr>
              <a:t>Scaled gradient vs cumulative number of PULSES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3568" y="3916094"/>
            <a:ext cx="4320480" cy="377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prstClr val="black"/>
                </a:solidFill>
              </a:rPr>
              <a:t>Scaled gradient vs cumulative number of BREAKDOWNS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77977" y="201137"/>
            <a:ext cx="4187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Comparing conditioning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94286" y="1789000"/>
            <a:ext cx="170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Pulses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94286" y="4497222"/>
            <a:ext cx="2249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Breakdowns</a:t>
            </a:r>
            <a:endParaRPr 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35672" y="3394715"/>
                <a:ext cx="2166940" cy="435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672" y="3394715"/>
                <a:ext cx="2166940" cy="43576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4571999" y="6001263"/>
            <a:ext cx="4572000" cy="8309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1200" dirty="0" smtClean="0"/>
              <a:t>Alberto </a:t>
            </a:r>
            <a:r>
              <a:rPr lang="en-GB" sz="1200" dirty="0"/>
              <a:t>Degiovanni, Walter Wuensch, and Jorge Giner </a:t>
            </a:r>
            <a:r>
              <a:rPr lang="en-GB" sz="1200" dirty="0" smtClean="0"/>
              <a:t>Navarro, </a:t>
            </a:r>
            <a:r>
              <a:rPr lang="en-GB" sz="1200" i="1" dirty="0" smtClean="0"/>
              <a:t>Comparison </a:t>
            </a:r>
            <a:r>
              <a:rPr lang="en-GB" sz="1200" i="1" dirty="0"/>
              <a:t>of the conditioning of high gradient accelerating </a:t>
            </a:r>
            <a:r>
              <a:rPr lang="en-GB" sz="1200" i="1" dirty="0" smtClean="0"/>
              <a:t>structures</a:t>
            </a:r>
            <a:r>
              <a:rPr lang="en-GB" sz="1200" dirty="0" smtClean="0"/>
              <a:t>, Phys</a:t>
            </a:r>
            <a:r>
              <a:rPr lang="en-GB" sz="1200" dirty="0"/>
              <a:t>. Rev. </a:t>
            </a:r>
            <a:r>
              <a:rPr lang="en-GB" sz="1200" dirty="0" err="1"/>
              <a:t>Accel</a:t>
            </a:r>
            <a:r>
              <a:rPr lang="en-GB" sz="1200" dirty="0"/>
              <a:t>. Beams 19, 032001 (2016) - Published 4 March 2016</a:t>
            </a:r>
          </a:p>
        </p:txBody>
      </p:sp>
    </p:spTree>
    <p:extLst>
      <p:ext uri="{BB962C8B-B14F-4D97-AF65-F5344CB8AC3E}">
        <p14:creationId xmlns:p14="http://schemas.microsoft.com/office/powerpoint/2010/main" val="224358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71600" y="1196752"/>
            <a:ext cx="75608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Introduction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rf system hardware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rf signals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Conditioning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Gradient and pulse length dependencies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Geometrical dependence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sz="2400" dirty="0" smtClean="0"/>
              <a:t>Dynamics of high-surface fields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07904" y="260648"/>
            <a:ext cx="1723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B050"/>
                </a:solidFill>
              </a:rPr>
              <a:t>Outline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7367" y="260648"/>
            <a:ext cx="8380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 smtClean="0"/>
              <a:t>Important question:</a:t>
            </a:r>
          </a:p>
          <a:p>
            <a:pPr>
              <a:spcAft>
                <a:spcPts val="1200"/>
              </a:spcAft>
            </a:pPr>
            <a:r>
              <a:rPr lang="en-GB" sz="2400" dirty="0" smtClean="0"/>
              <a:t>What is happening during conditioning?</a:t>
            </a:r>
          </a:p>
          <a:p>
            <a:pPr>
              <a:spcAft>
                <a:spcPts val="1200"/>
              </a:spcAft>
            </a:pPr>
            <a:r>
              <a:rPr lang="en-GB" sz="2400" dirty="0" smtClean="0"/>
              <a:t>Hope is the surface getting better?</a:t>
            </a:r>
          </a:p>
          <a:p>
            <a:pPr>
              <a:spcAft>
                <a:spcPts val="1200"/>
              </a:spcAft>
            </a:pPr>
            <a:r>
              <a:rPr lang="en-GB" sz="2400" dirty="0" smtClean="0"/>
              <a:t>Those really long runs you saw effectively cost a lot of money!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2" r="7514"/>
          <a:stretch/>
        </p:blipFill>
        <p:spPr>
          <a:xfrm>
            <a:off x="3059832" y="2464441"/>
            <a:ext cx="5896139" cy="40427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7951" r="20075" b="4851"/>
          <a:stretch/>
        </p:blipFill>
        <p:spPr>
          <a:xfrm>
            <a:off x="269963" y="3160795"/>
            <a:ext cx="2605701" cy="2110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3717032"/>
            <a:ext cx="132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hard copper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65392" y="4485799"/>
            <a:ext cx="205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 treated copper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7367" y="5445224"/>
            <a:ext cx="272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Pulsed dc system electrode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79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\\cern.ch\dfs\Users\j\jginerna\Desktop\BDRfi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" t="4948" r="6927" b="6266"/>
          <a:stretch/>
        </p:blipFill>
        <p:spPr bwMode="auto">
          <a:xfrm>
            <a:off x="3808640" y="746044"/>
            <a:ext cx="5205274" cy="590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High-Gradient and Breakdown rate limits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19/06/2015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HG2015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3A518-2C89-46D8-985F-EB86B73A582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154170" y="1557057"/>
            <a:ext cx="1349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Scaled BDR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952020"/>
            <a:ext cx="34079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Limiting quantities must be studied</a:t>
            </a:r>
            <a:r>
              <a:rPr lang="en-US" sz="2200" dirty="0">
                <a:solidFill>
                  <a:prstClr val="black"/>
                </a:solidFill>
              </a:rPr>
              <a:t>: gradient, </a:t>
            </a:r>
            <a:r>
              <a:rPr lang="en-US" sz="2200" dirty="0" err="1">
                <a:solidFill>
                  <a:prstClr val="black"/>
                </a:solidFill>
              </a:rPr>
              <a:t>Sc</a:t>
            </a:r>
            <a:r>
              <a:rPr lang="en-US" sz="2200" dirty="0">
                <a:solidFill>
                  <a:prstClr val="black"/>
                </a:solidFill>
              </a:rPr>
              <a:t>, peak E and H field, pulsed surface heating…</a:t>
            </a:r>
            <a:endParaRPr lang="en-GB" sz="22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The trend at higher number of pulses might reach a limit in BDR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New CLIC TD structure upcoming tests will confirm these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High repetition DC systems provide considerable new data to study conditioning phenomenology and operation dependencies.</a:t>
            </a:r>
          </a:p>
        </p:txBody>
      </p:sp>
      <p:sp>
        <p:nvSpPr>
          <p:cNvPr id="17" name="TextBox 8"/>
          <p:cNvSpPr txBox="1"/>
          <p:nvPr/>
        </p:nvSpPr>
        <p:spPr>
          <a:xfrm>
            <a:off x="6076652" y="652626"/>
            <a:ext cx="99899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TD26CC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924592" y="2596842"/>
            <a:ext cx="13837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TD24R05#4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932380" y="4613066"/>
            <a:ext cx="13837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</a:rPr>
              <a:t>TD24R05#2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CuadroTexto"/>
              <p:cNvSpPr txBox="1"/>
              <p:nvPr/>
            </p:nvSpPr>
            <p:spPr>
              <a:xfrm>
                <a:off x="5350346" y="1757113"/>
                <a:ext cx="1801967" cy="447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BDR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∝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𝑝𝑢𝑙𝑠𝑒𝑠</m:t>
                          </m:r>
                        </m:sub>
                        <m:sup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−9.2</m:t>
                          </m:r>
                        </m:sup>
                      </m:sSubSup>
                    </m:oMath>
                  </m:oMathPara>
                </a14:m>
                <a:endParaRPr lang="es-E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6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346" y="1757113"/>
                <a:ext cx="1801967" cy="447751"/>
              </a:xfrm>
              <a:prstGeom prst="rect">
                <a:avLst/>
              </a:prstGeom>
              <a:blipFill rotWithShape="1">
                <a:blip r:embed="rId3"/>
                <a:stretch>
                  <a:fillRect b="-67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24 CuadroTexto"/>
              <p:cNvSpPr txBox="1"/>
              <p:nvPr/>
            </p:nvSpPr>
            <p:spPr>
              <a:xfrm>
                <a:off x="5378768" y="3752529"/>
                <a:ext cx="1801967" cy="4482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BDR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∝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𝑝𝑢𝑙𝑠𝑒𝑠</m:t>
                          </m:r>
                        </m:sub>
                        <m:sup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−6.8</m:t>
                          </m:r>
                        </m:sup>
                      </m:sSubSup>
                    </m:oMath>
                  </m:oMathPara>
                </a14:m>
                <a:endParaRPr lang="es-E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5" name="24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768" y="3752529"/>
                <a:ext cx="1801967" cy="448200"/>
              </a:xfrm>
              <a:prstGeom prst="rect">
                <a:avLst/>
              </a:prstGeom>
              <a:blipFill rotWithShape="1">
                <a:blip r:embed="rId4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CuadroTexto"/>
              <p:cNvSpPr txBox="1"/>
              <p:nvPr/>
            </p:nvSpPr>
            <p:spPr>
              <a:xfrm>
                <a:off x="5378768" y="5789112"/>
                <a:ext cx="1801967" cy="4482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BDR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∝</m:t>
                          </m:r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𝑝𝑢𝑙𝑠𝑒𝑠</m:t>
                          </m:r>
                        </m:sub>
                        <m:sup>
                          <m:r>
                            <a:rPr lang="es-E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−8.0</m:t>
                          </m:r>
                        </m:sup>
                      </m:sSubSup>
                    </m:oMath>
                  </m:oMathPara>
                </a14:m>
                <a:endParaRPr lang="es-ES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6" name="25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8768" y="5789112"/>
                <a:ext cx="1801967" cy="448200"/>
              </a:xfrm>
              <a:prstGeom prst="rect">
                <a:avLst/>
              </a:prstGeom>
              <a:blipFill rotWithShape="1">
                <a:blip r:embed="rId5"/>
                <a:stretch>
                  <a:fillRect b="-821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674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10226"/>
            <a:ext cx="3779912" cy="288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02478" y="142214"/>
            <a:ext cx="3683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>
                <a:solidFill>
                  <a:prstClr val="black"/>
                </a:solidFill>
              </a:rPr>
              <a:t>Breakdown statistics 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23" y="4005064"/>
            <a:ext cx="3698191" cy="2693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983" y="836712"/>
            <a:ext cx="3770055" cy="2830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6215" y="785949"/>
            <a:ext cx="3868904" cy="29048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908" y="1124744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rf</a:t>
            </a: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31" y="5661248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</a:rPr>
              <a:t>dc</a:t>
            </a:r>
            <a:endParaRPr lang="en-GB" sz="2400" dirty="0">
              <a:solidFill>
                <a:prstClr val="black"/>
              </a:solidFill>
            </a:endParaRPr>
          </a:p>
        </p:txBody>
      </p:sp>
      <p:pic>
        <p:nvPicPr>
          <p:cNvPr id="10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961" y="1886399"/>
            <a:ext cx="2824103" cy="2118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35896" y="2252019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KEK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173223" y="1355576"/>
            <a:ext cx="1232841" cy="2308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4067944" y="5229200"/>
            <a:ext cx="576064" cy="1872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19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60648"/>
            <a:ext cx="7893090" cy="36454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293096"/>
            <a:ext cx="3249601" cy="14974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80285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soft Cu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1915" y="3856269"/>
            <a:ext cx="91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hard Cu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2" t="27951" r="20075" b="4851"/>
          <a:stretch/>
        </p:blipFill>
        <p:spPr>
          <a:xfrm>
            <a:off x="709172" y="4428062"/>
            <a:ext cx="2854716" cy="23126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51920" y="6165304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From master’s thesis of Laura Mercade Morales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6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7" name="Picture 3" descr="C:\Higo\2011\X-band\Nextef\T24_Disk_#3\110308 Summary (7)\T24#3 History run1-36 Eacc and Width vs RF-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8" y="188640"/>
            <a:ext cx="8763699" cy="6120680"/>
          </a:xfrm>
          <a:prstGeom prst="rect">
            <a:avLst/>
          </a:prstGeom>
          <a:noFill/>
        </p:spPr>
      </p:pic>
      <p:sp>
        <p:nvSpPr>
          <p:cNvPr id="5" name="テキスト ボックス 4"/>
          <p:cNvSpPr txBox="1"/>
          <p:nvPr/>
        </p:nvSpPr>
        <p:spPr>
          <a:xfrm>
            <a:off x="6156176" y="594928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Processed for 1744 hours.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2011/3/11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A7E0-5910-4288-86FC-B64D058C310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T24#3  Summary (7)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8" y="5805264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KEK</a:t>
            </a:r>
            <a:endParaRPr lang="en-US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26876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en-US" sz="2800" dirty="0" smtClean="0"/>
              <a:t>Quantifying </a:t>
            </a:r>
            <a:r>
              <a:rPr lang="en-US" sz="2800" dirty="0" smtClean="0">
                <a:solidFill>
                  <a:srgbClr val="00B050"/>
                </a:solidFill>
              </a:rPr>
              <a:t>geometrical</a:t>
            </a:r>
            <a:r>
              <a:rPr lang="en-US" sz="2800" dirty="0" smtClean="0"/>
              <a:t> dependence of high-power performance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3063" y="2780928"/>
            <a:ext cx="3573857" cy="332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340768"/>
            <a:ext cx="856895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is a </a:t>
            </a:r>
            <a:r>
              <a:rPr lang="en-US" sz="2000" dirty="0" smtClean="0">
                <a:solidFill>
                  <a:srgbClr val="FF0000"/>
                </a:solidFill>
              </a:rPr>
              <a:t>strong interplay </a:t>
            </a:r>
            <a:r>
              <a:rPr lang="en-US" sz="2000" dirty="0" smtClean="0"/>
              <a:t>between the rf design of accelerating structures and the overall performance of the collider for example: 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Group velocity, beam loading and all that affect </a:t>
            </a:r>
            <a:r>
              <a:rPr lang="en-US" sz="2000" dirty="0" smtClean="0">
                <a:solidFill>
                  <a:srgbClr val="0070C0"/>
                </a:solidFill>
              </a:rPr>
              <a:t>rf-to-beam efficiency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Another important dependency comes through wakefields, which affect emittance growth. We will look into wakefields tomorrow.</a:t>
            </a:r>
          </a:p>
          <a:p>
            <a:endParaRPr lang="en-US" sz="2000" dirty="0" smtClean="0"/>
          </a:p>
          <a:p>
            <a:r>
              <a:rPr lang="en-US" sz="2000" dirty="0" smtClean="0"/>
              <a:t>But rf geometry has an extremely strong influence on </a:t>
            </a:r>
            <a:r>
              <a:rPr lang="en-US" sz="2000" dirty="0" smtClean="0">
                <a:solidFill>
                  <a:srgbClr val="FF0000"/>
                </a:solidFill>
              </a:rPr>
              <a:t>accelerating gradient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BDR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GB" sz="2000" dirty="0" smtClean="0"/>
              <a:t>In fact the three areas – rf-to-beam efficiency, wakefields and high-gradient performance – interact in a complex way overall accelerator optimization.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b="1" dirty="0" smtClean="0">
                <a:solidFill>
                  <a:srgbClr val="FF0000"/>
                </a:solidFill>
              </a:rPr>
              <a:t>A crucial question becomes can we quantify the dependence of achievable gradient on rf geometry?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476675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Importance of geometric dependence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" t="5806" r="7620" b="3333"/>
          <a:stretch/>
        </p:blipFill>
        <p:spPr>
          <a:xfrm>
            <a:off x="209465" y="1010264"/>
            <a:ext cx="8440884" cy="5611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9370" y="2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Performance summary at CLIC specifications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64039" y="3679108"/>
                <a:ext cx="2783839" cy="560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39" y="3679108"/>
                <a:ext cx="2783839" cy="5603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14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2" y="1596856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Can we quantify the dependence of achievable accelerating gradient on the geometry</a:t>
            </a:r>
            <a:r>
              <a:rPr lang="en-US" sz="2400" dirty="0" smtClean="0"/>
              <a:t>?</a:t>
            </a:r>
          </a:p>
          <a:p>
            <a:endParaRPr lang="en-US" sz="2400" dirty="0"/>
          </a:p>
          <a:p>
            <a:r>
              <a:rPr lang="en-US" sz="2400" dirty="0" smtClean="0"/>
              <a:t>Where does such a geometrical dependency come from? </a:t>
            </a:r>
          </a:p>
          <a:p>
            <a:endParaRPr lang="en-US" sz="2400" dirty="0" smtClean="0"/>
          </a:p>
          <a:p>
            <a:r>
              <a:rPr lang="en-US" sz="2400" dirty="0" smtClean="0"/>
              <a:t>Trying to understand, derive and quantify geometrical dependence has been a significant effort because an essential element of the overall design and optimization of the collider.</a:t>
            </a:r>
          </a:p>
          <a:p>
            <a:endParaRPr lang="en-GB" sz="2400" dirty="0"/>
          </a:p>
          <a:p>
            <a:r>
              <a:rPr lang="en-GB" sz="2400" dirty="0" smtClean="0"/>
              <a:t>We are now going to focus on the limit coming from breakdown. There is another limit from pulsed surface heating which I will come back to later.</a:t>
            </a: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71606" y="33265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big questions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78511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basic element is to express our high-power limits as a function of the unperturbed fields inside our structures – like the electric field limit in dc spark.</a:t>
            </a:r>
          </a:p>
          <a:p>
            <a:endParaRPr lang="en-US" sz="2400" dirty="0" smtClean="0"/>
          </a:p>
          <a:p>
            <a:r>
              <a:rPr lang="en-US" sz="2400" dirty="0" smtClean="0"/>
              <a:t>So first we are going to make sure that we have a feel for how those fields vary as a function of geometry.</a:t>
            </a:r>
          </a:p>
          <a:p>
            <a:endParaRPr lang="en-US" sz="2400" dirty="0" smtClean="0"/>
          </a:p>
          <a:p>
            <a:r>
              <a:rPr lang="en-US" sz="2400" dirty="0" smtClean="0"/>
              <a:t>We use a specific example of iris variation for a fixed phase advance in a travelling wave structure.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332657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basic approach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Some (round) numbers to keep in mind: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/>
              <a:t>Accelerating gradient </a:t>
            </a:r>
            <a:r>
              <a:rPr lang="en-US" sz="2800" dirty="0"/>
              <a:t>-</a:t>
            </a:r>
            <a:r>
              <a:rPr lang="en-US" sz="2800" dirty="0" smtClean="0"/>
              <a:t> 100 MV/m</a:t>
            </a:r>
          </a:p>
          <a:p>
            <a:pPr algn="ctr"/>
            <a:r>
              <a:rPr lang="en-US" sz="2800" dirty="0" smtClean="0"/>
              <a:t>Input power </a:t>
            </a:r>
            <a:r>
              <a:rPr lang="en-US" sz="2800" dirty="0"/>
              <a:t>-</a:t>
            </a:r>
            <a:r>
              <a:rPr lang="en-US" sz="2800" dirty="0" smtClean="0"/>
              <a:t> 50 MW</a:t>
            </a:r>
          </a:p>
          <a:p>
            <a:pPr algn="ctr"/>
            <a:r>
              <a:rPr lang="en-US" sz="2800" dirty="0" smtClean="0"/>
              <a:t>Pulse length - 180 ns</a:t>
            </a:r>
          </a:p>
          <a:p>
            <a:pPr algn="ctr"/>
            <a:r>
              <a:rPr lang="en-US" sz="2800" dirty="0" smtClean="0"/>
              <a:t>Pulse energy of 12 J.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US" sz="3600" dirty="0" smtClean="0"/>
              <a:t>Field distribution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1944216"/>
          </a:xfrm>
        </p:spPr>
        <p:txBody>
          <a:bodyPr>
            <a:noAutofit/>
          </a:bodyPr>
          <a:lstStyle/>
          <a:p>
            <a:r>
              <a:rPr lang="en-US" sz="1800" dirty="0" smtClean="0"/>
              <a:t>Simulation in HFSS12</a:t>
            </a:r>
            <a:endParaRPr lang="en-US" sz="1800" dirty="0"/>
          </a:p>
          <a:p>
            <a:r>
              <a:rPr lang="en-US" sz="1800" dirty="0" smtClean="0"/>
              <a:t>Field values are normalized to accelerating gradient, </a:t>
            </a:r>
            <a:r>
              <a:rPr lang="en-US" sz="1800" i="1" dirty="0" err="1" smtClean="0"/>
              <a:t>E</a:t>
            </a:r>
            <a:r>
              <a:rPr lang="en-US" sz="1800" baseline="-25000" dirty="0" err="1" smtClean="0"/>
              <a:t>acc</a:t>
            </a:r>
            <a:r>
              <a:rPr lang="en-US" sz="1800" dirty="0" smtClean="0"/>
              <a:t>=100MV/m</a:t>
            </a:r>
          </a:p>
          <a:p>
            <a:r>
              <a:rPr lang="en-US" sz="1800" dirty="0" smtClean="0"/>
              <a:t>Frequency: 11.424GHz</a:t>
            </a:r>
          </a:p>
          <a:p>
            <a:r>
              <a:rPr lang="en-US" sz="1800" dirty="0" smtClean="0"/>
              <a:t>Phase advance per cell: 120 degree</a:t>
            </a:r>
          </a:p>
          <a:p>
            <a:r>
              <a:rPr lang="en-US" sz="1800" i="1" dirty="0" smtClean="0"/>
              <a:t>Iris radius</a:t>
            </a:r>
            <a:r>
              <a:rPr lang="en-US" sz="1800" dirty="0" smtClean="0"/>
              <a:t>: 3mm</a:t>
            </a:r>
          </a:p>
          <a:p>
            <a:r>
              <a:rPr lang="en-US" sz="1800" i="1" dirty="0" smtClean="0"/>
              <a:t>v</a:t>
            </a:r>
            <a:r>
              <a:rPr lang="en-US" sz="1800" i="1" baseline="-25000" dirty="0" smtClean="0"/>
              <a:t>g</a:t>
            </a:r>
            <a:r>
              <a:rPr lang="en-US" sz="1800" dirty="0" smtClean="0"/>
              <a:t> /</a:t>
            </a:r>
            <a:r>
              <a:rPr lang="en-US" sz="1800" i="1" dirty="0" smtClean="0"/>
              <a:t>c</a:t>
            </a:r>
            <a:r>
              <a:rPr lang="en-US" sz="1800" dirty="0" smtClean="0"/>
              <a:t>= 1.35% </a:t>
            </a:r>
            <a:endParaRPr lang="en-US" sz="1800" i="1" dirty="0" smtClean="0"/>
          </a:p>
          <a:p>
            <a:pPr>
              <a:buNone/>
            </a:pPr>
            <a:endParaRPr 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94" y="1552146"/>
            <a:ext cx="2699035" cy="245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552146"/>
            <a:ext cx="26445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552146"/>
            <a:ext cx="26099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27584" y="1124744"/>
            <a:ext cx="192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Electric field (V/m)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1124744"/>
            <a:ext cx="2132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Magnetic field (A/m)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221" y="1124744"/>
            <a:ext cx="240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Poynting</a:t>
            </a:r>
            <a:r>
              <a:rPr lang="en-US" dirty="0" smtClean="0">
                <a:solidFill>
                  <a:prstClr val="black"/>
                </a:solidFill>
              </a:rPr>
              <a:t> vector (W/m</a:t>
            </a:r>
            <a:r>
              <a:rPr lang="en-US" baseline="30000" dirty="0" smtClean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Jiaru.Shi at CERN dot 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en-US" sz="3600" dirty="0" smtClean="0"/>
              <a:t>Parameters </a:t>
            </a:r>
            <a:r>
              <a:rPr lang="en-US" sz="3600" dirty="0" err="1" smtClean="0"/>
              <a:t>v.s</a:t>
            </a:r>
            <a:r>
              <a:rPr lang="en-US" sz="3600" dirty="0" smtClean="0"/>
              <a:t>. iris</a:t>
            </a:r>
            <a:endParaRPr lang="en-US" sz="3600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278247" y="1017687"/>
          <a:ext cx="3191944" cy="2555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3563890" y="1038053"/>
          <a:ext cx="3600400" cy="254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278247" y="3645024"/>
          <a:ext cx="3200572" cy="257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3563890" y="3665390"/>
          <a:ext cx="3600400" cy="2571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308353" y="3141066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R/Q = V</a:t>
            </a:r>
            <a:r>
              <a:rPr lang="en-US" sz="1200" i="1" baseline="30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200" i="1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acc</a:t>
            </a:r>
            <a:r>
              <a:rPr lang="en-US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/(</a:t>
            </a:r>
            <a:r>
              <a:rPr lang="el-GR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sz="1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00892" y="2204962"/>
            <a:ext cx="1943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Simulation in HFSS12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Iris thickness: 1.66mm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Frequency: 11.424GHz</a:t>
            </a:r>
          </a:p>
          <a:p>
            <a:r>
              <a:rPr lang="en-US" sz="1200" dirty="0" smtClean="0">
                <a:solidFill>
                  <a:prstClr val="black"/>
                </a:solidFill>
              </a:rPr>
              <a:t>Phase _adv/cell: 120 degree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Jiaru.Shi at CERN dot CH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Trying to achieve these specifications has resulted </a:t>
            </a:r>
            <a:r>
              <a:rPr lang="en-US" sz="2400" dirty="0"/>
              <a:t>over the </a:t>
            </a:r>
            <a:r>
              <a:rPr lang="en-US" sz="2400" dirty="0" smtClean="0"/>
              <a:t>years in the test of many structures of diverse rf design. </a:t>
            </a:r>
          </a:p>
          <a:p>
            <a:endParaRPr lang="en-US" sz="2400" dirty="0" smtClean="0"/>
          </a:p>
          <a:p>
            <a:r>
              <a:rPr lang="en-US" sz="2400" dirty="0" smtClean="0"/>
              <a:t>The preparation and testing conditions of the test structures which were built were not always the same – these processes also evolved over the period the structures were being developed.</a:t>
            </a:r>
          </a:p>
          <a:p>
            <a:endParaRPr lang="en-US" sz="2400" dirty="0" smtClean="0"/>
          </a:p>
          <a:p>
            <a:r>
              <a:rPr lang="en-US" sz="2400" dirty="0" smtClean="0"/>
              <a:t>But the wide variety of structure geometries were tested under reasonably similar conditions.</a:t>
            </a:r>
          </a:p>
          <a:p>
            <a:endParaRPr lang="en-US" sz="2400" dirty="0" smtClean="0"/>
          </a:p>
          <a:p>
            <a:r>
              <a:rPr lang="en-US" sz="2400" dirty="0" smtClean="0"/>
              <a:t>So we have used this unique set of data to try to understand and then quantify the geometrical dependency of gradient.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Maximum surface electric and magnetic fields</a:t>
            </a:r>
            <a:endParaRPr lang="en-GB" sz="3600" dirty="0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46" y="914400"/>
            <a:ext cx="3419475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49" y="914400"/>
            <a:ext cx="3328987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Straight Connector 14"/>
          <p:cNvCxnSpPr/>
          <p:nvPr/>
        </p:nvCxnSpPr>
        <p:spPr>
          <a:xfrm>
            <a:off x="32766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33" y="6324600"/>
            <a:ext cx="7828553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Es = 250 MV/m or higher has been achieved in several cases: very low or zero group velocity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315200" y="1905000"/>
            <a:ext cx="114300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315200" y="1905000"/>
            <a:ext cx="12192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7696200" y="1905000"/>
            <a:ext cx="990600" cy="914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848649" y="1295498"/>
            <a:ext cx="12269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Waveguide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damped</a:t>
            </a:r>
            <a:endParaRPr lang="en-GB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4136" y="404664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What do can make out of this mess? </a:t>
            </a:r>
          </a:p>
          <a:p>
            <a:endParaRPr lang="en-GB" sz="2000" dirty="0"/>
          </a:p>
          <a:p>
            <a:r>
              <a:rPr lang="en-GB" sz="2000" dirty="0" smtClean="0"/>
              <a:t>My personal conclusion from looking at data like this, was that a something else is important, beyond </a:t>
            </a:r>
            <a:r>
              <a:rPr lang="en-GB" sz="2000" i="1" dirty="0" smtClean="0"/>
              <a:t>E</a:t>
            </a:r>
            <a:r>
              <a:rPr lang="en-GB" sz="2000" dirty="0" smtClean="0"/>
              <a:t> and </a:t>
            </a:r>
            <a:r>
              <a:rPr lang="en-GB" sz="2000" i="1" dirty="0" smtClean="0"/>
              <a:t>B</a:t>
            </a:r>
            <a:r>
              <a:rPr lang="en-GB" sz="2000" dirty="0" smtClean="0"/>
              <a:t> surface fields.</a:t>
            </a:r>
          </a:p>
          <a:p>
            <a:endParaRPr lang="en-GB" sz="2000" dirty="0"/>
          </a:p>
          <a:p>
            <a:r>
              <a:rPr lang="en-GB" sz="2000" dirty="0" smtClean="0"/>
              <a:t>This something felt like it had to be related to the power flowing through the structure. In particular some kind of power density, since larger apertures generally support larger powers.</a:t>
            </a:r>
          </a:p>
          <a:p>
            <a:endParaRPr lang="en-GB" sz="2000" dirty="0"/>
          </a:p>
          <a:p>
            <a:r>
              <a:rPr lang="en-GB" sz="2000" dirty="0" smtClean="0"/>
              <a:t>This is reasonable when you think about what we know about breakdown.</a:t>
            </a:r>
          </a:p>
          <a:p>
            <a:endParaRPr lang="en-GB" sz="2000" dirty="0"/>
          </a:p>
          <a:p>
            <a:r>
              <a:rPr lang="en-GB" sz="2000" dirty="0" smtClean="0"/>
              <a:t>Field emission is </a:t>
            </a:r>
            <a:r>
              <a:rPr lang="en-GB" sz="2000" dirty="0" err="1" smtClean="0"/>
              <a:t>pico</a:t>
            </a:r>
            <a:r>
              <a:rPr lang="en-GB" sz="2000" dirty="0" smtClean="0"/>
              <a:t> or </a:t>
            </a:r>
            <a:r>
              <a:rPr lang="en-GB" sz="2000" dirty="0" err="1" smtClean="0"/>
              <a:t>nano</a:t>
            </a:r>
            <a:r>
              <a:rPr lang="en-GB" sz="2000" dirty="0" smtClean="0"/>
              <a:t> amps. Breakdowns in rf and dc produce 10’s, 100’s even kA of current.</a:t>
            </a:r>
          </a:p>
          <a:p>
            <a:endParaRPr lang="en-GB" sz="2000" dirty="0" smtClean="0"/>
          </a:p>
          <a:p>
            <a:r>
              <a:rPr lang="en-GB" sz="2000" dirty="0" smtClean="0"/>
              <a:t>A lot of power is needed to accelerate so much current. The breakdown must need to be “fed” with the necessary power so power density is crucial.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5783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404664"/>
            <a:ext cx="6174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W. Wuensch </a:t>
            </a:r>
          </a:p>
          <a:p>
            <a:r>
              <a:rPr lang="en-GB" i="1" dirty="0" smtClean="0"/>
              <a:t>Observations </a:t>
            </a:r>
            <a:r>
              <a:rPr lang="en-GB" i="1" dirty="0"/>
              <a:t>about RF Breakdown from the CLIC High Gradient Testing Program </a:t>
            </a:r>
            <a:endParaRPr lang="en-GB" i="1" dirty="0" smtClean="0"/>
          </a:p>
          <a:p>
            <a:r>
              <a:rPr lang="en-GB" dirty="0" smtClean="0"/>
              <a:t>CERN-AB-2006-085</a:t>
            </a:r>
            <a:r>
              <a:rPr lang="en-GB" dirty="0"/>
              <a:t>; CLIC-Note-700.- Geneva : CERN, 2006 - 8 p. - Published in : AIP Conf. Proc.: 877 (2006) , pp. </a:t>
            </a:r>
            <a:r>
              <a:rPr lang="en-GB" dirty="0" smtClean="0"/>
              <a:t>15-21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588894"/>
              </p:ext>
            </p:extLst>
          </p:nvPr>
        </p:nvGraphicFramePr>
        <p:xfrm>
          <a:off x="3554760" y="2549843"/>
          <a:ext cx="13708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6" name="Equation" r:id="rId3" imgW="749160" imgH="393480" progId="Equation.3">
                  <p:embed/>
                </p:oleObj>
              </mc:Choice>
              <mc:Fallback>
                <p:oleObj name="Equation" r:id="rId3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760" y="2549843"/>
                        <a:ext cx="1370866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33618" y="3430005"/>
            <a:ext cx="1870158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global power flow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4574115"/>
            <a:ext cx="8496944" cy="9738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307" y="5387474"/>
            <a:ext cx="8686173" cy="108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95536" y="47667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A. Grudiev, S. Calatroni, and W. </a:t>
            </a:r>
            <a:r>
              <a:rPr lang="en-GB" dirty="0" smtClean="0"/>
              <a:t>Wuensch,</a:t>
            </a:r>
            <a:endParaRPr lang="en-GB" dirty="0"/>
          </a:p>
          <a:p>
            <a:r>
              <a:rPr lang="en-GB" i="1" dirty="0" smtClean="0"/>
              <a:t>New </a:t>
            </a:r>
            <a:r>
              <a:rPr lang="en-GB" i="1" dirty="0"/>
              <a:t>local field quantity describing the high gradient limit of accelerating </a:t>
            </a:r>
            <a:r>
              <a:rPr lang="en-GB" i="1" dirty="0" smtClean="0"/>
              <a:t>structures,</a:t>
            </a:r>
          </a:p>
          <a:p>
            <a:r>
              <a:rPr lang="en-GB" dirty="0" smtClean="0"/>
              <a:t>Phys</a:t>
            </a:r>
            <a:r>
              <a:rPr lang="en-GB" dirty="0"/>
              <a:t>. Rev. ST </a:t>
            </a:r>
            <a:r>
              <a:rPr lang="en-GB" dirty="0" err="1"/>
              <a:t>Accel</a:t>
            </a:r>
            <a:r>
              <a:rPr lang="en-GB" dirty="0"/>
              <a:t>. Beams 12, 102001 (2009</a:t>
            </a:r>
            <a:r>
              <a:rPr lang="en-GB" dirty="0" smtClean="0"/>
              <a:t>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6" y="2348880"/>
            <a:ext cx="4720279" cy="29523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2321740"/>
            <a:ext cx="3475653" cy="281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6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5243872"/>
            <a:ext cx="2133600" cy="365125"/>
          </a:xfrm>
        </p:spPr>
        <p:txBody>
          <a:bodyPr/>
          <a:lstStyle/>
          <a:p>
            <a:fld id="{358ABE59-9B7B-4807-8A81-8F4A97CD8D42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5076" y="116632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This has resulted in the development of two power-density based design criteria:</a:t>
            </a:r>
            <a:endParaRPr lang="en-GB" sz="2400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431002"/>
              </p:ext>
            </p:extLst>
          </p:nvPr>
        </p:nvGraphicFramePr>
        <p:xfrm>
          <a:off x="1830691" y="1367374"/>
          <a:ext cx="137086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4" name="Equation" r:id="rId3" imgW="749160" imgH="393480" progId="Equation.3">
                  <p:embed/>
                </p:oleObj>
              </mc:Choice>
              <mc:Fallback>
                <p:oleObj name="Equation" r:id="rId3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0691" y="1367374"/>
                        <a:ext cx="1370866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5257656"/>
              </p:ext>
            </p:extLst>
          </p:nvPr>
        </p:nvGraphicFramePr>
        <p:xfrm>
          <a:off x="1259632" y="3289852"/>
          <a:ext cx="2520280" cy="774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5" name="Equation" r:id="rId5" imgW="1282680" imgH="393480" progId="Equation.3">
                  <p:embed/>
                </p:oleObj>
              </mc:Choice>
              <mc:Fallback>
                <p:oleObj name="Equation" r:id="rId5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3289852"/>
                        <a:ext cx="2520280" cy="7742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09549" y="2247536"/>
            <a:ext cx="1870158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global power flow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704" y="4227839"/>
            <a:ext cx="2576185" cy="369223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local complex power flow</a:t>
            </a: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26114" y="908720"/>
            <a:ext cx="1666441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873" y="2541456"/>
            <a:ext cx="1666442" cy="150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98046" y="4122378"/>
            <a:ext cx="1666442" cy="150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086133" y="2877683"/>
            <a:ext cx="818909" cy="461556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62734" y="1308313"/>
            <a:ext cx="777231" cy="461556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s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12166" y="4476665"/>
            <a:ext cx="878219" cy="461556"/>
          </a:xfrm>
          <a:prstGeom prst="rect">
            <a:avLst/>
          </a:prstGeom>
          <a:noFill/>
        </p:spPr>
        <p:txBody>
          <a:bodyPr wrap="none" lIns="91328" tIns="45666" rIns="91328" bIns="45666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baseline="-25000" dirty="0">
                <a:solidFill>
                  <a:prstClr val="black"/>
                </a:solidFill>
              </a:rPr>
              <a:t>c</a:t>
            </a:r>
            <a:r>
              <a:rPr lang="en-US" sz="2400" dirty="0">
                <a:solidFill>
                  <a:prstClr val="black"/>
                </a:solidFill>
              </a:rPr>
              <a:t>/E</a:t>
            </a:r>
            <a:r>
              <a:rPr lang="en-US" sz="2400" baseline="-25000" dirty="0">
                <a:solidFill>
                  <a:prstClr val="black"/>
                </a:solidFill>
              </a:rPr>
              <a:t>a</a:t>
            </a:r>
            <a:r>
              <a:rPr lang="en-US" sz="2400" baseline="30000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5076" y="5733256"/>
            <a:ext cx="8863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There is no proof (yet) but rather the general set of physical arguments plus reasonably good consistency with measurements.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6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2" y="914400"/>
            <a:ext cx="332898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Power flow related quantities: Sc and P/C</a:t>
            </a:r>
            <a:endParaRPr lang="en-GB" sz="36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312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6324600"/>
            <a:ext cx="185018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Sc = 4 - 5 MW/mm</a:t>
            </a:r>
            <a:r>
              <a:rPr lang="en-GB" sz="1600" baseline="30000" dirty="0" smtClean="0">
                <a:solidFill>
                  <a:prstClr val="black"/>
                </a:solidFill>
              </a:rPr>
              <a:t>2</a:t>
            </a:r>
            <a:r>
              <a:rPr lang="en-GB" sz="1600" dirty="0" smtClean="0">
                <a:solidFill>
                  <a:prstClr val="black"/>
                </a:solidFill>
              </a:rPr>
              <a:t> </a:t>
            </a:r>
            <a:endParaRPr lang="en-GB" sz="1600" dirty="0">
              <a:solidFill>
                <a:prstClr val="black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49" y="914400"/>
            <a:ext cx="3382963" cy="517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678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718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10200" y="6324600"/>
            <a:ext cx="2233688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prstClr val="black"/>
                </a:solidFill>
              </a:rPr>
              <a:t>P/C = 2.3 – 2.9 MW/mm </a:t>
            </a:r>
            <a:endParaRPr lang="en-GB" sz="1600" dirty="0">
              <a:solidFill>
                <a:prstClr val="black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934200" y="1295400"/>
            <a:ext cx="0" cy="502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4947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Summary on the high-power RF constraints</a:t>
            </a:r>
            <a:endParaRPr lang="en-GB" sz="36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8674100" cy="1698927"/>
          </a:xfrm>
          <a:prstGeom prst="rect">
            <a:avLst/>
          </a:prstGeom>
          <a:solidFill>
            <a:srgbClr val="FFFF99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RF breakdown and pulsed surface heating constraints used for CLIC_G design (2007):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  <a:defRPr/>
            </a:pPr>
            <a:r>
              <a:rPr lang="en-US" sz="2400" kern="0" dirty="0" err="1" smtClean="0">
                <a:solidFill>
                  <a:sysClr val="windowText" lastClr="000000"/>
                </a:solidFill>
              </a:rPr>
              <a:t>E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250 MV/m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  <a:defRPr/>
            </a:pPr>
            <a:r>
              <a:rPr lang="en-US" sz="2400" kern="0" dirty="0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-25000" dirty="0" smtClean="0">
                <a:solidFill>
                  <a:sysClr val="windowText" lastClr="000000"/>
                </a:solidFill>
              </a:rPr>
              <a:t>in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/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C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in</a:t>
            </a:r>
            <a:r>
              <a:rPr lang="en-US" sz="2400" b="1" kern="0" dirty="0" smtClean="0">
                <a:solidFill>
                  <a:sysClr val="windowText" lastClr="000000"/>
                </a:solidFill>
              </a:rPr>
              <a:t>·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= 18 MW·ns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/mm</a:t>
            </a:r>
            <a:endParaRPr lang="en-US" kern="0" dirty="0" smtClean="0">
              <a:solidFill>
                <a:sysClr val="windowText" lastClr="000000"/>
              </a:solidFill>
            </a:endParaRP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l-GR" sz="2400" kern="0" dirty="0" smtClean="0">
                <a:solidFill>
                  <a:sysClr val="windowText" lastClr="000000"/>
                </a:solidFill>
              </a:rPr>
              <a:t>Δ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H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 &lt; 56 K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28600" y="3124200"/>
            <a:ext cx="8674100" cy="2474524"/>
          </a:xfrm>
          <a:prstGeom prst="rect">
            <a:avLst/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F3300"/>
              </a:buClr>
              <a:buSzPct val="90000"/>
              <a:defRPr/>
            </a:pPr>
            <a:r>
              <a:rPr lang="en-US" kern="0" dirty="0" smtClean="0">
                <a:solidFill>
                  <a:sysClr val="windowText" lastClr="000000"/>
                </a:solidFill>
              </a:rPr>
              <a:t>Optimistic RF breakdown and pulsed surface heating constraints for BDR=10</a:t>
            </a:r>
            <a:r>
              <a:rPr lang="en-US" kern="0" baseline="30000" dirty="0" smtClean="0">
                <a:solidFill>
                  <a:sysClr val="windowText" lastClr="000000"/>
                </a:solidFill>
              </a:rPr>
              <a:t>-6</a:t>
            </a:r>
            <a:r>
              <a:rPr lang="en-US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kern="0" dirty="0" err="1" smtClean="0">
                <a:solidFill>
                  <a:sysClr val="windowText" lastClr="000000"/>
                </a:solidFill>
              </a:rPr>
              <a:t>bpp</a:t>
            </a:r>
            <a:r>
              <a:rPr lang="en-US" kern="0" dirty="0" smtClean="0">
                <a:solidFill>
                  <a:sysClr val="windowText" lastClr="000000"/>
                </a:solidFill>
              </a:rPr>
              <a:t>/m:</a:t>
            </a: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n-US" sz="2400" kern="0" dirty="0" err="1" smtClean="0">
                <a:solidFill>
                  <a:sysClr val="windowText" lastClr="000000"/>
                </a:solidFill>
              </a:rPr>
              <a:t>E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2400" b="1" kern="0" dirty="0">
                <a:solidFill>
                  <a:sysClr val="windowText" lastClr="000000"/>
                </a:solidFill>
              </a:rPr>
              <a:t>·</a:t>
            </a:r>
            <a:r>
              <a:rPr lang="en-US" sz="2400" kern="0" dirty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1/6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250 MV/m</a:t>
            </a:r>
            <a:r>
              <a:rPr lang="en-US" sz="2400" kern="0" dirty="0">
                <a:solidFill>
                  <a:sysClr val="windowText" lastClr="000000"/>
                </a:solidFill>
              </a:rPr>
              <a:t> · (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200ns)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1/6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n-US" sz="2400" kern="0" dirty="0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-25000" dirty="0" smtClean="0">
                <a:solidFill>
                  <a:sysClr val="windowText" lastClr="000000"/>
                </a:solidFill>
              </a:rPr>
              <a:t>in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/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C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in</a:t>
            </a:r>
            <a:r>
              <a:rPr lang="en-US" sz="2400" b="1" kern="0" dirty="0" smtClean="0">
                <a:solidFill>
                  <a:sysClr val="windowText" lastClr="000000"/>
                </a:solidFill>
              </a:rPr>
              <a:t>·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2.8 MW/mm · (200ns)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= 17 [Wu]</a:t>
            </a: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n-US" sz="2400" kern="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c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2400" b="1" kern="0" dirty="0" smtClean="0">
                <a:solidFill>
                  <a:sysClr val="windowText" lastClr="000000"/>
                </a:solidFill>
              </a:rPr>
              <a:t>·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&lt; 5 MW/mm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2 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· (200ns)</a:t>
            </a:r>
            <a:r>
              <a:rPr lang="en-US" sz="2400" kern="0" baseline="30000" dirty="0" smtClean="0">
                <a:solidFill>
                  <a:sysClr val="windowText" lastClr="000000"/>
                </a:solidFill>
              </a:rPr>
              <a:t>1/3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 </a:t>
            </a: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</a:pPr>
            <a:r>
              <a:rPr lang="en-US" kern="0" dirty="0" smtClean="0">
                <a:solidFill>
                  <a:sysClr val="windowText" lastClr="000000"/>
                </a:solidFill>
              </a:rPr>
              <a:t>and</a:t>
            </a:r>
          </a:p>
          <a:p>
            <a:pPr marL="342900" indent="-342900" defTabSz="457200" eaLnBrk="0" hangingPunct="0">
              <a:spcBef>
                <a:spcPct val="20000"/>
              </a:spcBef>
              <a:buClr>
                <a:srgbClr val="FF3300"/>
              </a:buClr>
              <a:buSzPct val="90000"/>
              <a:buFontTx/>
              <a:buChar char="•"/>
            </a:pPr>
            <a:r>
              <a:rPr lang="el-GR" sz="2400" kern="0" dirty="0" smtClean="0">
                <a:solidFill>
                  <a:sysClr val="windowText" lastClr="000000"/>
                </a:solidFill>
              </a:rPr>
              <a:t>Δ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(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H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s</a:t>
            </a:r>
            <a:r>
              <a:rPr lang="en-US" sz="2400" kern="0" baseline="30000" dirty="0" err="1" smtClean="0">
                <a:solidFill>
                  <a:sysClr val="windowText" lastClr="000000"/>
                </a:solidFill>
              </a:rPr>
              <a:t>max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2400" kern="0" dirty="0" err="1" smtClean="0">
                <a:solidFill>
                  <a:sysClr val="windowText" lastClr="000000"/>
                </a:solidFill>
              </a:rPr>
              <a:t>t</a:t>
            </a:r>
            <a:r>
              <a:rPr lang="en-US" sz="2400" kern="0" baseline="-25000" dirty="0" err="1" smtClean="0">
                <a:solidFill>
                  <a:sysClr val="windowText" lastClr="000000"/>
                </a:solidFill>
              </a:rPr>
              <a:t>p</a:t>
            </a:r>
            <a:r>
              <a:rPr lang="en-US" sz="2400" kern="0" dirty="0" smtClean="0">
                <a:solidFill>
                  <a:sysClr val="windowText" lastClr="000000"/>
                </a:solidFill>
              </a:rPr>
              <a:t>) &lt; 50 K</a:t>
            </a:r>
          </a:p>
        </p:txBody>
      </p:sp>
      <p:sp>
        <p:nvSpPr>
          <p:cNvPr id="7" name="Down Arrow 6"/>
          <p:cNvSpPr/>
          <p:nvPr/>
        </p:nvSpPr>
        <p:spPr>
          <a:xfrm>
            <a:off x="4114800" y="2667000"/>
            <a:ext cx="48463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5715000"/>
            <a:ext cx="8674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Depending on degree of our optimism a safety margin has to be applied. </a:t>
            </a:r>
          </a:p>
          <a:p>
            <a:pPr marL="285750" indent="-285750" defTabSz="457200"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Varying RF constraints in the </a:t>
            </a:r>
            <a:r>
              <a:rPr lang="en-GB" smtClean="0">
                <a:solidFill>
                  <a:prstClr val="black"/>
                </a:solidFill>
              </a:rPr>
              <a:t>optimization how </a:t>
            </a:r>
            <a:r>
              <a:rPr lang="en-GB" dirty="0" smtClean="0">
                <a:solidFill>
                  <a:prstClr val="black"/>
                </a:solidFill>
              </a:rPr>
              <a:t>much money one can save by being optimistic.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8842" y="6453664"/>
            <a:ext cx="117211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A. </a:t>
            </a:r>
            <a:r>
              <a:rPr lang="en-US" dirty="0" err="1" smtClean="0">
                <a:solidFill>
                  <a:prstClr val="black"/>
                </a:solidFill>
              </a:rPr>
              <a:t>Grudiev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0457" y="265654"/>
            <a:ext cx="6117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Vacuum arc, aka breakdown</a:t>
            </a:r>
            <a:endParaRPr lang="en-GB" sz="2800" dirty="0"/>
          </a:p>
        </p:txBody>
      </p:sp>
      <p:pic>
        <p:nvPicPr>
          <p:cNvPr id="6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53" y="1628800"/>
            <a:ext cx="892944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ghtning Bolt 6"/>
          <p:cNvSpPr/>
          <p:nvPr/>
        </p:nvSpPr>
        <p:spPr>
          <a:xfrm>
            <a:off x="3887188" y="2852936"/>
            <a:ext cx="792088" cy="1008112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0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Line 2"/>
          <p:cNvSpPr>
            <a:spLocks noChangeShapeType="1"/>
          </p:cNvSpPr>
          <p:nvPr/>
        </p:nvSpPr>
        <p:spPr bwMode="auto">
          <a:xfrm flipH="1">
            <a:off x="7112000" y="1993900"/>
            <a:ext cx="12700" cy="1003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2882900" y="56896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 flipV="1">
            <a:off x="3429000" y="5245100"/>
            <a:ext cx="5346700" cy="12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2870200" y="3822700"/>
            <a:ext cx="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3810000" y="3390900"/>
            <a:ext cx="2070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1727200" y="2667000"/>
            <a:ext cx="0" cy="5461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0" name="Line 8"/>
          <p:cNvSpPr>
            <a:spLocks noChangeShapeType="1"/>
          </p:cNvSpPr>
          <p:nvPr/>
        </p:nvSpPr>
        <p:spPr bwMode="auto">
          <a:xfrm>
            <a:off x="1739900" y="19685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1" name="Line 9"/>
          <p:cNvSpPr>
            <a:spLocks noChangeShapeType="1"/>
          </p:cNvSpPr>
          <p:nvPr/>
        </p:nvSpPr>
        <p:spPr bwMode="auto">
          <a:xfrm>
            <a:off x="3454400" y="26416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2" name="Line 10"/>
          <p:cNvSpPr>
            <a:spLocks noChangeShapeType="1"/>
          </p:cNvSpPr>
          <p:nvPr/>
        </p:nvSpPr>
        <p:spPr bwMode="auto">
          <a:xfrm>
            <a:off x="5676900" y="19558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3" name="Line 11"/>
          <p:cNvSpPr>
            <a:spLocks noChangeShapeType="1"/>
          </p:cNvSpPr>
          <p:nvPr/>
        </p:nvSpPr>
        <p:spPr bwMode="auto">
          <a:xfrm>
            <a:off x="5651500" y="12192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4" name="Line 12"/>
          <p:cNvSpPr>
            <a:spLocks noChangeShapeType="1"/>
          </p:cNvSpPr>
          <p:nvPr/>
        </p:nvSpPr>
        <p:spPr bwMode="auto">
          <a:xfrm>
            <a:off x="3441700" y="1206500"/>
            <a:ext cx="0" cy="393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Optimization procedure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1512888" y="1557338"/>
            <a:ext cx="2563812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Bunch population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2041525" y="2967038"/>
            <a:ext cx="1820863" cy="9048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Structure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parameters</a:t>
            </a: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5254625" y="1557338"/>
            <a:ext cx="2430463" cy="4667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Cell parameters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5864225" y="2967038"/>
            <a:ext cx="1677988" cy="90487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Bunch 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>
                <a:solidFill>
                  <a:srgbClr val="0000FF"/>
                </a:solidFill>
              </a:rPr>
              <a:t>separation</a:t>
            </a:r>
          </a:p>
        </p:txBody>
      </p:sp>
      <p:sp>
        <p:nvSpPr>
          <p:cNvPr id="74770" name="Line 18"/>
          <p:cNvSpPr>
            <a:spLocks noChangeShapeType="1"/>
          </p:cNvSpPr>
          <p:nvPr/>
        </p:nvSpPr>
        <p:spPr bwMode="auto">
          <a:xfrm>
            <a:off x="2641600" y="1371600"/>
            <a:ext cx="69850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71" name="Oval 19"/>
          <p:cNvSpPr>
            <a:spLocks noChangeArrowheads="1"/>
          </p:cNvSpPr>
          <p:nvPr/>
        </p:nvSpPr>
        <p:spPr bwMode="auto">
          <a:xfrm>
            <a:off x="62911" y="1295376"/>
            <a:ext cx="1008627" cy="990616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Beam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dynamics</a:t>
            </a:r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1041400" y="1790700"/>
            <a:ext cx="482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73" name="Text Box 21"/>
          <p:cNvSpPr txBox="1">
            <a:spLocks noChangeArrowheads="1"/>
          </p:cNvSpPr>
          <p:nvPr/>
        </p:nvSpPr>
        <p:spPr bwMode="auto">
          <a:xfrm>
            <a:off x="3006725" y="855663"/>
            <a:ext cx="30686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&lt;E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  <a:r>
              <a:rPr lang="en-US" sz="2000">
                <a:solidFill>
                  <a:srgbClr val="0000FF"/>
                </a:solidFill>
              </a:rPr>
              <a:t>&gt;, f, ∆</a:t>
            </a:r>
            <a:r>
              <a:rPr lang="el-GR" sz="2000">
                <a:solidFill>
                  <a:srgbClr val="0000FF"/>
                </a:solidFill>
              </a:rPr>
              <a:t>φ</a:t>
            </a:r>
            <a:r>
              <a:rPr lang="en-US" sz="2000">
                <a:solidFill>
                  <a:srgbClr val="0000FF"/>
                </a:solidFill>
              </a:rPr>
              <a:t>, &lt;a&gt;, da, d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d</a:t>
            </a:r>
            <a:r>
              <a:rPr lang="en-US" sz="2000" baseline="-2500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74774" name="Text Box 22"/>
          <p:cNvSpPr txBox="1">
            <a:spLocks noChangeArrowheads="1"/>
          </p:cNvSpPr>
          <p:nvPr/>
        </p:nvSpPr>
        <p:spPr bwMode="auto">
          <a:xfrm>
            <a:off x="1520825" y="2290763"/>
            <a:ext cx="396875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N</a:t>
            </a:r>
            <a:endParaRPr lang="en-US" sz="2000" baseline="-25000">
              <a:solidFill>
                <a:srgbClr val="0000FF"/>
              </a:solidFill>
            </a:endParaRPr>
          </a:p>
        </p:txBody>
      </p:sp>
      <p:sp>
        <p:nvSpPr>
          <p:cNvPr id="74775" name="Text Box 23"/>
          <p:cNvSpPr txBox="1">
            <a:spLocks noChangeArrowheads="1"/>
          </p:cNvSpPr>
          <p:nvPr/>
        </p:nvSpPr>
        <p:spPr bwMode="auto">
          <a:xfrm>
            <a:off x="4670425" y="3179763"/>
            <a:ext cx="47783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N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</a:p>
        </p:txBody>
      </p:sp>
      <p:sp>
        <p:nvSpPr>
          <p:cNvPr id="74776" name="Text Box 24"/>
          <p:cNvSpPr txBox="1">
            <a:spLocks noChangeArrowheads="1"/>
          </p:cNvSpPr>
          <p:nvPr/>
        </p:nvSpPr>
        <p:spPr bwMode="auto">
          <a:xfrm>
            <a:off x="3057525" y="2303463"/>
            <a:ext cx="29860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Q, R/Q, v</a:t>
            </a:r>
            <a:r>
              <a:rPr lang="en-US" sz="2000" baseline="-25000">
                <a:solidFill>
                  <a:srgbClr val="0000FF"/>
                </a:solidFill>
              </a:rPr>
              <a:t>g</a:t>
            </a:r>
            <a:r>
              <a:rPr lang="en-US" sz="2000">
                <a:solidFill>
                  <a:srgbClr val="0000FF"/>
                </a:solidFill>
              </a:rPr>
              <a:t>, E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/E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  <a:r>
              <a:rPr lang="en-US" sz="2000">
                <a:solidFill>
                  <a:srgbClr val="0000FF"/>
                </a:solidFill>
              </a:rPr>
              <a:t>, H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/E</a:t>
            </a:r>
            <a:r>
              <a:rPr lang="en-US" sz="2000" baseline="-2500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74777" name="Text Box 25"/>
          <p:cNvSpPr txBox="1">
            <a:spLocks noChangeArrowheads="1"/>
          </p:cNvSpPr>
          <p:nvPr/>
        </p:nvSpPr>
        <p:spPr bwMode="auto">
          <a:xfrm>
            <a:off x="6473825" y="2303463"/>
            <a:ext cx="12461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Q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A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  <a:r>
              <a:rPr lang="en-US" sz="2000">
                <a:solidFill>
                  <a:srgbClr val="0000FF"/>
                </a:solidFill>
              </a:rPr>
              <a:t>, f</a:t>
            </a:r>
            <a:r>
              <a:rPr lang="en-US" sz="2000" baseline="-25000">
                <a:solidFill>
                  <a:srgbClr val="0000FF"/>
                </a:solidFill>
              </a:rPr>
              <a:t>1</a:t>
            </a:r>
          </a:p>
        </p:txBody>
      </p:sp>
      <p:sp>
        <p:nvSpPr>
          <p:cNvPr id="74779" name="Text Box 27"/>
          <p:cNvSpPr txBox="1">
            <a:spLocks noChangeArrowheads="1"/>
          </p:cNvSpPr>
          <p:nvPr/>
        </p:nvSpPr>
        <p:spPr bwMode="auto">
          <a:xfrm>
            <a:off x="1812925" y="4094163"/>
            <a:ext cx="2262188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l-GR" sz="2000">
                <a:solidFill>
                  <a:srgbClr val="0000FF"/>
                </a:solidFill>
              </a:rPr>
              <a:t>η</a:t>
            </a:r>
            <a:r>
              <a:rPr lang="en-US" sz="2000">
                <a:solidFill>
                  <a:srgbClr val="0000FF"/>
                </a:solidFill>
              </a:rPr>
              <a:t>, P</a:t>
            </a:r>
            <a:r>
              <a:rPr lang="en-US" sz="2000" baseline="-25000">
                <a:solidFill>
                  <a:srgbClr val="0000FF"/>
                </a:solidFill>
              </a:rPr>
              <a:t>in</a:t>
            </a:r>
            <a:r>
              <a:rPr lang="en-US" sz="2000">
                <a:solidFill>
                  <a:srgbClr val="0000FF"/>
                </a:solidFill>
              </a:rPr>
              <a:t>, E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 baseline="30000">
                <a:solidFill>
                  <a:srgbClr val="0000FF"/>
                </a:solidFill>
              </a:rPr>
              <a:t>max</a:t>
            </a:r>
            <a:r>
              <a:rPr lang="en-US" sz="2000">
                <a:solidFill>
                  <a:srgbClr val="0000FF"/>
                </a:solidFill>
              </a:rPr>
              <a:t>, ∆T</a:t>
            </a:r>
            <a:r>
              <a:rPr lang="en-US" sz="2000" baseline="30000">
                <a:solidFill>
                  <a:srgbClr val="0000FF"/>
                </a:solidFill>
              </a:rPr>
              <a:t>max</a:t>
            </a:r>
          </a:p>
        </p:txBody>
      </p:sp>
      <p:sp>
        <p:nvSpPr>
          <p:cNvPr id="74780" name="Line 28"/>
          <p:cNvSpPr>
            <a:spLocks noChangeShapeType="1"/>
          </p:cNvSpPr>
          <p:nvPr/>
        </p:nvSpPr>
        <p:spPr bwMode="auto">
          <a:xfrm>
            <a:off x="1739900" y="3187700"/>
            <a:ext cx="292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1" name="Line 29"/>
          <p:cNvSpPr>
            <a:spLocks noChangeShapeType="1"/>
          </p:cNvSpPr>
          <p:nvPr/>
        </p:nvSpPr>
        <p:spPr bwMode="auto">
          <a:xfrm>
            <a:off x="1231900" y="3657600"/>
            <a:ext cx="8001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2" name="Text Box 30"/>
          <p:cNvSpPr txBox="1">
            <a:spLocks noChangeArrowheads="1"/>
          </p:cNvSpPr>
          <p:nvPr/>
        </p:nvSpPr>
        <p:spPr bwMode="auto">
          <a:xfrm>
            <a:off x="454025" y="3446463"/>
            <a:ext cx="862013" cy="406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</a:rPr>
              <a:t>L</a:t>
            </a:r>
            <a:r>
              <a:rPr lang="en-US" sz="2000" baseline="-25000">
                <a:solidFill>
                  <a:srgbClr val="0000FF"/>
                </a:solidFill>
              </a:rPr>
              <a:t>s</a:t>
            </a:r>
            <a:r>
              <a:rPr lang="en-US" sz="2000">
                <a:solidFill>
                  <a:srgbClr val="0000FF"/>
                </a:solidFill>
              </a:rPr>
              <a:t>, N</a:t>
            </a:r>
            <a:r>
              <a:rPr lang="en-US" sz="2000" baseline="-2500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74783" name="AutoShape 31"/>
          <p:cNvSpPr>
            <a:spLocks noChangeArrowheads="1"/>
          </p:cNvSpPr>
          <p:nvPr/>
        </p:nvSpPr>
        <p:spPr bwMode="auto">
          <a:xfrm>
            <a:off x="1968500" y="4635500"/>
            <a:ext cx="1816100" cy="1257300"/>
          </a:xfrm>
          <a:prstGeom prst="flowChartDecision">
            <a:avLst/>
          </a:prstGeom>
          <a:blipFill>
            <a:blip r:embed="rId3" cstate="print"/>
            <a:tile tx="0" ty="0" sx="100000" sy="100000" flip="none" algn="tl"/>
          </a:blip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rf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constraints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4784" name="Text Box 32"/>
          <p:cNvSpPr txBox="1">
            <a:spLocks noChangeArrowheads="1"/>
          </p:cNvSpPr>
          <p:nvPr/>
        </p:nvSpPr>
        <p:spPr bwMode="auto">
          <a:xfrm>
            <a:off x="5051425" y="4783138"/>
            <a:ext cx="2190750" cy="904875"/>
          </a:xfrm>
          <a:prstGeom prst="rect">
            <a:avLst/>
          </a:prstGeom>
          <a:solidFill>
            <a:srgbClr val="92D050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 dirty="0">
                <a:solidFill>
                  <a:srgbClr val="0000FF"/>
                </a:solidFill>
              </a:rPr>
              <a:t>Cost function 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400" dirty="0">
                <a:solidFill>
                  <a:srgbClr val="0000FF"/>
                </a:solidFill>
              </a:rPr>
              <a:t>minimization</a:t>
            </a:r>
          </a:p>
        </p:txBody>
      </p:sp>
      <p:sp>
        <p:nvSpPr>
          <p:cNvPr id="74785" name="Line 33"/>
          <p:cNvSpPr>
            <a:spLocks noChangeShapeType="1"/>
          </p:cNvSpPr>
          <p:nvPr/>
        </p:nvSpPr>
        <p:spPr bwMode="auto">
          <a:xfrm flipH="1">
            <a:off x="7518400" y="3403600"/>
            <a:ext cx="355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6" name="Text Box 34"/>
          <p:cNvSpPr txBox="1">
            <a:spLocks noChangeArrowheads="1"/>
          </p:cNvSpPr>
          <p:nvPr/>
        </p:nvSpPr>
        <p:spPr bwMode="auto">
          <a:xfrm>
            <a:off x="3743325" y="488791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  <a:latin typeface="HE_TERMINAL" pitchFamily="49" charset="0"/>
              </a:rPr>
              <a:t>YES</a:t>
            </a:r>
          </a:p>
        </p:txBody>
      </p:sp>
      <p:sp>
        <p:nvSpPr>
          <p:cNvPr id="74787" name="Text Box 35"/>
          <p:cNvSpPr txBox="1">
            <a:spLocks noChangeArrowheads="1"/>
          </p:cNvSpPr>
          <p:nvPr/>
        </p:nvSpPr>
        <p:spPr bwMode="auto">
          <a:xfrm>
            <a:off x="2981325" y="5751513"/>
            <a:ext cx="488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>
                <a:solidFill>
                  <a:srgbClr val="0000FF"/>
                </a:solidFill>
                <a:latin typeface="HE_TERMINAL" pitchFamily="49" charset="0"/>
              </a:rPr>
              <a:t>NO</a:t>
            </a:r>
          </a:p>
        </p:txBody>
      </p:sp>
      <p:sp>
        <p:nvSpPr>
          <p:cNvPr id="74788" name="Line 36"/>
          <p:cNvSpPr>
            <a:spLocks noChangeShapeType="1"/>
          </p:cNvSpPr>
          <p:nvPr/>
        </p:nvSpPr>
        <p:spPr bwMode="auto">
          <a:xfrm flipV="1">
            <a:off x="2857500" y="6096000"/>
            <a:ext cx="5943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89" name="Line 37"/>
          <p:cNvSpPr>
            <a:spLocks noChangeShapeType="1"/>
          </p:cNvSpPr>
          <p:nvPr/>
        </p:nvSpPr>
        <p:spPr bwMode="auto">
          <a:xfrm flipH="1" flipV="1">
            <a:off x="8788400" y="1054100"/>
            <a:ext cx="0" cy="502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0" name="Line 38"/>
          <p:cNvSpPr>
            <a:spLocks noChangeShapeType="1"/>
          </p:cNvSpPr>
          <p:nvPr/>
        </p:nvSpPr>
        <p:spPr bwMode="auto">
          <a:xfrm flipH="1">
            <a:off x="6083300" y="1054100"/>
            <a:ext cx="27178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1" name="Line 39"/>
          <p:cNvSpPr>
            <a:spLocks noChangeShapeType="1"/>
          </p:cNvSpPr>
          <p:nvPr/>
        </p:nvSpPr>
        <p:spPr bwMode="auto">
          <a:xfrm>
            <a:off x="1828800" y="31877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2" name="Line 40"/>
          <p:cNvSpPr>
            <a:spLocks noChangeShapeType="1"/>
          </p:cNvSpPr>
          <p:nvPr/>
        </p:nvSpPr>
        <p:spPr bwMode="auto">
          <a:xfrm>
            <a:off x="2870200" y="38735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3" name="Line 41"/>
          <p:cNvSpPr>
            <a:spLocks noChangeShapeType="1"/>
          </p:cNvSpPr>
          <p:nvPr/>
        </p:nvSpPr>
        <p:spPr bwMode="auto">
          <a:xfrm>
            <a:off x="5651500" y="13462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4" name="Line 42"/>
          <p:cNvSpPr>
            <a:spLocks noChangeShapeType="1"/>
          </p:cNvSpPr>
          <p:nvPr/>
        </p:nvSpPr>
        <p:spPr bwMode="auto">
          <a:xfrm>
            <a:off x="3441700" y="13335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5" name="Line 43"/>
          <p:cNvSpPr>
            <a:spLocks noChangeShapeType="1"/>
          </p:cNvSpPr>
          <p:nvPr/>
        </p:nvSpPr>
        <p:spPr bwMode="auto">
          <a:xfrm>
            <a:off x="3454400" y="2768600"/>
            <a:ext cx="0" cy="241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6" name="Line 44"/>
          <p:cNvSpPr>
            <a:spLocks noChangeShapeType="1"/>
          </p:cNvSpPr>
          <p:nvPr/>
        </p:nvSpPr>
        <p:spPr bwMode="auto">
          <a:xfrm>
            <a:off x="5702300" y="60960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7" name="Line 45"/>
          <p:cNvSpPr>
            <a:spLocks noChangeShapeType="1"/>
          </p:cNvSpPr>
          <p:nvPr/>
        </p:nvSpPr>
        <p:spPr bwMode="auto">
          <a:xfrm>
            <a:off x="4813300" y="52578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8" name="Line 46"/>
          <p:cNvSpPr>
            <a:spLocks noChangeShapeType="1"/>
          </p:cNvSpPr>
          <p:nvPr/>
        </p:nvSpPr>
        <p:spPr bwMode="auto">
          <a:xfrm flipH="1" flipV="1">
            <a:off x="3835400" y="3378200"/>
            <a:ext cx="215900" cy="127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99" name="Line 47"/>
          <p:cNvSpPr>
            <a:spLocks noChangeShapeType="1"/>
          </p:cNvSpPr>
          <p:nvPr/>
        </p:nvSpPr>
        <p:spPr bwMode="auto">
          <a:xfrm>
            <a:off x="1816100" y="3657600"/>
            <a:ext cx="241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Oval 19"/>
          <p:cNvSpPr>
            <a:spLocks noChangeArrowheads="1"/>
          </p:cNvSpPr>
          <p:nvPr/>
        </p:nvSpPr>
        <p:spPr bwMode="auto">
          <a:xfrm>
            <a:off x="7858148" y="2928934"/>
            <a:ext cx="1008627" cy="990616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Beam</a:t>
            </a: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</a:pPr>
            <a:r>
              <a:rPr lang="en-US" sz="2000" dirty="0">
                <a:solidFill>
                  <a:srgbClr val="0000FF"/>
                </a:solidFill>
              </a:rPr>
              <a:t>dynamics</a:t>
            </a:r>
          </a:p>
        </p:txBody>
      </p:sp>
    </p:spTree>
    <p:extLst>
      <p:ext uri="{BB962C8B-B14F-4D97-AF65-F5344CB8AC3E}">
        <p14:creationId xmlns:p14="http://schemas.microsoft.com/office/powerpoint/2010/main" val="4180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/>
              <a:t>Simplified Parameter Diagram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8410" y="5469714"/>
            <a:ext cx="3243226" cy="6462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Drive Beam Generation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L</a:t>
            </a:r>
            <a:r>
              <a:rPr lang="en-US" baseline="-25000" dirty="0" smtClean="0">
                <a:solidFill>
                  <a:prstClr val="black"/>
                </a:solidFill>
              </a:rPr>
              <a:t>DBA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3294" y="5469716"/>
            <a:ext cx="3232647" cy="64622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Main Beam Generation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P</a:t>
            </a:r>
            <a:r>
              <a:rPr lang="en-US" baseline="-25000" dirty="0" err="1" smtClean="0">
                <a:solidFill>
                  <a:prstClr val="black"/>
                </a:solidFill>
              </a:rPr>
              <a:t>klystron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1923" y="3231719"/>
            <a:ext cx="3268938" cy="64622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Two-Beam Acceleration Complex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L</a:t>
            </a:r>
            <a:r>
              <a:rPr lang="en-US" baseline="-25000" dirty="0" err="1" smtClean="0">
                <a:solidFill>
                  <a:prstClr val="black"/>
                </a:solidFill>
              </a:rPr>
              <a:t>module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Δ</a:t>
            </a:r>
            <a:r>
              <a:rPr lang="en-US" baseline="-25000" dirty="0" err="1" smtClean="0">
                <a:solidFill>
                  <a:prstClr val="black"/>
                </a:solidFill>
              </a:rPr>
              <a:t>structure</a:t>
            </a:r>
            <a:r>
              <a:rPr lang="en-US" dirty="0" smtClean="0">
                <a:solidFill>
                  <a:prstClr val="black"/>
                </a:solidFill>
              </a:rPr>
              <a:t>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8490" y="1891353"/>
            <a:ext cx="875655" cy="17542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I</a:t>
            </a:r>
            <a:r>
              <a:rPr lang="en-US" baseline="-25000" dirty="0" err="1" smtClean="0">
                <a:solidFill>
                  <a:prstClr val="black"/>
                </a:solidFill>
              </a:rPr>
              <a:t>drive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</a:rPr>
              <a:t>drive</a:t>
            </a:r>
            <a:endParaRPr lang="en-US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τ</a:t>
            </a:r>
            <a:r>
              <a:rPr lang="en-US" baseline="-25000" dirty="0" smtClean="0">
                <a:solidFill>
                  <a:prstClr val="black"/>
                </a:solidFill>
              </a:rPr>
              <a:t>RF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sector</a:t>
            </a:r>
            <a:endParaRPr lang="en-US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combine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f</a:t>
            </a:r>
            <a:r>
              <a:rPr lang="en-US" baseline="-25000" dirty="0" err="1" smtClean="0">
                <a:solidFill>
                  <a:prstClr val="black"/>
                </a:solidFill>
              </a:rPr>
              <a:t>r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94567" y="1950351"/>
            <a:ext cx="616930" cy="14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91328" tIns="45666" rIns="91328" bIns="45666" rtlCol="0">
            <a:spAutoFit/>
          </a:bodyPr>
          <a:lstStyle/>
          <a:p>
            <a:pPr defTabSz="456652"/>
            <a:r>
              <a:rPr lang="en-US" dirty="0" smtClean="0">
                <a:solidFill>
                  <a:prstClr val="black"/>
                </a:solidFill>
              </a:rPr>
              <a:t>N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b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err="1">
                <a:solidFill>
                  <a:prstClr val="black"/>
                </a:solidFill>
              </a:rPr>
              <a:t>n</a:t>
            </a:r>
            <a:r>
              <a:rPr lang="en-US" baseline="-25000" dirty="0" err="1" smtClean="0">
                <a:solidFill>
                  <a:prstClr val="black"/>
                </a:solidFill>
              </a:rPr>
              <a:t>cycle</a:t>
            </a:r>
            <a:endParaRPr lang="en-US" baseline="-25000" dirty="0" smtClean="0">
              <a:solidFill>
                <a:prstClr val="black"/>
              </a:solidFill>
            </a:endParaRP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E</a:t>
            </a:r>
            <a:r>
              <a:rPr lang="en-US" baseline="-25000" dirty="0" smtClean="0">
                <a:solidFill>
                  <a:prstClr val="black"/>
                </a:solidFill>
              </a:rPr>
              <a:t>0</a:t>
            </a:r>
          </a:p>
          <a:p>
            <a:pPr defTabSz="456652"/>
            <a:r>
              <a:rPr lang="en-US" dirty="0" err="1" smtClean="0">
                <a:solidFill>
                  <a:prstClr val="black"/>
                </a:solidFill>
              </a:rPr>
              <a:t>f</a:t>
            </a:r>
            <a:r>
              <a:rPr lang="en-US" baseline="-25000" dirty="0" err="1" smtClean="0">
                <a:solidFill>
                  <a:prstClr val="black"/>
                </a:solidFill>
              </a:rPr>
              <a:t>r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9045" y="897001"/>
            <a:ext cx="3275256" cy="646331"/>
          </a:xfrm>
          <a:prstGeom prst="rect">
            <a:avLst/>
          </a:prstGeom>
          <a:solidFill>
            <a:srgbClr val="FF6600"/>
          </a:solidFill>
        </p:spPr>
        <p:txBody>
          <a:bodyPr wrap="square" lIns="91328" tIns="45666" rIns="91328" bIns="45666" rtlCol="0">
            <a:spAutoFit/>
          </a:bodyPr>
          <a:lstStyle/>
          <a:p>
            <a:pPr algn="ctr" defTabSz="456652"/>
            <a:r>
              <a:rPr lang="en-US" dirty="0" smtClean="0">
                <a:solidFill>
                  <a:prstClr val="black"/>
                </a:solidFill>
              </a:rPr>
              <a:t>Parameter Routine</a:t>
            </a:r>
          </a:p>
          <a:p>
            <a:pPr defTabSz="456652"/>
            <a:r>
              <a:rPr lang="en-US" dirty="0" smtClean="0">
                <a:solidFill>
                  <a:prstClr val="black"/>
                </a:solidFill>
              </a:rPr>
              <a:t>Luminosity, …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96359" y="2113510"/>
            <a:ext cx="1626409" cy="344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28" tIns="45666" rIns="91328" bIns="45666" rtlCol="0">
            <a:spAutoFit/>
          </a:bodyPr>
          <a:lstStyle/>
          <a:p>
            <a:pPr defTabSz="456652"/>
            <a:r>
              <a:rPr lang="en-US" sz="1600" dirty="0" err="1">
                <a:solidFill>
                  <a:prstClr val="black"/>
                </a:solidFill>
              </a:rPr>
              <a:t>E</a:t>
            </a:r>
            <a:r>
              <a:rPr lang="en-US" sz="1600" baseline="-25000" dirty="0" err="1">
                <a:solidFill>
                  <a:prstClr val="black"/>
                </a:solidFill>
              </a:rPr>
              <a:t>cms</a:t>
            </a:r>
            <a:r>
              <a:rPr lang="en-US" sz="1600" baseline="-25000" dirty="0">
                <a:solidFill>
                  <a:prstClr val="black"/>
                </a:solidFill>
              </a:rPr>
              <a:t>,</a:t>
            </a:r>
            <a:r>
              <a:rPr lang="en-US" sz="1600" dirty="0">
                <a:solidFill>
                  <a:prstClr val="black"/>
                </a:solidFill>
              </a:rPr>
              <a:t> G, </a:t>
            </a:r>
            <a:r>
              <a:rPr lang="en-US" sz="1600" dirty="0" err="1">
                <a:solidFill>
                  <a:prstClr val="black"/>
                </a:solidFill>
              </a:rPr>
              <a:t>L</a:t>
            </a:r>
            <a:r>
              <a:rPr lang="en-US" sz="1600" baseline="-25000" dirty="0" err="1">
                <a:solidFill>
                  <a:prstClr val="black"/>
                </a:solidFill>
              </a:rPr>
              <a:t>structure</a:t>
            </a:r>
            <a:endParaRPr lang="en-US" sz="1600" dirty="0">
              <a:solidFill>
                <a:prstClr val="black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645097" y="775923"/>
          <a:ext cx="3498919" cy="4491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946"/>
                <a:gridCol w="1825530"/>
                <a:gridCol w="854443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Variable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value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101A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2.37GeV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τ</a:t>
                      </a:r>
                      <a:r>
                        <a:rPr lang="en-US" sz="1200" baseline="-25000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linac</a:t>
                      </a:r>
                      <a:r>
                        <a:rPr lang="en-US" sz="1200" baseline="0" dirty="0" smtClean="0"/>
                        <a:t> RF pulse length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244ns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sector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drive beam sectors per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combine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Combination number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f</a:t>
                      </a:r>
                      <a:r>
                        <a:rPr lang="en-US" sz="1200" baseline="-25000" dirty="0" err="1" smtClean="0"/>
                        <a:t>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Repetition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50Hz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beam bunch charge in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3.72e9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n</a:t>
                      </a:r>
                      <a:r>
                        <a:rPr lang="en-US" sz="1200" baseline="-25000" dirty="0" err="1" smtClean="0"/>
                        <a:t>b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bunches per 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312</a:t>
                      </a:r>
                      <a:endParaRPr lang="en-US" sz="1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cycle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Spacing between MB bunches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 cycles</a:t>
                      </a:r>
                      <a:endParaRPr lang="en-US" sz="1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r>
                        <a:rPr lang="en-US" sz="1200" baseline="-25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energy</a:t>
                      </a:r>
                      <a:r>
                        <a:rPr lang="en-US" sz="1200" baseline="0" dirty="0" smtClean="0"/>
                        <a:t> at </a:t>
                      </a:r>
                      <a:r>
                        <a:rPr lang="en-US" sz="1200" baseline="0" dirty="0" err="1" smtClean="0"/>
                        <a:t>linac</a:t>
                      </a:r>
                      <a:r>
                        <a:rPr lang="en-US" sz="1200" baseline="0" dirty="0" smtClean="0"/>
                        <a:t> entrance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9GeV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E</a:t>
                      </a:r>
                      <a:r>
                        <a:rPr lang="en-US" sz="1200" baseline="-25000" dirty="0" err="1" smtClean="0"/>
                        <a:t>cms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Centre-of-mass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500GeV</a:t>
                      </a:r>
                      <a:endParaRPr lang="en-US" sz="1200" dirty="0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</a:t>
                      </a:r>
                      <a:r>
                        <a:rPr lang="en-US" sz="1200" dirty="0" err="1" smtClean="0"/>
                        <a:t>linac</a:t>
                      </a:r>
                      <a:r>
                        <a:rPr lang="en-US" sz="1200" dirty="0" smtClean="0"/>
                        <a:t> 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100MV/m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Bent-Up Arrow 17"/>
          <p:cNvSpPr/>
          <p:nvPr/>
        </p:nvSpPr>
        <p:spPr>
          <a:xfrm flipH="1" flipV="1">
            <a:off x="310873" y="1139431"/>
            <a:ext cx="635067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Bent-Up Arrow 20"/>
          <p:cNvSpPr/>
          <p:nvPr/>
        </p:nvSpPr>
        <p:spPr>
          <a:xfrm flipV="1">
            <a:off x="1045919" y="2425969"/>
            <a:ext cx="850392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2501695" y="2716832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483155" y="1580286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Bent-Up Arrow 24"/>
          <p:cNvSpPr/>
          <p:nvPr/>
        </p:nvSpPr>
        <p:spPr>
          <a:xfrm flipV="1">
            <a:off x="4241492" y="1167309"/>
            <a:ext cx="616148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Bent-Up Arrow 25"/>
          <p:cNvSpPr/>
          <p:nvPr/>
        </p:nvSpPr>
        <p:spPr>
          <a:xfrm flipH="1" flipV="1">
            <a:off x="3643231" y="2425969"/>
            <a:ext cx="751324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4614036" y="3427815"/>
            <a:ext cx="243604" cy="2042035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Down Arrow 27"/>
          <p:cNvSpPr/>
          <p:nvPr/>
        </p:nvSpPr>
        <p:spPr>
          <a:xfrm>
            <a:off x="457200" y="3645688"/>
            <a:ext cx="243604" cy="1824163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28" tIns="45666" rIns="91328" bIns="45666" rtlCol="0" anchor="ctr"/>
          <a:lstStyle/>
          <a:p>
            <a:pPr algn="ctr" defTabSz="456652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D. Schulte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CLIC re-baselining, February 2013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77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7544" y="620688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few more words of background.</a:t>
            </a:r>
          </a:p>
          <a:p>
            <a:endParaRPr lang="en-US" dirty="0" smtClean="0"/>
          </a:p>
          <a:p>
            <a:r>
              <a:rPr lang="en-US" dirty="0" smtClean="0"/>
              <a:t>A number of effects which emerge at high-power and high-gradient.</a:t>
            </a:r>
          </a:p>
          <a:p>
            <a:endParaRPr lang="en-US" dirty="0" smtClean="0"/>
          </a:p>
          <a:p>
            <a:r>
              <a:rPr lang="en-US" dirty="0" smtClean="0"/>
              <a:t>These include:</a:t>
            </a:r>
          </a:p>
          <a:p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Breakdown or vacuum arc – This is essentially the same phenomenon you all know from daily life, sparking and arcing, but in vacuum. This is the main effect limiting gradient in CLIC.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Pulsed surface heating – Surface currents cause pulsed temperature rises, consequently cyclical stress which breaks up the surface and induces breakdown.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Electromigration</a:t>
            </a:r>
            <a:r>
              <a:rPr lang="en-US" dirty="0" smtClean="0"/>
              <a:t> – This is a new area of investigation in which rf currents directly affect the crystal structure of the copper surface.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Dark currents – Field emission currents are captured by the rf and can be accelerated over longer distances.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Dynamic vacuum – Field emission currents desorbs gasses which cause pressure rises during the rf pulse.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Multipactor</a:t>
            </a:r>
            <a:r>
              <a:rPr lang="en-US" dirty="0" smtClean="0"/>
              <a:t> – not really a problem at the highest gradients.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3" name="Picture 2" descr="DC-Spark-Cu(47)-Spot7-03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2" y="908720"/>
            <a:ext cx="6552728" cy="49145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8423" y="176927"/>
            <a:ext cx="5728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 closer look at the dynamics of Breakdown!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49372" y="6093394"/>
            <a:ext cx="7467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From </a:t>
            </a:r>
            <a:r>
              <a:rPr lang="en-US" sz="2400" dirty="0" err="1" smtClean="0"/>
              <a:t>pA</a:t>
            </a:r>
            <a:r>
              <a:rPr lang="en-US" sz="2400" dirty="0" smtClean="0"/>
              <a:t> to kA and from Angstroms to 100s of </a:t>
            </a:r>
            <a:r>
              <a:rPr lang="en-US" sz="2400" dirty="0" smtClean="0">
                <a:sym typeface="Symbol"/>
              </a:rPr>
              <a:t>m to mms.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 overview of the breakdown process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971600" y="4432404"/>
            <a:ext cx="7200800" cy="0"/>
          </a:xfrm>
          <a:prstGeom prst="line">
            <a:avLst/>
          </a:prstGeom>
          <a:ln w="254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3568" y="400035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7183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96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Actually real surfaces are imperfect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000356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7183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97754"/>
            <a:ext cx="7193280" cy="199430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199430">
                <a:moveTo>
                  <a:pt x="0" y="153710"/>
                </a:moveTo>
                <a:cubicBezTo>
                  <a:pt x="12700" y="151170"/>
                  <a:pt x="25262" y="147802"/>
                  <a:pt x="38100" y="146090"/>
                </a:cubicBezTo>
                <a:cubicBezTo>
                  <a:pt x="89642" y="139218"/>
                  <a:pt x="172819" y="134290"/>
                  <a:pt x="220980" y="130850"/>
                </a:cubicBezTo>
                <a:cubicBezTo>
                  <a:pt x="243840" y="133390"/>
                  <a:pt x="267148" y="133298"/>
                  <a:pt x="289560" y="138470"/>
                </a:cubicBezTo>
                <a:cubicBezTo>
                  <a:pt x="300628" y="141024"/>
                  <a:pt x="308703" y="153001"/>
                  <a:pt x="320040" y="153710"/>
                </a:cubicBezTo>
                <a:cubicBezTo>
                  <a:pt x="350566" y="155618"/>
                  <a:pt x="381000" y="148630"/>
                  <a:pt x="411480" y="146090"/>
                </a:cubicBezTo>
                <a:cubicBezTo>
                  <a:pt x="421640" y="141010"/>
                  <a:pt x="431413" y="135069"/>
                  <a:pt x="441960" y="130850"/>
                </a:cubicBezTo>
                <a:cubicBezTo>
                  <a:pt x="456875" y="124884"/>
                  <a:pt x="487680" y="115610"/>
                  <a:pt x="487680" y="115610"/>
                </a:cubicBezTo>
                <a:cubicBezTo>
                  <a:pt x="508000" y="118150"/>
                  <a:pt x="528440" y="119863"/>
                  <a:pt x="548640" y="123230"/>
                </a:cubicBezTo>
                <a:cubicBezTo>
                  <a:pt x="558970" y="124952"/>
                  <a:pt x="568647" y="130850"/>
                  <a:pt x="579120" y="130850"/>
                </a:cubicBezTo>
                <a:cubicBezTo>
                  <a:pt x="627447" y="130850"/>
                  <a:pt x="675640" y="125770"/>
                  <a:pt x="723900" y="123230"/>
                </a:cubicBezTo>
                <a:cubicBezTo>
                  <a:pt x="734060" y="118150"/>
                  <a:pt x="744747" y="114010"/>
                  <a:pt x="754380" y="107990"/>
                </a:cubicBezTo>
                <a:cubicBezTo>
                  <a:pt x="765150" y="101259"/>
                  <a:pt x="772288" y="86926"/>
                  <a:pt x="784860" y="85130"/>
                </a:cubicBezTo>
                <a:cubicBezTo>
                  <a:pt x="793926" y="83835"/>
                  <a:pt x="800100" y="95290"/>
                  <a:pt x="807720" y="100370"/>
                </a:cubicBezTo>
                <a:cubicBezTo>
                  <a:pt x="812800" y="107990"/>
                  <a:pt x="817097" y="116195"/>
                  <a:pt x="822960" y="123230"/>
                </a:cubicBezTo>
                <a:cubicBezTo>
                  <a:pt x="833132" y="135436"/>
                  <a:pt x="853140" y="154670"/>
                  <a:pt x="868680" y="161330"/>
                </a:cubicBezTo>
                <a:cubicBezTo>
                  <a:pt x="878306" y="165455"/>
                  <a:pt x="889129" y="165941"/>
                  <a:pt x="899160" y="168950"/>
                </a:cubicBezTo>
                <a:cubicBezTo>
                  <a:pt x="976503" y="192153"/>
                  <a:pt x="913539" y="177922"/>
                  <a:pt x="982980" y="191810"/>
                </a:cubicBezTo>
                <a:cubicBezTo>
                  <a:pt x="1003300" y="189270"/>
                  <a:pt x="1023916" y="188481"/>
                  <a:pt x="1043940" y="184190"/>
                </a:cubicBezTo>
                <a:cubicBezTo>
                  <a:pt x="1059648" y="180824"/>
                  <a:pt x="1073636" y="170095"/>
                  <a:pt x="1089660" y="168950"/>
                </a:cubicBezTo>
                <a:lnTo>
                  <a:pt x="1196340" y="161330"/>
                </a:lnTo>
                <a:cubicBezTo>
                  <a:pt x="1220403" y="156517"/>
                  <a:pt x="1256483" y="148875"/>
                  <a:pt x="1280160" y="146090"/>
                </a:cubicBezTo>
                <a:cubicBezTo>
                  <a:pt x="1308023" y="142812"/>
                  <a:pt x="1336040" y="141010"/>
                  <a:pt x="1363980" y="138470"/>
                </a:cubicBezTo>
                <a:cubicBezTo>
                  <a:pt x="1432452" y="155588"/>
                  <a:pt x="1413201" y="154534"/>
                  <a:pt x="1531620" y="130850"/>
                </a:cubicBezTo>
                <a:cubicBezTo>
                  <a:pt x="1550588" y="127056"/>
                  <a:pt x="1566848" y="114782"/>
                  <a:pt x="1584960" y="107990"/>
                </a:cubicBezTo>
                <a:cubicBezTo>
                  <a:pt x="1670944" y="75746"/>
                  <a:pt x="1632307" y="93374"/>
                  <a:pt x="1714500" y="69890"/>
                </a:cubicBezTo>
                <a:cubicBezTo>
                  <a:pt x="1729946" y="65477"/>
                  <a:pt x="1744980" y="59730"/>
                  <a:pt x="1760220" y="54650"/>
                </a:cubicBezTo>
                <a:cubicBezTo>
                  <a:pt x="1783080" y="59730"/>
                  <a:pt x="1809861" y="56116"/>
                  <a:pt x="1828800" y="69890"/>
                </a:cubicBezTo>
                <a:cubicBezTo>
                  <a:pt x="1841792" y="79339"/>
                  <a:pt x="1838960" y="100370"/>
                  <a:pt x="1844040" y="115610"/>
                </a:cubicBezTo>
                <a:lnTo>
                  <a:pt x="1851660" y="138470"/>
                </a:lnTo>
                <a:cubicBezTo>
                  <a:pt x="1866900" y="135930"/>
                  <a:pt x="1882474" y="134915"/>
                  <a:pt x="1897380" y="130850"/>
                </a:cubicBezTo>
                <a:cubicBezTo>
                  <a:pt x="1910576" y="127251"/>
                  <a:pt x="1922673" y="120413"/>
                  <a:pt x="1935480" y="115610"/>
                </a:cubicBezTo>
                <a:cubicBezTo>
                  <a:pt x="1980328" y="98792"/>
                  <a:pt x="1935299" y="119510"/>
                  <a:pt x="1988820" y="92750"/>
                </a:cubicBezTo>
                <a:cubicBezTo>
                  <a:pt x="2098009" y="114588"/>
                  <a:pt x="1962756" y="84062"/>
                  <a:pt x="2057400" y="115610"/>
                </a:cubicBezTo>
                <a:cubicBezTo>
                  <a:pt x="2069687" y="119706"/>
                  <a:pt x="2082935" y="120089"/>
                  <a:pt x="2095500" y="123230"/>
                </a:cubicBezTo>
                <a:cubicBezTo>
                  <a:pt x="2103292" y="125178"/>
                  <a:pt x="2110372" y="130009"/>
                  <a:pt x="2118360" y="130850"/>
                </a:cubicBezTo>
                <a:cubicBezTo>
                  <a:pt x="2158856" y="135113"/>
                  <a:pt x="2199640" y="135930"/>
                  <a:pt x="2240280" y="138470"/>
                </a:cubicBezTo>
                <a:cubicBezTo>
                  <a:pt x="2247900" y="141010"/>
                  <a:pt x="2255956" y="142498"/>
                  <a:pt x="2263140" y="146090"/>
                </a:cubicBezTo>
                <a:cubicBezTo>
                  <a:pt x="2271331" y="150186"/>
                  <a:pt x="2276855" y="160849"/>
                  <a:pt x="2286000" y="161330"/>
                </a:cubicBezTo>
                <a:lnTo>
                  <a:pt x="2407920" y="153710"/>
                </a:lnTo>
                <a:cubicBezTo>
                  <a:pt x="2460175" y="136292"/>
                  <a:pt x="2395318" y="156860"/>
                  <a:pt x="2468880" y="138470"/>
                </a:cubicBezTo>
                <a:cubicBezTo>
                  <a:pt x="2476672" y="136522"/>
                  <a:pt x="2483801" y="132071"/>
                  <a:pt x="2491740" y="130850"/>
                </a:cubicBezTo>
                <a:cubicBezTo>
                  <a:pt x="2516970" y="126968"/>
                  <a:pt x="2542540" y="125770"/>
                  <a:pt x="2567940" y="123230"/>
                </a:cubicBezTo>
                <a:cubicBezTo>
                  <a:pt x="2575560" y="120690"/>
                  <a:pt x="2583616" y="119202"/>
                  <a:pt x="2590800" y="115610"/>
                </a:cubicBezTo>
                <a:cubicBezTo>
                  <a:pt x="2598991" y="111514"/>
                  <a:pt x="2604525" y="101022"/>
                  <a:pt x="2613660" y="100370"/>
                </a:cubicBezTo>
                <a:cubicBezTo>
                  <a:pt x="2641644" y="98371"/>
                  <a:pt x="2669540" y="105450"/>
                  <a:pt x="2697480" y="107990"/>
                </a:cubicBezTo>
                <a:cubicBezTo>
                  <a:pt x="2760239" y="128910"/>
                  <a:pt x="2727297" y="120958"/>
                  <a:pt x="2796540" y="130850"/>
                </a:cubicBezTo>
                <a:cubicBezTo>
                  <a:pt x="2870200" y="128310"/>
                  <a:pt x="2944085" y="129524"/>
                  <a:pt x="3017520" y="123230"/>
                </a:cubicBezTo>
                <a:cubicBezTo>
                  <a:pt x="3033526" y="121858"/>
                  <a:pt x="3063240" y="107990"/>
                  <a:pt x="3063240" y="107990"/>
                </a:cubicBezTo>
                <a:cubicBezTo>
                  <a:pt x="3086100" y="110530"/>
                  <a:pt x="3109087" y="112113"/>
                  <a:pt x="3131820" y="115610"/>
                </a:cubicBezTo>
                <a:cubicBezTo>
                  <a:pt x="3149589" y="118344"/>
                  <a:pt x="3168090" y="125160"/>
                  <a:pt x="3185160" y="130850"/>
                </a:cubicBezTo>
                <a:cubicBezTo>
                  <a:pt x="3192780" y="135930"/>
                  <a:pt x="3198894" y="145329"/>
                  <a:pt x="3208020" y="146090"/>
                </a:cubicBezTo>
                <a:cubicBezTo>
                  <a:pt x="3279584" y="152054"/>
                  <a:pt x="3275382" y="132861"/>
                  <a:pt x="3337560" y="107990"/>
                </a:cubicBezTo>
                <a:cubicBezTo>
                  <a:pt x="3350260" y="102910"/>
                  <a:pt x="3362684" y="97075"/>
                  <a:pt x="3375660" y="92750"/>
                </a:cubicBezTo>
                <a:cubicBezTo>
                  <a:pt x="3385595" y="89438"/>
                  <a:pt x="3396070" y="88007"/>
                  <a:pt x="3406140" y="85130"/>
                </a:cubicBezTo>
                <a:cubicBezTo>
                  <a:pt x="3413863" y="82923"/>
                  <a:pt x="3421380" y="80050"/>
                  <a:pt x="3429000" y="77510"/>
                </a:cubicBezTo>
                <a:cubicBezTo>
                  <a:pt x="3441700" y="80050"/>
                  <a:pt x="3454457" y="82320"/>
                  <a:pt x="3467100" y="85130"/>
                </a:cubicBezTo>
                <a:cubicBezTo>
                  <a:pt x="3477323" y="87402"/>
                  <a:pt x="3487123" y="92169"/>
                  <a:pt x="3497580" y="92750"/>
                </a:cubicBezTo>
                <a:cubicBezTo>
                  <a:pt x="3578774" y="97261"/>
                  <a:pt x="3660140" y="97830"/>
                  <a:pt x="3741420" y="100370"/>
                </a:cubicBezTo>
                <a:cubicBezTo>
                  <a:pt x="3824694" y="121188"/>
                  <a:pt x="3781563" y="117923"/>
                  <a:pt x="3870960" y="107990"/>
                </a:cubicBezTo>
                <a:cubicBezTo>
                  <a:pt x="3909060" y="110530"/>
                  <a:pt x="3948090" y="106864"/>
                  <a:pt x="3985260" y="115610"/>
                </a:cubicBezTo>
                <a:cubicBezTo>
                  <a:pt x="3994175" y="117708"/>
                  <a:pt x="3993349" y="132749"/>
                  <a:pt x="4000500" y="138470"/>
                </a:cubicBezTo>
                <a:cubicBezTo>
                  <a:pt x="4006772" y="143488"/>
                  <a:pt x="4015740" y="143550"/>
                  <a:pt x="4023360" y="146090"/>
                </a:cubicBezTo>
                <a:cubicBezTo>
                  <a:pt x="4051300" y="141010"/>
                  <a:pt x="4079412" y="136800"/>
                  <a:pt x="4107180" y="130850"/>
                </a:cubicBezTo>
                <a:cubicBezTo>
                  <a:pt x="4115034" y="129167"/>
                  <a:pt x="4122117" y="124550"/>
                  <a:pt x="4130040" y="123230"/>
                </a:cubicBezTo>
                <a:cubicBezTo>
                  <a:pt x="4152728" y="119449"/>
                  <a:pt x="4175821" y="118650"/>
                  <a:pt x="4198620" y="115610"/>
                </a:cubicBezTo>
                <a:cubicBezTo>
                  <a:pt x="4213935" y="113568"/>
                  <a:pt x="4229100" y="110530"/>
                  <a:pt x="4244340" y="107990"/>
                </a:cubicBezTo>
                <a:cubicBezTo>
                  <a:pt x="4259580" y="102910"/>
                  <a:pt x="4274673" y="97366"/>
                  <a:pt x="4290060" y="92750"/>
                </a:cubicBezTo>
                <a:cubicBezTo>
                  <a:pt x="4300091" y="89741"/>
                  <a:pt x="4310317" y="87402"/>
                  <a:pt x="4320540" y="85130"/>
                </a:cubicBezTo>
                <a:cubicBezTo>
                  <a:pt x="4352490" y="78030"/>
                  <a:pt x="4371274" y="75404"/>
                  <a:pt x="4404360" y="69890"/>
                </a:cubicBezTo>
                <a:cubicBezTo>
                  <a:pt x="4473112" y="87078"/>
                  <a:pt x="4445449" y="78506"/>
                  <a:pt x="4488180" y="92750"/>
                </a:cubicBezTo>
                <a:cubicBezTo>
                  <a:pt x="4495800" y="97830"/>
                  <a:pt x="4502671" y="104271"/>
                  <a:pt x="4511040" y="107990"/>
                </a:cubicBezTo>
                <a:cubicBezTo>
                  <a:pt x="4525720" y="114514"/>
                  <a:pt x="4556760" y="123230"/>
                  <a:pt x="4556760" y="123230"/>
                </a:cubicBezTo>
                <a:cubicBezTo>
                  <a:pt x="4597400" y="120690"/>
                  <a:pt x="4638184" y="119873"/>
                  <a:pt x="4678680" y="115610"/>
                </a:cubicBezTo>
                <a:cubicBezTo>
                  <a:pt x="4686668" y="114769"/>
                  <a:pt x="4695268" y="113008"/>
                  <a:pt x="4701540" y="107990"/>
                </a:cubicBezTo>
                <a:cubicBezTo>
                  <a:pt x="4708691" y="102269"/>
                  <a:pt x="4710304" y="91606"/>
                  <a:pt x="4716780" y="85130"/>
                </a:cubicBezTo>
                <a:cubicBezTo>
                  <a:pt x="4723256" y="78654"/>
                  <a:pt x="4732020" y="74970"/>
                  <a:pt x="4739640" y="69890"/>
                </a:cubicBezTo>
                <a:cubicBezTo>
                  <a:pt x="4757679" y="75903"/>
                  <a:pt x="4782210" y="85130"/>
                  <a:pt x="4800600" y="85130"/>
                </a:cubicBezTo>
                <a:cubicBezTo>
                  <a:pt x="4843855" y="85130"/>
                  <a:pt x="4886960" y="80050"/>
                  <a:pt x="4930140" y="77510"/>
                </a:cubicBezTo>
                <a:cubicBezTo>
                  <a:pt x="4937760" y="72430"/>
                  <a:pt x="4944631" y="65989"/>
                  <a:pt x="4953000" y="62270"/>
                </a:cubicBezTo>
                <a:cubicBezTo>
                  <a:pt x="4967680" y="55746"/>
                  <a:pt x="4998720" y="47030"/>
                  <a:pt x="4998720" y="47030"/>
                </a:cubicBezTo>
                <a:cubicBezTo>
                  <a:pt x="5006340" y="39410"/>
                  <a:pt x="5015602" y="33136"/>
                  <a:pt x="5021580" y="24170"/>
                </a:cubicBezTo>
                <a:cubicBezTo>
                  <a:pt x="5026035" y="17487"/>
                  <a:pt x="5021201" y="2037"/>
                  <a:pt x="5029200" y="1310"/>
                </a:cubicBezTo>
                <a:cubicBezTo>
                  <a:pt x="5082381" y="-3525"/>
                  <a:pt x="5135880" y="6390"/>
                  <a:pt x="5189220" y="8930"/>
                </a:cubicBezTo>
                <a:cubicBezTo>
                  <a:pt x="5204055" y="53434"/>
                  <a:pt x="5185233" y="12563"/>
                  <a:pt x="5219700" y="47030"/>
                </a:cubicBezTo>
                <a:cubicBezTo>
                  <a:pt x="5253995" y="81325"/>
                  <a:pt x="5210929" y="63333"/>
                  <a:pt x="5265420" y="85130"/>
                </a:cubicBezTo>
                <a:cubicBezTo>
                  <a:pt x="5280335" y="91096"/>
                  <a:pt x="5311140" y="100370"/>
                  <a:pt x="5311140" y="100370"/>
                </a:cubicBezTo>
                <a:cubicBezTo>
                  <a:pt x="5316220" y="107990"/>
                  <a:pt x="5319229" y="117509"/>
                  <a:pt x="5326380" y="123230"/>
                </a:cubicBezTo>
                <a:cubicBezTo>
                  <a:pt x="5332652" y="128248"/>
                  <a:pt x="5342266" y="126865"/>
                  <a:pt x="5349240" y="130850"/>
                </a:cubicBezTo>
                <a:cubicBezTo>
                  <a:pt x="5360267" y="137151"/>
                  <a:pt x="5369386" y="146328"/>
                  <a:pt x="5379720" y="153710"/>
                </a:cubicBezTo>
                <a:cubicBezTo>
                  <a:pt x="5387172" y="159033"/>
                  <a:pt x="5395545" y="163087"/>
                  <a:pt x="5402580" y="168950"/>
                </a:cubicBezTo>
                <a:cubicBezTo>
                  <a:pt x="5440633" y="200661"/>
                  <a:pt x="5408126" y="186039"/>
                  <a:pt x="5448300" y="199430"/>
                </a:cubicBezTo>
                <a:cubicBezTo>
                  <a:pt x="5491480" y="196890"/>
                  <a:pt x="5534982" y="197654"/>
                  <a:pt x="5577840" y="191810"/>
                </a:cubicBezTo>
                <a:cubicBezTo>
                  <a:pt x="5591393" y="189962"/>
                  <a:pt x="5603085" y="181244"/>
                  <a:pt x="5615940" y="176570"/>
                </a:cubicBezTo>
                <a:cubicBezTo>
                  <a:pt x="5631037" y="171080"/>
                  <a:pt x="5646420" y="166410"/>
                  <a:pt x="5661660" y="161330"/>
                </a:cubicBezTo>
                <a:cubicBezTo>
                  <a:pt x="5671595" y="158018"/>
                  <a:pt x="5682070" y="156587"/>
                  <a:pt x="5692140" y="153710"/>
                </a:cubicBezTo>
                <a:cubicBezTo>
                  <a:pt x="5699863" y="151503"/>
                  <a:pt x="5707380" y="148630"/>
                  <a:pt x="5715000" y="146090"/>
                </a:cubicBezTo>
                <a:cubicBezTo>
                  <a:pt x="5722620" y="138470"/>
                  <a:pt x="5731882" y="132196"/>
                  <a:pt x="5737860" y="123230"/>
                </a:cubicBezTo>
                <a:cubicBezTo>
                  <a:pt x="5742315" y="116547"/>
                  <a:pt x="5737860" y="97830"/>
                  <a:pt x="5745480" y="100370"/>
                </a:cubicBezTo>
                <a:cubicBezTo>
                  <a:pt x="5756256" y="103962"/>
                  <a:pt x="5753448" y="122124"/>
                  <a:pt x="5760720" y="130850"/>
                </a:cubicBezTo>
                <a:cubicBezTo>
                  <a:pt x="5766583" y="137885"/>
                  <a:pt x="5775162" y="142482"/>
                  <a:pt x="5783580" y="146090"/>
                </a:cubicBezTo>
                <a:cubicBezTo>
                  <a:pt x="5806677" y="155989"/>
                  <a:pt x="5868873" y="159800"/>
                  <a:pt x="5882640" y="161330"/>
                </a:cubicBezTo>
                <a:cubicBezTo>
                  <a:pt x="5892800" y="163870"/>
                  <a:pt x="5902647" y="168950"/>
                  <a:pt x="5913120" y="168950"/>
                </a:cubicBezTo>
                <a:cubicBezTo>
                  <a:pt x="5943706" y="168950"/>
                  <a:pt x="5974243" y="165372"/>
                  <a:pt x="6004560" y="161330"/>
                </a:cubicBezTo>
                <a:cubicBezTo>
                  <a:pt x="6012522" y="160268"/>
                  <a:pt x="6019697" y="155917"/>
                  <a:pt x="6027420" y="153710"/>
                </a:cubicBezTo>
                <a:cubicBezTo>
                  <a:pt x="6037490" y="150833"/>
                  <a:pt x="6047869" y="149099"/>
                  <a:pt x="6057900" y="146090"/>
                </a:cubicBezTo>
                <a:cubicBezTo>
                  <a:pt x="6073287" y="141474"/>
                  <a:pt x="6088380" y="135930"/>
                  <a:pt x="6103620" y="130850"/>
                </a:cubicBezTo>
                <a:cubicBezTo>
                  <a:pt x="6111240" y="128310"/>
                  <a:pt x="6118462" y="123702"/>
                  <a:pt x="6126480" y="123230"/>
                </a:cubicBezTo>
                <a:lnTo>
                  <a:pt x="6256020" y="115610"/>
                </a:lnTo>
                <a:cubicBezTo>
                  <a:pt x="6345181" y="85890"/>
                  <a:pt x="6285700" y="101261"/>
                  <a:pt x="6438900" y="92750"/>
                </a:cubicBezTo>
                <a:cubicBezTo>
                  <a:pt x="6446520" y="90210"/>
                  <a:pt x="6454576" y="88722"/>
                  <a:pt x="6461760" y="85130"/>
                </a:cubicBezTo>
                <a:cubicBezTo>
                  <a:pt x="6469951" y="81034"/>
                  <a:pt x="6475462" y="69890"/>
                  <a:pt x="6484620" y="69890"/>
                </a:cubicBezTo>
                <a:cubicBezTo>
                  <a:pt x="6500684" y="69890"/>
                  <a:pt x="6530340" y="85130"/>
                  <a:pt x="6530340" y="85130"/>
                </a:cubicBezTo>
                <a:cubicBezTo>
                  <a:pt x="6606540" y="82590"/>
                  <a:pt x="6682837" y="82122"/>
                  <a:pt x="6758940" y="77510"/>
                </a:cubicBezTo>
                <a:cubicBezTo>
                  <a:pt x="6852320" y="71851"/>
                  <a:pt x="6654260" y="51670"/>
                  <a:pt x="6835140" y="77510"/>
                </a:cubicBezTo>
                <a:cubicBezTo>
                  <a:pt x="6850380" y="82590"/>
                  <a:pt x="6871949" y="79384"/>
                  <a:pt x="6880860" y="92750"/>
                </a:cubicBezTo>
                <a:cubicBezTo>
                  <a:pt x="6900555" y="122293"/>
                  <a:pt x="6887412" y="112714"/>
                  <a:pt x="6918960" y="123230"/>
                </a:cubicBezTo>
                <a:cubicBezTo>
                  <a:pt x="6926580" y="128310"/>
                  <a:pt x="6932707" y="137559"/>
                  <a:pt x="6941820" y="138470"/>
                </a:cubicBezTo>
                <a:cubicBezTo>
                  <a:pt x="7026515" y="146940"/>
                  <a:pt x="6967655" y="128826"/>
                  <a:pt x="7018020" y="123230"/>
                </a:cubicBezTo>
                <a:cubicBezTo>
                  <a:pt x="7055971" y="119013"/>
                  <a:pt x="7094220" y="118150"/>
                  <a:pt x="7132320" y="115610"/>
                </a:cubicBezTo>
                <a:cubicBezTo>
                  <a:pt x="7177892" y="124724"/>
                  <a:pt x="7157468" y="123230"/>
                  <a:pt x="7193280" y="12323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9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And the material below the surface isn’t perfect either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93170"/>
            <a:ext cx="7193280" cy="199430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199430">
                <a:moveTo>
                  <a:pt x="0" y="153710"/>
                </a:moveTo>
                <a:cubicBezTo>
                  <a:pt x="12700" y="151170"/>
                  <a:pt x="25262" y="147802"/>
                  <a:pt x="38100" y="146090"/>
                </a:cubicBezTo>
                <a:cubicBezTo>
                  <a:pt x="89642" y="139218"/>
                  <a:pt x="172819" y="134290"/>
                  <a:pt x="220980" y="130850"/>
                </a:cubicBezTo>
                <a:cubicBezTo>
                  <a:pt x="243840" y="133390"/>
                  <a:pt x="267148" y="133298"/>
                  <a:pt x="289560" y="138470"/>
                </a:cubicBezTo>
                <a:cubicBezTo>
                  <a:pt x="300628" y="141024"/>
                  <a:pt x="308703" y="153001"/>
                  <a:pt x="320040" y="153710"/>
                </a:cubicBezTo>
                <a:cubicBezTo>
                  <a:pt x="350566" y="155618"/>
                  <a:pt x="381000" y="148630"/>
                  <a:pt x="411480" y="146090"/>
                </a:cubicBezTo>
                <a:cubicBezTo>
                  <a:pt x="421640" y="141010"/>
                  <a:pt x="431413" y="135069"/>
                  <a:pt x="441960" y="130850"/>
                </a:cubicBezTo>
                <a:cubicBezTo>
                  <a:pt x="456875" y="124884"/>
                  <a:pt x="487680" y="115610"/>
                  <a:pt x="487680" y="115610"/>
                </a:cubicBezTo>
                <a:cubicBezTo>
                  <a:pt x="508000" y="118150"/>
                  <a:pt x="528440" y="119863"/>
                  <a:pt x="548640" y="123230"/>
                </a:cubicBezTo>
                <a:cubicBezTo>
                  <a:pt x="558970" y="124952"/>
                  <a:pt x="568647" y="130850"/>
                  <a:pt x="579120" y="130850"/>
                </a:cubicBezTo>
                <a:cubicBezTo>
                  <a:pt x="627447" y="130850"/>
                  <a:pt x="675640" y="125770"/>
                  <a:pt x="723900" y="123230"/>
                </a:cubicBezTo>
                <a:cubicBezTo>
                  <a:pt x="734060" y="118150"/>
                  <a:pt x="744747" y="114010"/>
                  <a:pt x="754380" y="107990"/>
                </a:cubicBezTo>
                <a:cubicBezTo>
                  <a:pt x="765150" y="101259"/>
                  <a:pt x="772288" y="86926"/>
                  <a:pt x="784860" y="85130"/>
                </a:cubicBezTo>
                <a:cubicBezTo>
                  <a:pt x="793926" y="83835"/>
                  <a:pt x="800100" y="95290"/>
                  <a:pt x="807720" y="100370"/>
                </a:cubicBezTo>
                <a:cubicBezTo>
                  <a:pt x="812800" y="107990"/>
                  <a:pt x="817097" y="116195"/>
                  <a:pt x="822960" y="123230"/>
                </a:cubicBezTo>
                <a:cubicBezTo>
                  <a:pt x="833132" y="135436"/>
                  <a:pt x="853140" y="154670"/>
                  <a:pt x="868680" y="161330"/>
                </a:cubicBezTo>
                <a:cubicBezTo>
                  <a:pt x="878306" y="165455"/>
                  <a:pt x="889129" y="165941"/>
                  <a:pt x="899160" y="168950"/>
                </a:cubicBezTo>
                <a:cubicBezTo>
                  <a:pt x="976503" y="192153"/>
                  <a:pt x="913539" y="177922"/>
                  <a:pt x="982980" y="191810"/>
                </a:cubicBezTo>
                <a:cubicBezTo>
                  <a:pt x="1003300" y="189270"/>
                  <a:pt x="1023916" y="188481"/>
                  <a:pt x="1043940" y="184190"/>
                </a:cubicBezTo>
                <a:cubicBezTo>
                  <a:pt x="1059648" y="180824"/>
                  <a:pt x="1073636" y="170095"/>
                  <a:pt x="1089660" y="168950"/>
                </a:cubicBezTo>
                <a:lnTo>
                  <a:pt x="1196340" y="161330"/>
                </a:lnTo>
                <a:cubicBezTo>
                  <a:pt x="1220403" y="156517"/>
                  <a:pt x="1256483" y="148875"/>
                  <a:pt x="1280160" y="146090"/>
                </a:cubicBezTo>
                <a:cubicBezTo>
                  <a:pt x="1308023" y="142812"/>
                  <a:pt x="1336040" y="141010"/>
                  <a:pt x="1363980" y="138470"/>
                </a:cubicBezTo>
                <a:cubicBezTo>
                  <a:pt x="1432452" y="155588"/>
                  <a:pt x="1413201" y="154534"/>
                  <a:pt x="1531620" y="130850"/>
                </a:cubicBezTo>
                <a:cubicBezTo>
                  <a:pt x="1550588" y="127056"/>
                  <a:pt x="1566848" y="114782"/>
                  <a:pt x="1584960" y="107990"/>
                </a:cubicBezTo>
                <a:cubicBezTo>
                  <a:pt x="1670944" y="75746"/>
                  <a:pt x="1632307" y="93374"/>
                  <a:pt x="1714500" y="69890"/>
                </a:cubicBezTo>
                <a:cubicBezTo>
                  <a:pt x="1729946" y="65477"/>
                  <a:pt x="1744980" y="59730"/>
                  <a:pt x="1760220" y="54650"/>
                </a:cubicBezTo>
                <a:cubicBezTo>
                  <a:pt x="1783080" y="59730"/>
                  <a:pt x="1809861" y="56116"/>
                  <a:pt x="1828800" y="69890"/>
                </a:cubicBezTo>
                <a:cubicBezTo>
                  <a:pt x="1841792" y="79339"/>
                  <a:pt x="1838960" y="100370"/>
                  <a:pt x="1844040" y="115610"/>
                </a:cubicBezTo>
                <a:lnTo>
                  <a:pt x="1851660" y="138470"/>
                </a:lnTo>
                <a:cubicBezTo>
                  <a:pt x="1866900" y="135930"/>
                  <a:pt x="1882474" y="134915"/>
                  <a:pt x="1897380" y="130850"/>
                </a:cubicBezTo>
                <a:cubicBezTo>
                  <a:pt x="1910576" y="127251"/>
                  <a:pt x="1922673" y="120413"/>
                  <a:pt x="1935480" y="115610"/>
                </a:cubicBezTo>
                <a:cubicBezTo>
                  <a:pt x="1980328" y="98792"/>
                  <a:pt x="1935299" y="119510"/>
                  <a:pt x="1988820" y="92750"/>
                </a:cubicBezTo>
                <a:cubicBezTo>
                  <a:pt x="2098009" y="114588"/>
                  <a:pt x="1962756" y="84062"/>
                  <a:pt x="2057400" y="115610"/>
                </a:cubicBezTo>
                <a:cubicBezTo>
                  <a:pt x="2069687" y="119706"/>
                  <a:pt x="2082935" y="120089"/>
                  <a:pt x="2095500" y="123230"/>
                </a:cubicBezTo>
                <a:cubicBezTo>
                  <a:pt x="2103292" y="125178"/>
                  <a:pt x="2110372" y="130009"/>
                  <a:pt x="2118360" y="130850"/>
                </a:cubicBezTo>
                <a:cubicBezTo>
                  <a:pt x="2158856" y="135113"/>
                  <a:pt x="2199640" y="135930"/>
                  <a:pt x="2240280" y="138470"/>
                </a:cubicBezTo>
                <a:cubicBezTo>
                  <a:pt x="2247900" y="141010"/>
                  <a:pt x="2255956" y="142498"/>
                  <a:pt x="2263140" y="146090"/>
                </a:cubicBezTo>
                <a:cubicBezTo>
                  <a:pt x="2271331" y="150186"/>
                  <a:pt x="2276855" y="160849"/>
                  <a:pt x="2286000" y="161330"/>
                </a:cubicBezTo>
                <a:lnTo>
                  <a:pt x="2407920" y="153710"/>
                </a:lnTo>
                <a:cubicBezTo>
                  <a:pt x="2460175" y="136292"/>
                  <a:pt x="2395318" y="156860"/>
                  <a:pt x="2468880" y="138470"/>
                </a:cubicBezTo>
                <a:cubicBezTo>
                  <a:pt x="2476672" y="136522"/>
                  <a:pt x="2483801" y="132071"/>
                  <a:pt x="2491740" y="130850"/>
                </a:cubicBezTo>
                <a:cubicBezTo>
                  <a:pt x="2516970" y="126968"/>
                  <a:pt x="2542540" y="125770"/>
                  <a:pt x="2567940" y="123230"/>
                </a:cubicBezTo>
                <a:cubicBezTo>
                  <a:pt x="2575560" y="120690"/>
                  <a:pt x="2583616" y="119202"/>
                  <a:pt x="2590800" y="115610"/>
                </a:cubicBezTo>
                <a:cubicBezTo>
                  <a:pt x="2598991" y="111514"/>
                  <a:pt x="2604525" y="101022"/>
                  <a:pt x="2613660" y="100370"/>
                </a:cubicBezTo>
                <a:cubicBezTo>
                  <a:pt x="2641644" y="98371"/>
                  <a:pt x="2669540" y="105450"/>
                  <a:pt x="2697480" y="107990"/>
                </a:cubicBezTo>
                <a:cubicBezTo>
                  <a:pt x="2760239" y="128910"/>
                  <a:pt x="2727297" y="120958"/>
                  <a:pt x="2796540" y="130850"/>
                </a:cubicBezTo>
                <a:cubicBezTo>
                  <a:pt x="2870200" y="128310"/>
                  <a:pt x="2944085" y="129524"/>
                  <a:pt x="3017520" y="123230"/>
                </a:cubicBezTo>
                <a:cubicBezTo>
                  <a:pt x="3033526" y="121858"/>
                  <a:pt x="3063240" y="107990"/>
                  <a:pt x="3063240" y="107990"/>
                </a:cubicBezTo>
                <a:cubicBezTo>
                  <a:pt x="3086100" y="110530"/>
                  <a:pt x="3109087" y="112113"/>
                  <a:pt x="3131820" y="115610"/>
                </a:cubicBezTo>
                <a:cubicBezTo>
                  <a:pt x="3149589" y="118344"/>
                  <a:pt x="3168090" y="125160"/>
                  <a:pt x="3185160" y="130850"/>
                </a:cubicBezTo>
                <a:cubicBezTo>
                  <a:pt x="3192780" y="135930"/>
                  <a:pt x="3198894" y="145329"/>
                  <a:pt x="3208020" y="146090"/>
                </a:cubicBezTo>
                <a:cubicBezTo>
                  <a:pt x="3279584" y="152054"/>
                  <a:pt x="3275382" y="132861"/>
                  <a:pt x="3337560" y="107990"/>
                </a:cubicBezTo>
                <a:cubicBezTo>
                  <a:pt x="3350260" y="102910"/>
                  <a:pt x="3362684" y="97075"/>
                  <a:pt x="3375660" y="92750"/>
                </a:cubicBezTo>
                <a:cubicBezTo>
                  <a:pt x="3385595" y="89438"/>
                  <a:pt x="3396070" y="88007"/>
                  <a:pt x="3406140" y="85130"/>
                </a:cubicBezTo>
                <a:cubicBezTo>
                  <a:pt x="3413863" y="82923"/>
                  <a:pt x="3421380" y="80050"/>
                  <a:pt x="3429000" y="77510"/>
                </a:cubicBezTo>
                <a:cubicBezTo>
                  <a:pt x="3441700" y="80050"/>
                  <a:pt x="3454457" y="82320"/>
                  <a:pt x="3467100" y="85130"/>
                </a:cubicBezTo>
                <a:cubicBezTo>
                  <a:pt x="3477323" y="87402"/>
                  <a:pt x="3487123" y="92169"/>
                  <a:pt x="3497580" y="92750"/>
                </a:cubicBezTo>
                <a:cubicBezTo>
                  <a:pt x="3578774" y="97261"/>
                  <a:pt x="3660140" y="97830"/>
                  <a:pt x="3741420" y="100370"/>
                </a:cubicBezTo>
                <a:cubicBezTo>
                  <a:pt x="3824694" y="121188"/>
                  <a:pt x="3781563" y="117923"/>
                  <a:pt x="3870960" y="107990"/>
                </a:cubicBezTo>
                <a:cubicBezTo>
                  <a:pt x="3909060" y="110530"/>
                  <a:pt x="3948090" y="106864"/>
                  <a:pt x="3985260" y="115610"/>
                </a:cubicBezTo>
                <a:cubicBezTo>
                  <a:pt x="3994175" y="117708"/>
                  <a:pt x="3993349" y="132749"/>
                  <a:pt x="4000500" y="138470"/>
                </a:cubicBezTo>
                <a:cubicBezTo>
                  <a:pt x="4006772" y="143488"/>
                  <a:pt x="4015740" y="143550"/>
                  <a:pt x="4023360" y="146090"/>
                </a:cubicBezTo>
                <a:cubicBezTo>
                  <a:pt x="4051300" y="141010"/>
                  <a:pt x="4079412" y="136800"/>
                  <a:pt x="4107180" y="130850"/>
                </a:cubicBezTo>
                <a:cubicBezTo>
                  <a:pt x="4115034" y="129167"/>
                  <a:pt x="4122117" y="124550"/>
                  <a:pt x="4130040" y="123230"/>
                </a:cubicBezTo>
                <a:cubicBezTo>
                  <a:pt x="4152728" y="119449"/>
                  <a:pt x="4175821" y="118650"/>
                  <a:pt x="4198620" y="115610"/>
                </a:cubicBezTo>
                <a:cubicBezTo>
                  <a:pt x="4213935" y="113568"/>
                  <a:pt x="4229100" y="110530"/>
                  <a:pt x="4244340" y="107990"/>
                </a:cubicBezTo>
                <a:cubicBezTo>
                  <a:pt x="4259580" y="102910"/>
                  <a:pt x="4274673" y="97366"/>
                  <a:pt x="4290060" y="92750"/>
                </a:cubicBezTo>
                <a:cubicBezTo>
                  <a:pt x="4300091" y="89741"/>
                  <a:pt x="4310317" y="87402"/>
                  <a:pt x="4320540" y="85130"/>
                </a:cubicBezTo>
                <a:cubicBezTo>
                  <a:pt x="4352490" y="78030"/>
                  <a:pt x="4371274" y="75404"/>
                  <a:pt x="4404360" y="69890"/>
                </a:cubicBezTo>
                <a:cubicBezTo>
                  <a:pt x="4473112" y="87078"/>
                  <a:pt x="4445449" y="78506"/>
                  <a:pt x="4488180" y="92750"/>
                </a:cubicBezTo>
                <a:cubicBezTo>
                  <a:pt x="4495800" y="97830"/>
                  <a:pt x="4502671" y="104271"/>
                  <a:pt x="4511040" y="107990"/>
                </a:cubicBezTo>
                <a:cubicBezTo>
                  <a:pt x="4525720" y="114514"/>
                  <a:pt x="4556760" y="123230"/>
                  <a:pt x="4556760" y="123230"/>
                </a:cubicBezTo>
                <a:cubicBezTo>
                  <a:pt x="4597400" y="120690"/>
                  <a:pt x="4638184" y="119873"/>
                  <a:pt x="4678680" y="115610"/>
                </a:cubicBezTo>
                <a:cubicBezTo>
                  <a:pt x="4686668" y="114769"/>
                  <a:pt x="4695268" y="113008"/>
                  <a:pt x="4701540" y="107990"/>
                </a:cubicBezTo>
                <a:cubicBezTo>
                  <a:pt x="4708691" y="102269"/>
                  <a:pt x="4710304" y="91606"/>
                  <a:pt x="4716780" y="85130"/>
                </a:cubicBezTo>
                <a:cubicBezTo>
                  <a:pt x="4723256" y="78654"/>
                  <a:pt x="4732020" y="74970"/>
                  <a:pt x="4739640" y="69890"/>
                </a:cubicBezTo>
                <a:cubicBezTo>
                  <a:pt x="4757679" y="75903"/>
                  <a:pt x="4782210" y="85130"/>
                  <a:pt x="4800600" y="85130"/>
                </a:cubicBezTo>
                <a:cubicBezTo>
                  <a:pt x="4843855" y="85130"/>
                  <a:pt x="4886960" y="80050"/>
                  <a:pt x="4930140" y="77510"/>
                </a:cubicBezTo>
                <a:cubicBezTo>
                  <a:pt x="4937760" y="72430"/>
                  <a:pt x="4944631" y="65989"/>
                  <a:pt x="4953000" y="62270"/>
                </a:cubicBezTo>
                <a:cubicBezTo>
                  <a:pt x="4967680" y="55746"/>
                  <a:pt x="4998720" y="47030"/>
                  <a:pt x="4998720" y="47030"/>
                </a:cubicBezTo>
                <a:cubicBezTo>
                  <a:pt x="5006340" y="39410"/>
                  <a:pt x="5015602" y="33136"/>
                  <a:pt x="5021580" y="24170"/>
                </a:cubicBezTo>
                <a:cubicBezTo>
                  <a:pt x="5026035" y="17487"/>
                  <a:pt x="5021201" y="2037"/>
                  <a:pt x="5029200" y="1310"/>
                </a:cubicBezTo>
                <a:cubicBezTo>
                  <a:pt x="5082381" y="-3525"/>
                  <a:pt x="5135880" y="6390"/>
                  <a:pt x="5189220" y="8930"/>
                </a:cubicBezTo>
                <a:cubicBezTo>
                  <a:pt x="5204055" y="53434"/>
                  <a:pt x="5185233" y="12563"/>
                  <a:pt x="5219700" y="47030"/>
                </a:cubicBezTo>
                <a:cubicBezTo>
                  <a:pt x="5253995" y="81325"/>
                  <a:pt x="5210929" y="63333"/>
                  <a:pt x="5265420" y="85130"/>
                </a:cubicBezTo>
                <a:cubicBezTo>
                  <a:pt x="5280335" y="91096"/>
                  <a:pt x="5311140" y="100370"/>
                  <a:pt x="5311140" y="100370"/>
                </a:cubicBezTo>
                <a:cubicBezTo>
                  <a:pt x="5316220" y="107990"/>
                  <a:pt x="5319229" y="117509"/>
                  <a:pt x="5326380" y="123230"/>
                </a:cubicBezTo>
                <a:cubicBezTo>
                  <a:pt x="5332652" y="128248"/>
                  <a:pt x="5342266" y="126865"/>
                  <a:pt x="5349240" y="130850"/>
                </a:cubicBezTo>
                <a:cubicBezTo>
                  <a:pt x="5360267" y="137151"/>
                  <a:pt x="5369386" y="146328"/>
                  <a:pt x="5379720" y="153710"/>
                </a:cubicBezTo>
                <a:cubicBezTo>
                  <a:pt x="5387172" y="159033"/>
                  <a:pt x="5395545" y="163087"/>
                  <a:pt x="5402580" y="168950"/>
                </a:cubicBezTo>
                <a:cubicBezTo>
                  <a:pt x="5440633" y="200661"/>
                  <a:pt x="5408126" y="186039"/>
                  <a:pt x="5448300" y="199430"/>
                </a:cubicBezTo>
                <a:cubicBezTo>
                  <a:pt x="5491480" y="196890"/>
                  <a:pt x="5534982" y="197654"/>
                  <a:pt x="5577840" y="191810"/>
                </a:cubicBezTo>
                <a:cubicBezTo>
                  <a:pt x="5591393" y="189962"/>
                  <a:pt x="5603085" y="181244"/>
                  <a:pt x="5615940" y="176570"/>
                </a:cubicBezTo>
                <a:cubicBezTo>
                  <a:pt x="5631037" y="171080"/>
                  <a:pt x="5646420" y="166410"/>
                  <a:pt x="5661660" y="161330"/>
                </a:cubicBezTo>
                <a:cubicBezTo>
                  <a:pt x="5671595" y="158018"/>
                  <a:pt x="5682070" y="156587"/>
                  <a:pt x="5692140" y="153710"/>
                </a:cubicBezTo>
                <a:cubicBezTo>
                  <a:pt x="5699863" y="151503"/>
                  <a:pt x="5707380" y="148630"/>
                  <a:pt x="5715000" y="146090"/>
                </a:cubicBezTo>
                <a:cubicBezTo>
                  <a:pt x="5722620" y="138470"/>
                  <a:pt x="5731882" y="132196"/>
                  <a:pt x="5737860" y="123230"/>
                </a:cubicBezTo>
                <a:cubicBezTo>
                  <a:pt x="5742315" y="116547"/>
                  <a:pt x="5737860" y="97830"/>
                  <a:pt x="5745480" y="100370"/>
                </a:cubicBezTo>
                <a:cubicBezTo>
                  <a:pt x="5756256" y="103962"/>
                  <a:pt x="5753448" y="122124"/>
                  <a:pt x="5760720" y="130850"/>
                </a:cubicBezTo>
                <a:cubicBezTo>
                  <a:pt x="5766583" y="137885"/>
                  <a:pt x="5775162" y="142482"/>
                  <a:pt x="5783580" y="146090"/>
                </a:cubicBezTo>
                <a:cubicBezTo>
                  <a:pt x="5806677" y="155989"/>
                  <a:pt x="5868873" y="159800"/>
                  <a:pt x="5882640" y="161330"/>
                </a:cubicBezTo>
                <a:cubicBezTo>
                  <a:pt x="5892800" y="163870"/>
                  <a:pt x="5902647" y="168950"/>
                  <a:pt x="5913120" y="168950"/>
                </a:cubicBezTo>
                <a:cubicBezTo>
                  <a:pt x="5943706" y="168950"/>
                  <a:pt x="5974243" y="165372"/>
                  <a:pt x="6004560" y="161330"/>
                </a:cubicBezTo>
                <a:cubicBezTo>
                  <a:pt x="6012522" y="160268"/>
                  <a:pt x="6019697" y="155917"/>
                  <a:pt x="6027420" y="153710"/>
                </a:cubicBezTo>
                <a:cubicBezTo>
                  <a:pt x="6037490" y="150833"/>
                  <a:pt x="6047869" y="149099"/>
                  <a:pt x="6057900" y="146090"/>
                </a:cubicBezTo>
                <a:cubicBezTo>
                  <a:pt x="6073287" y="141474"/>
                  <a:pt x="6088380" y="135930"/>
                  <a:pt x="6103620" y="130850"/>
                </a:cubicBezTo>
                <a:cubicBezTo>
                  <a:pt x="6111240" y="128310"/>
                  <a:pt x="6118462" y="123702"/>
                  <a:pt x="6126480" y="123230"/>
                </a:cubicBezTo>
                <a:lnTo>
                  <a:pt x="6256020" y="115610"/>
                </a:lnTo>
                <a:cubicBezTo>
                  <a:pt x="6345181" y="85890"/>
                  <a:pt x="6285700" y="101261"/>
                  <a:pt x="6438900" y="92750"/>
                </a:cubicBezTo>
                <a:cubicBezTo>
                  <a:pt x="6446520" y="90210"/>
                  <a:pt x="6454576" y="88722"/>
                  <a:pt x="6461760" y="85130"/>
                </a:cubicBezTo>
                <a:cubicBezTo>
                  <a:pt x="6469951" y="81034"/>
                  <a:pt x="6475462" y="69890"/>
                  <a:pt x="6484620" y="69890"/>
                </a:cubicBezTo>
                <a:cubicBezTo>
                  <a:pt x="6500684" y="69890"/>
                  <a:pt x="6530340" y="85130"/>
                  <a:pt x="6530340" y="85130"/>
                </a:cubicBezTo>
                <a:cubicBezTo>
                  <a:pt x="6606540" y="82590"/>
                  <a:pt x="6682837" y="82122"/>
                  <a:pt x="6758940" y="77510"/>
                </a:cubicBezTo>
                <a:cubicBezTo>
                  <a:pt x="6852320" y="71851"/>
                  <a:pt x="6654260" y="51670"/>
                  <a:pt x="6835140" y="77510"/>
                </a:cubicBezTo>
                <a:cubicBezTo>
                  <a:pt x="6850380" y="82590"/>
                  <a:pt x="6871949" y="79384"/>
                  <a:pt x="6880860" y="92750"/>
                </a:cubicBezTo>
                <a:cubicBezTo>
                  <a:pt x="6900555" y="122293"/>
                  <a:pt x="6887412" y="112714"/>
                  <a:pt x="6918960" y="123230"/>
                </a:cubicBezTo>
                <a:cubicBezTo>
                  <a:pt x="6926580" y="128310"/>
                  <a:pt x="6932707" y="137559"/>
                  <a:pt x="6941820" y="138470"/>
                </a:cubicBezTo>
                <a:cubicBezTo>
                  <a:pt x="7026515" y="146940"/>
                  <a:pt x="6967655" y="128826"/>
                  <a:pt x="7018020" y="123230"/>
                </a:cubicBezTo>
                <a:cubicBezTo>
                  <a:pt x="7055971" y="119013"/>
                  <a:pt x="7094220" y="118150"/>
                  <a:pt x="7132320" y="115610"/>
                </a:cubicBezTo>
                <a:cubicBezTo>
                  <a:pt x="7177892" y="124724"/>
                  <a:pt x="7157468" y="123230"/>
                  <a:pt x="7193280" y="12323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3021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65656" y="5147900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55776" y="4427820"/>
            <a:ext cx="72008" cy="7900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35696" y="4643844"/>
            <a:ext cx="2056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116916" y="5562951"/>
            <a:ext cx="10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8047" y="5939988"/>
            <a:ext cx="129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Add an external electric field, around 200 MV/m. Surface charges re-arrange themselves in fs. Surface experiences </a:t>
            </a:r>
            <a:r>
              <a:rPr lang="el-GR" dirty="0" smtClean="0"/>
              <a:t>ε</a:t>
            </a:r>
            <a:r>
              <a:rPr lang="en-GB" i="1" dirty="0" smtClean="0"/>
              <a:t>E</a:t>
            </a:r>
            <a:r>
              <a:rPr lang="en-GB" baseline="30000" dirty="0" smtClean="0"/>
              <a:t>2 </a:t>
            </a:r>
            <a:r>
              <a:rPr lang="en-GB" dirty="0" smtClean="0"/>
              <a:t>tensile force.</a:t>
            </a:r>
            <a:endParaRPr lang="en-GB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93170"/>
            <a:ext cx="7193280" cy="199430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199430">
                <a:moveTo>
                  <a:pt x="0" y="153710"/>
                </a:moveTo>
                <a:cubicBezTo>
                  <a:pt x="12700" y="151170"/>
                  <a:pt x="25262" y="147802"/>
                  <a:pt x="38100" y="146090"/>
                </a:cubicBezTo>
                <a:cubicBezTo>
                  <a:pt x="89642" y="139218"/>
                  <a:pt x="172819" y="134290"/>
                  <a:pt x="220980" y="130850"/>
                </a:cubicBezTo>
                <a:cubicBezTo>
                  <a:pt x="243840" y="133390"/>
                  <a:pt x="267148" y="133298"/>
                  <a:pt x="289560" y="138470"/>
                </a:cubicBezTo>
                <a:cubicBezTo>
                  <a:pt x="300628" y="141024"/>
                  <a:pt x="308703" y="153001"/>
                  <a:pt x="320040" y="153710"/>
                </a:cubicBezTo>
                <a:cubicBezTo>
                  <a:pt x="350566" y="155618"/>
                  <a:pt x="381000" y="148630"/>
                  <a:pt x="411480" y="146090"/>
                </a:cubicBezTo>
                <a:cubicBezTo>
                  <a:pt x="421640" y="141010"/>
                  <a:pt x="431413" y="135069"/>
                  <a:pt x="441960" y="130850"/>
                </a:cubicBezTo>
                <a:cubicBezTo>
                  <a:pt x="456875" y="124884"/>
                  <a:pt x="487680" y="115610"/>
                  <a:pt x="487680" y="115610"/>
                </a:cubicBezTo>
                <a:cubicBezTo>
                  <a:pt x="508000" y="118150"/>
                  <a:pt x="528440" y="119863"/>
                  <a:pt x="548640" y="123230"/>
                </a:cubicBezTo>
                <a:cubicBezTo>
                  <a:pt x="558970" y="124952"/>
                  <a:pt x="568647" y="130850"/>
                  <a:pt x="579120" y="130850"/>
                </a:cubicBezTo>
                <a:cubicBezTo>
                  <a:pt x="627447" y="130850"/>
                  <a:pt x="675640" y="125770"/>
                  <a:pt x="723900" y="123230"/>
                </a:cubicBezTo>
                <a:cubicBezTo>
                  <a:pt x="734060" y="118150"/>
                  <a:pt x="744747" y="114010"/>
                  <a:pt x="754380" y="107990"/>
                </a:cubicBezTo>
                <a:cubicBezTo>
                  <a:pt x="765150" y="101259"/>
                  <a:pt x="772288" y="86926"/>
                  <a:pt x="784860" y="85130"/>
                </a:cubicBezTo>
                <a:cubicBezTo>
                  <a:pt x="793926" y="83835"/>
                  <a:pt x="800100" y="95290"/>
                  <a:pt x="807720" y="100370"/>
                </a:cubicBezTo>
                <a:cubicBezTo>
                  <a:pt x="812800" y="107990"/>
                  <a:pt x="817097" y="116195"/>
                  <a:pt x="822960" y="123230"/>
                </a:cubicBezTo>
                <a:cubicBezTo>
                  <a:pt x="833132" y="135436"/>
                  <a:pt x="853140" y="154670"/>
                  <a:pt x="868680" y="161330"/>
                </a:cubicBezTo>
                <a:cubicBezTo>
                  <a:pt x="878306" y="165455"/>
                  <a:pt x="889129" y="165941"/>
                  <a:pt x="899160" y="168950"/>
                </a:cubicBezTo>
                <a:cubicBezTo>
                  <a:pt x="976503" y="192153"/>
                  <a:pt x="913539" y="177922"/>
                  <a:pt x="982980" y="191810"/>
                </a:cubicBezTo>
                <a:cubicBezTo>
                  <a:pt x="1003300" y="189270"/>
                  <a:pt x="1023916" y="188481"/>
                  <a:pt x="1043940" y="184190"/>
                </a:cubicBezTo>
                <a:cubicBezTo>
                  <a:pt x="1059648" y="180824"/>
                  <a:pt x="1073636" y="170095"/>
                  <a:pt x="1089660" y="168950"/>
                </a:cubicBezTo>
                <a:lnTo>
                  <a:pt x="1196340" y="161330"/>
                </a:lnTo>
                <a:cubicBezTo>
                  <a:pt x="1220403" y="156517"/>
                  <a:pt x="1256483" y="148875"/>
                  <a:pt x="1280160" y="146090"/>
                </a:cubicBezTo>
                <a:cubicBezTo>
                  <a:pt x="1308023" y="142812"/>
                  <a:pt x="1336040" y="141010"/>
                  <a:pt x="1363980" y="138470"/>
                </a:cubicBezTo>
                <a:cubicBezTo>
                  <a:pt x="1432452" y="155588"/>
                  <a:pt x="1413201" y="154534"/>
                  <a:pt x="1531620" y="130850"/>
                </a:cubicBezTo>
                <a:cubicBezTo>
                  <a:pt x="1550588" y="127056"/>
                  <a:pt x="1566848" y="114782"/>
                  <a:pt x="1584960" y="107990"/>
                </a:cubicBezTo>
                <a:cubicBezTo>
                  <a:pt x="1670944" y="75746"/>
                  <a:pt x="1632307" y="93374"/>
                  <a:pt x="1714500" y="69890"/>
                </a:cubicBezTo>
                <a:cubicBezTo>
                  <a:pt x="1729946" y="65477"/>
                  <a:pt x="1744980" y="59730"/>
                  <a:pt x="1760220" y="54650"/>
                </a:cubicBezTo>
                <a:cubicBezTo>
                  <a:pt x="1783080" y="59730"/>
                  <a:pt x="1809861" y="56116"/>
                  <a:pt x="1828800" y="69890"/>
                </a:cubicBezTo>
                <a:cubicBezTo>
                  <a:pt x="1841792" y="79339"/>
                  <a:pt x="1838960" y="100370"/>
                  <a:pt x="1844040" y="115610"/>
                </a:cubicBezTo>
                <a:lnTo>
                  <a:pt x="1851660" y="138470"/>
                </a:lnTo>
                <a:cubicBezTo>
                  <a:pt x="1866900" y="135930"/>
                  <a:pt x="1882474" y="134915"/>
                  <a:pt x="1897380" y="130850"/>
                </a:cubicBezTo>
                <a:cubicBezTo>
                  <a:pt x="1910576" y="127251"/>
                  <a:pt x="1922673" y="120413"/>
                  <a:pt x="1935480" y="115610"/>
                </a:cubicBezTo>
                <a:cubicBezTo>
                  <a:pt x="1980328" y="98792"/>
                  <a:pt x="1935299" y="119510"/>
                  <a:pt x="1988820" y="92750"/>
                </a:cubicBezTo>
                <a:cubicBezTo>
                  <a:pt x="2098009" y="114588"/>
                  <a:pt x="1962756" y="84062"/>
                  <a:pt x="2057400" y="115610"/>
                </a:cubicBezTo>
                <a:cubicBezTo>
                  <a:pt x="2069687" y="119706"/>
                  <a:pt x="2082935" y="120089"/>
                  <a:pt x="2095500" y="123230"/>
                </a:cubicBezTo>
                <a:cubicBezTo>
                  <a:pt x="2103292" y="125178"/>
                  <a:pt x="2110372" y="130009"/>
                  <a:pt x="2118360" y="130850"/>
                </a:cubicBezTo>
                <a:cubicBezTo>
                  <a:pt x="2158856" y="135113"/>
                  <a:pt x="2199640" y="135930"/>
                  <a:pt x="2240280" y="138470"/>
                </a:cubicBezTo>
                <a:cubicBezTo>
                  <a:pt x="2247900" y="141010"/>
                  <a:pt x="2255956" y="142498"/>
                  <a:pt x="2263140" y="146090"/>
                </a:cubicBezTo>
                <a:cubicBezTo>
                  <a:pt x="2271331" y="150186"/>
                  <a:pt x="2276855" y="160849"/>
                  <a:pt x="2286000" y="161330"/>
                </a:cubicBezTo>
                <a:lnTo>
                  <a:pt x="2407920" y="153710"/>
                </a:lnTo>
                <a:cubicBezTo>
                  <a:pt x="2460175" y="136292"/>
                  <a:pt x="2395318" y="156860"/>
                  <a:pt x="2468880" y="138470"/>
                </a:cubicBezTo>
                <a:cubicBezTo>
                  <a:pt x="2476672" y="136522"/>
                  <a:pt x="2483801" y="132071"/>
                  <a:pt x="2491740" y="130850"/>
                </a:cubicBezTo>
                <a:cubicBezTo>
                  <a:pt x="2516970" y="126968"/>
                  <a:pt x="2542540" y="125770"/>
                  <a:pt x="2567940" y="123230"/>
                </a:cubicBezTo>
                <a:cubicBezTo>
                  <a:pt x="2575560" y="120690"/>
                  <a:pt x="2583616" y="119202"/>
                  <a:pt x="2590800" y="115610"/>
                </a:cubicBezTo>
                <a:cubicBezTo>
                  <a:pt x="2598991" y="111514"/>
                  <a:pt x="2604525" y="101022"/>
                  <a:pt x="2613660" y="100370"/>
                </a:cubicBezTo>
                <a:cubicBezTo>
                  <a:pt x="2641644" y="98371"/>
                  <a:pt x="2669540" y="105450"/>
                  <a:pt x="2697480" y="107990"/>
                </a:cubicBezTo>
                <a:cubicBezTo>
                  <a:pt x="2760239" y="128910"/>
                  <a:pt x="2727297" y="120958"/>
                  <a:pt x="2796540" y="130850"/>
                </a:cubicBezTo>
                <a:cubicBezTo>
                  <a:pt x="2870200" y="128310"/>
                  <a:pt x="2944085" y="129524"/>
                  <a:pt x="3017520" y="123230"/>
                </a:cubicBezTo>
                <a:cubicBezTo>
                  <a:pt x="3033526" y="121858"/>
                  <a:pt x="3063240" y="107990"/>
                  <a:pt x="3063240" y="107990"/>
                </a:cubicBezTo>
                <a:cubicBezTo>
                  <a:pt x="3086100" y="110530"/>
                  <a:pt x="3109087" y="112113"/>
                  <a:pt x="3131820" y="115610"/>
                </a:cubicBezTo>
                <a:cubicBezTo>
                  <a:pt x="3149589" y="118344"/>
                  <a:pt x="3168090" y="125160"/>
                  <a:pt x="3185160" y="130850"/>
                </a:cubicBezTo>
                <a:cubicBezTo>
                  <a:pt x="3192780" y="135930"/>
                  <a:pt x="3198894" y="145329"/>
                  <a:pt x="3208020" y="146090"/>
                </a:cubicBezTo>
                <a:cubicBezTo>
                  <a:pt x="3279584" y="152054"/>
                  <a:pt x="3275382" y="132861"/>
                  <a:pt x="3337560" y="107990"/>
                </a:cubicBezTo>
                <a:cubicBezTo>
                  <a:pt x="3350260" y="102910"/>
                  <a:pt x="3362684" y="97075"/>
                  <a:pt x="3375660" y="92750"/>
                </a:cubicBezTo>
                <a:cubicBezTo>
                  <a:pt x="3385595" y="89438"/>
                  <a:pt x="3396070" y="88007"/>
                  <a:pt x="3406140" y="85130"/>
                </a:cubicBezTo>
                <a:cubicBezTo>
                  <a:pt x="3413863" y="82923"/>
                  <a:pt x="3421380" y="80050"/>
                  <a:pt x="3429000" y="77510"/>
                </a:cubicBezTo>
                <a:cubicBezTo>
                  <a:pt x="3441700" y="80050"/>
                  <a:pt x="3454457" y="82320"/>
                  <a:pt x="3467100" y="85130"/>
                </a:cubicBezTo>
                <a:cubicBezTo>
                  <a:pt x="3477323" y="87402"/>
                  <a:pt x="3487123" y="92169"/>
                  <a:pt x="3497580" y="92750"/>
                </a:cubicBezTo>
                <a:cubicBezTo>
                  <a:pt x="3578774" y="97261"/>
                  <a:pt x="3660140" y="97830"/>
                  <a:pt x="3741420" y="100370"/>
                </a:cubicBezTo>
                <a:cubicBezTo>
                  <a:pt x="3824694" y="121188"/>
                  <a:pt x="3781563" y="117923"/>
                  <a:pt x="3870960" y="107990"/>
                </a:cubicBezTo>
                <a:cubicBezTo>
                  <a:pt x="3909060" y="110530"/>
                  <a:pt x="3948090" y="106864"/>
                  <a:pt x="3985260" y="115610"/>
                </a:cubicBezTo>
                <a:cubicBezTo>
                  <a:pt x="3994175" y="117708"/>
                  <a:pt x="3993349" y="132749"/>
                  <a:pt x="4000500" y="138470"/>
                </a:cubicBezTo>
                <a:cubicBezTo>
                  <a:pt x="4006772" y="143488"/>
                  <a:pt x="4015740" y="143550"/>
                  <a:pt x="4023360" y="146090"/>
                </a:cubicBezTo>
                <a:cubicBezTo>
                  <a:pt x="4051300" y="141010"/>
                  <a:pt x="4079412" y="136800"/>
                  <a:pt x="4107180" y="130850"/>
                </a:cubicBezTo>
                <a:cubicBezTo>
                  <a:pt x="4115034" y="129167"/>
                  <a:pt x="4122117" y="124550"/>
                  <a:pt x="4130040" y="123230"/>
                </a:cubicBezTo>
                <a:cubicBezTo>
                  <a:pt x="4152728" y="119449"/>
                  <a:pt x="4175821" y="118650"/>
                  <a:pt x="4198620" y="115610"/>
                </a:cubicBezTo>
                <a:cubicBezTo>
                  <a:pt x="4213935" y="113568"/>
                  <a:pt x="4229100" y="110530"/>
                  <a:pt x="4244340" y="107990"/>
                </a:cubicBezTo>
                <a:cubicBezTo>
                  <a:pt x="4259580" y="102910"/>
                  <a:pt x="4274673" y="97366"/>
                  <a:pt x="4290060" y="92750"/>
                </a:cubicBezTo>
                <a:cubicBezTo>
                  <a:pt x="4300091" y="89741"/>
                  <a:pt x="4310317" y="87402"/>
                  <a:pt x="4320540" y="85130"/>
                </a:cubicBezTo>
                <a:cubicBezTo>
                  <a:pt x="4352490" y="78030"/>
                  <a:pt x="4371274" y="75404"/>
                  <a:pt x="4404360" y="69890"/>
                </a:cubicBezTo>
                <a:cubicBezTo>
                  <a:pt x="4473112" y="87078"/>
                  <a:pt x="4445449" y="78506"/>
                  <a:pt x="4488180" y="92750"/>
                </a:cubicBezTo>
                <a:cubicBezTo>
                  <a:pt x="4495800" y="97830"/>
                  <a:pt x="4502671" y="104271"/>
                  <a:pt x="4511040" y="107990"/>
                </a:cubicBezTo>
                <a:cubicBezTo>
                  <a:pt x="4525720" y="114514"/>
                  <a:pt x="4556760" y="123230"/>
                  <a:pt x="4556760" y="123230"/>
                </a:cubicBezTo>
                <a:cubicBezTo>
                  <a:pt x="4597400" y="120690"/>
                  <a:pt x="4638184" y="119873"/>
                  <a:pt x="4678680" y="115610"/>
                </a:cubicBezTo>
                <a:cubicBezTo>
                  <a:pt x="4686668" y="114769"/>
                  <a:pt x="4695268" y="113008"/>
                  <a:pt x="4701540" y="107990"/>
                </a:cubicBezTo>
                <a:cubicBezTo>
                  <a:pt x="4708691" y="102269"/>
                  <a:pt x="4710304" y="91606"/>
                  <a:pt x="4716780" y="85130"/>
                </a:cubicBezTo>
                <a:cubicBezTo>
                  <a:pt x="4723256" y="78654"/>
                  <a:pt x="4732020" y="74970"/>
                  <a:pt x="4739640" y="69890"/>
                </a:cubicBezTo>
                <a:cubicBezTo>
                  <a:pt x="4757679" y="75903"/>
                  <a:pt x="4782210" y="85130"/>
                  <a:pt x="4800600" y="85130"/>
                </a:cubicBezTo>
                <a:cubicBezTo>
                  <a:pt x="4843855" y="85130"/>
                  <a:pt x="4886960" y="80050"/>
                  <a:pt x="4930140" y="77510"/>
                </a:cubicBezTo>
                <a:cubicBezTo>
                  <a:pt x="4937760" y="72430"/>
                  <a:pt x="4944631" y="65989"/>
                  <a:pt x="4953000" y="62270"/>
                </a:cubicBezTo>
                <a:cubicBezTo>
                  <a:pt x="4967680" y="55746"/>
                  <a:pt x="4998720" y="47030"/>
                  <a:pt x="4998720" y="47030"/>
                </a:cubicBezTo>
                <a:cubicBezTo>
                  <a:pt x="5006340" y="39410"/>
                  <a:pt x="5015602" y="33136"/>
                  <a:pt x="5021580" y="24170"/>
                </a:cubicBezTo>
                <a:cubicBezTo>
                  <a:pt x="5026035" y="17487"/>
                  <a:pt x="5021201" y="2037"/>
                  <a:pt x="5029200" y="1310"/>
                </a:cubicBezTo>
                <a:cubicBezTo>
                  <a:pt x="5082381" y="-3525"/>
                  <a:pt x="5135880" y="6390"/>
                  <a:pt x="5189220" y="8930"/>
                </a:cubicBezTo>
                <a:cubicBezTo>
                  <a:pt x="5204055" y="53434"/>
                  <a:pt x="5185233" y="12563"/>
                  <a:pt x="5219700" y="47030"/>
                </a:cubicBezTo>
                <a:cubicBezTo>
                  <a:pt x="5253995" y="81325"/>
                  <a:pt x="5210929" y="63333"/>
                  <a:pt x="5265420" y="85130"/>
                </a:cubicBezTo>
                <a:cubicBezTo>
                  <a:pt x="5280335" y="91096"/>
                  <a:pt x="5311140" y="100370"/>
                  <a:pt x="5311140" y="100370"/>
                </a:cubicBezTo>
                <a:cubicBezTo>
                  <a:pt x="5316220" y="107990"/>
                  <a:pt x="5319229" y="117509"/>
                  <a:pt x="5326380" y="123230"/>
                </a:cubicBezTo>
                <a:cubicBezTo>
                  <a:pt x="5332652" y="128248"/>
                  <a:pt x="5342266" y="126865"/>
                  <a:pt x="5349240" y="130850"/>
                </a:cubicBezTo>
                <a:cubicBezTo>
                  <a:pt x="5360267" y="137151"/>
                  <a:pt x="5369386" y="146328"/>
                  <a:pt x="5379720" y="153710"/>
                </a:cubicBezTo>
                <a:cubicBezTo>
                  <a:pt x="5387172" y="159033"/>
                  <a:pt x="5395545" y="163087"/>
                  <a:pt x="5402580" y="168950"/>
                </a:cubicBezTo>
                <a:cubicBezTo>
                  <a:pt x="5440633" y="200661"/>
                  <a:pt x="5408126" y="186039"/>
                  <a:pt x="5448300" y="199430"/>
                </a:cubicBezTo>
                <a:cubicBezTo>
                  <a:pt x="5491480" y="196890"/>
                  <a:pt x="5534982" y="197654"/>
                  <a:pt x="5577840" y="191810"/>
                </a:cubicBezTo>
                <a:cubicBezTo>
                  <a:pt x="5591393" y="189962"/>
                  <a:pt x="5603085" y="181244"/>
                  <a:pt x="5615940" y="176570"/>
                </a:cubicBezTo>
                <a:cubicBezTo>
                  <a:pt x="5631037" y="171080"/>
                  <a:pt x="5646420" y="166410"/>
                  <a:pt x="5661660" y="161330"/>
                </a:cubicBezTo>
                <a:cubicBezTo>
                  <a:pt x="5671595" y="158018"/>
                  <a:pt x="5682070" y="156587"/>
                  <a:pt x="5692140" y="153710"/>
                </a:cubicBezTo>
                <a:cubicBezTo>
                  <a:pt x="5699863" y="151503"/>
                  <a:pt x="5707380" y="148630"/>
                  <a:pt x="5715000" y="146090"/>
                </a:cubicBezTo>
                <a:cubicBezTo>
                  <a:pt x="5722620" y="138470"/>
                  <a:pt x="5731882" y="132196"/>
                  <a:pt x="5737860" y="123230"/>
                </a:cubicBezTo>
                <a:cubicBezTo>
                  <a:pt x="5742315" y="116547"/>
                  <a:pt x="5737860" y="97830"/>
                  <a:pt x="5745480" y="100370"/>
                </a:cubicBezTo>
                <a:cubicBezTo>
                  <a:pt x="5756256" y="103962"/>
                  <a:pt x="5753448" y="122124"/>
                  <a:pt x="5760720" y="130850"/>
                </a:cubicBezTo>
                <a:cubicBezTo>
                  <a:pt x="5766583" y="137885"/>
                  <a:pt x="5775162" y="142482"/>
                  <a:pt x="5783580" y="146090"/>
                </a:cubicBezTo>
                <a:cubicBezTo>
                  <a:pt x="5806677" y="155989"/>
                  <a:pt x="5868873" y="159800"/>
                  <a:pt x="5882640" y="161330"/>
                </a:cubicBezTo>
                <a:cubicBezTo>
                  <a:pt x="5892800" y="163870"/>
                  <a:pt x="5902647" y="168950"/>
                  <a:pt x="5913120" y="168950"/>
                </a:cubicBezTo>
                <a:cubicBezTo>
                  <a:pt x="5943706" y="168950"/>
                  <a:pt x="5974243" y="165372"/>
                  <a:pt x="6004560" y="161330"/>
                </a:cubicBezTo>
                <a:cubicBezTo>
                  <a:pt x="6012522" y="160268"/>
                  <a:pt x="6019697" y="155917"/>
                  <a:pt x="6027420" y="153710"/>
                </a:cubicBezTo>
                <a:cubicBezTo>
                  <a:pt x="6037490" y="150833"/>
                  <a:pt x="6047869" y="149099"/>
                  <a:pt x="6057900" y="146090"/>
                </a:cubicBezTo>
                <a:cubicBezTo>
                  <a:pt x="6073287" y="141474"/>
                  <a:pt x="6088380" y="135930"/>
                  <a:pt x="6103620" y="130850"/>
                </a:cubicBezTo>
                <a:cubicBezTo>
                  <a:pt x="6111240" y="128310"/>
                  <a:pt x="6118462" y="123702"/>
                  <a:pt x="6126480" y="123230"/>
                </a:cubicBezTo>
                <a:lnTo>
                  <a:pt x="6256020" y="115610"/>
                </a:lnTo>
                <a:cubicBezTo>
                  <a:pt x="6345181" y="85890"/>
                  <a:pt x="6285700" y="101261"/>
                  <a:pt x="6438900" y="92750"/>
                </a:cubicBezTo>
                <a:cubicBezTo>
                  <a:pt x="6446520" y="90210"/>
                  <a:pt x="6454576" y="88722"/>
                  <a:pt x="6461760" y="85130"/>
                </a:cubicBezTo>
                <a:cubicBezTo>
                  <a:pt x="6469951" y="81034"/>
                  <a:pt x="6475462" y="69890"/>
                  <a:pt x="6484620" y="69890"/>
                </a:cubicBezTo>
                <a:cubicBezTo>
                  <a:pt x="6500684" y="69890"/>
                  <a:pt x="6530340" y="85130"/>
                  <a:pt x="6530340" y="85130"/>
                </a:cubicBezTo>
                <a:cubicBezTo>
                  <a:pt x="6606540" y="82590"/>
                  <a:pt x="6682837" y="82122"/>
                  <a:pt x="6758940" y="77510"/>
                </a:cubicBezTo>
                <a:cubicBezTo>
                  <a:pt x="6852320" y="71851"/>
                  <a:pt x="6654260" y="51670"/>
                  <a:pt x="6835140" y="77510"/>
                </a:cubicBezTo>
                <a:cubicBezTo>
                  <a:pt x="6850380" y="82590"/>
                  <a:pt x="6871949" y="79384"/>
                  <a:pt x="6880860" y="92750"/>
                </a:cubicBezTo>
                <a:cubicBezTo>
                  <a:pt x="6900555" y="122293"/>
                  <a:pt x="6887412" y="112714"/>
                  <a:pt x="6918960" y="123230"/>
                </a:cubicBezTo>
                <a:cubicBezTo>
                  <a:pt x="6926580" y="128310"/>
                  <a:pt x="6932707" y="137559"/>
                  <a:pt x="6941820" y="138470"/>
                </a:cubicBezTo>
                <a:cubicBezTo>
                  <a:pt x="7026515" y="146940"/>
                  <a:pt x="6967655" y="128826"/>
                  <a:pt x="7018020" y="123230"/>
                </a:cubicBezTo>
                <a:cubicBezTo>
                  <a:pt x="7055971" y="119013"/>
                  <a:pt x="7094220" y="118150"/>
                  <a:pt x="7132320" y="115610"/>
                </a:cubicBezTo>
                <a:cubicBezTo>
                  <a:pt x="7177892" y="124724"/>
                  <a:pt x="7157468" y="123230"/>
                  <a:pt x="7193280" y="12323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3021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48047" y="5939988"/>
            <a:ext cx="129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5656" y="5147900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55776" y="4427820"/>
            <a:ext cx="72008" cy="7900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35696" y="4643844"/>
            <a:ext cx="2056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2116916" y="5562951"/>
            <a:ext cx="10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89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Field emission current flows from metal into vacuum (Fowler-</a:t>
            </a:r>
            <a:r>
              <a:rPr lang="en-GB" dirty="0" err="1" smtClean="0"/>
              <a:t>Nordheim</a:t>
            </a:r>
            <a:r>
              <a:rPr lang="en-GB" dirty="0"/>
              <a:t>)</a:t>
            </a:r>
            <a:r>
              <a:rPr lang="en-GB" dirty="0" smtClean="0"/>
              <a:t> from local areas (O[10 nm]) of geometrical field enhancement and low local work function. There is a local field enhancement β of around 50-100. The total current from something like 0.1 mm</a:t>
            </a:r>
            <a:r>
              <a:rPr lang="en-GB" baseline="30000" dirty="0" smtClean="0"/>
              <a:t>2</a:t>
            </a:r>
            <a:r>
              <a:rPr lang="en-GB" dirty="0" smtClean="0"/>
              <a:t> is a </a:t>
            </a:r>
            <a:r>
              <a:rPr lang="en-GB" dirty="0" err="1" smtClean="0"/>
              <a:t>nanoAmp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93170"/>
            <a:ext cx="7193280" cy="199430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199430">
                <a:moveTo>
                  <a:pt x="0" y="153710"/>
                </a:moveTo>
                <a:cubicBezTo>
                  <a:pt x="12700" y="151170"/>
                  <a:pt x="25262" y="147802"/>
                  <a:pt x="38100" y="146090"/>
                </a:cubicBezTo>
                <a:cubicBezTo>
                  <a:pt x="89642" y="139218"/>
                  <a:pt x="172819" y="134290"/>
                  <a:pt x="220980" y="130850"/>
                </a:cubicBezTo>
                <a:cubicBezTo>
                  <a:pt x="243840" y="133390"/>
                  <a:pt x="267148" y="133298"/>
                  <a:pt x="289560" y="138470"/>
                </a:cubicBezTo>
                <a:cubicBezTo>
                  <a:pt x="300628" y="141024"/>
                  <a:pt x="308703" y="153001"/>
                  <a:pt x="320040" y="153710"/>
                </a:cubicBezTo>
                <a:cubicBezTo>
                  <a:pt x="350566" y="155618"/>
                  <a:pt x="381000" y="148630"/>
                  <a:pt x="411480" y="146090"/>
                </a:cubicBezTo>
                <a:cubicBezTo>
                  <a:pt x="421640" y="141010"/>
                  <a:pt x="431413" y="135069"/>
                  <a:pt x="441960" y="130850"/>
                </a:cubicBezTo>
                <a:cubicBezTo>
                  <a:pt x="456875" y="124884"/>
                  <a:pt x="487680" y="115610"/>
                  <a:pt x="487680" y="115610"/>
                </a:cubicBezTo>
                <a:cubicBezTo>
                  <a:pt x="508000" y="118150"/>
                  <a:pt x="528440" y="119863"/>
                  <a:pt x="548640" y="123230"/>
                </a:cubicBezTo>
                <a:cubicBezTo>
                  <a:pt x="558970" y="124952"/>
                  <a:pt x="568647" y="130850"/>
                  <a:pt x="579120" y="130850"/>
                </a:cubicBezTo>
                <a:cubicBezTo>
                  <a:pt x="627447" y="130850"/>
                  <a:pt x="675640" y="125770"/>
                  <a:pt x="723900" y="123230"/>
                </a:cubicBezTo>
                <a:cubicBezTo>
                  <a:pt x="734060" y="118150"/>
                  <a:pt x="744747" y="114010"/>
                  <a:pt x="754380" y="107990"/>
                </a:cubicBezTo>
                <a:cubicBezTo>
                  <a:pt x="765150" y="101259"/>
                  <a:pt x="772288" y="86926"/>
                  <a:pt x="784860" y="85130"/>
                </a:cubicBezTo>
                <a:cubicBezTo>
                  <a:pt x="793926" y="83835"/>
                  <a:pt x="800100" y="95290"/>
                  <a:pt x="807720" y="100370"/>
                </a:cubicBezTo>
                <a:cubicBezTo>
                  <a:pt x="812800" y="107990"/>
                  <a:pt x="817097" y="116195"/>
                  <a:pt x="822960" y="123230"/>
                </a:cubicBezTo>
                <a:cubicBezTo>
                  <a:pt x="833132" y="135436"/>
                  <a:pt x="853140" y="154670"/>
                  <a:pt x="868680" y="161330"/>
                </a:cubicBezTo>
                <a:cubicBezTo>
                  <a:pt x="878306" y="165455"/>
                  <a:pt x="889129" y="165941"/>
                  <a:pt x="899160" y="168950"/>
                </a:cubicBezTo>
                <a:cubicBezTo>
                  <a:pt x="976503" y="192153"/>
                  <a:pt x="913539" y="177922"/>
                  <a:pt x="982980" y="191810"/>
                </a:cubicBezTo>
                <a:cubicBezTo>
                  <a:pt x="1003300" y="189270"/>
                  <a:pt x="1023916" y="188481"/>
                  <a:pt x="1043940" y="184190"/>
                </a:cubicBezTo>
                <a:cubicBezTo>
                  <a:pt x="1059648" y="180824"/>
                  <a:pt x="1073636" y="170095"/>
                  <a:pt x="1089660" y="168950"/>
                </a:cubicBezTo>
                <a:lnTo>
                  <a:pt x="1196340" y="161330"/>
                </a:lnTo>
                <a:cubicBezTo>
                  <a:pt x="1220403" y="156517"/>
                  <a:pt x="1256483" y="148875"/>
                  <a:pt x="1280160" y="146090"/>
                </a:cubicBezTo>
                <a:cubicBezTo>
                  <a:pt x="1308023" y="142812"/>
                  <a:pt x="1336040" y="141010"/>
                  <a:pt x="1363980" y="138470"/>
                </a:cubicBezTo>
                <a:cubicBezTo>
                  <a:pt x="1432452" y="155588"/>
                  <a:pt x="1413201" y="154534"/>
                  <a:pt x="1531620" y="130850"/>
                </a:cubicBezTo>
                <a:cubicBezTo>
                  <a:pt x="1550588" y="127056"/>
                  <a:pt x="1566848" y="114782"/>
                  <a:pt x="1584960" y="107990"/>
                </a:cubicBezTo>
                <a:cubicBezTo>
                  <a:pt x="1670944" y="75746"/>
                  <a:pt x="1632307" y="93374"/>
                  <a:pt x="1714500" y="69890"/>
                </a:cubicBezTo>
                <a:cubicBezTo>
                  <a:pt x="1729946" y="65477"/>
                  <a:pt x="1744980" y="59730"/>
                  <a:pt x="1760220" y="54650"/>
                </a:cubicBezTo>
                <a:cubicBezTo>
                  <a:pt x="1783080" y="59730"/>
                  <a:pt x="1809861" y="56116"/>
                  <a:pt x="1828800" y="69890"/>
                </a:cubicBezTo>
                <a:cubicBezTo>
                  <a:pt x="1841792" y="79339"/>
                  <a:pt x="1838960" y="100370"/>
                  <a:pt x="1844040" y="115610"/>
                </a:cubicBezTo>
                <a:lnTo>
                  <a:pt x="1851660" y="138470"/>
                </a:lnTo>
                <a:cubicBezTo>
                  <a:pt x="1866900" y="135930"/>
                  <a:pt x="1882474" y="134915"/>
                  <a:pt x="1897380" y="130850"/>
                </a:cubicBezTo>
                <a:cubicBezTo>
                  <a:pt x="1910576" y="127251"/>
                  <a:pt x="1922673" y="120413"/>
                  <a:pt x="1935480" y="115610"/>
                </a:cubicBezTo>
                <a:cubicBezTo>
                  <a:pt x="1980328" y="98792"/>
                  <a:pt x="1935299" y="119510"/>
                  <a:pt x="1988820" y="92750"/>
                </a:cubicBezTo>
                <a:cubicBezTo>
                  <a:pt x="2098009" y="114588"/>
                  <a:pt x="1962756" y="84062"/>
                  <a:pt x="2057400" y="115610"/>
                </a:cubicBezTo>
                <a:cubicBezTo>
                  <a:pt x="2069687" y="119706"/>
                  <a:pt x="2082935" y="120089"/>
                  <a:pt x="2095500" y="123230"/>
                </a:cubicBezTo>
                <a:cubicBezTo>
                  <a:pt x="2103292" y="125178"/>
                  <a:pt x="2110372" y="130009"/>
                  <a:pt x="2118360" y="130850"/>
                </a:cubicBezTo>
                <a:cubicBezTo>
                  <a:pt x="2158856" y="135113"/>
                  <a:pt x="2199640" y="135930"/>
                  <a:pt x="2240280" y="138470"/>
                </a:cubicBezTo>
                <a:cubicBezTo>
                  <a:pt x="2247900" y="141010"/>
                  <a:pt x="2255956" y="142498"/>
                  <a:pt x="2263140" y="146090"/>
                </a:cubicBezTo>
                <a:cubicBezTo>
                  <a:pt x="2271331" y="150186"/>
                  <a:pt x="2276855" y="160849"/>
                  <a:pt x="2286000" y="161330"/>
                </a:cubicBezTo>
                <a:lnTo>
                  <a:pt x="2407920" y="153710"/>
                </a:lnTo>
                <a:cubicBezTo>
                  <a:pt x="2460175" y="136292"/>
                  <a:pt x="2395318" y="156860"/>
                  <a:pt x="2468880" y="138470"/>
                </a:cubicBezTo>
                <a:cubicBezTo>
                  <a:pt x="2476672" y="136522"/>
                  <a:pt x="2483801" y="132071"/>
                  <a:pt x="2491740" y="130850"/>
                </a:cubicBezTo>
                <a:cubicBezTo>
                  <a:pt x="2516970" y="126968"/>
                  <a:pt x="2542540" y="125770"/>
                  <a:pt x="2567940" y="123230"/>
                </a:cubicBezTo>
                <a:cubicBezTo>
                  <a:pt x="2575560" y="120690"/>
                  <a:pt x="2583616" y="119202"/>
                  <a:pt x="2590800" y="115610"/>
                </a:cubicBezTo>
                <a:cubicBezTo>
                  <a:pt x="2598991" y="111514"/>
                  <a:pt x="2604525" y="101022"/>
                  <a:pt x="2613660" y="100370"/>
                </a:cubicBezTo>
                <a:cubicBezTo>
                  <a:pt x="2641644" y="98371"/>
                  <a:pt x="2669540" y="105450"/>
                  <a:pt x="2697480" y="107990"/>
                </a:cubicBezTo>
                <a:cubicBezTo>
                  <a:pt x="2760239" y="128910"/>
                  <a:pt x="2727297" y="120958"/>
                  <a:pt x="2796540" y="130850"/>
                </a:cubicBezTo>
                <a:cubicBezTo>
                  <a:pt x="2870200" y="128310"/>
                  <a:pt x="2944085" y="129524"/>
                  <a:pt x="3017520" y="123230"/>
                </a:cubicBezTo>
                <a:cubicBezTo>
                  <a:pt x="3033526" y="121858"/>
                  <a:pt x="3063240" y="107990"/>
                  <a:pt x="3063240" y="107990"/>
                </a:cubicBezTo>
                <a:cubicBezTo>
                  <a:pt x="3086100" y="110530"/>
                  <a:pt x="3109087" y="112113"/>
                  <a:pt x="3131820" y="115610"/>
                </a:cubicBezTo>
                <a:cubicBezTo>
                  <a:pt x="3149589" y="118344"/>
                  <a:pt x="3168090" y="125160"/>
                  <a:pt x="3185160" y="130850"/>
                </a:cubicBezTo>
                <a:cubicBezTo>
                  <a:pt x="3192780" y="135930"/>
                  <a:pt x="3198894" y="145329"/>
                  <a:pt x="3208020" y="146090"/>
                </a:cubicBezTo>
                <a:cubicBezTo>
                  <a:pt x="3279584" y="152054"/>
                  <a:pt x="3275382" y="132861"/>
                  <a:pt x="3337560" y="107990"/>
                </a:cubicBezTo>
                <a:cubicBezTo>
                  <a:pt x="3350260" y="102910"/>
                  <a:pt x="3362684" y="97075"/>
                  <a:pt x="3375660" y="92750"/>
                </a:cubicBezTo>
                <a:cubicBezTo>
                  <a:pt x="3385595" y="89438"/>
                  <a:pt x="3396070" y="88007"/>
                  <a:pt x="3406140" y="85130"/>
                </a:cubicBezTo>
                <a:cubicBezTo>
                  <a:pt x="3413863" y="82923"/>
                  <a:pt x="3421380" y="80050"/>
                  <a:pt x="3429000" y="77510"/>
                </a:cubicBezTo>
                <a:cubicBezTo>
                  <a:pt x="3441700" y="80050"/>
                  <a:pt x="3454457" y="82320"/>
                  <a:pt x="3467100" y="85130"/>
                </a:cubicBezTo>
                <a:cubicBezTo>
                  <a:pt x="3477323" y="87402"/>
                  <a:pt x="3487123" y="92169"/>
                  <a:pt x="3497580" y="92750"/>
                </a:cubicBezTo>
                <a:cubicBezTo>
                  <a:pt x="3578774" y="97261"/>
                  <a:pt x="3660140" y="97830"/>
                  <a:pt x="3741420" y="100370"/>
                </a:cubicBezTo>
                <a:cubicBezTo>
                  <a:pt x="3824694" y="121188"/>
                  <a:pt x="3781563" y="117923"/>
                  <a:pt x="3870960" y="107990"/>
                </a:cubicBezTo>
                <a:cubicBezTo>
                  <a:pt x="3909060" y="110530"/>
                  <a:pt x="3948090" y="106864"/>
                  <a:pt x="3985260" y="115610"/>
                </a:cubicBezTo>
                <a:cubicBezTo>
                  <a:pt x="3994175" y="117708"/>
                  <a:pt x="3993349" y="132749"/>
                  <a:pt x="4000500" y="138470"/>
                </a:cubicBezTo>
                <a:cubicBezTo>
                  <a:pt x="4006772" y="143488"/>
                  <a:pt x="4015740" y="143550"/>
                  <a:pt x="4023360" y="146090"/>
                </a:cubicBezTo>
                <a:cubicBezTo>
                  <a:pt x="4051300" y="141010"/>
                  <a:pt x="4079412" y="136800"/>
                  <a:pt x="4107180" y="130850"/>
                </a:cubicBezTo>
                <a:cubicBezTo>
                  <a:pt x="4115034" y="129167"/>
                  <a:pt x="4122117" y="124550"/>
                  <a:pt x="4130040" y="123230"/>
                </a:cubicBezTo>
                <a:cubicBezTo>
                  <a:pt x="4152728" y="119449"/>
                  <a:pt x="4175821" y="118650"/>
                  <a:pt x="4198620" y="115610"/>
                </a:cubicBezTo>
                <a:cubicBezTo>
                  <a:pt x="4213935" y="113568"/>
                  <a:pt x="4229100" y="110530"/>
                  <a:pt x="4244340" y="107990"/>
                </a:cubicBezTo>
                <a:cubicBezTo>
                  <a:pt x="4259580" y="102910"/>
                  <a:pt x="4274673" y="97366"/>
                  <a:pt x="4290060" y="92750"/>
                </a:cubicBezTo>
                <a:cubicBezTo>
                  <a:pt x="4300091" y="89741"/>
                  <a:pt x="4310317" y="87402"/>
                  <a:pt x="4320540" y="85130"/>
                </a:cubicBezTo>
                <a:cubicBezTo>
                  <a:pt x="4352490" y="78030"/>
                  <a:pt x="4371274" y="75404"/>
                  <a:pt x="4404360" y="69890"/>
                </a:cubicBezTo>
                <a:cubicBezTo>
                  <a:pt x="4473112" y="87078"/>
                  <a:pt x="4445449" y="78506"/>
                  <a:pt x="4488180" y="92750"/>
                </a:cubicBezTo>
                <a:cubicBezTo>
                  <a:pt x="4495800" y="97830"/>
                  <a:pt x="4502671" y="104271"/>
                  <a:pt x="4511040" y="107990"/>
                </a:cubicBezTo>
                <a:cubicBezTo>
                  <a:pt x="4525720" y="114514"/>
                  <a:pt x="4556760" y="123230"/>
                  <a:pt x="4556760" y="123230"/>
                </a:cubicBezTo>
                <a:cubicBezTo>
                  <a:pt x="4597400" y="120690"/>
                  <a:pt x="4638184" y="119873"/>
                  <a:pt x="4678680" y="115610"/>
                </a:cubicBezTo>
                <a:cubicBezTo>
                  <a:pt x="4686668" y="114769"/>
                  <a:pt x="4695268" y="113008"/>
                  <a:pt x="4701540" y="107990"/>
                </a:cubicBezTo>
                <a:cubicBezTo>
                  <a:pt x="4708691" y="102269"/>
                  <a:pt x="4710304" y="91606"/>
                  <a:pt x="4716780" y="85130"/>
                </a:cubicBezTo>
                <a:cubicBezTo>
                  <a:pt x="4723256" y="78654"/>
                  <a:pt x="4732020" y="74970"/>
                  <a:pt x="4739640" y="69890"/>
                </a:cubicBezTo>
                <a:cubicBezTo>
                  <a:pt x="4757679" y="75903"/>
                  <a:pt x="4782210" y="85130"/>
                  <a:pt x="4800600" y="85130"/>
                </a:cubicBezTo>
                <a:cubicBezTo>
                  <a:pt x="4843855" y="85130"/>
                  <a:pt x="4886960" y="80050"/>
                  <a:pt x="4930140" y="77510"/>
                </a:cubicBezTo>
                <a:cubicBezTo>
                  <a:pt x="4937760" y="72430"/>
                  <a:pt x="4944631" y="65989"/>
                  <a:pt x="4953000" y="62270"/>
                </a:cubicBezTo>
                <a:cubicBezTo>
                  <a:pt x="4967680" y="55746"/>
                  <a:pt x="4998720" y="47030"/>
                  <a:pt x="4998720" y="47030"/>
                </a:cubicBezTo>
                <a:cubicBezTo>
                  <a:pt x="5006340" y="39410"/>
                  <a:pt x="5015602" y="33136"/>
                  <a:pt x="5021580" y="24170"/>
                </a:cubicBezTo>
                <a:cubicBezTo>
                  <a:pt x="5026035" y="17487"/>
                  <a:pt x="5021201" y="2037"/>
                  <a:pt x="5029200" y="1310"/>
                </a:cubicBezTo>
                <a:cubicBezTo>
                  <a:pt x="5082381" y="-3525"/>
                  <a:pt x="5135880" y="6390"/>
                  <a:pt x="5189220" y="8930"/>
                </a:cubicBezTo>
                <a:cubicBezTo>
                  <a:pt x="5204055" y="53434"/>
                  <a:pt x="5185233" y="12563"/>
                  <a:pt x="5219700" y="47030"/>
                </a:cubicBezTo>
                <a:cubicBezTo>
                  <a:pt x="5253995" y="81325"/>
                  <a:pt x="5210929" y="63333"/>
                  <a:pt x="5265420" y="85130"/>
                </a:cubicBezTo>
                <a:cubicBezTo>
                  <a:pt x="5280335" y="91096"/>
                  <a:pt x="5311140" y="100370"/>
                  <a:pt x="5311140" y="100370"/>
                </a:cubicBezTo>
                <a:cubicBezTo>
                  <a:pt x="5316220" y="107990"/>
                  <a:pt x="5319229" y="117509"/>
                  <a:pt x="5326380" y="123230"/>
                </a:cubicBezTo>
                <a:cubicBezTo>
                  <a:pt x="5332652" y="128248"/>
                  <a:pt x="5342266" y="126865"/>
                  <a:pt x="5349240" y="130850"/>
                </a:cubicBezTo>
                <a:cubicBezTo>
                  <a:pt x="5360267" y="137151"/>
                  <a:pt x="5369386" y="146328"/>
                  <a:pt x="5379720" y="153710"/>
                </a:cubicBezTo>
                <a:cubicBezTo>
                  <a:pt x="5387172" y="159033"/>
                  <a:pt x="5395545" y="163087"/>
                  <a:pt x="5402580" y="168950"/>
                </a:cubicBezTo>
                <a:cubicBezTo>
                  <a:pt x="5440633" y="200661"/>
                  <a:pt x="5408126" y="186039"/>
                  <a:pt x="5448300" y="199430"/>
                </a:cubicBezTo>
                <a:cubicBezTo>
                  <a:pt x="5491480" y="196890"/>
                  <a:pt x="5534982" y="197654"/>
                  <a:pt x="5577840" y="191810"/>
                </a:cubicBezTo>
                <a:cubicBezTo>
                  <a:pt x="5591393" y="189962"/>
                  <a:pt x="5603085" y="181244"/>
                  <a:pt x="5615940" y="176570"/>
                </a:cubicBezTo>
                <a:cubicBezTo>
                  <a:pt x="5631037" y="171080"/>
                  <a:pt x="5646420" y="166410"/>
                  <a:pt x="5661660" y="161330"/>
                </a:cubicBezTo>
                <a:cubicBezTo>
                  <a:pt x="5671595" y="158018"/>
                  <a:pt x="5682070" y="156587"/>
                  <a:pt x="5692140" y="153710"/>
                </a:cubicBezTo>
                <a:cubicBezTo>
                  <a:pt x="5699863" y="151503"/>
                  <a:pt x="5707380" y="148630"/>
                  <a:pt x="5715000" y="146090"/>
                </a:cubicBezTo>
                <a:cubicBezTo>
                  <a:pt x="5722620" y="138470"/>
                  <a:pt x="5731882" y="132196"/>
                  <a:pt x="5737860" y="123230"/>
                </a:cubicBezTo>
                <a:cubicBezTo>
                  <a:pt x="5742315" y="116547"/>
                  <a:pt x="5737860" y="97830"/>
                  <a:pt x="5745480" y="100370"/>
                </a:cubicBezTo>
                <a:cubicBezTo>
                  <a:pt x="5756256" y="103962"/>
                  <a:pt x="5753448" y="122124"/>
                  <a:pt x="5760720" y="130850"/>
                </a:cubicBezTo>
                <a:cubicBezTo>
                  <a:pt x="5766583" y="137885"/>
                  <a:pt x="5775162" y="142482"/>
                  <a:pt x="5783580" y="146090"/>
                </a:cubicBezTo>
                <a:cubicBezTo>
                  <a:pt x="5806677" y="155989"/>
                  <a:pt x="5868873" y="159800"/>
                  <a:pt x="5882640" y="161330"/>
                </a:cubicBezTo>
                <a:cubicBezTo>
                  <a:pt x="5892800" y="163870"/>
                  <a:pt x="5902647" y="168950"/>
                  <a:pt x="5913120" y="168950"/>
                </a:cubicBezTo>
                <a:cubicBezTo>
                  <a:pt x="5943706" y="168950"/>
                  <a:pt x="5974243" y="165372"/>
                  <a:pt x="6004560" y="161330"/>
                </a:cubicBezTo>
                <a:cubicBezTo>
                  <a:pt x="6012522" y="160268"/>
                  <a:pt x="6019697" y="155917"/>
                  <a:pt x="6027420" y="153710"/>
                </a:cubicBezTo>
                <a:cubicBezTo>
                  <a:pt x="6037490" y="150833"/>
                  <a:pt x="6047869" y="149099"/>
                  <a:pt x="6057900" y="146090"/>
                </a:cubicBezTo>
                <a:cubicBezTo>
                  <a:pt x="6073287" y="141474"/>
                  <a:pt x="6088380" y="135930"/>
                  <a:pt x="6103620" y="130850"/>
                </a:cubicBezTo>
                <a:cubicBezTo>
                  <a:pt x="6111240" y="128310"/>
                  <a:pt x="6118462" y="123702"/>
                  <a:pt x="6126480" y="123230"/>
                </a:cubicBezTo>
                <a:lnTo>
                  <a:pt x="6256020" y="115610"/>
                </a:lnTo>
                <a:cubicBezTo>
                  <a:pt x="6345181" y="85890"/>
                  <a:pt x="6285700" y="101261"/>
                  <a:pt x="6438900" y="92750"/>
                </a:cubicBezTo>
                <a:cubicBezTo>
                  <a:pt x="6446520" y="90210"/>
                  <a:pt x="6454576" y="88722"/>
                  <a:pt x="6461760" y="85130"/>
                </a:cubicBezTo>
                <a:cubicBezTo>
                  <a:pt x="6469951" y="81034"/>
                  <a:pt x="6475462" y="69890"/>
                  <a:pt x="6484620" y="69890"/>
                </a:cubicBezTo>
                <a:cubicBezTo>
                  <a:pt x="6500684" y="69890"/>
                  <a:pt x="6530340" y="85130"/>
                  <a:pt x="6530340" y="85130"/>
                </a:cubicBezTo>
                <a:cubicBezTo>
                  <a:pt x="6606540" y="82590"/>
                  <a:pt x="6682837" y="82122"/>
                  <a:pt x="6758940" y="77510"/>
                </a:cubicBezTo>
                <a:cubicBezTo>
                  <a:pt x="6852320" y="71851"/>
                  <a:pt x="6654260" y="51670"/>
                  <a:pt x="6835140" y="77510"/>
                </a:cubicBezTo>
                <a:cubicBezTo>
                  <a:pt x="6850380" y="82590"/>
                  <a:pt x="6871949" y="79384"/>
                  <a:pt x="6880860" y="92750"/>
                </a:cubicBezTo>
                <a:cubicBezTo>
                  <a:pt x="6900555" y="122293"/>
                  <a:pt x="6887412" y="112714"/>
                  <a:pt x="6918960" y="123230"/>
                </a:cubicBezTo>
                <a:cubicBezTo>
                  <a:pt x="6926580" y="128310"/>
                  <a:pt x="6932707" y="137559"/>
                  <a:pt x="6941820" y="138470"/>
                </a:cubicBezTo>
                <a:cubicBezTo>
                  <a:pt x="7026515" y="146940"/>
                  <a:pt x="6967655" y="128826"/>
                  <a:pt x="7018020" y="123230"/>
                </a:cubicBezTo>
                <a:cubicBezTo>
                  <a:pt x="7055971" y="119013"/>
                  <a:pt x="7094220" y="118150"/>
                  <a:pt x="7132320" y="115610"/>
                </a:cubicBezTo>
                <a:cubicBezTo>
                  <a:pt x="7177892" y="124724"/>
                  <a:pt x="7157468" y="123230"/>
                  <a:pt x="7193280" y="12323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3021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48047" y="5939988"/>
            <a:ext cx="129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5656" y="5147900"/>
            <a:ext cx="1167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55776" y="4427820"/>
            <a:ext cx="72008" cy="7900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35696" y="4643844"/>
            <a:ext cx="2056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51520" y="3814978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392885" y="3896328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116916" y="5562951"/>
            <a:ext cx="10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Right Arrow 45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1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external electric field causes the tensile stress and field emission current causes thermal induces stresses so the material imperfections and surface features evolve – plastic deformation. 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93170"/>
            <a:ext cx="7193280" cy="199430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199430">
                <a:moveTo>
                  <a:pt x="0" y="153710"/>
                </a:moveTo>
                <a:cubicBezTo>
                  <a:pt x="12700" y="151170"/>
                  <a:pt x="25262" y="147802"/>
                  <a:pt x="38100" y="146090"/>
                </a:cubicBezTo>
                <a:cubicBezTo>
                  <a:pt x="89642" y="139218"/>
                  <a:pt x="172819" y="134290"/>
                  <a:pt x="220980" y="130850"/>
                </a:cubicBezTo>
                <a:cubicBezTo>
                  <a:pt x="243840" y="133390"/>
                  <a:pt x="267148" y="133298"/>
                  <a:pt x="289560" y="138470"/>
                </a:cubicBezTo>
                <a:cubicBezTo>
                  <a:pt x="300628" y="141024"/>
                  <a:pt x="308703" y="153001"/>
                  <a:pt x="320040" y="153710"/>
                </a:cubicBezTo>
                <a:cubicBezTo>
                  <a:pt x="350566" y="155618"/>
                  <a:pt x="381000" y="148630"/>
                  <a:pt x="411480" y="146090"/>
                </a:cubicBezTo>
                <a:cubicBezTo>
                  <a:pt x="421640" y="141010"/>
                  <a:pt x="431413" y="135069"/>
                  <a:pt x="441960" y="130850"/>
                </a:cubicBezTo>
                <a:cubicBezTo>
                  <a:pt x="456875" y="124884"/>
                  <a:pt x="487680" y="115610"/>
                  <a:pt x="487680" y="115610"/>
                </a:cubicBezTo>
                <a:cubicBezTo>
                  <a:pt x="508000" y="118150"/>
                  <a:pt x="528440" y="119863"/>
                  <a:pt x="548640" y="123230"/>
                </a:cubicBezTo>
                <a:cubicBezTo>
                  <a:pt x="558970" y="124952"/>
                  <a:pt x="568647" y="130850"/>
                  <a:pt x="579120" y="130850"/>
                </a:cubicBezTo>
                <a:cubicBezTo>
                  <a:pt x="627447" y="130850"/>
                  <a:pt x="675640" y="125770"/>
                  <a:pt x="723900" y="123230"/>
                </a:cubicBezTo>
                <a:cubicBezTo>
                  <a:pt x="734060" y="118150"/>
                  <a:pt x="744747" y="114010"/>
                  <a:pt x="754380" y="107990"/>
                </a:cubicBezTo>
                <a:cubicBezTo>
                  <a:pt x="765150" y="101259"/>
                  <a:pt x="772288" y="86926"/>
                  <a:pt x="784860" y="85130"/>
                </a:cubicBezTo>
                <a:cubicBezTo>
                  <a:pt x="793926" y="83835"/>
                  <a:pt x="800100" y="95290"/>
                  <a:pt x="807720" y="100370"/>
                </a:cubicBezTo>
                <a:cubicBezTo>
                  <a:pt x="812800" y="107990"/>
                  <a:pt x="817097" y="116195"/>
                  <a:pt x="822960" y="123230"/>
                </a:cubicBezTo>
                <a:cubicBezTo>
                  <a:pt x="833132" y="135436"/>
                  <a:pt x="853140" y="154670"/>
                  <a:pt x="868680" y="161330"/>
                </a:cubicBezTo>
                <a:cubicBezTo>
                  <a:pt x="878306" y="165455"/>
                  <a:pt x="889129" y="165941"/>
                  <a:pt x="899160" y="168950"/>
                </a:cubicBezTo>
                <a:cubicBezTo>
                  <a:pt x="976503" y="192153"/>
                  <a:pt x="913539" y="177922"/>
                  <a:pt x="982980" y="191810"/>
                </a:cubicBezTo>
                <a:cubicBezTo>
                  <a:pt x="1003300" y="189270"/>
                  <a:pt x="1023916" y="188481"/>
                  <a:pt x="1043940" y="184190"/>
                </a:cubicBezTo>
                <a:cubicBezTo>
                  <a:pt x="1059648" y="180824"/>
                  <a:pt x="1073636" y="170095"/>
                  <a:pt x="1089660" y="168950"/>
                </a:cubicBezTo>
                <a:lnTo>
                  <a:pt x="1196340" y="161330"/>
                </a:lnTo>
                <a:cubicBezTo>
                  <a:pt x="1220403" y="156517"/>
                  <a:pt x="1256483" y="148875"/>
                  <a:pt x="1280160" y="146090"/>
                </a:cubicBezTo>
                <a:cubicBezTo>
                  <a:pt x="1308023" y="142812"/>
                  <a:pt x="1336040" y="141010"/>
                  <a:pt x="1363980" y="138470"/>
                </a:cubicBezTo>
                <a:cubicBezTo>
                  <a:pt x="1432452" y="155588"/>
                  <a:pt x="1413201" y="154534"/>
                  <a:pt x="1531620" y="130850"/>
                </a:cubicBezTo>
                <a:cubicBezTo>
                  <a:pt x="1550588" y="127056"/>
                  <a:pt x="1566848" y="114782"/>
                  <a:pt x="1584960" y="107990"/>
                </a:cubicBezTo>
                <a:cubicBezTo>
                  <a:pt x="1670944" y="75746"/>
                  <a:pt x="1632307" y="93374"/>
                  <a:pt x="1714500" y="69890"/>
                </a:cubicBezTo>
                <a:cubicBezTo>
                  <a:pt x="1729946" y="65477"/>
                  <a:pt x="1744980" y="59730"/>
                  <a:pt x="1760220" y="54650"/>
                </a:cubicBezTo>
                <a:cubicBezTo>
                  <a:pt x="1783080" y="59730"/>
                  <a:pt x="1809861" y="56116"/>
                  <a:pt x="1828800" y="69890"/>
                </a:cubicBezTo>
                <a:cubicBezTo>
                  <a:pt x="1841792" y="79339"/>
                  <a:pt x="1838960" y="100370"/>
                  <a:pt x="1844040" y="115610"/>
                </a:cubicBezTo>
                <a:lnTo>
                  <a:pt x="1851660" y="138470"/>
                </a:lnTo>
                <a:cubicBezTo>
                  <a:pt x="1866900" y="135930"/>
                  <a:pt x="1882474" y="134915"/>
                  <a:pt x="1897380" y="130850"/>
                </a:cubicBezTo>
                <a:cubicBezTo>
                  <a:pt x="1910576" y="127251"/>
                  <a:pt x="1922673" y="120413"/>
                  <a:pt x="1935480" y="115610"/>
                </a:cubicBezTo>
                <a:cubicBezTo>
                  <a:pt x="1980328" y="98792"/>
                  <a:pt x="1935299" y="119510"/>
                  <a:pt x="1988820" y="92750"/>
                </a:cubicBezTo>
                <a:cubicBezTo>
                  <a:pt x="2098009" y="114588"/>
                  <a:pt x="1962756" y="84062"/>
                  <a:pt x="2057400" y="115610"/>
                </a:cubicBezTo>
                <a:cubicBezTo>
                  <a:pt x="2069687" y="119706"/>
                  <a:pt x="2082935" y="120089"/>
                  <a:pt x="2095500" y="123230"/>
                </a:cubicBezTo>
                <a:cubicBezTo>
                  <a:pt x="2103292" y="125178"/>
                  <a:pt x="2110372" y="130009"/>
                  <a:pt x="2118360" y="130850"/>
                </a:cubicBezTo>
                <a:cubicBezTo>
                  <a:pt x="2158856" y="135113"/>
                  <a:pt x="2199640" y="135930"/>
                  <a:pt x="2240280" y="138470"/>
                </a:cubicBezTo>
                <a:cubicBezTo>
                  <a:pt x="2247900" y="141010"/>
                  <a:pt x="2255956" y="142498"/>
                  <a:pt x="2263140" y="146090"/>
                </a:cubicBezTo>
                <a:cubicBezTo>
                  <a:pt x="2271331" y="150186"/>
                  <a:pt x="2276855" y="160849"/>
                  <a:pt x="2286000" y="161330"/>
                </a:cubicBezTo>
                <a:lnTo>
                  <a:pt x="2407920" y="153710"/>
                </a:lnTo>
                <a:cubicBezTo>
                  <a:pt x="2460175" y="136292"/>
                  <a:pt x="2395318" y="156860"/>
                  <a:pt x="2468880" y="138470"/>
                </a:cubicBezTo>
                <a:cubicBezTo>
                  <a:pt x="2476672" y="136522"/>
                  <a:pt x="2483801" y="132071"/>
                  <a:pt x="2491740" y="130850"/>
                </a:cubicBezTo>
                <a:cubicBezTo>
                  <a:pt x="2516970" y="126968"/>
                  <a:pt x="2542540" y="125770"/>
                  <a:pt x="2567940" y="123230"/>
                </a:cubicBezTo>
                <a:cubicBezTo>
                  <a:pt x="2575560" y="120690"/>
                  <a:pt x="2583616" y="119202"/>
                  <a:pt x="2590800" y="115610"/>
                </a:cubicBezTo>
                <a:cubicBezTo>
                  <a:pt x="2598991" y="111514"/>
                  <a:pt x="2604525" y="101022"/>
                  <a:pt x="2613660" y="100370"/>
                </a:cubicBezTo>
                <a:cubicBezTo>
                  <a:pt x="2641644" y="98371"/>
                  <a:pt x="2669540" y="105450"/>
                  <a:pt x="2697480" y="107990"/>
                </a:cubicBezTo>
                <a:cubicBezTo>
                  <a:pt x="2760239" y="128910"/>
                  <a:pt x="2727297" y="120958"/>
                  <a:pt x="2796540" y="130850"/>
                </a:cubicBezTo>
                <a:cubicBezTo>
                  <a:pt x="2870200" y="128310"/>
                  <a:pt x="2944085" y="129524"/>
                  <a:pt x="3017520" y="123230"/>
                </a:cubicBezTo>
                <a:cubicBezTo>
                  <a:pt x="3033526" y="121858"/>
                  <a:pt x="3063240" y="107990"/>
                  <a:pt x="3063240" y="107990"/>
                </a:cubicBezTo>
                <a:cubicBezTo>
                  <a:pt x="3086100" y="110530"/>
                  <a:pt x="3109087" y="112113"/>
                  <a:pt x="3131820" y="115610"/>
                </a:cubicBezTo>
                <a:cubicBezTo>
                  <a:pt x="3149589" y="118344"/>
                  <a:pt x="3168090" y="125160"/>
                  <a:pt x="3185160" y="130850"/>
                </a:cubicBezTo>
                <a:cubicBezTo>
                  <a:pt x="3192780" y="135930"/>
                  <a:pt x="3198894" y="145329"/>
                  <a:pt x="3208020" y="146090"/>
                </a:cubicBezTo>
                <a:cubicBezTo>
                  <a:pt x="3279584" y="152054"/>
                  <a:pt x="3275382" y="132861"/>
                  <a:pt x="3337560" y="107990"/>
                </a:cubicBezTo>
                <a:cubicBezTo>
                  <a:pt x="3350260" y="102910"/>
                  <a:pt x="3362684" y="97075"/>
                  <a:pt x="3375660" y="92750"/>
                </a:cubicBezTo>
                <a:cubicBezTo>
                  <a:pt x="3385595" y="89438"/>
                  <a:pt x="3396070" y="88007"/>
                  <a:pt x="3406140" y="85130"/>
                </a:cubicBezTo>
                <a:cubicBezTo>
                  <a:pt x="3413863" y="82923"/>
                  <a:pt x="3421380" y="80050"/>
                  <a:pt x="3429000" y="77510"/>
                </a:cubicBezTo>
                <a:cubicBezTo>
                  <a:pt x="3441700" y="80050"/>
                  <a:pt x="3454457" y="82320"/>
                  <a:pt x="3467100" y="85130"/>
                </a:cubicBezTo>
                <a:cubicBezTo>
                  <a:pt x="3477323" y="87402"/>
                  <a:pt x="3487123" y="92169"/>
                  <a:pt x="3497580" y="92750"/>
                </a:cubicBezTo>
                <a:cubicBezTo>
                  <a:pt x="3578774" y="97261"/>
                  <a:pt x="3660140" y="97830"/>
                  <a:pt x="3741420" y="100370"/>
                </a:cubicBezTo>
                <a:cubicBezTo>
                  <a:pt x="3824694" y="121188"/>
                  <a:pt x="3781563" y="117923"/>
                  <a:pt x="3870960" y="107990"/>
                </a:cubicBezTo>
                <a:cubicBezTo>
                  <a:pt x="3909060" y="110530"/>
                  <a:pt x="3948090" y="106864"/>
                  <a:pt x="3985260" y="115610"/>
                </a:cubicBezTo>
                <a:cubicBezTo>
                  <a:pt x="3994175" y="117708"/>
                  <a:pt x="3993349" y="132749"/>
                  <a:pt x="4000500" y="138470"/>
                </a:cubicBezTo>
                <a:cubicBezTo>
                  <a:pt x="4006772" y="143488"/>
                  <a:pt x="4015740" y="143550"/>
                  <a:pt x="4023360" y="146090"/>
                </a:cubicBezTo>
                <a:cubicBezTo>
                  <a:pt x="4051300" y="141010"/>
                  <a:pt x="4079412" y="136800"/>
                  <a:pt x="4107180" y="130850"/>
                </a:cubicBezTo>
                <a:cubicBezTo>
                  <a:pt x="4115034" y="129167"/>
                  <a:pt x="4122117" y="124550"/>
                  <a:pt x="4130040" y="123230"/>
                </a:cubicBezTo>
                <a:cubicBezTo>
                  <a:pt x="4152728" y="119449"/>
                  <a:pt x="4175821" y="118650"/>
                  <a:pt x="4198620" y="115610"/>
                </a:cubicBezTo>
                <a:cubicBezTo>
                  <a:pt x="4213935" y="113568"/>
                  <a:pt x="4229100" y="110530"/>
                  <a:pt x="4244340" y="107990"/>
                </a:cubicBezTo>
                <a:cubicBezTo>
                  <a:pt x="4259580" y="102910"/>
                  <a:pt x="4274673" y="97366"/>
                  <a:pt x="4290060" y="92750"/>
                </a:cubicBezTo>
                <a:cubicBezTo>
                  <a:pt x="4300091" y="89741"/>
                  <a:pt x="4310317" y="87402"/>
                  <a:pt x="4320540" y="85130"/>
                </a:cubicBezTo>
                <a:cubicBezTo>
                  <a:pt x="4352490" y="78030"/>
                  <a:pt x="4371274" y="75404"/>
                  <a:pt x="4404360" y="69890"/>
                </a:cubicBezTo>
                <a:cubicBezTo>
                  <a:pt x="4473112" y="87078"/>
                  <a:pt x="4445449" y="78506"/>
                  <a:pt x="4488180" y="92750"/>
                </a:cubicBezTo>
                <a:cubicBezTo>
                  <a:pt x="4495800" y="97830"/>
                  <a:pt x="4502671" y="104271"/>
                  <a:pt x="4511040" y="107990"/>
                </a:cubicBezTo>
                <a:cubicBezTo>
                  <a:pt x="4525720" y="114514"/>
                  <a:pt x="4556760" y="123230"/>
                  <a:pt x="4556760" y="123230"/>
                </a:cubicBezTo>
                <a:cubicBezTo>
                  <a:pt x="4597400" y="120690"/>
                  <a:pt x="4638184" y="119873"/>
                  <a:pt x="4678680" y="115610"/>
                </a:cubicBezTo>
                <a:cubicBezTo>
                  <a:pt x="4686668" y="114769"/>
                  <a:pt x="4695268" y="113008"/>
                  <a:pt x="4701540" y="107990"/>
                </a:cubicBezTo>
                <a:cubicBezTo>
                  <a:pt x="4708691" y="102269"/>
                  <a:pt x="4710304" y="91606"/>
                  <a:pt x="4716780" y="85130"/>
                </a:cubicBezTo>
                <a:cubicBezTo>
                  <a:pt x="4723256" y="78654"/>
                  <a:pt x="4732020" y="74970"/>
                  <a:pt x="4739640" y="69890"/>
                </a:cubicBezTo>
                <a:cubicBezTo>
                  <a:pt x="4757679" y="75903"/>
                  <a:pt x="4782210" y="85130"/>
                  <a:pt x="4800600" y="85130"/>
                </a:cubicBezTo>
                <a:cubicBezTo>
                  <a:pt x="4843855" y="85130"/>
                  <a:pt x="4886960" y="80050"/>
                  <a:pt x="4930140" y="77510"/>
                </a:cubicBezTo>
                <a:cubicBezTo>
                  <a:pt x="4937760" y="72430"/>
                  <a:pt x="4944631" y="65989"/>
                  <a:pt x="4953000" y="62270"/>
                </a:cubicBezTo>
                <a:cubicBezTo>
                  <a:pt x="4967680" y="55746"/>
                  <a:pt x="4998720" y="47030"/>
                  <a:pt x="4998720" y="47030"/>
                </a:cubicBezTo>
                <a:cubicBezTo>
                  <a:pt x="5006340" y="39410"/>
                  <a:pt x="5015602" y="33136"/>
                  <a:pt x="5021580" y="24170"/>
                </a:cubicBezTo>
                <a:cubicBezTo>
                  <a:pt x="5026035" y="17487"/>
                  <a:pt x="5021201" y="2037"/>
                  <a:pt x="5029200" y="1310"/>
                </a:cubicBezTo>
                <a:cubicBezTo>
                  <a:pt x="5082381" y="-3525"/>
                  <a:pt x="5135880" y="6390"/>
                  <a:pt x="5189220" y="8930"/>
                </a:cubicBezTo>
                <a:cubicBezTo>
                  <a:pt x="5204055" y="53434"/>
                  <a:pt x="5185233" y="12563"/>
                  <a:pt x="5219700" y="47030"/>
                </a:cubicBezTo>
                <a:cubicBezTo>
                  <a:pt x="5253995" y="81325"/>
                  <a:pt x="5210929" y="63333"/>
                  <a:pt x="5265420" y="85130"/>
                </a:cubicBezTo>
                <a:cubicBezTo>
                  <a:pt x="5280335" y="91096"/>
                  <a:pt x="5311140" y="100370"/>
                  <a:pt x="5311140" y="100370"/>
                </a:cubicBezTo>
                <a:cubicBezTo>
                  <a:pt x="5316220" y="107990"/>
                  <a:pt x="5319229" y="117509"/>
                  <a:pt x="5326380" y="123230"/>
                </a:cubicBezTo>
                <a:cubicBezTo>
                  <a:pt x="5332652" y="128248"/>
                  <a:pt x="5342266" y="126865"/>
                  <a:pt x="5349240" y="130850"/>
                </a:cubicBezTo>
                <a:cubicBezTo>
                  <a:pt x="5360267" y="137151"/>
                  <a:pt x="5369386" y="146328"/>
                  <a:pt x="5379720" y="153710"/>
                </a:cubicBezTo>
                <a:cubicBezTo>
                  <a:pt x="5387172" y="159033"/>
                  <a:pt x="5395545" y="163087"/>
                  <a:pt x="5402580" y="168950"/>
                </a:cubicBezTo>
                <a:cubicBezTo>
                  <a:pt x="5440633" y="200661"/>
                  <a:pt x="5408126" y="186039"/>
                  <a:pt x="5448300" y="199430"/>
                </a:cubicBezTo>
                <a:cubicBezTo>
                  <a:pt x="5491480" y="196890"/>
                  <a:pt x="5534982" y="197654"/>
                  <a:pt x="5577840" y="191810"/>
                </a:cubicBezTo>
                <a:cubicBezTo>
                  <a:pt x="5591393" y="189962"/>
                  <a:pt x="5603085" y="181244"/>
                  <a:pt x="5615940" y="176570"/>
                </a:cubicBezTo>
                <a:cubicBezTo>
                  <a:pt x="5631037" y="171080"/>
                  <a:pt x="5646420" y="166410"/>
                  <a:pt x="5661660" y="161330"/>
                </a:cubicBezTo>
                <a:cubicBezTo>
                  <a:pt x="5671595" y="158018"/>
                  <a:pt x="5682070" y="156587"/>
                  <a:pt x="5692140" y="153710"/>
                </a:cubicBezTo>
                <a:cubicBezTo>
                  <a:pt x="5699863" y="151503"/>
                  <a:pt x="5707380" y="148630"/>
                  <a:pt x="5715000" y="146090"/>
                </a:cubicBezTo>
                <a:cubicBezTo>
                  <a:pt x="5722620" y="138470"/>
                  <a:pt x="5731882" y="132196"/>
                  <a:pt x="5737860" y="123230"/>
                </a:cubicBezTo>
                <a:cubicBezTo>
                  <a:pt x="5742315" y="116547"/>
                  <a:pt x="5737860" y="97830"/>
                  <a:pt x="5745480" y="100370"/>
                </a:cubicBezTo>
                <a:cubicBezTo>
                  <a:pt x="5756256" y="103962"/>
                  <a:pt x="5753448" y="122124"/>
                  <a:pt x="5760720" y="130850"/>
                </a:cubicBezTo>
                <a:cubicBezTo>
                  <a:pt x="5766583" y="137885"/>
                  <a:pt x="5775162" y="142482"/>
                  <a:pt x="5783580" y="146090"/>
                </a:cubicBezTo>
                <a:cubicBezTo>
                  <a:pt x="5806677" y="155989"/>
                  <a:pt x="5868873" y="159800"/>
                  <a:pt x="5882640" y="161330"/>
                </a:cubicBezTo>
                <a:cubicBezTo>
                  <a:pt x="5892800" y="163870"/>
                  <a:pt x="5902647" y="168950"/>
                  <a:pt x="5913120" y="168950"/>
                </a:cubicBezTo>
                <a:cubicBezTo>
                  <a:pt x="5943706" y="168950"/>
                  <a:pt x="5974243" y="165372"/>
                  <a:pt x="6004560" y="161330"/>
                </a:cubicBezTo>
                <a:cubicBezTo>
                  <a:pt x="6012522" y="160268"/>
                  <a:pt x="6019697" y="155917"/>
                  <a:pt x="6027420" y="153710"/>
                </a:cubicBezTo>
                <a:cubicBezTo>
                  <a:pt x="6037490" y="150833"/>
                  <a:pt x="6047869" y="149099"/>
                  <a:pt x="6057900" y="146090"/>
                </a:cubicBezTo>
                <a:cubicBezTo>
                  <a:pt x="6073287" y="141474"/>
                  <a:pt x="6088380" y="135930"/>
                  <a:pt x="6103620" y="130850"/>
                </a:cubicBezTo>
                <a:cubicBezTo>
                  <a:pt x="6111240" y="128310"/>
                  <a:pt x="6118462" y="123702"/>
                  <a:pt x="6126480" y="123230"/>
                </a:cubicBezTo>
                <a:lnTo>
                  <a:pt x="6256020" y="115610"/>
                </a:lnTo>
                <a:cubicBezTo>
                  <a:pt x="6345181" y="85890"/>
                  <a:pt x="6285700" y="101261"/>
                  <a:pt x="6438900" y="92750"/>
                </a:cubicBezTo>
                <a:cubicBezTo>
                  <a:pt x="6446520" y="90210"/>
                  <a:pt x="6454576" y="88722"/>
                  <a:pt x="6461760" y="85130"/>
                </a:cubicBezTo>
                <a:cubicBezTo>
                  <a:pt x="6469951" y="81034"/>
                  <a:pt x="6475462" y="69890"/>
                  <a:pt x="6484620" y="69890"/>
                </a:cubicBezTo>
                <a:cubicBezTo>
                  <a:pt x="6500684" y="69890"/>
                  <a:pt x="6530340" y="85130"/>
                  <a:pt x="6530340" y="85130"/>
                </a:cubicBezTo>
                <a:cubicBezTo>
                  <a:pt x="6606540" y="82590"/>
                  <a:pt x="6682837" y="82122"/>
                  <a:pt x="6758940" y="77510"/>
                </a:cubicBezTo>
                <a:cubicBezTo>
                  <a:pt x="6852320" y="71851"/>
                  <a:pt x="6654260" y="51670"/>
                  <a:pt x="6835140" y="77510"/>
                </a:cubicBezTo>
                <a:cubicBezTo>
                  <a:pt x="6850380" y="82590"/>
                  <a:pt x="6871949" y="79384"/>
                  <a:pt x="6880860" y="92750"/>
                </a:cubicBezTo>
                <a:cubicBezTo>
                  <a:pt x="6900555" y="122293"/>
                  <a:pt x="6887412" y="112714"/>
                  <a:pt x="6918960" y="123230"/>
                </a:cubicBezTo>
                <a:cubicBezTo>
                  <a:pt x="6926580" y="128310"/>
                  <a:pt x="6932707" y="137559"/>
                  <a:pt x="6941820" y="138470"/>
                </a:cubicBezTo>
                <a:cubicBezTo>
                  <a:pt x="7026515" y="146940"/>
                  <a:pt x="6967655" y="128826"/>
                  <a:pt x="7018020" y="123230"/>
                </a:cubicBezTo>
                <a:cubicBezTo>
                  <a:pt x="7055971" y="119013"/>
                  <a:pt x="7094220" y="118150"/>
                  <a:pt x="7132320" y="115610"/>
                </a:cubicBezTo>
                <a:cubicBezTo>
                  <a:pt x="7177892" y="124724"/>
                  <a:pt x="7157468" y="123230"/>
                  <a:pt x="7193280" y="123230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3021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55776" y="4427820"/>
            <a:ext cx="72008" cy="79008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51520" y="3814978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392885" y="3896328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Right Arrow 44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7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4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8640"/>
            <a:ext cx="4573488" cy="275809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187624" y="949752"/>
            <a:ext cx="1008112" cy="648072"/>
          </a:xfrm>
          <a:prstGeom prst="right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115944" y="871145"/>
            <a:ext cx="1008112" cy="648072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476672"/>
            <a:ext cx="160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ncident 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69544" y="1619508"/>
            <a:ext cx="1281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transmitted</a:t>
            </a:r>
          </a:p>
          <a:p>
            <a:r>
              <a:rPr lang="en-GB" dirty="0" smtClean="0"/>
              <a:t>power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71600" y="6309320"/>
            <a:ext cx="72008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rapezoid 15"/>
          <p:cNvSpPr/>
          <p:nvPr/>
        </p:nvSpPr>
        <p:spPr>
          <a:xfrm>
            <a:off x="2195736" y="3429000"/>
            <a:ext cx="2880320" cy="2880320"/>
          </a:xfrm>
          <a:prstGeom prst="trapezoi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apezoid 17"/>
          <p:cNvSpPr>
            <a:spLocks noChangeAspect="1"/>
          </p:cNvSpPr>
          <p:nvPr/>
        </p:nvSpPr>
        <p:spPr>
          <a:xfrm>
            <a:off x="3096816" y="4005064"/>
            <a:ext cx="2880320" cy="2304256"/>
          </a:xfrm>
          <a:prstGeom prst="trapezoid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1624378" y="1916405"/>
            <a:ext cx="346720" cy="262191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apezoid 20"/>
          <p:cNvSpPr/>
          <p:nvPr/>
        </p:nvSpPr>
        <p:spPr>
          <a:xfrm>
            <a:off x="2195736" y="6093296"/>
            <a:ext cx="4680520" cy="216024"/>
          </a:xfrm>
          <a:prstGeom prst="trapezoi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9281" y="2278807"/>
            <a:ext cx="1677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reflected power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691680" y="3356992"/>
            <a:ext cx="94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incident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580112" y="3683036"/>
            <a:ext cx="128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transmitted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21025" y="5412405"/>
            <a:ext cx="102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444" y="4776048"/>
            <a:ext cx="204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Envelope of rf pulse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17869" y="5229200"/>
            <a:ext cx="877867" cy="0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0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25816"/>
            <a:ext cx="7193280" cy="266783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45480 w 7193280"/>
              <a:gd name="connsiteY99" fmla="*/ 8513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584960 w 7193280"/>
              <a:gd name="connsiteY24" fmla="*/ 17534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38200 w 7193280"/>
              <a:gd name="connsiteY14" fmla="*/ 12200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266783">
                <a:moveTo>
                  <a:pt x="0" y="221063"/>
                </a:moveTo>
                <a:cubicBezTo>
                  <a:pt x="12700" y="218523"/>
                  <a:pt x="25262" y="215155"/>
                  <a:pt x="38100" y="213443"/>
                </a:cubicBezTo>
                <a:cubicBezTo>
                  <a:pt x="89642" y="206571"/>
                  <a:pt x="172819" y="201643"/>
                  <a:pt x="220980" y="198203"/>
                </a:cubicBezTo>
                <a:cubicBezTo>
                  <a:pt x="243840" y="200743"/>
                  <a:pt x="267148" y="200651"/>
                  <a:pt x="289560" y="205823"/>
                </a:cubicBezTo>
                <a:cubicBezTo>
                  <a:pt x="300628" y="208377"/>
                  <a:pt x="308703" y="220354"/>
                  <a:pt x="320040" y="221063"/>
                </a:cubicBezTo>
                <a:cubicBezTo>
                  <a:pt x="350566" y="222971"/>
                  <a:pt x="381000" y="215983"/>
                  <a:pt x="411480" y="213443"/>
                </a:cubicBezTo>
                <a:cubicBezTo>
                  <a:pt x="421640" y="208363"/>
                  <a:pt x="431413" y="202422"/>
                  <a:pt x="441960" y="198203"/>
                </a:cubicBezTo>
                <a:cubicBezTo>
                  <a:pt x="456875" y="192237"/>
                  <a:pt x="487680" y="182963"/>
                  <a:pt x="487680" y="182963"/>
                </a:cubicBezTo>
                <a:cubicBezTo>
                  <a:pt x="508000" y="185503"/>
                  <a:pt x="528440" y="187216"/>
                  <a:pt x="548640" y="190583"/>
                </a:cubicBezTo>
                <a:cubicBezTo>
                  <a:pt x="558970" y="192305"/>
                  <a:pt x="568647" y="198203"/>
                  <a:pt x="579120" y="198203"/>
                </a:cubicBezTo>
                <a:cubicBezTo>
                  <a:pt x="627447" y="198203"/>
                  <a:pt x="675640" y="193123"/>
                  <a:pt x="723900" y="190583"/>
                </a:cubicBezTo>
                <a:cubicBezTo>
                  <a:pt x="734060" y="185503"/>
                  <a:pt x="744747" y="181363"/>
                  <a:pt x="754380" y="175343"/>
                </a:cubicBezTo>
                <a:cubicBezTo>
                  <a:pt x="765150" y="168612"/>
                  <a:pt x="772288" y="154279"/>
                  <a:pt x="784860" y="152483"/>
                </a:cubicBezTo>
                <a:cubicBezTo>
                  <a:pt x="793926" y="151188"/>
                  <a:pt x="800100" y="162643"/>
                  <a:pt x="807720" y="167723"/>
                </a:cubicBezTo>
                <a:cubicBezTo>
                  <a:pt x="812800" y="175343"/>
                  <a:pt x="832337" y="114968"/>
                  <a:pt x="838200" y="122003"/>
                </a:cubicBezTo>
                <a:cubicBezTo>
                  <a:pt x="848372" y="134209"/>
                  <a:pt x="858520" y="209633"/>
                  <a:pt x="868680" y="228683"/>
                </a:cubicBezTo>
                <a:cubicBezTo>
                  <a:pt x="878840" y="247733"/>
                  <a:pt x="889129" y="233294"/>
                  <a:pt x="899160" y="236303"/>
                </a:cubicBezTo>
                <a:cubicBezTo>
                  <a:pt x="976503" y="259506"/>
                  <a:pt x="913539" y="245275"/>
                  <a:pt x="982980" y="259163"/>
                </a:cubicBezTo>
                <a:cubicBezTo>
                  <a:pt x="1003300" y="256623"/>
                  <a:pt x="1023916" y="255834"/>
                  <a:pt x="1043940" y="251543"/>
                </a:cubicBezTo>
                <a:cubicBezTo>
                  <a:pt x="1059648" y="248177"/>
                  <a:pt x="1073636" y="237448"/>
                  <a:pt x="1089660" y="236303"/>
                </a:cubicBezTo>
                <a:lnTo>
                  <a:pt x="1196340" y="228683"/>
                </a:lnTo>
                <a:cubicBezTo>
                  <a:pt x="1220403" y="223870"/>
                  <a:pt x="1256483" y="216228"/>
                  <a:pt x="1280160" y="213443"/>
                </a:cubicBezTo>
                <a:cubicBezTo>
                  <a:pt x="1308023" y="210165"/>
                  <a:pt x="1336040" y="208363"/>
                  <a:pt x="1363980" y="205823"/>
                </a:cubicBezTo>
                <a:cubicBezTo>
                  <a:pt x="1432452" y="222941"/>
                  <a:pt x="1489710" y="213443"/>
                  <a:pt x="1531620" y="198203"/>
                </a:cubicBezTo>
                <a:cubicBezTo>
                  <a:pt x="1573530" y="182963"/>
                  <a:pt x="1597328" y="121175"/>
                  <a:pt x="1615440" y="114383"/>
                </a:cubicBezTo>
                <a:cubicBezTo>
                  <a:pt x="1701424" y="82139"/>
                  <a:pt x="1690370" y="135973"/>
                  <a:pt x="1714500" y="137243"/>
                </a:cubicBezTo>
                <a:cubicBezTo>
                  <a:pt x="1738630" y="138513"/>
                  <a:pt x="1744980" y="127083"/>
                  <a:pt x="1760220" y="122003"/>
                </a:cubicBezTo>
                <a:cubicBezTo>
                  <a:pt x="1783080" y="127083"/>
                  <a:pt x="1809861" y="123469"/>
                  <a:pt x="1828800" y="137243"/>
                </a:cubicBezTo>
                <a:cubicBezTo>
                  <a:pt x="1841792" y="146692"/>
                  <a:pt x="1838960" y="167723"/>
                  <a:pt x="1844040" y="182963"/>
                </a:cubicBezTo>
                <a:lnTo>
                  <a:pt x="1851660" y="205823"/>
                </a:lnTo>
                <a:cubicBezTo>
                  <a:pt x="1866900" y="203283"/>
                  <a:pt x="1882474" y="202268"/>
                  <a:pt x="1897380" y="198203"/>
                </a:cubicBezTo>
                <a:cubicBezTo>
                  <a:pt x="1910576" y="194604"/>
                  <a:pt x="1922673" y="187766"/>
                  <a:pt x="1935480" y="182963"/>
                </a:cubicBezTo>
                <a:cubicBezTo>
                  <a:pt x="1980328" y="166145"/>
                  <a:pt x="1935299" y="186863"/>
                  <a:pt x="1988820" y="160103"/>
                </a:cubicBezTo>
                <a:cubicBezTo>
                  <a:pt x="2098009" y="181941"/>
                  <a:pt x="1962756" y="151415"/>
                  <a:pt x="2057400" y="182963"/>
                </a:cubicBezTo>
                <a:cubicBezTo>
                  <a:pt x="2069687" y="187059"/>
                  <a:pt x="2082935" y="187442"/>
                  <a:pt x="2095500" y="190583"/>
                </a:cubicBezTo>
                <a:cubicBezTo>
                  <a:pt x="2103292" y="192531"/>
                  <a:pt x="2110372" y="197362"/>
                  <a:pt x="2118360" y="198203"/>
                </a:cubicBezTo>
                <a:cubicBezTo>
                  <a:pt x="2158856" y="202466"/>
                  <a:pt x="2199640" y="203283"/>
                  <a:pt x="2240280" y="205823"/>
                </a:cubicBezTo>
                <a:cubicBezTo>
                  <a:pt x="2247900" y="208363"/>
                  <a:pt x="2255956" y="209851"/>
                  <a:pt x="2263140" y="213443"/>
                </a:cubicBezTo>
                <a:cubicBezTo>
                  <a:pt x="2271331" y="217539"/>
                  <a:pt x="2276855" y="228202"/>
                  <a:pt x="2286000" y="228683"/>
                </a:cubicBezTo>
                <a:lnTo>
                  <a:pt x="2407920" y="221063"/>
                </a:lnTo>
                <a:cubicBezTo>
                  <a:pt x="2460175" y="203645"/>
                  <a:pt x="2395318" y="224213"/>
                  <a:pt x="2468880" y="205823"/>
                </a:cubicBezTo>
                <a:cubicBezTo>
                  <a:pt x="2476672" y="203875"/>
                  <a:pt x="2483801" y="199424"/>
                  <a:pt x="2491740" y="198203"/>
                </a:cubicBezTo>
                <a:cubicBezTo>
                  <a:pt x="2516970" y="194321"/>
                  <a:pt x="2542540" y="193123"/>
                  <a:pt x="2567940" y="190583"/>
                </a:cubicBezTo>
                <a:cubicBezTo>
                  <a:pt x="2575560" y="188043"/>
                  <a:pt x="2583616" y="186555"/>
                  <a:pt x="2590800" y="182963"/>
                </a:cubicBezTo>
                <a:cubicBezTo>
                  <a:pt x="2598991" y="178867"/>
                  <a:pt x="2604525" y="168375"/>
                  <a:pt x="2613660" y="167723"/>
                </a:cubicBezTo>
                <a:cubicBezTo>
                  <a:pt x="2641644" y="165724"/>
                  <a:pt x="2669540" y="172803"/>
                  <a:pt x="2697480" y="175343"/>
                </a:cubicBezTo>
                <a:cubicBezTo>
                  <a:pt x="2760239" y="196263"/>
                  <a:pt x="2727297" y="188311"/>
                  <a:pt x="2796540" y="198203"/>
                </a:cubicBezTo>
                <a:cubicBezTo>
                  <a:pt x="2870200" y="195663"/>
                  <a:pt x="2944085" y="196877"/>
                  <a:pt x="3017520" y="190583"/>
                </a:cubicBezTo>
                <a:cubicBezTo>
                  <a:pt x="3033526" y="189211"/>
                  <a:pt x="3063240" y="175343"/>
                  <a:pt x="3063240" y="175343"/>
                </a:cubicBezTo>
                <a:cubicBezTo>
                  <a:pt x="3086100" y="177883"/>
                  <a:pt x="3109087" y="179466"/>
                  <a:pt x="3131820" y="182963"/>
                </a:cubicBezTo>
                <a:cubicBezTo>
                  <a:pt x="3149589" y="185697"/>
                  <a:pt x="3168090" y="192513"/>
                  <a:pt x="3185160" y="198203"/>
                </a:cubicBezTo>
                <a:cubicBezTo>
                  <a:pt x="3192780" y="203283"/>
                  <a:pt x="3198894" y="212682"/>
                  <a:pt x="3208020" y="213443"/>
                </a:cubicBezTo>
                <a:cubicBezTo>
                  <a:pt x="3279584" y="219407"/>
                  <a:pt x="3275382" y="200214"/>
                  <a:pt x="3337560" y="175343"/>
                </a:cubicBezTo>
                <a:cubicBezTo>
                  <a:pt x="3350260" y="170263"/>
                  <a:pt x="3362684" y="164428"/>
                  <a:pt x="3375660" y="160103"/>
                </a:cubicBezTo>
                <a:cubicBezTo>
                  <a:pt x="3385595" y="156791"/>
                  <a:pt x="3396070" y="155360"/>
                  <a:pt x="3406140" y="152483"/>
                </a:cubicBezTo>
                <a:cubicBezTo>
                  <a:pt x="3413863" y="150276"/>
                  <a:pt x="3421380" y="147403"/>
                  <a:pt x="3429000" y="144863"/>
                </a:cubicBezTo>
                <a:cubicBezTo>
                  <a:pt x="3441700" y="147403"/>
                  <a:pt x="3454457" y="149673"/>
                  <a:pt x="3467100" y="152483"/>
                </a:cubicBezTo>
                <a:cubicBezTo>
                  <a:pt x="3477323" y="154755"/>
                  <a:pt x="3487123" y="159522"/>
                  <a:pt x="3497580" y="160103"/>
                </a:cubicBezTo>
                <a:cubicBezTo>
                  <a:pt x="3578774" y="164614"/>
                  <a:pt x="3660140" y="165183"/>
                  <a:pt x="3741420" y="167723"/>
                </a:cubicBezTo>
                <a:cubicBezTo>
                  <a:pt x="3824694" y="188541"/>
                  <a:pt x="3781563" y="185276"/>
                  <a:pt x="3870960" y="175343"/>
                </a:cubicBezTo>
                <a:cubicBezTo>
                  <a:pt x="3909060" y="177883"/>
                  <a:pt x="3948090" y="174217"/>
                  <a:pt x="3985260" y="182963"/>
                </a:cubicBezTo>
                <a:cubicBezTo>
                  <a:pt x="3994175" y="185061"/>
                  <a:pt x="3993349" y="200102"/>
                  <a:pt x="4000500" y="205823"/>
                </a:cubicBezTo>
                <a:cubicBezTo>
                  <a:pt x="4006772" y="210841"/>
                  <a:pt x="4015740" y="210903"/>
                  <a:pt x="4023360" y="213443"/>
                </a:cubicBezTo>
                <a:cubicBezTo>
                  <a:pt x="4051300" y="208363"/>
                  <a:pt x="4079412" y="204153"/>
                  <a:pt x="4107180" y="198203"/>
                </a:cubicBezTo>
                <a:cubicBezTo>
                  <a:pt x="4115034" y="196520"/>
                  <a:pt x="4122117" y="191903"/>
                  <a:pt x="4130040" y="190583"/>
                </a:cubicBezTo>
                <a:cubicBezTo>
                  <a:pt x="4152728" y="186802"/>
                  <a:pt x="4175821" y="186003"/>
                  <a:pt x="4198620" y="182963"/>
                </a:cubicBezTo>
                <a:cubicBezTo>
                  <a:pt x="4213935" y="180921"/>
                  <a:pt x="4229100" y="177883"/>
                  <a:pt x="4244340" y="175343"/>
                </a:cubicBezTo>
                <a:cubicBezTo>
                  <a:pt x="4259580" y="170263"/>
                  <a:pt x="4274673" y="164719"/>
                  <a:pt x="4290060" y="160103"/>
                </a:cubicBezTo>
                <a:cubicBezTo>
                  <a:pt x="4300091" y="157094"/>
                  <a:pt x="4310317" y="154755"/>
                  <a:pt x="4320540" y="152483"/>
                </a:cubicBezTo>
                <a:cubicBezTo>
                  <a:pt x="4352490" y="145383"/>
                  <a:pt x="4371274" y="142757"/>
                  <a:pt x="4404360" y="137243"/>
                </a:cubicBezTo>
                <a:cubicBezTo>
                  <a:pt x="4473112" y="154431"/>
                  <a:pt x="4445449" y="145859"/>
                  <a:pt x="4488180" y="160103"/>
                </a:cubicBezTo>
                <a:cubicBezTo>
                  <a:pt x="4495800" y="165183"/>
                  <a:pt x="4502671" y="171624"/>
                  <a:pt x="4511040" y="175343"/>
                </a:cubicBezTo>
                <a:cubicBezTo>
                  <a:pt x="4525720" y="181867"/>
                  <a:pt x="4556760" y="190583"/>
                  <a:pt x="4556760" y="190583"/>
                </a:cubicBezTo>
                <a:cubicBezTo>
                  <a:pt x="4597400" y="188043"/>
                  <a:pt x="4638184" y="187226"/>
                  <a:pt x="4678680" y="182963"/>
                </a:cubicBezTo>
                <a:cubicBezTo>
                  <a:pt x="4686668" y="182122"/>
                  <a:pt x="4695268" y="180361"/>
                  <a:pt x="4701540" y="175343"/>
                </a:cubicBezTo>
                <a:cubicBezTo>
                  <a:pt x="4708691" y="169622"/>
                  <a:pt x="4710304" y="158959"/>
                  <a:pt x="4716780" y="152483"/>
                </a:cubicBezTo>
                <a:cubicBezTo>
                  <a:pt x="4723256" y="146007"/>
                  <a:pt x="4732020" y="142323"/>
                  <a:pt x="4739640" y="137243"/>
                </a:cubicBezTo>
                <a:cubicBezTo>
                  <a:pt x="4757679" y="143256"/>
                  <a:pt x="4782210" y="152483"/>
                  <a:pt x="4800600" y="152483"/>
                </a:cubicBezTo>
                <a:cubicBezTo>
                  <a:pt x="4843855" y="152483"/>
                  <a:pt x="4886960" y="147403"/>
                  <a:pt x="4930140" y="144863"/>
                </a:cubicBezTo>
                <a:cubicBezTo>
                  <a:pt x="4937760" y="139783"/>
                  <a:pt x="4944631" y="133342"/>
                  <a:pt x="4953000" y="129623"/>
                </a:cubicBezTo>
                <a:cubicBezTo>
                  <a:pt x="4967680" y="123099"/>
                  <a:pt x="4998720" y="114383"/>
                  <a:pt x="4998720" y="114383"/>
                </a:cubicBezTo>
                <a:cubicBezTo>
                  <a:pt x="5006340" y="106763"/>
                  <a:pt x="5015602" y="100489"/>
                  <a:pt x="5021580" y="91523"/>
                </a:cubicBezTo>
                <a:cubicBezTo>
                  <a:pt x="5026035" y="84840"/>
                  <a:pt x="4996180" y="83903"/>
                  <a:pt x="5029200" y="68663"/>
                </a:cubicBezTo>
                <a:cubicBezTo>
                  <a:pt x="5062220" y="53423"/>
                  <a:pt x="5166360" y="-2457"/>
                  <a:pt x="5219700" y="83"/>
                </a:cubicBezTo>
                <a:cubicBezTo>
                  <a:pt x="5234535" y="44587"/>
                  <a:pt x="5212080" y="88983"/>
                  <a:pt x="5219700" y="114383"/>
                </a:cubicBezTo>
                <a:cubicBezTo>
                  <a:pt x="5227320" y="139783"/>
                  <a:pt x="5210929" y="130686"/>
                  <a:pt x="5265420" y="152483"/>
                </a:cubicBezTo>
                <a:cubicBezTo>
                  <a:pt x="5280335" y="158449"/>
                  <a:pt x="5311140" y="167723"/>
                  <a:pt x="5311140" y="167723"/>
                </a:cubicBezTo>
                <a:cubicBezTo>
                  <a:pt x="5316220" y="175343"/>
                  <a:pt x="5319229" y="184862"/>
                  <a:pt x="5326380" y="190583"/>
                </a:cubicBezTo>
                <a:cubicBezTo>
                  <a:pt x="5332652" y="195601"/>
                  <a:pt x="5342266" y="194218"/>
                  <a:pt x="5349240" y="198203"/>
                </a:cubicBezTo>
                <a:cubicBezTo>
                  <a:pt x="5360267" y="204504"/>
                  <a:pt x="5369386" y="213681"/>
                  <a:pt x="5379720" y="221063"/>
                </a:cubicBezTo>
                <a:cubicBezTo>
                  <a:pt x="5387172" y="226386"/>
                  <a:pt x="5395545" y="230440"/>
                  <a:pt x="5402580" y="236303"/>
                </a:cubicBezTo>
                <a:cubicBezTo>
                  <a:pt x="5440633" y="268014"/>
                  <a:pt x="5408126" y="253392"/>
                  <a:pt x="5448300" y="266783"/>
                </a:cubicBezTo>
                <a:cubicBezTo>
                  <a:pt x="5491480" y="264243"/>
                  <a:pt x="5534982" y="265007"/>
                  <a:pt x="5577840" y="259163"/>
                </a:cubicBezTo>
                <a:cubicBezTo>
                  <a:pt x="5591393" y="257315"/>
                  <a:pt x="5603085" y="248597"/>
                  <a:pt x="5615940" y="243923"/>
                </a:cubicBezTo>
                <a:cubicBezTo>
                  <a:pt x="5631037" y="238433"/>
                  <a:pt x="5646420" y="233763"/>
                  <a:pt x="5661660" y="228683"/>
                </a:cubicBezTo>
                <a:cubicBezTo>
                  <a:pt x="5671595" y="225371"/>
                  <a:pt x="5682070" y="223940"/>
                  <a:pt x="5692140" y="221063"/>
                </a:cubicBezTo>
                <a:cubicBezTo>
                  <a:pt x="5699863" y="218856"/>
                  <a:pt x="5707380" y="215983"/>
                  <a:pt x="5715000" y="213443"/>
                </a:cubicBezTo>
                <a:cubicBezTo>
                  <a:pt x="5722620" y="205823"/>
                  <a:pt x="5731882" y="199549"/>
                  <a:pt x="5737860" y="190583"/>
                </a:cubicBezTo>
                <a:cubicBezTo>
                  <a:pt x="5742315" y="183900"/>
                  <a:pt x="5744210" y="174073"/>
                  <a:pt x="5745480" y="167723"/>
                </a:cubicBezTo>
                <a:cubicBezTo>
                  <a:pt x="5746750" y="161373"/>
                  <a:pt x="5738208" y="143757"/>
                  <a:pt x="5745480" y="152483"/>
                </a:cubicBezTo>
                <a:cubicBezTo>
                  <a:pt x="5751343" y="159518"/>
                  <a:pt x="5760720" y="200743"/>
                  <a:pt x="5783580" y="213443"/>
                </a:cubicBezTo>
                <a:cubicBezTo>
                  <a:pt x="5806440" y="226143"/>
                  <a:pt x="5868873" y="227153"/>
                  <a:pt x="5882640" y="228683"/>
                </a:cubicBezTo>
                <a:cubicBezTo>
                  <a:pt x="5892800" y="231223"/>
                  <a:pt x="5902647" y="236303"/>
                  <a:pt x="5913120" y="236303"/>
                </a:cubicBezTo>
                <a:cubicBezTo>
                  <a:pt x="5943706" y="236303"/>
                  <a:pt x="5974243" y="232725"/>
                  <a:pt x="6004560" y="228683"/>
                </a:cubicBezTo>
                <a:cubicBezTo>
                  <a:pt x="6012522" y="227621"/>
                  <a:pt x="6019697" y="223270"/>
                  <a:pt x="6027420" y="221063"/>
                </a:cubicBezTo>
                <a:cubicBezTo>
                  <a:pt x="6037490" y="218186"/>
                  <a:pt x="6047869" y="216452"/>
                  <a:pt x="6057900" y="213443"/>
                </a:cubicBezTo>
                <a:cubicBezTo>
                  <a:pt x="6073287" y="208827"/>
                  <a:pt x="6088380" y="203283"/>
                  <a:pt x="6103620" y="198203"/>
                </a:cubicBezTo>
                <a:cubicBezTo>
                  <a:pt x="6111240" y="195663"/>
                  <a:pt x="6118462" y="191055"/>
                  <a:pt x="6126480" y="190583"/>
                </a:cubicBezTo>
                <a:lnTo>
                  <a:pt x="6256020" y="182963"/>
                </a:lnTo>
                <a:cubicBezTo>
                  <a:pt x="6345181" y="153243"/>
                  <a:pt x="6285700" y="168614"/>
                  <a:pt x="6438900" y="160103"/>
                </a:cubicBezTo>
                <a:cubicBezTo>
                  <a:pt x="6446520" y="157563"/>
                  <a:pt x="6454576" y="156075"/>
                  <a:pt x="6461760" y="152483"/>
                </a:cubicBezTo>
                <a:cubicBezTo>
                  <a:pt x="6469951" y="148387"/>
                  <a:pt x="6475462" y="137243"/>
                  <a:pt x="6484620" y="137243"/>
                </a:cubicBezTo>
                <a:cubicBezTo>
                  <a:pt x="6500684" y="137243"/>
                  <a:pt x="6530340" y="152483"/>
                  <a:pt x="6530340" y="152483"/>
                </a:cubicBezTo>
                <a:cubicBezTo>
                  <a:pt x="6606540" y="149943"/>
                  <a:pt x="6682837" y="149475"/>
                  <a:pt x="6758940" y="144863"/>
                </a:cubicBezTo>
                <a:cubicBezTo>
                  <a:pt x="6852320" y="139204"/>
                  <a:pt x="6654260" y="119023"/>
                  <a:pt x="6835140" y="144863"/>
                </a:cubicBezTo>
                <a:cubicBezTo>
                  <a:pt x="6850380" y="149943"/>
                  <a:pt x="6871949" y="146737"/>
                  <a:pt x="6880860" y="160103"/>
                </a:cubicBezTo>
                <a:cubicBezTo>
                  <a:pt x="6900555" y="189646"/>
                  <a:pt x="6887412" y="180067"/>
                  <a:pt x="6918960" y="190583"/>
                </a:cubicBezTo>
                <a:cubicBezTo>
                  <a:pt x="6926580" y="195663"/>
                  <a:pt x="6932707" y="204912"/>
                  <a:pt x="6941820" y="205823"/>
                </a:cubicBezTo>
                <a:cubicBezTo>
                  <a:pt x="7026515" y="214293"/>
                  <a:pt x="6967655" y="196179"/>
                  <a:pt x="7018020" y="190583"/>
                </a:cubicBezTo>
                <a:cubicBezTo>
                  <a:pt x="7055971" y="186366"/>
                  <a:pt x="7094220" y="185503"/>
                  <a:pt x="7132320" y="182963"/>
                </a:cubicBezTo>
                <a:cubicBezTo>
                  <a:pt x="7177892" y="192077"/>
                  <a:pt x="7157468" y="190583"/>
                  <a:pt x="7193280" y="19058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225899"/>
            <a:ext cx="1031756" cy="16420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555775" y="4427820"/>
            <a:ext cx="149953" cy="13943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74411" y="3717032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411760" y="3789040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4" name="Right Arrow 53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362784" y="21999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external electric field causes the tensile stress and field emission current causes thermal induces stresses so the material imperfections and surface features evolve – plastic deformation.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57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All the while, neutral copper atoms are coming off the surface field assisted evaporation.</a:t>
            </a:r>
          </a:p>
          <a:p>
            <a:pPr algn="ctr"/>
            <a:r>
              <a:rPr lang="en-GB" dirty="0" smtClean="0"/>
              <a:t>The details of this process is process is a fundamental open question.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25816"/>
            <a:ext cx="7193280" cy="266783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45480 w 7193280"/>
              <a:gd name="connsiteY99" fmla="*/ 8513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584960 w 7193280"/>
              <a:gd name="connsiteY24" fmla="*/ 17534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38200 w 7193280"/>
              <a:gd name="connsiteY14" fmla="*/ 12200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266783">
                <a:moveTo>
                  <a:pt x="0" y="221063"/>
                </a:moveTo>
                <a:cubicBezTo>
                  <a:pt x="12700" y="218523"/>
                  <a:pt x="25262" y="215155"/>
                  <a:pt x="38100" y="213443"/>
                </a:cubicBezTo>
                <a:cubicBezTo>
                  <a:pt x="89642" y="206571"/>
                  <a:pt x="172819" y="201643"/>
                  <a:pt x="220980" y="198203"/>
                </a:cubicBezTo>
                <a:cubicBezTo>
                  <a:pt x="243840" y="200743"/>
                  <a:pt x="267148" y="200651"/>
                  <a:pt x="289560" y="205823"/>
                </a:cubicBezTo>
                <a:cubicBezTo>
                  <a:pt x="300628" y="208377"/>
                  <a:pt x="308703" y="220354"/>
                  <a:pt x="320040" y="221063"/>
                </a:cubicBezTo>
                <a:cubicBezTo>
                  <a:pt x="350566" y="222971"/>
                  <a:pt x="381000" y="215983"/>
                  <a:pt x="411480" y="213443"/>
                </a:cubicBezTo>
                <a:cubicBezTo>
                  <a:pt x="421640" y="208363"/>
                  <a:pt x="431413" y="202422"/>
                  <a:pt x="441960" y="198203"/>
                </a:cubicBezTo>
                <a:cubicBezTo>
                  <a:pt x="456875" y="192237"/>
                  <a:pt x="487680" y="182963"/>
                  <a:pt x="487680" y="182963"/>
                </a:cubicBezTo>
                <a:cubicBezTo>
                  <a:pt x="508000" y="185503"/>
                  <a:pt x="528440" y="187216"/>
                  <a:pt x="548640" y="190583"/>
                </a:cubicBezTo>
                <a:cubicBezTo>
                  <a:pt x="558970" y="192305"/>
                  <a:pt x="568647" y="198203"/>
                  <a:pt x="579120" y="198203"/>
                </a:cubicBezTo>
                <a:cubicBezTo>
                  <a:pt x="627447" y="198203"/>
                  <a:pt x="675640" y="193123"/>
                  <a:pt x="723900" y="190583"/>
                </a:cubicBezTo>
                <a:cubicBezTo>
                  <a:pt x="734060" y="185503"/>
                  <a:pt x="744747" y="181363"/>
                  <a:pt x="754380" y="175343"/>
                </a:cubicBezTo>
                <a:cubicBezTo>
                  <a:pt x="765150" y="168612"/>
                  <a:pt x="772288" y="154279"/>
                  <a:pt x="784860" y="152483"/>
                </a:cubicBezTo>
                <a:cubicBezTo>
                  <a:pt x="793926" y="151188"/>
                  <a:pt x="800100" y="162643"/>
                  <a:pt x="807720" y="167723"/>
                </a:cubicBezTo>
                <a:cubicBezTo>
                  <a:pt x="812800" y="175343"/>
                  <a:pt x="832337" y="114968"/>
                  <a:pt x="838200" y="122003"/>
                </a:cubicBezTo>
                <a:cubicBezTo>
                  <a:pt x="848372" y="134209"/>
                  <a:pt x="858520" y="209633"/>
                  <a:pt x="868680" y="228683"/>
                </a:cubicBezTo>
                <a:cubicBezTo>
                  <a:pt x="878840" y="247733"/>
                  <a:pt x="889129" y="233294"/>
                  <a:pt x="899160" y="236303"/>
                </a:cubicBezTo>
                <a:cubicBezTo>
                  <a:pt x="976503" y="259506"/>
                  <a:pt x="913539" y="245275"/>
                  <a:pt x="982980" y="259163"/>
                </a:cubicBezTo>
                <a:cubicBezTo>
                  <a:pt x="1003300" y="256623"/>
                  <a:pt x="1023916" y="255834"/>
                  <a:pt x="1043940" y="251543"/>
                </a:cubicBezTo>
                <a:cubicBezTo>
                  <a:pt x="1059648" y="248177"/>
                  <a:pt x="1073636" y="237448"/>
                  <a:pt x="1089660" y="236303"/>
                </a:cubicBezTo>
                <a:lnTo>
                  <a:pt x="1196340" y="228683"/>
                </a:lnTo>
                <a:cubicBezTo>
                  <a:pt x="1220403" y="223870"/>
                  <a:pt x="1256483" y="216228"/>
                  <a:pt x="1280160" y="213443"/>
                </a:cubicBezTo>
                <a:cubicBezTo>
                  <a:pt x="1308023" y="210165"/>
                  <a:pt x="1336040" y="208363"/>
                  <a:pt x="1363980" y="205823"/>
                </a:cubicBezTo>
                <a:cubicBezTo>
                  <a:pt x="1432452" y="222941"/>
                  <a:pt x="1489710" y="213443"/>
                  <a:pt x="1531620" y="198203"/>
                </a:cubicBezTo>
                <a:cubicBezTo>
                  <a:pt x="1573530" y="182963"/>
                  <a:pt x="1597328" y="121175"/>
                  <a:pt x="1615440" y="114383"/>
                </a:cubicBezTo>
                <a:cubicBezTo>
                  <a:pt x="1701424" y="82139"/>
                  <a:pt x="1690370" y="135973"/>
                  <a:pt x="1714500" y="137243"/>
                </a:cubicBezTo>
                <a:cubicBezTo>
                  <a:pt x="1738630" y="138513"/>
                  <a:pt x="1744980" y="127083"/>
                  <a:pt x="1760220" y="122003"/>
                </a:cubicBezTo>
                <a:cubicBezTo>
                  <a:pt x="1783080" y="127083"/>
                  <a:pt x="1809861" y="123469"/>
                  <a:pt x="1828800" y="137243"/>
                </a:cubicBezTo>
                <a:cubicBezTo>
                  <a:pt x="1841792" y="146692"/>
                  <a:pt x="1838960" y="167723"/>
                  <a:pt x="1844040" y="182963"/>
                </a:cubicBezTo>
                <a:lnTo>
                  <a:pt x="1851660" y="205823"/>
                </a:lnTo>
                <a:cubicBezTo>
                  <a:pt x="1866900" y="203283"/>
                  <a:pt x="1882474" y="202268"/>
                  <a:pt x="1897380" y="198203"/>
                </a:cubicBezTo>
                <a:cubicBezTo>
                  <a:pt x="1910576" y="194604"/>
                  <a:pt x="1922673" y="187766"/>
                  <a:pt x="1935480" y="182963"/>
                </a:cubicBezTo>
                <a:cubicBezTo>
                  <a:pt x="1980328" y="166145"/>
                  <a:pt x="1935299" y="186863"/>
                  <a:pt x="1988820" y="160103"/>
                </a:cubicBezTo>
                <a:cubicBezTo>
                  <a:pt x="2098009" y="181941"/>
                  <a:pt x="1962756" y="151415"/>
                  <a:pt x="2057400" y="182963"/>
                </a:cubicBezTo>
                <a:cubicBezTo>
                  <a:pt x="2069687" y="187059"/>
                  <a:pt x="2082935" y="187442"/>
                  <a:pt x="2095500" y="190583"/>
                </a:cubicBezTo>
                <a:cubicBezTo>
                  <a:pt x="2103292" y="192531"/>
                  <a:pt x="2110372" y="197362"/>
                  <a:pt x="2118360" y="198203"/>
                </a:cubicBezTo>
                <a:cubicBezTo>
                  <a:pt x="2158856" y="202466"/>
                  <a:pt x="2199640" y="203283"/>
                  <a:pt x="2240280" y="205823"/>
                </a:cubicBezTo>
                <a:cubicBezTo>
                  <a:pt x="2247900" y="208363"/>
                  <a:pt x="2255956" y="209851"/>
                  <a:pt x="2263140" y="213443"/>
                </a:cubicBezTo>
                <a:cubicBezTo>
                  <a:pt x="2271331" y="217539"/>
                  <a:pt x="2276855" y="228202"/>
                  <a:pt x="2286000" y="228683"/>
                </a:cubicBezTo>
                <a:lnTo>
                  <a:pt x="2407920" y="221063"/>
                </a:lnTo>
                <a:cubicBezTo>
                  <a:pt x="2460175" y="203645"/>
                  <a:pt x="2395318" y="224213"/>
                  <a:pt x="2468880" y="205823"/>
                </a:cubicBezTo>
                <a:cubicBezTo>
                  <a:pt x="2476672" y="203875"/>
                  <a:pt x="2483801" y="199424"/>
                  <a:pt x="2491740" y="198203"/>
                </a:cubicBezTo>
                <a:cubicBezTo>
                  <a:pt x="2516970" y="194321"/>
                  <a:pt x="2542540" y="193123"/>
                  <a:pt x="2567940" y="190583"/>
                </a:cubicBezTo>
                <a:cubicBezTo>
                  <a:pt x="2575560" y="188043"/>
                  <a:pt x="2583616" y="186555"/>
                  <a:pt x="2590800" y="182963"/>
                </a:cubicBezTo>
                <a:cubicBezTo>
                  <a:pt x="2598991" y="178867"/>
                  <a:pt x="2604525" y="168375"/>
                  <a:pt x="2613660" y="167723"/>
                </a:cubicBezTo>
                <a:cubicBezTo>
                  <a:pt x="2641644" y="165724"/>
                  <a:pt x="2669540" y="172803"/>
                  <a:pt x="2697480" y="175343"/>
                </a:cubicBezTo>
                <a:cubicBezTo>
                  <a:pt x="2760239" y="196263"/>
                  <a:pt x="2727297" y="188311"/>
                  <a:pt x="2796540" y="198203"/>
                </a:cubicBezTo>
                <a:cubicBezTo>
                  <a:pt x="2870200" y="195663"/>
                  <a:pt x="2944085" y="196877"/>
                  <a:pt x="3017520" y="190583"/>
                </a:cubicBezTo>
                <a:cubicBezTo>
                  <a:pt x="3033526" y="189211"/>
                  <a:pt x="3063240" y="175343"/>
                  <a:pt x="3063240" y="175343"/>
                </a:cubicBezTo>
                <a:cubicBezTo>
                  <a:pt x="3086100" y="177883"/>
                  <a:pt x="3109087" y="179466"/>
                  <a:pt x="3131820" y="182963"/>
                </a:cubicBezTo>
                <a:cubicBezTo>
                  <a:pt x="3149589" y="185697"/>
                  <a:pt x="3168090" y="192513"/>
                  <a:pt x="3185160" y="198203"/>
                </a:cubicBezTo>
                <a:cubicBezTo>
                  <a:pt x="3192780" y="203283"/>
                  <a:pt x="3198894" y="212682"/>
                  <a:pt x="3208020" y="213443"/>
                </a:cubicBezTo>
                <a:cubicBezTo>
                  <a:pt x="3279584" y="219407"/>
                  <a:pt x="3275382" y="200214"/>
                  <a:pt x="3337560" y="175343"/>
                </a:cubicBezTo>
                <a:cubicBezTo>
                  <a:pt x="3350260" y="170263"/>
                  <a:pt x="3362684" y="164428"/>
                  <a:pt x="3375660" y="160103"/>
                </a:cubicBezTo>
                <a:cubicBezTo>
                  <a:pt x="3385595" y="156791"/>
                  <a:pt x="3396070" y="155360"/>
                  <a:pt x="3406140" y="152483"/>
                </a:cubicBezTo>
                <a:cubicBezTo>
                  <a:pt x="3413863" y="150276"/>
                  <a:pt x="3421380" y="147403"/>
                  <a:pt x="3429000" y="144863"/>
                </a:cubicBezTo>
                <a:cubicBezTo>
                  <a:pt x="3441700" y="147403"/>
                  <a:pt x="3454457" y="149673"/>
                  <a:pt x="3467100" y="152483"/>
                </a:cubicBezTo>
                <a:cubicBezTo>
                  <a:pt x="3477323" y="154755"/>
                  <a:pt x="3487123" y="159522"/>
                  <a:pt x="3497580" y="160103"/>
                </a:cubicBezTo>
                <a:cubicBezTo>
                  <a:pt x="3578774" y="164614"/>
                  <a:pt x="3660140" y="165183"/>
                  <a:pt x="3741420" y="167723"/>
                </a:cubicBezTo>
                <a:cubicBezTo>
                  <a:pt x="3824694" y="188541"/>
                  <a:pt x="3781563" y="185276"/>
                  <a:pt x="3870960" y="175343"/>
                </a:cubicBezTo>
                <a:cubicBezTo>
                  <a:pt x="3909060" y="177883"/>
                  <a:pt x="3948090" y="174217"/>
                  <a:pt x="3985260" y="182963"/>
                </a:cubicBezTo>
                <a:cubicBezTo>
                  <a:pt x="3994175" y="185061"/>
                  <a:pt x="3993349" y="200102"/>
                  <a:pt x="4000500" y="205823"/>
                </a:cubicBezTo>
                <a:cubicBezTo>
                  <a:pt x="4006772" y="210841"/>
                  <a:pt x="4015740" y="210903"/>
                  <a:pt x="4023360" y="213443"/>
                </a:cubicBezTo>
                <a:cubicBezTo>
                  <a:pt x="4051300" y="208363"/>
                  <a:pt x="4079412" y="204153"/>
                  <a:pt x="4107180" y="198203"/>
                </a:cubicBezTo>
                <a:cubicBezTo>
                  <a:pt x="4115034" y="196520"/>
                  <a:pt x="4122117" y="191903"/>
                  <a:pt x="4130040" y="190583"/>
                </a:cubicBezTo>
                <a:cubicBezTo>
                  <a:pt x="4152728" y="186802"/>
                  <a:pt x="4175821" y="186003"/>
                  <a:pt x="4198620" y="182963"/>
                </a:cubicBezTo>
                <a:cubicBezTo>
                  <a:pt x="4213935" y="180921"/>
                  <a:pt x="4229100" y="177883"/>
                  <a:pt x="4244340" y="175343"/>
                </a:cubicBezTo>
                <a:cubicBezTo>
                  <a:pt x="4259580" y="170263"/>
                  <a:pt x="4274673" y="164719"/>
                  <a:pt x="4290060" y="160103"/>
                </a:cubicBezTo>
                <a:cubicBezTo>
                  <a:pt x="4300091" y="157094"/>
                  <a:pt x="4310317" y="154755"/>
                  <a:pt x="4320540" y="152483"/>
                </a:cubicBezTo>
                <a:cubicBezTo>
                  <a:pt x="4352490" y="145383"/>
                  <a:pt x="4371274" y="142757"/>
                  <a:pt x="4404360" y="137243"/>
                </a:cubicBezTo>
                <a:cubicBezTo>
                  <a:pt x="4473112" y="154431"/>
                  <a:pt x="4445449" y="145859"/>
                  <a:pt x="4488180" y="160103"/>
                </a:cubicBezTo>
                <a:cubicBezTo>
                  <a:pt x="4495800" y="165183"/>
                  <a:pt x="4502671" y="171624"/>
                  <a:pt x="4511040" y="175343"/>
                </a:cubicBezTo>
                <a:cubicBezTo>
                  <a:pt x="4525720" y="181867"/>
                  <a:pt x="4556760" y="190583"/>
                  <a:pt x="4556760" y="190583"/>
                </a:cubicBezTo>
                <a:cubicBezTo>
                  <a:pt x="4597400" y="188043"/>
                  <a:pt x="4638184" y="187226"/>
                  <a:pt x="4678680" y="182963"/>
                </a:cubicBezTo>
                <a:cubicBezTo>
                  <a:pt x="4686668" y="182122"/>
                  <a:pt x="4695268" y="180361"/>
                  <a:pt x="4701540" y="175343"/>
                </a:cubicBezTo>
                <a:cubicBezTo>
                  <a:pt x="4708691" y="169622"/>
                  <a:pt x="4710304" y="158959"/>
                  <a:pt x="4716780" y="152483"/>
                </a:cubicBezTo>
                <a:cubicBezTo>
                  <a:pt x="4723256" y="146007"/>
                  <a:pt x="4732020" y="142323"/>
                  <a:pt x="4739640" y="137243"/>
                </a:cubicBezTo>
                <a:cubicBezTo>
                  <a:pt x="4757679" y="143256"/>
                  <a:pt x="4782210" y="152483"/>
                  <a:pt x="4800600" y="152483"/>
                </a:cubicBezTo>
                <a:cubicBezTo>
                  <a:pt x="4843855" y="152483"/>
                  <a:pt x="4886960" y="147403"/>
                  <a:pt x="4930140" y="144863"/>
                </a:cubicBezTo>
                <a:cubicBezTo>
                  <a:pt x="4937760" y="139783"/>
                  <a:pt x="4944631" y="133342"/>
                  <a:pt x="4953000" y="129623"/>
                </a:cubicBezTo>
                <a:cubicBezTo>
                  <a:pt x="4967680" y="123099"/>
                  <a:pt x="4998720" y="114383"/>
                  <a:pt x="4998720" y="114383"/>
                </a:cubicBezTo>
                <a:cubicBezTo>
                  <a:pt x="5006340" y="106763"/>
                  <a:pt x="5015602" y="100489"/>
                  <a:pt x="5021580" y="91523"/>
                </a:cubicBezTo>
                <a:cubicBezTo>
                  <a:pt x="5026035" y="84840"/>
                  <a:pt x="4996180" y="83903"/>
                  <a:pt x="5029200" y="68663"/>
                </a:cubicBezTo>
                <a:cubicBezTo>
                  <a:pt x="5062220" y="53423"/>
                  <a:pt x="5166360" y="-2457"/>
                  <a:pt x="5219700" y="83"/>
                </a:cubicBezTo>
                <a:cubicBezTo>
                  <a:pt x="5234535" y="44587"/>
                  <a:pt x="5212080" y="88983"/>
                  <a:pt x="5219700" y="114383"/>
                </a:cubicBezTo>
                <a:cubicBezTo>
                  <a:pt x="5227320" y="139783"/>
                  <a:pt x="5210929" y="130686"/>
                  <a:pt x="5265420" y="152483"/>
                </a:cubicBezTo>
                <a:cubicBezTo>
                  <a:pt x="5280335" y="158449"/>
                  <a:pt x="5311140" y="167723"/>
                  <a:pt x="5311140" y="167723"/>
                </a:cubicBezTo>
                <a:cubicBezTo>
                  <a:pt x="5316220" y="175343"/>
                  <a:pt x="5319229" y="184862"/>
                  <a:pt x="5326380" y="190583"/>
                </a:cubicBezTo>
                <a:cubicBezTo>
                  <a:pt x="5332652" y="195601"/>
                  <a:pt x="5342266" y="194218"/>
                  <a:pt x="5349240" y="198203"/>
                </a:cubicBezTo>
                <a:cubicBezTo>
                  <a:pt x="5360267" y="204504"/>
                  <a:pt x="5369386" y="213681"/>
                  <a:pt x="5379720" y="221063"/>
                </a:cubicBezTo>
                <a:cubicBezTo>
                  <a:pt x="5387172" y="226386"/>
                  <a:pt x="5395545" y="230440"/>
                  <a:pt x="5402580" y="236303"/>
                </a:cubicBezTo>
                <a:cubicBezTo>
                  <a:pt x="5440633" y="268014"/>
                  <a:pt x="5408126" y="253392"/>
                  <a:pt x="5448300" y="266783"/>
                </a:cubicBezTo>
                <a:cubicBezTo>
                  <a:pt x="5491480" y="264243"/>
                  <a:pt x="5534982" y="265007"/>
                  <a:pt x="5577840" y="259163"/>
                </a:cubicBezTo>
                <a:cubicBezTo>
                  <a:pt x="5591393" y="257315"/>
                  <a:pt x="5603085" y="248597"/>
                  <a:pt x="5615940" y="243923"/>
                </a:cubicBezTo>
                <a:cubicBezTo>
                  <a:pt x="5631037" y="238433"/>
                  <a:pt x="5646420" y="233763"/>
                  <a:pt x="5661660" y="228683"/>
                </a:cubicBezTo>
                <a:cubicBezTo>
                  <a:pt x="5671595" y="225371"/>
                  <a:pt x="5682070" y="223940"/>
                  <a:pt x="5692140" y="221063"/>
                </a:cubicBezTo>
                <a:cubicBezTo>
                  <a:pt x="5699863" y="218856"/>
                  <a:pt x="5707380" y="215983"/>
                  <a:pt x="5715000" y="213443"/>
                </a:cubicBezTo>
                <a:cubicBezTo>
                  <a:pt x="5722620" y="205823"/>
                  <a:pt x="5731882" y="199549"/>
                  <a:pt x="5737860" y="190583"/>
                </a:cubicBezTo>
                <a:cubicBezTo>
                  <a:pt x="5742315" y="183900"/>
                  <a:pt x="5744210" y="174073"/>
                  <a:pt x="5745480" y="167723"/>
                </a:cubicBezTo>
                <a:cubicBezTo>
                  <a:pt x="5746750" y="161373"/>
                  <a:pt x="5738208" y="143757"/>
                  <a:pt x="5745480" y="152483"/>
                </a:cubicBezTo>
                <a:cubicBezTo>
                  <a:pt x="5751343" y="159518"/>
                  <a:pt x="5760720" y="200743"/>
                  <a:pt x="5783580" y="213443"/>
                </a:cubicBezTo>
                <a:cubicBezTo>
                  <a:pt x="5806440" y="226143"/>
                  <a:pt x="5868873" y="227153"/>
                  <a:pt x="5882640" y="228683"/>
                </a:cubicBezTo>
                <a:cubicBezTo>
                  <a:pt x="5892800" y="231223"/>
                  <a:pt x="5902647" y="236303"/>
                  <a:pt x="5913120" y="236303"/>
                </a:cubicBezTo>
                <a:cubicBezTo>
                  <a:pt x="5943706" y="236303"/>
                  <a:pt x="5974243" y="232725"/>
                  <a:pt x="6004560" y="228683"/>
                </a:cubicBezTo>
                <a:cubicBezTo>
                  <a:pt x="6012522" y="227621"/>
                  <a:pt x="6019697" y="223270"/>
                  <a:pt x="6027420" y="221063"/>
                </a:cubicBezTo>
                <a:cubicBezTo>
                  <a:pt x="6037490" y="218186"/>
                  <a:pt x="6047869" y="216452"/>
                  <a:pt x="6057900" y="213443"/>
                </a:cubicBezTo>
                <a:cubicBezTo>
                  <a:pt x="6073287" y="208827"/>
                  <a:pt x="6088380" y="203283"/>
                  <a:pt x="6103620" y="198203"/>
                </a:cubicBezTo>
                <a:cubicBezTo>
                  <a:pt x="6111240" y="195663"/>
                  <a:pt x="6118462" y="191055"/>
                  <a:pt x="6126480" y="190583"/>
                </a:cubicBezTo>
                <a:lnTo>
                  <a:pt x="6256020" y="182963"/>
                </a:lnTo>
                <a:cubicBezTo>
                  <a:pt x="6345181" y="153243"/>
                  <a:pt x="6285700" y="168614"/>
                  <a:pt x="6438900" y="160103"/>
                </a:cubicBezTo>
                <a:cubicBezTo>
                  <a:pt x="6446520" y="157563"/>
                  <a:pt x="6454576" y="156075"/>
                  <a:pt x="6461760" y="152483"/>
                </a:cubicBezTo>
                <a:cubicBezTo>
                  <a:pt x="6469951" y="148387"/>
                  <a:pt x="6475462" y="137243"/>
                  <a:pt x="6484620" y="137243"/>
                </a:cubicBezTo>
                <a:cubicBezTo>
                  <a:pt x="6500684" y="137243"/>
                  <a:pt x="6530340" y="152483"/>
                  <a:pt x="6530340" y="152483"/>
                </a:cubicBezTo>
                <a:cubicBezTo>
                  <a:pt x="6606540" y="149943"/>
                  <a:pt x="6682837" y="149475"/>
                  <a:pt x="6758940" y="144863"/>
                </a:cubicBezTo>
                <a:cubicBezTo>
                  <a:pt x="6852320" y="139204"/>
                  <a:pt x="6654260" y="119023"/>
                  <a:pt x="6835140" y="144863"/>
                </a:cubicBezTo>
                <a:cubicBezTo>
                  <a:pt x="6850380" y="149943"/>
                  <a:pt x="6871949" y="146737"/>
                  <a:pt x="6880860" y="160103"/>
                </a:cubicBezTo>
                <a:cubicBezTo>
                  <a:pt x="6900555" y="189646"/>
                  <a:pt x="6887412" y="180067"/>
                  <a:pt x="6918960" y="190583"/>
                </a:cubicBezTo>
                <a:cubicBezTo>
                  <a:pt x="6926580" y="195663"/>
                  <a:pt x="6932707" y="204912"/>
                  <a:pt x="6941820" y="205823"/>
                </a:cubicBezTo>
                <a:cubicBezTo>
                  <a:pt x="7026515" y="214293"/>
                  <a:pt x="6967655" y="196179"/>
                  <a:pt x="7018020" y="190583"/>
                </a:cubicBezTo>
                <a:cubicBezTo>
                  <a:pt x="7055971" y="186366"/>
                  <a:pt x="7094220" y="185503"/>
                  <a:pt x="7132320" y="182963"/>
                </a:cubicBezTo>
                <a:cubicBezTo>
                  <a:pt x="7177892" y="192077"/>
                  <a:pt x="7157468" y="190583"/>
                  <a:pt x="7193280" y="19058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225899"/>
            <a:ext cx="1031756" cy="16420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555775" y="4427820"/>
            <a:ext cx="149953" cy="13943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74411" y="3717032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411760" y="3789040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565627" y="395473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805608" y="402353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2359159" y="3826676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2557715" y="394646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05447" y="3936164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921810" y="380099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5095" y="375466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697000" y="4031667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3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copper atoms are ionized by the field emission current. the positively charged ions head to the surface and the electrons add to the emission current.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25816"/>
            <a:ext cx="7193280" cy="266783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45480 w 7193280"/>
              <a:gd name="connsiteY99" fmla="*/ 8513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584960 w 7193280"/>
              <a:gd name="connsiteY24" fmla="*/ 17534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38200 w 7193280"/>
              <a:gd name="connsiteY14" fmla="*/ 12200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266783">
                <a:moveTo>
                  <a:pt x="0" y="221063"/>
                </a:moveTo>
                <a:cubicBezTo>
                  <a:pt x="12700" y="218523"/>
                  <a:pt x="25262" y="215155"/>
                  <a:pt x="38100" y="213443"/>
                </a:cubicBezTo>
                <a:cubicBezTo>
                  <a:pt x="89642" y="206571"/>
                  <a:pt x="172819" y="201643"/>
                  <a:pt x="220980" y="198203"/>
                </a:cubicBezTo>
                <a:cubicBezTo>
                  <a:pt x="243840" y="200743"/>
                  <a:pt x="267148" y="200651"/>
                  <a:pt x="289560" y="205823"/>
                </a:cubicBezTo>
                <a:cubicBezTo>
                  <a:pt x="300628" y="208377"/>
                  <a:pt x="308703" y="220354"/>
                  <a:pt x="320040" y="221063"/>
                </a:cubicBezTo>
                <a:cubicBezTo>
                  <a:pt x="350566" y="222971"/>
                  <a:pt x="381000" y="215983"/>
                  <a:pt x="411480" y="213443"/>
                </a:cubicBezTo>
                <a:cubicBezTo>
                  <a:pt x="421640" y="208363"/>
                  <a:pt x="431413" y="202422"/>
                  <a:pt x="441960" y="198203"/>
                </a:cubicBezTo>
                <a:cubicBezTo>
                  <a:pt x="456875" y="192237"/>
                  <a:pt x="487680" y="182963"/>
                  <a:pt x="487680" y="182963"/>
                </a:cubicBezTo>
                <a:cubicBezTo>
                  <a:pt x="508000" y="185503"/>
                  <a:pt x="528440" y="187216"/>
                  <a:pt x="548640" y="190583"/>
                </a:cubicBezTo>
                <a:cubicBezTo>
                  <a:pt x="558970" y="192305"/>
                  <a:pt x="568647" y="198203"/>
                  <a:pt x="579120" y="198203"/>
                </a:cubicBezTo>
                <a:cubicBezTo>
                  <a:pt x="627447" y="198203"/>
                  <a:pt x="675640" y="193123"/>
                  <a:pt x="723900" y="190583"/>
                </a:cubicBezTo>
                <a:cubicBezTo>
                  <a:pt x="734060" y="185503"/>
                  <a:pt x="744747" y="181363"/>
                  <a:pt x="754380" y="175343"/>
                </a:cubicBezTo>
                <a:cubicBezTo>
                  <a:pt x="765150" y="168612"/>
                  <a:pt x="772288" y="154279"/>
                  <a:pt x="784860" y="152483"/>
                </a:cubicBezTo>
                <a:cubicBezTo>
                  <a:pt x="793926" y="151188"/>
                  <a:pt x="800100" y="162643"/>
                  <a:pt x="807720" y="167723"/>
                </a:cubicBezTo>
                <a:cubicBezTo>
                  <a:pt x="812800" y="175343"/>
                  <a:pt x="832337" y="114968"/>
                  <a:pt x="838200" y="122003"/>
                </a:cubicBezTo>
                <a:cubicBezTo>
                  <a:pt x="848372" y="134209"/>
                  <a:pt x="858520" y="209633"/>
                  <a:pt x="868680" y="228683"/>
                </a:cubicBezTo>
                <a:cubicBezTo>
                  <a:pt x="878840" y="247733"/>
                  <a:pt x="889129" y="233294"/>
                  <a:pt x="899160" y="236303"/>
                </a:cubicBezTo>
                <a:cubicBezTo>
                  <a:pt x="976503" y="259506"/>
                  <a:pt x="913539" y="245275"/>
                  <a:pt x="982980" y="259163"/>
                </a:cubicBezTo>
                <a:cubicBezTo>
                  <a:pt x="1003300" y="256623"/>
                  <a:pt x="1023916" y="255834"/>
                  <a:pt x="1043940" y="251543"/>
                </a:cubicBezTo>
                <a:cubicBezTo>
                  <a:pt x="1059648" y="248177"/>
                  <a:pt x="1073636" y="237448"/>
                  <a:pt x="1089660" y="236303"/>
                </a:cubicBezTo>
                <a:lnTo>
                  <a:pt x="1196340" y="228683"/>
                </a:lnTo>
                <a:cubicBezTo>
                  <a:pt x="1220403" y="223870"/>
                  <a:pt x="1256483" y="216228"/>
                  <a:pt x="1280160" y="213443"/>
                </a:cubicBezTo>
                <a:cubicBezTo>
                  <a:pt x="1308023" y="210165"/>
                  <a:pt x="1336040" y="208363"/>
                  <a:pt x="1363980" y="205823"/>
                </a:cubicBezTo>
                <a:cubicBezTo>
                  <a:pt x="1432452" y="222941"/>
                  <a:pt x="1489710" y="213443"/>
                  <a:pt x="1531620" y="198203"/>
                </a:cubicBezTo>
                <a:cubicBezTo>
                  <a:pt x="1573530" y="182963"/>
                  <a:pt x="1597328" y="121175"/>
                  <a:pt x="1615440" y="114383"/>
                </a:cubicBezTo>
                <a:cubicBezTo>
                  <a:pt x="1701424" y="82139"/>
                  <a:pt x="1690370" y="135973"/>
                  <a:pt x="1714500" y="137243"/>
                </a:cubicBezTo>
                <a:cubicBezTo>
                  <a:pt x="1738630" y="138513"/>
                  <a:pt x="1744980" y="127083"/>
                  <a:pt x="1760220" y="122003"/>
                </a:cubicBezTo>
                <a:cubicBezTo>
                  <a:pt x="1783080" y="127083"/>
                  <a:pt x="1809861" y="123469"/>
                  <a:pt x="1828800" y="137243"/>
                </a:cubicBezTo>
                <a:cubicBezTo>
                  <a:pt x="1841792" y="146692"/>
                  <a:pt x="1838960" y="167723"/>
                  <a:pt x="1844040" y="182963"/>
                </a:cubicBezTo>
                <a:lnTo>
                  <a:pt x="1851660" y="205823"/>
                </a:lnTo>
                <a:cubicBezTo>
                  <a:pt x="1866900" y="203283"/>
                  <a:pt x="1882474" y="202268"/>
                  <a:pt x="1897380" y="198203"/>
                </a:cubicBezTo>
                <a:cubicBezTo>
                  <a:pt x="1910576" y="194604"/>
                  <a:pt x="1922673" y="187766"/>
                  <a:pt x="1935480" y="182963"/>
                </a:cubicBezTo>
                <a:cubicBezTo>
                  <a:pt x="1980328" y="166145"/>
                  <a:pt x="1935299" y="186863"/>
                  <a:pt x="1988820" y="160103"/>
                </a:cubicBezTo>
                <a:cubicBezTo>
                  <a:pt x="2098009" y="181941"/>
                  <a:pt x="1962756" y="151415"/>
                  <a:pt x="2057400" y="182963"/>
                </a:cubicBezTo>
                <a:cubicBezTo>
                  <a:pt x="2069687" y="187059"/>
                  <a:pt x="2082935" y="187442"/>
                  <a:pt x="2095500" y="190583"/>
                </a:cubicBezTo>
                <a:cubicBezTo>
                  <a:pt x="2103292" y="192531"/>
                  <a:pt x="2110372" y="197362"/>
                  <a:pt x="2118360" y="198203"/>
                </a:cubicBezTo>
                <a:cubicBezTo>
                  <a:pt x="2158856" y="202466"/>
                  <a:pt x="2199640" y="203283"/>
                  <a:pt x="2240280" y="205823"/>
                </a:cubicBezTo>
                <a:cubicBezTo>
                  <a:pt x="2247900" y="208363"/>
                  <a:pt x="2255956" y="209851"/>
                  <a:pt x="2263140" y="213443"/>
                </a:cubicBezTo>
                <a:cubicBezTo>
                  <a:pt x="2271331" y="217539"/>
                  <a:pt x="2276855" y="228202"/>
                  <a:pt x="2286000" y="228683"/>
                </a:cubicBezTo>
                <a:lnTo>
                  <a:pt x="2407920" y="221063"/>
                </a:lnTo>
                <a:cubicBezTo>
                  <a:pt x="2460175" y="203645"/>
                  <a:pt x="2395318" y="224213"/>
                  <a:pt x="2468880" y="205823"/>
                </a:cubicBezTo>
                <a:cubicBezTo>
                  <a:pt x="2476672" y="203875"/>
                  <a:pt x="2483801" y="199424"/>
                  <a:pt x="2491740" y="198203"/>
                </a:cubicBezTo>
                <a:cubicBezTo>
                  <a:pt x="2516970" y="194321"/>
                  <a:pt x="2542540" y="193123"/>
                  <a:pt x="2567940" y="190583"/>
                </a:cubicBezTo>
                <a:cubicBezTo>
                  <a:pt x="2575560" y="188043"/>
                  <a:pt x="2583616" y="186555"/>
                  <a:pt x="2590800" y="182963"/>
                </a:cubicBezTo>
                <a:cubicBezTo>
                  <a:pt x="2598991" y="178867"/>
                  <a:pt x="2604525" y="168375"/>
                  <a:pt x="2613660" y="167723"/>
                </a:cubicBezTo>
                <a:cubicBezTo>
                  <a:pt x="2641644" y="165724"/>
                  <a:pt x="2669540" y="172803"/>
                  <a:pt x="2697480" y="175343"/>
                </a:cubicBezTo>
                <a:cubicBezTo>
                  <a:pt x="2760239" y="196263"/>
                  <a:pt x="2727297" y="188311"/>
                  <a:pt x="2796540" y="198203"/>
                </a:cubicBezTo>
                <a:cubicBezTo>
                  <a:pt x="2870200" y="195663"/>
                  <a:pt x="2944085" y="196877"/>
                  <a:pt x="3017520" y="190583"/>
                </a:cubicBezTo>
                <a:cubicBezTo>
                  <a:pt x="3033526" y="189211"/>
                  <a:pt x="3063240" y="175343"/>
                  <a:pt x="3063240" y="175343"/>
                </a:cubicBezTo>
                <a:cubicBezTo>
                  <a:pt x="3086100" y="177883"/>
                  <a:pt x="3109087" y="179466"/>
                  <a:pt x="3131820" y="182963"/>
                </a:cubicBezTo>
                <a:cubicBezTo>
                  <a:pt x="3149589" y="185697"/>
                  <a:pt x="3168090" y="192513"/>
                  <a:pt x="3185160" y="198203"/>
                </a:cubicBezTo>
                <a:cubicBezTo>
                  <a:pt x="3192780" y="203283"/>
                  <a:pt x="3198894" y="212682"/>
                  <a:pt x="3208020" y="213443"/>
                </a:cubicBezTo>
                <a:cubicBezTo>
                  <a:pt x="3279584" y="219407"/>
                  <a:pt x="3275382" y="200214"/>
                  <a:pt x="3337560" y="175343"/>
                </a:cubicBezTo>
                <a:cubicBezTo>
                  <a:pt x="3350260" y="170263"/>
                  <a:pt x="3362684" y="164428"/>
                  <a:pt x="3375660" y="160103"/>
                </a:cubicBezTo>
                <a:cubicBezTo>
                  <a:pt x="3385595" y="156791"/>
                  <a:pt x="3396070" y="155360"/>
                  <a:pt x="3406140" y="152483"/>
                </a:cubicBezTo>
                <a:cubicBezTo>
                  <a:pt x="3413863" y="150276"/>
                  <a:pt x="3421380" y="147403"/>
                  <a:pt x="3429000" y="144863"/>
                </a:cubicBezTo>
                <a:cubicBezTo>
                  <a:pt x="3441700" y="147403"/>
                  <a:pt x="3454457" y="149673"/>
                  <a:pt x="3467100" y="152483"/>
                </a:cubicBezTo>
                <a:cubicBezTo>
                  <a:pt x="3477323" y="154755"/>
                  <a:pt x="3487123" y="159522"/>
                  <a:pt x="3497580" y="160103"/>
                </a:cubicBezTo>
                <a:cubicBezTo>
                  <a:pt x="3578774" y="164614"/>
                  <a:pt x="3660140" y="165183"/>
                  <a:pt x="3741420" y="167723"/>
                </a:cubicBezTo>
                <a:cubicBezTo>
                  <a:pt x="3824694" y="188541"/>
                  <a:pt x="3781563" y="185276"/>
                  <a:pt x="3870960" y="175343"/>
                </a:cubicBezTo>
                <a:cubicBezTo>
                  <a:pt x="3909060" y="177883"/>
                  <a:pt x="3948090" y="174217"/>
                  <a:pt x="3985260" y="182963"/>
                </a:cubicBezTo>
                <a:cubicBezTo>
                  <a:pt x="3994175" y="185061"/>
                  <a:pt x="3993349" y="200102"/>
                  <a:pt x="4000500" y="205823"/>
                </a:cubicBezTo>
                <a:cubicBezTo>
                  <a:pt x="4006772" y="210841"/>
                  <a:pt x="4015740" y="210903"/>
                  <a:pt x="4023360" y="213443"/>
                </a:cubicBezTo>
                <a:cubicBezTo>
                  <a:pt x="4051300" y="208363"/>
                  <a:pt x="4079412" y="204153"/>
                  <a:pt x="4107180" y="198203"/>
                </a:cubicBezTo>
                <a:cubicBezTo>
                  <a:pt x="4115034" y="196520"/>
                  <a:pt x="4122117" y="191903"/>
                  <a:pt x="4130040" y="190583"/>
                </a:cubicBezTo>
                <a:cubicBezTo>
                  <a:pt x="4152728" y="186802"/>
                  <a:pt x="4175821" y="186003"/>
                  <a:pt x="4198620" y="182963"/>
                </a:cubicBezTo>
                <a:cubicBezTo>
                  <a:pt x="4213935" y="180921"/>
                  <a:pt x="4229100" y="177883"/>
                  <a:pt x="4244340" y="175343"/>
                </a:cubicBezTo>
                <a:cubicBezTo>
                  <a:pt x="4259580" y="170263"/>
                  <a:pt x="4274673" y="164719"/>
                  <a:pt x="4290060" y="160103"/>
                </a:cubicBezTo>
                <a:cubicBezTo>
                  <a:pt x="4300091" y="157094"/>
                  <a:pt x="4310317" y="154755"/>
                  <a:pt x="4320540" y="152483"/>
                </a:cubicBezTo>
                <a:cubicBezTo>
                  <a:pt x="4352490" y="145383"/>
                  <a:pt x="4371274" y="142757"/>
                  <a:pt x="4404360" y="137243"/>
                </a:cubicBezTo>
                <a:cubicBezTo>
                  <a:pt x="4473112" y="154431"/>
                  <a:pt x="4445449" y="145859"/>
                  <a:pt x="4488180" y="160103"/>
                </a:cubicBezTo>
                <a:cubicBezTo>
                  <a:pt x="4495800" y="165183"/>
                  <a:pt x="4502671" y="171624"/>
                  <a:pt x="4511040" y="175343"/>
                </a:cubicBezTo>
                <a:cubicBezTo>
                  <a:pt x="4525720" y="181867"/>
                  <a:pt x="4556760" y="190583"/>
                  <a:pt x="4556760" y="190583"/>
                </a:cubicBezTo>
                <a:cubicBezTo>
                  <a:pt x="4597400" y="188043"/>
                  <a:pt x="4638184" y="187226"/>
                  <a:pt x="4678680" y="182963"/>
                </a:cubicBezTo>
                <a:cubicBezTo>
                  <a:pt x="4686668" y="182122"/>
                  <a:pt x="4695268" y="180361"/>
                  <a:pt x="4701540" y="175343"/>
                </a:cubicBezTo>
                <a:cubicBezTo>
                  <a:pt x="4708691" y="169622"/>
                  <a:pt x="4710304" y="158959"/>
                  <a:pt x="4716780" y="152483"/>
                </a:cubicBezTo>
                <a:cubicBezTo>
                  <a:pt x="4723256" y="146007"/>
                  <a:pt x="4732020" y="142323"/>
                  <a:pt x="4739640" y="137243"/>
                </a:cubicBezTo>
                <a:cubicBezTo>
                  <a:pt x="4757679" y="143256"/>
                  <a:pt x="4782210" y="152483"/>
                  <a:pt x="4800600" y="152483"/>
                </a:cubicBezTo>
                <a:cubicBezTo>
                  <a:pt x="4843855" y="152483"/>
                  <a:pt x="4886960" y="147403"/>
                  <a:pt x="4930140" y="144863"/>
                </a:cubicBezTo>
                <a:cubicBezTo>
                  <a:pt x="4937760" y="139783"/>
                  <a:pt x="4944631" y="133342"/>
                  <a:pt x="4953000" y="129623"/>
                </a:cubicBezTo>
                <a:cubicBezTo>
                  <a:pt x="4967680" y="123099"/>
                  <a:pt x="4998720" y="114383"/>
                  <a:pt x="4998720" y="114383"/>
                </a:cubicBezTo>
                <a:cubicBezTo>
                  <a:pt x="5006340" y="106763"/>
                  <a:pt x="5015602" y="100489"/>
                  <a:pt x="5021580" y="91523"/>
                </a:cubicBezTo>
                <a:cubicBezTo>
                  <a:pt x="5026035" y="84840"/>
                  <a:pt x="4996180" y="83903"/>
                  <a:pt x="5029200" y="68663"/>
                </a:cubicBezTo>
                <a:cubicBezTo>
                  <a:pt x="5062220" y="53423"/>
                  <a:pt x="5166360" y="-2457"/>
                  <a:pt x="5219700" y="83"/>
                </a:cubicBezTo>
                <a:cubicBezTo>
                  <a:pt x="5234535" y="44587"/>
                  <a:pt x="5212080" y="88983"/>
                  <a:pt x="5219700" y="114383"/>
                </a:cubicBezTo>
                <a:cubicBezTo>
                  <a:pt x="5227320" y="139783"/>
                  <a:pt x="5210929" y="130686"/>
                  <a:pt x="5265420" y="152483"/>
                </a:cubicBezTo>
                <a:cubicBezTo>
                  <a:pt x="5280335" y="158449"/>
                  <a:pt x="5311140" y="167723"/>
                  <a:pt x="5311140" y="167723"/>
                </a:cubicBezTo>
                <a:cubicBezTo>
                  <a:pt x="5316220" y="175343"/>
                  <a:pt x="5319229" y="184862"/>
                  <a:pt x="5326380" y="190583"/>
                </a:cubicBezTo>
                <a:cubicBezTo>
                  <a:pt x="5332652" y="195601"/>
                  <a:pt x="5342266" y="194218"/>
                  <a:pt x="5349240" y="198203"/>
                </a:cubicBezTo>
                <a:cubicBezTo>
                  <a:pt x="5360267" y="204504"/>
                  <a:pt x="5369386" y="213681"/>
                  <a:pt x="5379720" y="221063"/>
                </a:cubicBezTo>
                <a:cubicBezTo>
                  <a:pt x="5387172" y="226386"/>
                  <a:pt x="5395545" y="230440"/>
                  <a:pt x="5402580" y="236303"/>
                </a:cubicBezTo>
                <a:cubicBezTo>
                  <a:pt x="5440633" y="268014"/>
                  <a:pt x="5408126" y="253392"/>
                  <a:pt x="5448300" y="266783"/>
                </a:cubicBezTo>
                <a:cubicBezTo>
                  <a:pt x="5491480" y="264243"/>
                  <a:pt x="5534982" y="265007"/>
                  <a:pt x="5577840" y="259163"/>
                </a:cubicBezTo>
                <a:cubicBezTo>
                  <a:pt x="5591393" y="257315"/>
                  <a:pt x="5603085" y="248597"/>
                  <a:pt x="5615940" y="243923"/>
                </a:cubicBezTo>
                <a:cubicBezTo>
                  <a:pt x="5631037" y="238433"/>
                  <a:pt x="5646420" y="233763"/>
                  <a:pt x="5661660" y="228683"/>
                </a:cubicBezTo>
                <a:cubicBezTo>
                  <a:pt x="5671595" y="225371"/>
                  <a:pt x="5682070" y="223940"/>
                  <a:pt x="5692140" y="221063"/>
                </a:cubicBezTo>
                <a:cubicBezTo>
                  <a:pt x="5699863" y="218856"/>
                  <a:pt x="5707380" y="215983"/>
                  <a:pt x="5715000" y="213443"/>
                </a:cubicBezTo>
                <a:cubicBezTo>
                  <a:pt x="5722620" y="205823"/>
                  <a:pt x="5731882" y="199549"/>
                  <a:pt x="5737860" y="190583"/>
                </a:cubicBezTo>
                <a:cubicBezTo>
                  <a:pt x="5742315" y="183900"/>
                  <a:pt x="5744210" y="174073"/>
                  <a:pt x="5745480" y="167723"/>
                </a:cubicBezTo>
                <a:cubicBezTo>
                  <a:pt x="5746750" y="161373"/>
                  <a:pt x="5738208" y="143757"/>
                  <a:pt x="5745480" y="152483"/>
                </a:cubicBezTo>
                <a:cubicBezTo>
                  <a:pt x="5751343" y="159518"/>
                  <a:pt x="5760720" y="200743"/>
                  <a:pt x="5783580" y="213443"/>
                </a:cubicBezTo>
                <a:cubicBezTo>
                  <a:pt x="5806440" y="226143"/>
                  <a:pt x="5868873" y="227153"/>
                  <a:pt x="5882640" y="228683"/>
                </a:cubicBezTo>
                <a:cubicBezTo>
                  <a:pt x="5892800" y="231223"/>
                  <a:pt x="5902647" y="236303"/>
                  <a:pt x="5913120" y="236303"/>
                </a:cubicBezTo>
                <a:cubicBezTo>
                  <a:pt x="5943706" y="236303"/>
                  <a:pt x="5974243" y="232725"/>
                  <a:pt x="6004560" y="228683"/>
                </a:cubicBezTo>
                <a:cubicBezTo>
                  <a:pt x="6012522" y="227621"/>
                  <a:pt x="6019697" y="223270"/>
                  <a:pt x="6027420" y="221063"/>
                </a:cubicBezTo>
                <a:cubicBezTo>
                  <a:pt x="6037490" y="218186"/>
                  <a:pt x="6047869" y="216452"/>
                  <a:pt x="6057900" y="213443"/>
                </a:cubicBezTo>
                <a:cubicBezTo>
                  <a:pt x="6073287" y="208827"/>
                  <a:pt x="6088380" y="203283"/>
                  <a:pt x="6103620" y="198203"/>
                </a:cubicBezTo>
                <a:cubicBezTo>
                  <a:pt x="6111240" y="195663"/>
                  <a:pt x="6118462" y="191055"/>
                  <a:pt x="6126480" y="190583"/>
                </a:cubicBezTo>
                <a:lnTo>
                  <a:pt x="6256020" y="182963"/>
                </a:lnTo>
                <a:cubicBezTo>
                  <a:pt x="6345181" y="153243"/>
                  <a:pt x="6285700" y="168614"/>
                  <a:pt x="6438900" y="160103"/>
                </a:cubicBezTo>
                <a:cubicBezTo>
                  <a:pt x="6446520" y="157563"/>
                  <a:pt x="6454576" y="156075"/>
                  <a:pt x="6461760" y="152483"/>
                </a:cubicBezTo>
                <a:cubicBezTo>
                  <a:pt x="6469951" y="148387"/>
                  <a:pt x="6475462" y="137243"/>
                  <a:pt x="6484620" y="137243"/>
                </a:cubicBezTo>
                <a:cubicBezTo>
                  <a:pt x="6500684" y="137243"/>
                  <a:pt x="6530340" y="152483"/>
                  <a:pt x="6530340" y="152483"/>
                </a:cubicBezTo>
                <a:cubicBezTo>
                  <a:pt x="6606540" y="149943"/>
                  <a:pt x="6682837" y="149475"/>
                  <a:pt x="6758940" y="144863"/>
                </a:cubicBezTo>
                <a:cubicBezTo>
                  <a:pt x="6852320" y="139204"/>
                  <a:pt x="6654260" y="119023"/>
                  <a:pt x="6835140" y="144863"/>
                </a:cubicBezTo>
                <a:cubicBezTo>
                  <a:pt x="6850380" y="149943"/>
                  <a:pt x="6871949" y="146737"/>
                  <a:pt x="6880860" y="160103"/>
                </a:cubicBezTo>
                <a:cubicBezTo>
                  <a:pt x="6900555" y="189646"/>
                  <a:pt x="6887412" y="180067"/>
                  <a:pt x="6918960" y="190583"/>
                </a:cubicBezTo>
                <a:cubicBezTo>
                  <a:pt x="6926580" y="195663"/>
                  <a:pt x="6932707" y="204912"/>
                  <a:pt x="6941820" y="205823"/>
                </a:cubicBezTo>
                <a:cubicBezTo>
                  <a:pt x="7026515" y="214293"/>
                  <a:pt x="6967655" y="196179"/>
                  <a:pt x="7018020" y="190583"/>
                </a:cubicBezTo>
                <a:cubicBezTo>
                  <a:pt x="7055971" y="186366"/>
                  <a:pt x="7094220" y="185503"/>
                  <a:pt x="7132320" y="182963"/>
                </a:cubicBezTo>
                <a:cubicBezTo>
                  <a:pt x="7177892" y="192077"/>
                  <a:pt x="7157468" y="190583"/>
                  <a:pt x="7193280" y="19058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225899"/>
            <a:ext cx="1031756" cy="16420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555775" y="4427820"/>
            <a:ext cx="149953" cy="13943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74411" y="3717032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411760" y="3789040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565627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805608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2359159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2557715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05447" y="401609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921810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5095" y="3872081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697000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989141" y="3872081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548476" y="364665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769472" y="382667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087796" y="3635732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6268380" y="3544324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754845" y="3801990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6908757" y="3820398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692551" y="368220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Arrow 58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" name="Right Arrow 64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44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copper ions hit the surface and sputter more copper in addition to that produced at by the original emission process.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25816"/>
            <a:ext cx="7193280" cy="266783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45480 w 7193280"/>
              <a:gd name="connsiteY99" fmla="*/ 8513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584960 w 7193280"/>
              <a:gd name="connsiteY24" fmla="*/ 17534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38200 w 7193280"/>
              <a:gd name="connsiteY14" fmla="*/ 12200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266783">
                <a:moveTo>
                  <a:pt x="0" y="221063"/>
                </a:moveTo>
                <a:cubicBezTo>
                  <a:pt x="12700" y="218523"/>
                  <a:pt x="25262" y="215155"/>
                  <a:pt x="38100" y="213443"/>
                </a:cubicBezTo>
                <a:cubicBezTo>
                  <a:pt x="89642" y="206571"/>
                  <a:pt x="172819" y="201643"/>
                  <a:pt x="220980" y="198203"/>
                </a:cubicBezTo>
                <a:cubicBezTo>
                  <a:pt x="243840" y="200743"/>
                  <a:pt x="267148" y="200651"/>
                  <a:pt x="289560" y="205823"/>
                </a:cubicBezTo>
                <a:cubicBezTo>
                  <a:pt x="300628" y="208377"/>
                  <a:pt x="308703" y="220354"/>
                  <a:pt x="320040" y="221063"/>
                </a:cubicBezTo>
                <a:cubicBezTo>
                  <a:pt x="350566" y="222971"/>
                  <a:pt x="381000" y="215983"/>
                  <a:pt x="411480" y="213443"/>
                </a:cubicBezTo>
                <a:cubicBezTo>
                  <a:pt x="421640" y="208363"/>
                  <a:pt x="431413" y="202422"/>
                  <a:pt x="441960" y="198203"/>
                </a:cubicBezTo>
                <a:cubicBezTo>
                  <a:pt x="456875" y="192237"/>
                  <a:pt x="487680" y="182963"/>
                  <a:pt x="487680" y="182963"/>
                </a:cubicBezTo>
                <a:cubicBezTo>
                  <a:pt x="508000" y="185503"/>
                  <a:pt x="528440" y="187216"/>
                  <a:pt x="548640" y="190583"/>
                </a:cubicBezTo>
                <a:cubicBezTo>
                  <a:pt x="558970" y="192305"/>
                  <a:pt x="568647" y="198203"/>
                  <a:pt x="579120" y="198203"/>
                </a:cubicBezTo>
                <a:cubicBezTo>
                  <a:pt x="627447" y="198203"/>
                  <a:pt x="675640" y="193123"/>
                  <a:pt x="723900" y="190583"/>
                </a:cubicBezTo>
                <a:cubicBezTo>
                  <a:pt x="734060" y="185503"/>
                  <a:pt x="744747" y="181363"/>
                  <a:pt x="754380" y="175343"/>
                </a:cubicBezTo>
                <a:cubicBezTo>
                  <a:pt x="765150" y="168612"/>
                  <a:pt x="772288" y="154279"/>
                  <a:pt x="784860" y="152483"/>
                </a:cubicBezTo>
                <a:cubicBezTo>
                  <a:pt x="793926" y="151188"/>
                  <a:pt x="800100" y="162643"/>
                  <a:pt x="807720" y="167723"/>
                </a:cubicBezTo>
                <a:cubicBezTo>
                  <a:pt x="812800" y="175343"/>
                  <a:pt x="832337" y="114968"/>
                  <a:pt x="838200" y="122003"/>
                </a:cubicBezTo>
                <a:cubicBezTo>
                  <a:pt x="848372" y="134209"/>
                  <a:pt x="858520" y="209633"/>
                  <a:pt x="868680" y="228683"/>
                </a:cubicBezTo>
                <a:cubicBezTo>
                  <a:pt x="878840" y="247733"/>
                  <a:pt x="889129" y="233294"/>
                  <a:pt x="899160" y="236303"/>
                </a:cubicBezTo>
                <a:cubicBezTo>
                  <a:pt x="976503" y="259506"/>
                  <a:pt x="913539" y="245275"/>
                  <a:pt x="982980" y="259163"/>
                </a:cubicBezTo>
                <a:cubicBezTo>
                  <a:pt x="1003300" y="256623"/>
                  <a:pt x="1023916" y="255834"/>
                  <a:pt x="1043940" y="251543"/>
                </a:cubicBezTo>
                <a:cubicBezTo>
                  <a:pt x="1059648" y="248177"/>
                  <a:pt x="1073636" y="237448"/>
                  <a:pt x="1089660" y="236303"/>
                </a:cubicBezTo>
                <a:lnTo>
                  <a:pt x="1196340" y="228683"/>
                </a:lnTo>
                <a:cubicBezTo>
                  <a:pt x="1220403" y="223870"/>
                  <a:pt x="1256483" y="216228"/>
                  <a:pt x="1280160" y="213443"/>
                </a:cubicBezTo>
                <a:cubicBezTo>
                  <a:pt x="1308023" y="210165"/>
                  <a:pt x="1336040" y="208363"/>
                  <a:pt x="1363980" y="205823"/>
                </a:cubicBezTo>
                <a:cubicBezTo>
                  <a:pt x="1432452" y="222941"/>
                  <a:pt x="1489710" y="213443"/>
                  <a:pt x="1531620" y="198203"/>
                </a:cubicBezTo>
                <a:cubicBezTo>
                  <a:pt x="1573530" y="182963"/>
                  <a:pt x="1597328" y="121175"/>
                  <a:pt x="1615440" y="114383"/>
                </a:cubicBezTo>
                <a:cubicBezTo>
                  <a:pt x="1701424" y="82139"/>
                  <a:pt x="1690370" y="135973"/>
                  <a:pt x="1714500" y="137243"/>
                </a:cubicBezTo>
                <a:cubicBezTo>
                  <a:pt x="1738630" y="138513"/>
                  <a:pt x="1744980" y="127083"/>
                  <a:pt x="1760220" y="122003"/>
                </a:cubicBezTo>
                <a:cubicBezTo>
                  <a:pt x="1783080" y="127083"/>
                  <a:pt x="1809861" y="123469"/>
                  <a:pt x="1828800" y="137243"/>
                </a:cubicBezTo>
                <a:cubicBezTo>
                  <a:pt x="1841792" y="146692"/>
                  <a:pt x="1838960" y="167723"/>
                  <a:pt x="1844040" y="182963"/>
                </a:cubicBezTo>
                <a:lnTo>
                  <a:pt x="1851660" y="205823"/>
                </a:lnTo>
                <a:cubicBezTo>
                  <a:pt x="1866900" y="203283"/>
                  <a:pt x="1882474" y="202268"/>
                  <a:pt x="1897380" y="198203"/>
                </a:cubicBezTo>
                <a:cubicBezTo>
                  <a:pt x="1910576" y="194604"/>
                  <a:pt x="1922673" y="187766"/>
                  <a:pt x="1935480" y="182963"/>
                </a:cubicBezTo>
                <a:cubicBezTo>
                  <a:pt x="1980328" y="166145"/>
                  <a:pt x="1935299" y="186863"/>
                  <a:pt x="1988820" y="160103"/>
                </a:cubicBezTo>
                <a:cubicBezTo>
                  <a:pt x="2098009" y="181941"/>
                  <a:pt x="1962756" y="151415"/>
                  <a:pt x="2057400" y="182963"/>
                </a:cubicBezTo>
                <a:cubicBezTo>
                  <a:pt x="2069687" y="187059"/>
                  <a:pt x="2082935" y="187442"/>
                  <a:pt x="2095500" y="190583"/>
                </a:cubicBezTo>
                <a:cubicBezTo>
                  <a:pt x="2103292" y="192531"/>
                  <a:pt x="2110372" y="197362"/>
                  <a:pt x="2118360" y="198203"/>
                </a:cubicBezTo>
                <a:cubicBezTo>
                  <a:pt x="2158856" y="202466"/>
                  <a:pt x="2199640" y="203283"/>
                  <a:pt x="2240280" y="205823"/>
                </a:cubicBezTo>
                <a:cubicBezTo>
                  <a:pt x="2247900" y="208363"/>
                  <a:pt x="2255956" y="209851"/>
                  <a:pt x="2263140" y="213443"/>
                </a:cubicBezTo>
                <a:cubicBezTo>
                  <a:pt x="2271331" y="217539"/>
                  <a:pt x="2276855" y="228202"/>
                  <a:pt x="2286000" y="228683"/>
                </a:cubicBezTo>
                <a:lnTo>
                  <a:pt x="2407920" y="221063"/>
                </a:lnTo>
                <a:cubicBezTo>
                  <a:pt x="2460175" y="203645"/>
                  <a:pt x="2395318" y="224213"/>
                  <a:pt x="2468880" y="205823"/>
                </a:cubicBezTo>
                <a:cubicBezTo>
                  <a:pt x="2476672" y="203875"/>
                  <a:pt x="2483801" y="199424"/>
                  <a:pt x="2491740" y="198203"/>
                </a:cubicBezTo>
                <a:cubicBezTo>
                  <a:pt x="2516970" y="194321"/>
                  <a:pt x="2542540" y="193123"/>
                  <a:pt x="2567940" y="190583"/>
                </a:cubicBezTo>
                <a:cubicBezTo>
                  <a:pt x="2575560" y="188043"/>
                  <a:pt x="2583616" y="186555"/>
                  <a:pt x="2590800" y="182963"/>
                </a:cubicBezTo>
                <a:cubicBezTo>
                  <a:pt x="2598991" y="178867"/>
                  <a:pt x="2604525" y="168375"/>
                  <a:pt x="2613660" y="167723"/>
                </a:cubicBezTo>
                <a:cubicBezTo>
                  <a:pt x="2641644" y="165724"/>
                  <a:pt x="2669540" y="172803"/>
                  <a:pt x="2697480" y="175343"/>
                </a:cubicBezTo>
                <a:cubicBezTo>
                  <a:pt x="2760239" y="196263"/>
                  <a:pt x="2727297" y="188311"/>
                  <a:pt x="2796540" y="198203"/>
                </a:cubicBezTo>
                <a:cubicBezTo>
                  <a:pt x="2870200" y="195663"/>
                  <a:pt x="2944085" y="196877"/>
                  <a:pt x="3017520" y="190583"/>
                </a:cubicBezTo>
                <a:cubicBezTo>
                  <a:pt x="3033526" y="189211"/>
                  <a:pt x="3063240" y="175343"/>
                  <a:pt x="3063240" y="175343"/>
                </a:cubicBezTo>
                <a:cubicBezTo>
                  <a:pt x="3086100" y="177883"/>
                  <a:pt x="3109087" y="179466"/>
                  <a:pt x="3131820" y="182963"/>
                </a:cubicBezTo>
                <a:cubicBezTo>
                  <a:pt x="3149589" y="185697"/>
                  <a:pt x="3168090" y="192513"/>
                  <a:pt x="3185160" y="198203"/>
                </a:cubicBezTo>
                <a:cubicBezTo>
                  <a:pt x="3192780" y="203283"/>
                  <a:pt x="3198894" y="212682"/>
                  <a:pt x="3208020" y="213443"/>
                </a:cubicBezTo>
                <a:cubicBezTo>
                  <a:pt x="3279584" y="219407"/>
                  <a:pt x="3275382" y="200214"/>
                  <a:pt x="3337560" y="175343"/>
                </a:cubicBezTo>
                <a:cubicBezTo>
                  <a:pt x="3350260" y="170263"/>
                  <a:pt x="3362684" y="164428"/>
                  <a:pt x="3375660" y="160103"/>
                </a:cubicBezTo>
                <a:cubicBezTo>
                  <a:pt x="3385595" y="156791"/>
                  <a:pt x="3396070" y="155360"/>
                  <a:pt x="3406140" y="152483"/>
                </a:cubicBezTo>
                <a:cubicBezTo>
                  <a:pt x="3413863" y="150276"/>
                  <a:pt x="3421380" y="147403"/>
                  <a:pt x="3429000" y="144863"/>
                </a:cubicBezTo>
                <a:cubicBezTo>
                  <a:pt x="3441700" y="147403"/>
                  <a:pt x="3454457" y="149673"/>
                  <a:pt x="3467100" y="152483"/>
                </a:cubicBezTo>
                <a:cubicBezTo>
                  <a:pt x="3477323" y="154755"/>
                  <a:pt x="3487123" y="159522"/>
                  <a:pt x="3497580" y="160103"/>
                </a:cubicBezTo>
                <a:cubicBezTo>
                  <a:pt x="3578774" y="164614"/>
                  <a:pt x="3660140" y="165183"/>
                  <a:pt x="3741420" y="167723"/>
                </a:cubicBezTo>
                <a:cubicBezTo>
                  <a:pt x="3824694" y="188541"/>
                  <a:pt x="3781563" y="185276"/>
                  <a:pt x="3870960" y="175343"/>
                </a:cubicBezTo>
                <a:cubicBezTo>
                  <a:pt x="3909060" y="177883"/>
                  <a:pt x="3948090" y="174217"/>
                  <a:pt x="3985260" y="182963"/>
                </a:cubicBezTo>
                <a:cubicBezTo>
                  <a:pt x="3994175" y="185061"/>
                  <a:pt x="3993349" y="200102"/>
                  <a:pt x="4000500" y="205823"/>
                </a:cubicBezTo>
                <a:cubicBezTo>
                  <a:pt x="4006772" y="210841"/>
                  <a:pt x="4015740" y="210903"/>
                  <a:pt x="4023360" y="213443"/>
                </a:cubicBezTo>
                <a:cubicBezTo>
                  <a:pt x="4051300" y="208363"/>
                  <a:pt x="4079412" y="204153"/>
                  <a:pt x="4107180" y="198203"/>
                </a:cubicBezTo>
                <a:cubicBezTo>
                  <a:pt x="4115034" y="196520"/>
                  <a:pt x="4122117" y="191903"/>
                  <a:pt x="4130040" y="190583"/>
                </a:cubicBezTo>
                <a:cubicBezTo>
                  <a:pt x="4152728" y="186802"/>
                  <a:pt x="4175821" y="186003"/>
                  <a:pt x="4198620" y="182963"/>
                </a:cubicBezTo>
                <a:cubicBezTo>
                  <a:pt x="4213935" y="180921"/>
                  <a:pt x="4229100" y="177883"/>
                  <a:pt x="4244340" y="175343"/>
                </a:cubicBezTo>
                <a:cubicBezTo>
                  <a:pt x="4259580" y="170263"/>
                  <a:pt x="4274673" y="164719"/>
                  <a:pt x="4290060" y="160103"/>
                </a:cubicBezTo>
                <a:cubicBezTo>
                  <a:pt x="4300091" y="157094"/>
                  <a:pt x="4310317" y="154755"/>
                  <a:pt x="4320540" y="152483"/>
                </a:cubicBezTo>
                <a:cubicBezTo>
                  <a:pt x="4352490" y="145383"/>
                  <a:pt x="4371274" y="142757"/>
                  <a:pt x="4404360" y="137243"/>
                </a:cubicBezTo>
                <a:cubicBezTo>
                  <a:pt x="4473112" y="154431"/>
                  <a:pt x="4445449" y="145859"/>
                  <a:pt x="4488180" y="160103"/>
                </a:cubicBezTo>
                <a:cubicBezTo>
                  <a:pt x="4495800" y="165183"/>
                  <a:pt x="4502671" y="171624"/>
                  <a:pt x="4511040" y="175343"/>
                </a:cubicBezTo>
                <a:cubicBezTo>
                  <a:pt x="4525720" y="181867"/>
                  <a:pt x="4556760" y="190583"/>
                  <a:pt x="4556760" y="190583"/>
                </a:cubicBezTo>
                <a:cubicBezTo>
                  <a:pt x="4597400" y="188043"/>
                  <a:pt x="4638184" y="187226"/>
                  <a:pt x="4678680" y="182963"/>
                </a:cubicBezTo>
                <a:cubicBezTo>
                  <a:pt x="4686668" y="182122"/>
                  <a:pt x="4695268" y="180361"/>
                  <a:pt x="4701540" y="175343"/>
                </a:cubicBezTo>
                <a:cubicBezTo>
                  <a:pt x="4708691" y="169622"/>
                  <a:pt x="4710304" y="158959"/>
                  <a:pt x="4716780" y="152483"/>
                </a:cubicBezTo>
                <a:cubicBezTo>
                  <a:pt x="4723256" y="146007"/>
                  <a:pt x="4732020" y="142323"/>
                  <a:pt x="4739640" y="137243"/>
                </a:cubicBezTo>
                <a:cubicBezTo>
                  <a:pt x="4757679" y="143256"/>
                  <a:pt x="4782210" y="152483"/>
                  <a:pt x="4800600" y="152483"/>
                </a:cubicBezTo>
                <a:cubicBezTo>
                  <a:pt x="4843855" y="152483"/>
                  <a:pt x="4886960" y="147403"/>
                  <a:pt x="4930140" y="144863"/>
                </a:cubicBezTo>
                <a:cubicBezTo>
                  <a:pt x="4937760" y="139783"/>
                  <a:pt x="4944631" y="133342"/>
                  <a:pt x="4953000" y="129623"/>
                </a:cubicBezTo>
                <a:cubicBezTo>
                  <a:pt x="4967680" y="123099"/>
                  <a:pt x="4998720" y="114383"/>
                  <a:pt x="4998720" y="114383"/>
                </a:cubicBezTo>
                <a:cubicBezTo>
                  <a:pt x="5006340" y="106763"/>
                  <a:pt x="5015602" y="100489"/>
                  <a:pt x="5021580" y="91523"/>
                </a:cubicBezTo>
                <a:cubicBezTo>
                  <a:pt x="5026035" y="84840"/>
                  <a:pt x="4996180" y="83903"/>
                  <a:pt x="5029200" y="68663"/>
                </a:cubicBezTo>
                <a:cubicBezTo>
                  <a:pt x="5062220" y="53423"/>
                  <a:pt x="5166360" y="-2457"/>
                  <a:pt x="5219700" y="83"/>
                </a:cubicBezTo>
                <a:cubicBezTo>
                  <a:pt x="5234535" y="44587"/>
                  <a:pt x="5212080" y="88983"/>
                  <a:pt x="5219700" y="114383"/>
                </a:cubicBezTo>
                <a:cubicBezTo>
                  <a:pt x="5227320" y="139783"/>
                  <a:pt x="5210929" y="130686"/>
                  <a:pt x="5265420" y="152483"/>
                </a:cubicBezTo>
                <a:cubicBezTo>
                  <a:pt x="5280335" y="158449"/>
                  <a:pt x="5311140" y="167723"/>
                  <a:pt x="5311140" y="167723"/>
                </a:cubicBezTo>
                <a:cubicBezTo>
                  <a:pt x="5316220" y="175343"/>
                  <a:pt x="5319229" y="184862"/>
                  <a:pt x="5326380" y="190583"/>
                </a:cubicBezTo>
                <a:cubicBezTo>
                  <a:pt x="5332652" y="195601"/>
                  <a:pt x="5342266" y="194218"/>
                  <a:pt x="5349240" y="198203"/>
                </a:cubicBezTo>
                <a:cubicBezTo>
                  <a:pt x="5360267" y="204504"/>
                  <a:pt x="5369386" y="213681"/>
                  <a:pt x="5379720" y="221063"/>
                </a:cubicBezTo>
                <a:cubicBezTo>
                  <a:pt x="5387172" y="226386"/>
                  <a:pt x="5395545" y="230440"/>
                  <a:pt x="5402580" y="236303"/>
                </a:cubicBezTo>
                <a:cubicBezTo>
                  <a:pt x="5440633" y="268014"/>
                  <a:pt x="5408126" y="253392"/>
                  <a:pt x="5448300" y="266783"/>
                </a:cubicBezTo>
                <a:cubicBezTo>
                  <a:pt x="5491480" y="264243"/>
                  <a:pt x="5534982" y="265007"/>
                  <a:pt x="5577840" y="259163"/>
                </a:cubicBezTo>
                <a:cubicBezTo>
                  <a:pt x="5591393" y="257315"/>
                  <a:pt x="5603085" y="248597"/>
                  <a:pt x="5615940" y="243923"/>
                </a:cubicBezTo>
                <a:cubicBezTo>
                  <a:pt x="5631037" y="238433"/>
                  <a:pt x="5646420" y="233763"/>
                  <a:pt x="5661660" y="228683"/>
                </a:cubicBezTo>
                <a:cubicBezTo>
                  <a:pt x="5671595" y="225371"/>
                  <a:pt x="5682070" y="223940"/>
                  <a:pt x="5692140" y="221063"/>
                </a:cubicBezTo>
                <a:cubicBezTo>
                  <a:pt x="5699863" y="218856"/>
                  <a:pt x="5707380" y="215983"/>
                  <a:pt x="5715000" y="213443"/>
                </a:cubicBezTo>
                <a:cubicBezTo>
                  <a:pt x="5722620" y="205823"/>
                  <a:pt x="5731882" y="199549"/>
                  <a:pt x="5737860" y="190583"/>
                </a:cubicBezTo>
                <a:cubicBezTo>
                  <a:pt x="5742315" y="183900"/>
                  <a:pt x="5744210" y="174073"/>
                  <a:pt x="5745480" y="167723"/>
                </a:cubicBezTo>
                <a:cubicBezTo>
                  <a:pt x="5746750" y="161373"/>
                  <a:pt x="5738208" y="143757"/>
                  <a:pt x="5745480" y="152483"/>
                </a:cubicBezTo>
                <a:cubicBezTo>
                  <a:pt x="5751343" y="159518"/>
                  <a:pt x="5760720" y="200743"/>
                  <a:pt x="5783580" y="213443"/>
                </a:cubicBezTo>
                <a:cubicBezTo>
                  <a:pt x="5806440" y="226143"/>
                  <a:pt x="5868873" y="227153"/>
                  <a:pt x="5882640" y="228683"/>
                </a:cubicBezTo>
                <a:cubicBezTo>
                  <a:pt x="5892800" y="231223"/>
                  <a:pt x="5902647" y="236303"/>
                  <a:pt x="5913120" y="236303"/>
                </a:cubicBezTo>
                <a:cubicBezTo>
                  <a:pt x="5943706" y="236303"/>
                  <a:pt x="5974243" y="232725"/>
                  <a:pt x="6004560" y="228683"/>
                </a:cubicBezTo>
                <a:cubicBezTo>
                  <a:pt x="6012522" y="227621"/>
                  <a:pt x="6019697" y="223270"/>
                  <a:pt x="6027420" y="221063"/>
                </a:cubicBezTo>
                <a:cubicBezTo>
                  <a:pt x="6037490" y="218186"/>
                  <a:pt x="6047869" y="216452"/>
                  <a:pt x="6057900" y="213443"/>
                </a:cubicBezTo>
                <a:cubicBezTo>
                  <a:pt x="6073287" y="208827"/>
                  <a:pt x="6088380" y="203283"/>
                  <a:pt x="6103620" y="198203"/>
                </a:cubicBezTo>
                <a:cubicBezTo>
                  <a:pt x="6111240" y="195663"/>
                  <a:pt x="6118462" y="191055"/>
                  <a:pt x="6126480" y="190583"/>
                </a:cubicBezTo>
                <a:lnTo>
                  <a:pt x="6256020" y="182963"/>
                </a:lnTo>
                <a:cubicBezTo>
                  <a:pt x="6345181" y="153243"/>
                  <a:pt x="6285700" y="168614"/>
                  <a:pt x="6438900" y="160103"/>
                </a:cubicBezTo>
                <a:cubicBezTo>
                  <a:pt x="6446520" y="157563"/>
                  <a:pt x="6454576" y="156075"/>
                  <a:pt x="6461760" y="152483"/>
                </a:cubicBezTo>
                <a:cubicBezTo>
                  <a:pt x="6469951" y="148387"/>
                  <a:pt x="6475462" y="137243"/>
                  <a:pt x="6484620" y="137243"/>
                </a:cubicBezTo>
                <a:cubicBezTo>
                  <a:pt x="6500684" y="137243"/>
                  <a:pt x="6530340" y="152483"/>
                  <a:pt x="6530340" y="152483"/>
                </a:cubicBezTo>
                <a:cubicBezTo>
                  <a:pt x="6606540" y="149943"/>
                  <a:pt x="6682837" y="149475"/>
                  <a:pt x="6758940" y="144863"/>
                </a:cubicBezTo>
                <a:cubicBezTo>
                  <a:pt x="6852320" y="139204"/>
                  <a:pt x="6654260" y="119023"/>
                  <a:pt x="6835140" y="144863"/>
                </a:cubicBezTo>
                <a:cubicBezTo>
                  <a:pt x="6850380" y="149943"/>
                  <a:pt x="6871949" y="146737"/>
                  <a:pt x="6880860" y="160103"/>
                </a:cubicBezTo>
                <a:cubicBezTo>
                  <a:pt x="6900555" y="189646"/>
                  <a:pt x="6887412" y="180067"/>
                  <a:pt x="6918960" y="190583"/>
                </a:cubicBezTo>
                <a:cubicBezTo>
                  <a:pt x="6926580" y="195663"/>
                  <a:pt x="6932707" y="204912"/>
                  <a:pt x="6941820" y="205823"/>
                </a:cubicBezTo>
                <a:cubicBezTo>
                  <a:pt x="7026515" y="214293"/>
                  <a:pt x="6967655" y="196179"/>
                  <a:pt x="7018020" y="190583"/>
                </a:cubicBezTo>
                <a:cubicBezTo>
                  <a:pt x="7055971" y="186366"/>
                  <a:pt x="7094220" y="185503"/>
                  <a:pt x="7132320" y="182963"/>
                </a:cubicBezTo>
                <a:cubicBezTo>
                  <a:pt x="7177892" y="192077"/>
                  <a:pt x="7157468" y="190583"/>
                  <a:pt x="7193280" y="19058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225899"/>
            <a:ext cx="1031756" cy="16420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555775" y="4427820"/>
            <a:ext cx="149953" cy="13943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74411" y="3717032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411760" y="3789040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565627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805608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2359159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2557715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05447" y="401609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921810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5095" y="3872081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697000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989141" y="3872081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548476" y="364665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769472" y="382667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087796" y="3635732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6268380" y="3544324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754845" y="3801990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6908757" y="3820398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692551" y="368220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06830" y="387208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5960282" y="3688176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2516802" y="3693239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681019" y="386352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l 59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ight Arrow 61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8" name="Right Arrow 67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2784" y="21999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One of these emission points, on some rf or dc pulse, at some point passes a threshold and the process runs away. We will now switch to a computer simulation of the run-away process.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995772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6577" y="4567252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4" name="Freeform 3"/>
          <p:cNvSpPr/>
          <p:nvPr/>
        </p:nvSpPr>
        <p:spPr>
          <a:xfrm>
            <a:off x="960120" y="4225816"/>
            <a:ext cx="7193280" cy="266783"/>
          </a:xfrm>
          <a:custGeom>
            <a:avLst/>
            <a:gdLst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60720 w 7193280"/>
              <a:gd name="connsiteY99" fmla="*/ 13085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153710 h 199430"/>
              <a:gd name="connsiteX1" fmla="*/ 38100 w 7193280"/>
              <a:gd name="connsiteY1" fmla="*/ 146090 h 199430"/>
              <a:gd name="connsiteX2" fmla="*/ 220980 w 7193280"/>
              <a:gd name="connsiteY2" fmla="*/ 130850 h 199430"/>
              <a:gd name="connsiteX3" fmla="*/ 289560 w 7193280"/>
              <a:gd name="connsiteY3" fmla="*/ 138470 h 199430"/>
              <a:gd name="connsiteX4" fmla="*/ 320040 w 7193280"/>
              <a:gd name="connsiteY4" fmla="*/ 153710 h 199430"/>
              <a:gd name="connsiteX5" fmla="*/ 411480 w 7193280"/>
              <a:gd name="connsiteY5" fmla="*/ 146090 h 199430"/>
              <a:gd name="connsiteX6" fmla="*/ 441960 w 7193280"/>
              <a:gd name="connsiteY6" fmla="*/ 130850 h 199430"/>
              <a:gd name="connsiteX7" fmla="*/ 487680 w 7193280"/>
              <a:gd name="connsiteY7" fmla="*/ 115610 h 199430"/>
              <a:gd name="connsiteX8" fmla="*/ 548640 w 7193280"/>
              <a:gd name="connsiteY8" fmla="*/ 123230 h 199430"/>
              <a:gd name="connsiteX9" fmla="*/ 579120 w 7193280"/>
              <a:gd name="connsiteY9" fmla="*/ 130850 h 199430"/>
              <a:gd name="connsiteX10" fmla="*/ 723900 w 7193280"/>
              <a:gd name="connsiteY10" fmla="*/ 123230 h 199430"/>
              <a:gd name="connsiteX11" fmla="*/ 754380 w 7193280"/>
              <a:gd name="connsiteY11" fmla="*/ 107990 h 199430"/>
              <a:gd name="connsiteX12" fmla="*/ 784860 w 7193280"/>
              <a:gd name="connsiteY12" fmla="*/ 85130 h 199430"/>
              <a:gd name="connsiteX13" fmla="*/ 807720 w 7193280"/>
              <a:gd name="connsiteY13" fmla="*/ 100370 h 199430"/>
              <a:gd name="connsiteX14" fmla="*/ 822960 w 7193280"/>
              <a:gd name="connsiteY14" fmla="*/ 123230 h 199430"/>
              <a:gd name="connsiteX15" fmla="*/ 868680 w 7193280"/>
              <a:gd name="connsiteY15" fmla="*/ 161330 h 199430"/>
              <a:gd name="connsiteX16" fmla="*/ 899160 w 7193280"/>
              <a:gd name="connsiteY16" fmla="*/ 168950 h 199430"/>
              <a:gd name="connsiteX17" fmla="*/ 982980 w 7193280"/>
              <a:gd name="connsiteY17" fmla="*/ 191810 h 199430"/>
              <a:gd name="connsiteX18" fmla="*/ 1043940 w 7193280"/>
              <a:gd name="connsiteY18" fmla="*/ 184190 h 199430"/>
              <a:gd name="connsiteX19" fmla="*/ 1089660 w 7193280"/>
              <a:gd name="connsiteY19" fmla="*/ 168950 h 199430"/>
              <a:gd name="connsiteX20" fmla="*/ 1196340 w 7193280"/>
              <a:gd name="connsiteY20" fmla="*/ 161330 h 199430"/>
              <a:gd name="connsiteX21" fmla="*/ 1280160 w 7193280"/>
              <a:gd name="connsiteY21" fmla="*/ 146090 h 199430"/>
              <a:gd name="connsiteX22" fmla="*/ 1363980 w 7193280"/>
              <a:gd name="connsiteY22" fmla="*/ 138470 h 199430"/>
              <a:gd name="connsiteX23" fmla="*/ 1531620 w 7193280"/>
              <a:gd name="connsiteY23" fmla="*/ 130850 h 199430"/>
              <a:gd name="connsiteX24" fmla="*/ 1584960 w 7193280"/>
              <a:gd name="connsiteY24" fmla="*/ 107990 h 199430"/>
              <a:gd name="connsiteX25" fmla="*/ 1714500 w 7193280"/>
              <a:gd name="connsiteY25" fmla="*/ 69890 h 199430"/>
              <a:gd name="connsiteX26" fmla="*/ 1760220 w 7193280"/>
              <a:gd name="connsiteY26" fmla="*/ 54650 h 199430"/>
              <a:gd name="connsiteX27" fmla="*/ 1828800 w 7193280"/>
              <a:gd name="connsiteY27" fmla="*/ 69890 h 199430"/>
              <a:gd name="connsiteX28" fmla="*/ 1844040 w 7193280"/>
              <a:gd name="connsiteY28" fmla="*/ 115610 h 199430"/>
              <a:gd name="connsiteX29" fmla="*/ 1851660 w 7193280"/>
              <a:gd name="connsiteY29" fmla="*/ 138470 h 199430"/>
              <a:gd name="connsiteX30" fmla="*/ 1897380 w 7193280"/>
              <a:gd name="connsiteY30" fmla="*/ 130850 h 199430"/>
              <a:gd name="connsiteX31" fmla="*/ 1935480 w 7193280"/>
              <a:gd name="connsiteY31" fmla="*/ 115610 h 199430"/>
              <a:gd name="connsiteX32" fmla="*/ 1988820 w 7193280"/>
              <a:gd name="connsiteY32" fmla="*/ 92750 h 199430"/>
              <a:gd name="connsiteX33" fmla="*/ 2057400 w 7193280"/>
              <a:gd name="connsiteY33" fmla="*/ 115610 h 199430"/>
              <a:gd name="connsiteX34" fmla="*/ 2095500 w 7193280"/>
              <a:gd name="connsiteY34" fmla="*/ 123230 h 199430"/>
              <a:gd name="connsiteX35" fmla="*/ 2118360 w 7193280"/>
              <a:gd name="connsiteY35" fmla="*/ 130850 h 199430"/>
              <a:gd name="connsiteX36" fmla="*/ 2240280 w 7193280"/>
              <a:gd name="connsiteY36" fmla="*/ 138470 h 199430"/>
              <a:gd name="connsiteX37" fmla="*/ 2263140 w 7193280"/>
              <a:gd name="connsiteY37" fmla="*/ 146090 h 199430"/>
              <a:gd name="connsiteX38" fmla="*/ 2286000 w 7193280"/>
              <a:gd name="connsiteY38" fmla="*/ 161330 h 199430"/>
              <a:gd name="connsiteX39" fmla="*/ 2407920 w 7193280"/>
              <a:gd name="connsiteY39" fmla="*/ 153710 h 199430"/>
              <a:gd name="connsiteX40" fmla="*/ 2468880 w 7193280"/>
              <a:gd name="connsiteY40" fmla="*/ 138470 h 199430"/>
              <a:gd name="connsiteX41" fmla="*/ 2491740 w 7193280"/>
              <a:gd name="connsiteY41" fmla="*/ 130850 h 199430"/>
              <a:gd name="connsiteX42" fmla="*/ 2567940 w 7193280"/>
              <a:gd name="connsiteY42" fmla="*/ 123230 h 199430"/>
              <a:gd name="connsiteX43" fmla="*/ 2590800 w 7193280"/>
              <a:gd name="connsiteY43" fmla="*/ 115610 h 199430"/>
              <a:gd name="connsiteX44" fmla="*/ 2613660 w 7193280"/>
              <a:gd name="connsiteY44" fmla="*/ 100370 h 199430"/>
              <a:gd name="connsiteX45" fmla="*/ 2697480 w 7193280"/>
              <a:gd name="connsiteY45" fmla="*/ 107990 h 199430"/>
              <a:gd name="connsiteX46" fmla="*/ 2796540 w 7193280"/>
              <a:gd name="connsiteY46" fmla="*/ 130850 h 199430"/>
              <a:gd name="connsiteX47" fmla="*/ 3017520 w 7193280"/>
              <a:gd name="connsiteY47" fmla="*/ 123230 h 199430"/>
              <a:gd name="connsiteX48" fmla="*/ 3063240 w 7193280"/>
              <a:gd name="connsiteY48" fmla="*/ 107990 h 199430"/>
              <a:gd name="connsiteX49" fmla="*/ 3131820 w 7193280"/>
              <a:gd name="connsiteY49" fmla="*/ 115610 h 199430"/>
              <a:gd name="connsiteX50" fmla="*/ 3185160 w 7193280"/>
              <a:gd name="connsiteY50" fmla="*/ 130850 h 199430"/>
              <a:gd name="connsiteX51" fmla="*/ 3208020 w 7193280"/>
              <a:gd name="connsiteY51" fmla="*/ 146090 h 199430"/>
              <a:gd name="connsiteX52" fmla="*/ 3337560 w 7193280"/>
              <a:gd name="connsiteY52" fmla="*/ 107990 h 199430"/>
              <a:gd name="connsiteX53" fmla="*/ 3375660 w 7193280"/>
              <a:gd name="connsiteY53" fmla="*/ 92750 h 199430"/>
              <a:gd name="connsiteX54" fmla="*/ 3406140 w 7193280"/>
              <a:gd name="connsiteY54" fmla="*/ 85130 h 199430"/>
              <a:gd name="connsiteX55" fmla="*/ 3429000 w 7193280"/>
              <a:gd name="connsiteY55" fmla="*/ 77510 h 199430"/>
              <a:gd name="connsiteX56" fmla="*/ 3467100 w 7193280"/>
              <a:gd name="connsiteY56" fmla="*/ 85130 h 199430"/>
              <a:gd name="connsiteX57" fmla="*/ 3497580 w 7193280"/>
              <a:gd name="connsiteY57" fmla="*/ 92750 h 199430"/>
              <a:gd name="connsiteX58" fmla="*/ 3741420 w 7193280"/>
              <a:gd name="connsiteY58" fmla="*/ 100370 h 199430"/>
              <a:gd name="connsiteX59" fmla="*/ 3870960 w 7193280"/>
              <a:gd name="connsiteY59" fmla="*/ 107990 h 199430"/>
              <a:gd name="connsiteX60" fmla="*/ 3985260 w 7193280"/>
              <a:gd name="connsiteY60" fmla="*/ 115610 h 199430"/>
              <a:gd name="connsiteX61" fmla="*/ 4000500 w 7193280"/>
              <a:gd name="connsiteY61" fmla="*/ 138470 h 199430"/>
              <a:gd name="connsiteX62" fmla="*/ 4023360 w 7193280"/>
              <a:gd name="connsiteY62" fmla="*/ 146090 h 199430"/>
              <a:gd name="connsiteX63" fmla="*/ 4107180 w 7193280"/>
              <a:gd name="connsiteY63" fmla="*/ 130850 h 199430"/>
              <a:gd name="connsiteX64" fmla="*/ 4130040 w 7193280"/>
              <a:gd name="connsiteY64" fmla="*/ 123230 h 199430"/>
              <a:gd name="connsiteX65" fmla="*/ 4198620 w 7193280"/>
              <a:gd name="connsiteY65" fmla="*/ 115610 h 199430"/>
              <a:gd name="connsiteX66" fmla="*/ 4244340 w 7193280"/>
              <a:gd name="connsiteY66" fmla="*/ 107990 h 199430"/>
              <a:gd name="connsiteX67" fmla="*/ 4290060 w 7193280"/>
              <a:gd name="connsiteY67" fmla="*/ 92750 h 199430"/>
              <a:gd name="connsiteX68" fmla="*/ 4320540 w 7193280"/>
              <a:gd name="connsiteY68" fmla="*/ 85130 h 199430"/>
              <a:gd name="connsiteX69" fmla="*/ 4404360 w 7193280"/>
              <a:gd name="connsiteY69" fmla="*/ 69890 h 199430"/>
              <a:gd name="connsiteX70" fmla="*/ 4488180 w 7193280"/>
              <a:gd name="connsiteY70" fmla="*/ 92750 h 199430"/>
              <a:gd name="connsiteX71" fmla="*/ 4511040 w 7193280"/>
              <a:gd name="connsiteY71" fmla="*/ 107990 h 199430"/>
              <a:gd name="connsiteX72" fmla="*/ 4556760 w 7193280"/>
              <a:gd name="connsiteY72" fmla="*/ 123230 h 199430"/>
              <a:gd name="connsiteX73" fmla="*/ 4678680 w 7193280"/>
              <a:gd name="connsiteY73" fmla="*/ 115610 h 199430"/>
              <a:gd name="connsiteX74" fmla="*/ 4701540 w 7193280"/>
              <a:gd name="connsiteY74" fmla="*/ 107990 h 199430"/>
              <a:gd name="connsiteX75" fmla="*/ 4716780 w 7193280"/>
              <a:gd name="connsiteY75" fmla="*/ 85130 h 199430"/>
              <a:gd name="connsiteX76" fmla="*/ 4739640 w 7193280"/>
              <a:gd name="connsiteY76" fmla="*/ 69890 h 199430"/>
              <a:gd name="connsiteX77" fmla="*/ 4800600 w 7193280"/>
              <a:gd name="connsiteY77" fmla="*/ 85130 h 199430"/>
              <a:gd name="connsiteX78" fmla="*/ 4930140 w 7193280"/>
              <a:gd name="connsiteY78" fmla="*/ 77510 h 199430"/>
              <a:gd name="connsiteX79" fmla="*/ 4953000 w 7193280"/>
              <a:gd name="connsiteY79" fmla="*/ 62270 h 199430"/>
              <a:gd name="connsiteX80" fmla="*/ 4998720 w 7193280"/>
              <a:gd name="connsiteY80" fmla="*/ 47030 h 199430"/>
              <a:gd name="connsiteX81" fmla="*/ 5021580 w 7193280"/>
              <a:gd name="connsiteY81" fmla="*/ 24170 h 199430"/>
              <a:gd name="connsiteX82" fmla="*/ 5029200 w 7193280"/>
              <a:gd name="connsiteY82" fmla="*/ 1310 h 199430"/>
              <a:gd name="connsiteX83" fmla="*/ 5189220 w 7193280"/>
              <a:gd name="connsiteY83" fmla="*/ 8930 h 199430"/>
              <a:gd name="connsiteX84" fmla="*/ 5219700 w 7193280"/>
              <a:gd name="connsiteY84" fmla="*/ 47030 h 199430"/>
              <a:gd name="connsiteX85" fmla="*/ 5265420 w 7193280"/>
              <a:gd name="connsiteY85" fmla="*/ 85130 h 199430"/>
              <a:gd name="connsiteX86" fmla="*/ 5311140 w 7193280"/>
              <a:gd name="connsiteY86" fmla="*/ 100370 h 199430"/>
              <a:gd name="connsiteX87" fmla="*/ 5326380 w 7193280"/>
              <a:gd name="connsiteY87" fmla="*/ 123230 h 199430"/>
              <a:gd name="connsiteX88" fmla="*/ 5349240 w 7193280"/>
              <a:gd name="connsiteY88" fmla="*/ 130850 h 199430"/>
              <a:gd name="connsiteX89" fmla="*/ 5379720 w 7193280"/>
              <a:gd name="connsiteY89" fmla="*/ 153710 h 199430"/>
              <a:gd name="connsiteX90" fmla="*/ 5402580 w 7193280"/>
              <a:gd name="connsiteY90" fmla="*/ 168950 h 199430"/>
              <a:gd name="connsiteX91" fmla="*/ 5448300 w 7193280"/>
              <a:gd name="connsiteY91" fmla="*/ 199430 h 199430"/>
              <a:gd name="connsiteX92" fmla="*/ 5577840 w 7193280"/>
              <a:gd name="connsiteY92" fmla="*/ 191810 h 199430"/>
              <a:gd name="connsiteX93" fmla="*/ 5615940 w 7193280"/>
              <a:gd name="connsiteY93" fmla="*/ 176570 h 199430"/>
              <a:gd name="connsiteX94" fmla="*/ 5661660 w 7193280"/>
              <a:gd name="connsiteY94" fmla="*/ 161330 h 199430"/>
              <a:gd name="connsiteX95" fmla="*/ 5692140 w 7193280"/>
              <a:gd name="connsiteY95" fmla="*/ 153710 h 199430"/>
              <a:gd name="connsiteX96" fmla="*/ 5715000 w 7193280"/>
              <a:gd name="connsiteY96" fmla="*/ 146090 h 199430"/>
              <a:gd name="connsiteX97" fmla="*/ 5737860 w 7193280"/>
              <a:gd name="connsiteY97" fmla="*/ 123230 h 199430"/>
              <a:gd name="connsiteX98" fmla="*/ 5745480 w 7193280"/>
              <a:gd name="connsiteY98" fmla="*/ 100370 h 199430"/>
              <a:gd name="connsiteX99" fmla="*/ 5745480 w 7193280"/>
              <a:gd name="connsiteY99" fmla="*/ 85130 h 199430"/>
              <a:gd name="connsiteX100" fmla="*/ 5783580 w 7193280"/>
              <a:gd name="connsiteY100" fmla="*/ 146090 h 199430"/>
              <a:gd name="connsiteX101" fmla="*/ 5882640 w 7193280"/>
              <a:gd name="connsiteY101" fmla="*/ 161330 h 199430"/>
              <a:gd name="connsiteX102" fmla="*/ 5913120 w 7193280"/>
              <a:gd name="connsiteY102" fmla="*/ 168950 h 199430"/>
              <a:gd name="connsiteX103" fmla="*/ 6004560 w 7193280"/>
              <a:gd name="connsiteY103" fmla="*/ 161330 h 199430"/>
              <a:gd name="connsiteX104" fmla="*/ 6027420 w 7193280"/>
              <a:gd name="connsiteY104" fmla="*/ 153710 h 199430"/>
              <a:gd name="connsiteX105" fmla="*/ 6057900 w 7193280"/>
              <a:gd name="connsiteY105" fmla="*/ 146090 h 199430"/>
              <a:gd name="connsiteX106" fmla="*/ 6103620 w 7193280"/>
              <a:gd name="connsiteY106" fmla="*/ 130850 h 199430"/>
              <a:gd name="connsiteX107" fmla="*/ 6126480 w 7193280"/>
              <a:gd name="connsiteY107" fmla="*/ 123230 h 199430"/>
              <a:gd name="connsiteX108" fmla="*/ 6256020 w 7193280"/>
              <a:gd name="connsiteY108" fmla="*/ 115610 h 199430"/>
              <a:gd name="connsiteX109" fmla="*/ 6438900 w 7193280"/>
              <a:gd name="connsiteY109" fmla="*/ 92750 h 199430"/>
              <a:gd name="connsiteX110" fmla="*/ 6461760 w 7193280"/>
              <a:gd name="connsiteY110" fmla="*/ 85130 h 199430"/>
              <a:gd name="connsiteX111" fmla="*/ 6484620 w 7193280"/>
              <a:gd name="connsiteY111" fmla="*/ 69890 h 199430"/>
              <a:gd name="connsiteX112" fmla="*/ 6530340 w 7193280"/>
              <a:gd name="connsiteY112" fmla="*/ 85130 h 199430"/>
              <a:gd name="connsiteX113" fmla="*/ 6758940 w 7193280"/>
              <a:gd name="connsiteY113" fmla="*/ 77510 h 199430"/>
              <a:gd name="connsiteX114" fmla="*/ 6835140 w 7193280"/>
              <a:gd name="connsiteY114" fmla="*/ 77510 h 199430"/>
              <a:gd name="connsiteX115" fmla="*/ 6880860 w 7193280"/>
              <a:gd name="connsiteY115" fmla="*/ 92750 h 199430"/>
              <a:gd name="connsiteX116" fmla="*/ 6918960 w 7193280"/>
              <a:gd name="connsiteY116" fmla="*/ 123230 h 199430"/>
              <a:gd name="connsiteX117" fmla="*/ 6941820 w 7193280"/>
              <a:gd name="connsiteY117" fmla="*/ 138470 h 199430"/>
              <a:gd name="connsiteX118" fmla="*/ 7018020 w 7193280"/>
              <a:gd name="connsiteY118" fmla="*/ 123230 h 199430"/>
              <a:gd name="connsiteX119" fmla="*/ 7132320 w 7193280"/>
              <a:gd name="connsiteY119" fmla="*/ 115610 h 199430"/>
              <a:gd name="connsiteX120" fmla="*/ 7193280 w 7193280"/>
              <a:gd name="connsiteY120" fmla="*/ 123230 h 199430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584960 w 7193280"/>
              <a:gd name="connsiteY24" fmla="*/ 17534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22960 w 7193280"/>
              <a:gd name="connsiteY14" fmla="*/ 19058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  <a:gd name="connsiteX0" fmla="*/ 0 w 7193280"/>
              <a:gd name="connsiteY0" fmla="*/ 221063 h 266783"/>
              <a:gd name="connsiteX1" fmla="*/ 38100 w 7193280"/>
              <a:gd name="connsiteY1" fmla="*/ 213443 h 266783"/>
              <a:gd name="connsiteX2" fmla="*/ 220980 w 7193280"/>
              <a:gd name="connsiteY2" fmla="*/ 198203 h 266783"/>
              <a:gd name="connsiteX3" fmla="*/ 289560 w 7193280"/>
              <a:gd name="connsiteY3" fmla="*/ 205823 h 266783"/>
              <a:gd name="connsiteX4" fmla="*/ 320040 w 7193280"/>
              <a:gd name="connsiteY4" fmla="*/ 221063 h 266783"/>
              <a:gd name="connsiteX5" fmla="*/ 411480 w 7193280"/>
              <a:gd name="connsiteY5" fmla="*/ 213443 h 266783"/>
              <a:gd name="connsiteX6" fmla="*/ 441960 w 7193280"/>
              <a:gd name="connsiteY6" fmla="*/ 198203 h 266783"/>
              <a:gd name="connsiteX7" fmla="*/ 487680 w 7193280"/>
              <a:gd name="connsiteY7" fmla="*/ 182963 h 266783"/>
              <a:gd name="connsiteX8" fmla="*/ 548640 w 7193280"/>
              <a:gd name="connsiteY8" fmla="*/ 190583 h 266783"/>
              <a:gd name="connsiteX9" fmla="*/ 579120 w 7193280"/>
              <a:gd name="connsiteY9" fmla="*/ 198203 h 266783"/>
              <a:gd name="connsiteX10" fmla="*/ 723900 w 7193280"/>
              <a:gd name="connsiteY10" fmla="*/ 190583 h 266783"/>
              <a:gd name="connsiteX11" fmla="*/ 754380 w 7193280"/>
              <a:gd name="connsiteY11" fmla="*/ 175343 h 266783"/>
              <a:gd name="connsiteX12" fmla="*/ 784860 w 7193280"/>
              <a:gd name="connsiteY12" fmla="*/ 152483 h 266783"/>
              <a:gd name="connsiteX13" fmla="*/ 807720 w 7193280"/>
              <a:gd name="connsiteY13" fmla="*/ 167723 h 266783"/>
              <a:gd name="connsiteX14" fmla="*/ 838200 w 7193280"/>
              <a:gd name="connsiteY14" fmla="*/ 122003 h 266783"/>
              <a:gd name="connsiteX15" fmla="*/ 868680 w 7193280"/>
              <a:gd name="connsiteY15" fmla="*/ 228683 h 266783"/>
              <a:gd name="connsiteX16" fmla="*/ 899160 w 7193280"/>
              <a:gd name="connsiteY16" fmla="*/ 236303 h 266783"/>
              <a:gd name="connsiteX17" fmla="*/ 982980 w 7193280"/>
              <a:gd name="connsiteY17" fmla="*/ 259163 h 266783"/>
              <a:gd name="connsiteX18" fmla="*/ 1043940 w 7193280"/>
              <a:gd name="connsiteY18" fmla="*/ 251543 h 266783"/>
              <a:gd name="connsiteX19" fmla="*/ 1089660 w 7193280"/>
              <a:gd name="connsiteY19" fmla="*/ 236303 h 266783"/>
              <a:gd name="connsiteX20" fmla="*/ 1196340 w 7193280"/>
              <a:gd name="connsiteY20" fmla="*/ 228683 h 266783"/>
              <a:gd name="connsiteX21" fmla="*/ 1280160 w 7193280"/>
              <a:gd name="connsiteY21" fmla="*/ 213443 h 266783"/>
              <a:gd name="connsiteX22" fmla="*/ 1363980 w 7193280"/>
              <a:gd name="connsiteY22" fmla="*/ 205823 h 266783"/>
              <a:gd name="connsiteX23" fmla="*/ 1531620 w 7193280"/>
              <a:gd name="connsiteY23" fmla="*/ 198203 h 266783"/>
              <a:gd name="connsiteX24" fmla="*/ 1615440 w 7193280"/>
              <a:gd name="connsiteY24" fmla="*/ 114383 h 266783"/>
              <a:gd name="connsiteX25" fmla="*/ 1714500 w 7193280"/>
              <a:gd name="connsiteY25" fmla="*/ 137243 h 266783"/>
              <a:gd name="connsiteX26" fmla="*/ 1760220 w 7193280"/>
              <a:gd name="connsiteY26" fmla="*/ 122003 h 266783"/>
              <a:gd name="connsiteX27" fmla="*/ 1828800 w 7193280"/>
              <a:gd name="connsiteY27" fmla="*/ 137243 h 266783"/>
              <a:gd name="connsiteX28" fmla="*/ 1844040 w 7193280"/>
              <a:gd name="connsiteY28" fmla="*/ 182963 h 266783"/>
              <a:gd name="connsiteX29" fmla="*/ 1851660 w 7193280"/>
              <a:gd name="connsiteY29" fmla="*/ 205823 h 266783"/>
              <a:gd name="connsiteX30" fmla="*/ 1897380 w 7193280"/>
              <a:gd name="connsiteY30" fmla="*/ 198203 h 266783"/>
              <a:gd name="connsiteX31" fmla="*/ 1935480 w 7193280"/>
              <a:gd name="connsiteY31" fmla="*/ 182963 h 266783"/>
              <a:gd name="connsiteX32" fmla="*/ 1988820 w 7193280"/>
              <a:gd name="connsiteY32" fmla="*/ 160103 h 266783"/>
              <a:gd name="connsiteX33" fmla="*/ 2057400 w 7193280"/>
              <a:gd name="connsiteY33" fmla="*/ 182963 h 266783"/>
              <a:gd name="connsiteX34" fmla="*/ 2095500 w 7193280"/>
              <a:gd name="connsiteY34" fmla="*/ 190583 h 266783"/>
              <a:gd name="connsiteX35" fmla="*/ 2118360 w 7193280"/>
              <a:gd name="connsiteY35" fmla="*/ 198203 h 266783"/>
              <a:gd name="connsiteX36" fmla="*/ 2240280 w 7193280"/>
              <a:gd name="connsiteY36" fmla="*/ 205823 h 266783"/>
              <a:gd name="connsiteX37" fmla="*/ 2263140 w 7193280"/>
              <a:gd name="connsiteY37" fmla="*/ 213443 h 266783"/>
              <a:gd name="connsiteX38" fmla="*/ 2286000 w 7193280"/>
              <a:gd name="connsiteY38" fmla="*/ 228683 h 266783"/>
              <a:gd name="connsiteX39" fmla="*/ 2407920 w 7193280"/>
              <a:gd name="connsiteY39" fmla="*/ 221063 h 266783"/>
              <a:gd name="connsiteX40" fmla="*/ 2468880 w 7193280"/>
              <a:gd name="connsiteY40" fmla="*/ 205823 h 266783"/>
              <a:gd name="connsiteX41" fmla="*/ 2491740 w 7193280"/>
              <a:gd name="connsiteY41" fmla="*/ 198203 h 266783"/>
              <a:gd name="connsiteX42" fmla="*/ 2567940 w 7193280"/>
              <a:gd name="connsiteY42" fmla="*/ 190583 h 266783"/>
              <a:gd name="connsiteX43" fmla="*/ 2590800 w 7193280"/>
              <a:gd name="connsiteY43" fmla="*/ 182963 h 266783"/>
              <a:gd name="connsiteX44" fmla="*/ 2613660 w 7193280"/>
              <a:gd name="connsiteY44" fmla="*/ 167723 h 266783"/>
              <a:gd name="connsiteX45" fmla="*/ 2697480 w 7193280"/>
              <a:gd name="connsiteY45" fmla="*/ 175343 h 266783"/>
              <a:gd name="connsiteX46" fmla="*/ 2796540 w 7193280"/>
              <a:gd name="connsiteY46" fmla="*/ 198203 h 266783"/>
              <a:gd name="connsiteX47" fmla="*/ 3017520 w 7193280"/>
              <a:gd name="connsiteY47" fmla="*/ 190583 h 266783"/>
              <a:gd name="connsiteX48" fmla="*/ 3063240 w 7193280"/>
              <a:gd name="connsiteY48" fmla="*/ 175343 h 266783"/>
              <a:gd name="connsiteX49" fmla="*/ 3131820 w 7193280"/>
              <a:gd name="connsiteY49" fmla="*/ 182963 h 266783"/>
              <a:gd name="connsiteX50" fmla="*/ 3185160 w 7193280"/>
              <a:gd name="connsiteY50" fmla="*/ 198203 h 266783"/>
              <a:gd name="connsiteX51" fmla="*/ 3208020 w 7193280"/>
              <a:gd name="connsiteY51" fmla="*/ 213443 h 266783"/>
              <a:gd name="connsiteX52" fmla="*/ 3337560 w 7193280"/>
              <a:gd name="connsiteY52" fmla="*/ 175343 h 266783"/>
              <a:gd name="connsiteX53" fmla="*/ 3375660 w 7193280"/>
              <a:gd name="connsiteY53" fmla="*/ 160103 h 266783"/>
              <a:gd name="connsiteX54" fmla="*/ 3406140 w 7193280"/>
              <a:gd name="connsiteY54" fmla="*/ 152483 h 266783"/>
              <a:gd name="connsiteX55" fmla="*/ 3429000 w 7193280"/>
              <a:gd name="connsiteY55" fmla="*/ 144863 h 266783"/>
              <a:gd name="connsiteX56" fmla="*/ 3467100 w 7193280"/>
              <a:gd name="connsiteY56" fmla="*/ 152483 h 266783"/>
              <a:gd name="connsiteX57" fmla="*/ 3497580 w 7193280"/>
              <a:gd name="connsiteY57" fmla="*/ 160103 h 266783"/>
              <a:gd name="connsiteX58" fmla="*/ 3741420 w 7193280"/>
              <a:gd name="connsiteY58" fmla="*/ 167723 h 266783"/>
              <a:gd name="connsiteX59" fmla="*/ 3870960 w 7193280"/>
              <a:gd name="connsiteY59" fmla="*/ 175343 h 266783"/>
              <a:gd name="connsiteX60" fmla="*/ 3985260 w 7193280"/>
              <a:gd name="connsiteY60" fmla="*/ 182963 h 266783"/>
              <a:gd name="connsiteX61" fmla="*/ 4000500 w 7193280"/>
              <a:gd name="connsiteY61" fmla="*/ 205823 h 266783"/>
              <a:gd name="connsiteX62" fmla="*/ 4023360 w 7193280"/>
              <a:gd name="connsiteY62" fmla="*/ 213443 h 266783"/>
              <a:gd name="connsiteX63" fmla="*/ 4107180 w 7193280"/>
              <a:gd name="connsiteY63" fmla="*/ 198203 h 266783"/>
              <a:gd name="connsiteX64" fmla="*/ 4130040 w 7193280"/>
              <a:gd name="connsiteY64" fmla="*/ 190583 h 266783"/>
              <a:gd name="connsiteX65" fmla="*/ 4198620 w 7193280"/>
              <a:gd name="connsiteY65" fmla="*/ 182963 h 266783"/>
              <a:gd name="connsiteX66" fmla="*/ 4244340 w 7193280"/>
              <a:gd name="connsiteY66" fmla="*/ 175343 h 266783"/>
              <a:gd name="connsiteX67" fmla="*/ 4290060 w 7193280"/>
              <a:gd name="connsiteY67" fmla="*/ 160103 h 266783"/>
              <a:gd name="connsiteX68" fmla="*/ 4320540 w 7193280"/>
              <a:gd name="connsiteY68" fmla="*/ 152483 h 266783"/>
              <a:gd name="connsiteX69" fmla="*/ 4404360 w 7193280"/>
              <a:gd name="connsiteY69" fmla="*/ 137243 h 266783"/>
              <a:gd name="connsiteX70" fmla="*/ 4488180 w 7193280"/>
              <a:gd name="connsiteY70" fmla="*/ 160103 h 266783"/>
              <a:gd name="connsiteX71" fmla="*/ 4511040 w 7193280"/>
              <a:gd name="connsiteY71" fmla="*/ 175343 h 266783"/>
              <a:gd name="connsiteX72" fmla="*/ 4556760 w 7193280"/>
              <a:gd name="connsiteY72" fmla="*/ 190583 h 266783"/>
              <a:gd name="connsiteX73" fmla="*/ 4678680 w 7193280"/>
              <a:gd name="connsiteY73" fmla="*/ 182963 h 266783"/>
              <a:gd name="connsiteX74" fmla="*/ 4701540 w 7193280"/>
              <a:gd name="connsiteY74" fmla="*/ 175343 h 266783"/>
              <a:gd name="connsiteX75" fmla="*/ 4716780 w 7193280"/>
              <a:gd name="connsiteY75" fmla="*/ 152483 h 266783"/>
              <a:gd name="connsiteX76" fmla="*/ 4739640 w 7193280"/>
              <a:gd name="connsiteY76" fmla="*/ 137243 h 266783"/>
              <a:gd name="connsiteX77" fmla="*/ 4800600 w 7193280"/>
              <a:gd name="connsiteY77" fmla="*/ 152483 h 266783"/>
              <a:gd name="connsiteX78" fmla="*/ 4930140 w 7193280"/>
              <a:gd name="connsiteY78" fmla="*/ 144863 h 266783"/>
              <a:gd name="connsiteX79" fmla="*/ 4953000 w 7193280"/>
              <a:gd name="connsiteY79" fmla="*/ 129623 h 266783"/>
              <a:gd name="connsiteX80" fmla="*/ 4998720 w 7193280"/>
              <a:gd name="connsiteY80" fmla="*/ 114383 h 266783"/>
              <a:gd name="connsiteX81" fmla="*/ 5021580 w 7193280"/>
              <a:gd name="connsiteY81" fmla="*/ 91523 h 266783"/>
              <a:gd name="connsiteX82" fmla="*/ 5029200 w 7193280"/>
              <a:gd name="connsiteY82" fmla="*/ 68663 h 266783"/>
              <a:gd name="connsiteX83" fmla="*/ 5219700 w 7193280"/>
              <a:gd name="connsiteY83" fmla="*/ 83 h 266783"/>
              <a:gd name="connsiteX84" fmla="*/ 5219700 w 7193280"/>
              <a:gd name="connsiteY84" fmla="*/ 114383 h 266783"/>
              <a:gd name="connsiteX85" fmla="*/ 5265420 w 7193280"/>
              <a:gd name="connsiteY85" fmla="*/ 152483 h 266783"/>
              <a:gd name="connsiteX86" fmla="*/ 5311140 w 7193280"/>
              <a:gd name="connsiteY86" fmla="*/ 167723 h 266783"/>
              <a:gd name="connsiteX87" fmla="*/ 5326380 w 7193280"/>
              <a:gd name="connsiteY87" fmla="*/ 190583 h 266783"/>
              <a:gd name="connsiteX88" fmla="*/ 5349240 w 7193280"/>
              <a:gd name="connsiteY88" fmla="*/ 198203 h 266783"/>
              <a:gd name="connsiteX89" fmla="*/ 5379720 w 7193280"/>
              <a:gd name="connsiteY89" fmla="*/ 221063 h 266783"/>
              <a:gd name="connsiteX90" fmla="*/ 5402580 w 7193280"/>
              <a:gd name="connsiteY90" fmla="*/ 236303 h 266783"/>
              <a:gd name="connsiteX91" fmla="*/ 5448300 w 7193280"/>
              <a:gd name="connsiteY91" fmla="*/ 266783 h 266783"/>
              <a:gd name="connsiteX92" fmla="*/ 5577840 w 7193280"/>
              <a:gd name="connsiteY92" fmla="*/ 259163 h 266783"/>
              <a:gd name="connsiteX93" fmla="*/ 5615940 w 7193280"/>
              <a:gd name="connsiteY93" fmla="*/ 243923 h 266783"/>
              <a:gd name="connsiteX94" fmla="*/ 5661660 w 7193280"/>
              <a:gd name="connsiteY94" fmla="*/ 228683 h 266783"/>
              <a:gd name="connsiteX95" fmla="*/ 5692140 w 7193280"/>
              <a:gd name="connsiteY95" fmla="*/ 221063 h 266783"/>
              <a:gd name="connsiteX96" fmla="*/ 5715000 w 7193280"/>
              <a:gd name="connsiteY96" fmla="*/ 213443 h 266783"/>
              <a:gd name="connsiteX97" fmla="*/ 5737860 w 7193280"/>
              <a:gd name="connsiteY97" fmla="*/ 190583 h 266783"/>
              <a:gd name="connsiteX98" fmla="*/ 5745480 w 7193280"/>
              <a:gd name="connsiteY98" fmla="*/ 167723 h 266783"/>
              <a:gd name="connsiteX99" fmla="*/ 5745480 w 7193280"/>
              <a:gd name="connsiteY99" fmla="*/ 152483 h 266783"/>
              <a:gd name="connsiteX100" fmla="*/ 5783580 w 7193280"/>
              <a:gd name="connsiteY100" fmla="*/ 213443 h 266783"/>
              <a:gd name="connsiteX101" fmla="*/ 5882640 w 7193280"/>
              <a:gd name="connsiteY101" fmla="*/ 228683 h 266783"/>
              <a:gd name="connsiteX102" fmla="*/ 5913120 w 7193280"/>
              <a:gd name="connsiteY102" fmla="*/ 236303 h 266783"/>
              <a:gd name="connsiteX103" fmla="*/ 6004560 w 7193280"/>
              <a:gd name="connsiteY103" fmla="*/ 228683 h 266783"/>
              <a:gd name="connsiteX104" fmla="*/ 6027420 w 7193280"/>
              <a:gd name="connsiteY104" fmla="*/ 221063 h 266783"/>
              <a:gd name="connsiteX105" fmla="*/ 6057900 w 7193280"/>
              <a:gd name="connsiteY105" fmla="*/ 213443 h 266783"/>
              <a:gd name="connsiteX106" fmla="*/ 6103620 w 7193280"/>
              <a:gd name="connsiteY106" fmla="*/ 198203 h 266783"/>
              <a:gd name="connsiteX107" fmla="*/ 6126480 w 7193280"/>
              <a:gd name="connsiteY107" fmla="*/ 190583 h 266783"/>
              <a:gd name="connsiteX108" fmla="*/ 6256020 w 7193280"/>
              <a:gd name="connsiteY108" fmla="*/ 182963 h 266783"/>
              <a:gd name="connsiteX109" fmla="*/ 6438900 w 7193280"/>
              <a:gd name="connsiteY109" fmla="*/ 160103 h 266783"/>
              <a:gd name="connsiteX110" fmla="*/ 6461760 w 7193280"/>
              <a:gd name="connsiteY110" fmla="*/ 152483 h 266783"/>
              <a:gd name="connsiteX111" fmla="*/ 6484620 w 7193280"/>
              <a:gd name="connsiteY111" fmla="*/ 137243 h 266783"/>
              <a:gd name="connsiteX112" fmla="*/ 6530340 w 7193280"/>
              <a:gd name="connsiteY112" fmla="*/ 152483 h 266783"/>
              <a:gd name="connsiteX113" fmla="*/ 6758940 w 7193280"/>
              <a:gd name="connsiteY113" fmla="*/ 144863 h 266783"/>
              <a:gd name="connsiteX114" fmla="*/ 6835140 w 7193280"/>
              <a:gd name="connsiteY114" fmla="*/ 144863 h 266783"/>
              <a:gd name="connsiteX115" fmla="*/ 6880860 w 7193280"/>
              <a:gd name="connsiteY115" fmla="*/ 160103 h 266783"/>
              <a:gd name="connsiteX116" fmla="*/ 6918960 w 7193280"/>
              <a:gd name="connsiteY116" fmla="*/ 190583 h 266783"/>
              <a:gd name="connsiteX117" fmla="*/ 6941820 w 7193280"/>
              <a:gd name="connsiteY117" fmla="*/ 205823 h 266783"/>
              <a:gd name="connsiteX118" fmla="*/ 7018020 w 7193280"/>
              <a:gd name="connsiteY118" fmla="*/ 190583 h 266783"/>
              <a:gd name="connsiteX119" fmla="*/ 7132320 w 7193280"/>
              <a:gd name="connsiteY119" fmla="*/ 182963 h 266783"/>
              <a:gd name="connsiteX120" fmla="*/ 7193280 w 7193280"/>
              <a:gd name="connsiteY120" fmla="*/ 190583 h 266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7193280" h="266783">
                <a:moveTo>
                  <a:pt x="0" y="221063"/>
                </a:moveTo>
                <a:cubicBezTo>
                  <a:pt x="12700" y="218523"/>
                  <a:pt x="25262" y="215155"/>
                  <a:pt x="38100" y="213443"/>
                </a:cubicBezTo>
                <a:cubicBezTo>
                  <a:pt x="89642" y="206571"/>
                  <a:pt x="172819" y="201643"/>
                  <a:pt x="220980" y="198203"/>
                </a:cubicBezTo>
                <a:cubicBezTo>
                  <a:pt x="243840" y="200743"/>
                  <a:pt x="267148" y="200651"/>
                  <a:pt x="289560" y="205823"/>
                </a:cubicBezTo>
                <a:cubicBezTo>
                  <a:pt x="300628" y="208377"/>
                  <a:pt x="308703" y="220354"/>
                  <a:pt x="320040" y="221063"/>
                </a:cubicBezTo>
                <a:cubicBezTo>
                  <a:pt x="350566" y="222971"/>
                  <a:pt x="381000" y="215983"/>
                  <a:pt x="411480" y="213443"/>
                </a:cubicBezTo>
                <a:cubicBezTo>
                  <a:pt x="421640" y="208363"/>
                  <a:pt x="431413" y="202422"/>
                  <a:pt x="441960" y="198203"/>
                </a:cubicBezTo>
                <a:cubicBezTo>
                  <a:pt x="456875" y="192237"/>
                  <a:pt x="487680" y="182963"/>
                  <a:pt x="487680" y="182963"/>
                </a:cubicBezTo>
                <a:cubicBezTo>
                  <a:pt x="508000" y="185503"/>
                  <a:pt x="528440" y="187216"/>
                  <a:pt x="548640" y="190583"/>
                </a:cubicBezTo>
                <a:cubicBezTo>
                  <a:pt x="558970" y="192305"/>
                  <a:pt x="568647" y="198203"/>
                  <a:pt x="579120" y="198203"/>
                </a:cubicBezTo>
                <a:cubicBezTo>
                  <a:pt x="627447" y="198203"/>
                  <a:pt x="675640" y="193123"/>
                  <a:pt x="723900" y="190583"/>
                </a:cubicBezTo>
                <a:cubicBezTo>
                  <a:pt x="734060" y="185503"/>
                  <a:pt x="744747" y="181363"/>
                  <a:pt x="754380" y="175343"/>
                </a:cubicBezTo>
                <a:cubicBezTo>
                  <a:pt x="765150" y="168612"/>
                  <a:pt x="772288" y="154279"/>
                  <a:pt x="784860" y="152483"/>
                </a:cubicBezTo>
                <a:cubicBezTo>
                  <a:pt x="793926" y="151188"/>
                  <a:pt x="800100" y="162643"/>
                  <a:pt x="807720" y="167723"/>
                </a:cubicBezTo>
                <a:cubicBezTo>
                  <a:pt x="812800" y="175343"/>
                  <a:pt x="832337" y="114968"/>
                  <a:pt x="838200" y="122003"/>
                </a:cubicBezTo>
                <a:cubicBezTo>
                  <a:pt x="848372" y="134209"/>
                  <a:pt x="858520" y="209633"/>
                  <a:pt x="868680" y="228683"/>
                </a:cubicBezTo>
                <a:cubicBezTo>
                  <a:pt x="878840" y="247733"/>
                  <a:pt x="889129" y="233294"/>
                  <a:pt x="899160" y="236303"/>
                </a:cubicBezTo>
                <a:cubicBezTo>
                  <a:pt x="976503" y="259506"/>
                  <a:pt x="913539" y="245275"/>
                  <a:pt x="982980" y="259163"/>
                </a:cubicBezTo>
                <a:cubicBezTo>
                  <a:pt x="1003300" y="256623"/>
                  <a:pt x="1023916" y="255834"/>
                  <a:pt x="1043940" y="251543"/>
                </a:cubicBezTo>
                <a:cubicBezTo>
                  <a:pt x="1059648" y="248177"/>
                  <a:pt x="1073636" y="237448"/>
                  <a:pt x="1089660" y="236303"/>
                </a:cubicBezTo>
                <a:lnTo>
                  <a:pt x="1196340" y="228683"/>
                </a:lnTo>
                <a:cubicBezTo>
                  <a:pt x="1220403" y="223870"/>
                  <a:pt x="1256483" y="216228"/>
                  <a:pt x="1280160" y="213443"/>
                </a:cubicBezTo>
                <a:cubicBezTo>
                  <a:pt x="1308023" y="210165"/>
                  <a:pt x="1336040" y="208363"/>
                  <a:pt x="1363980" y="205823"/>
                </a:cubicBezTo>
                <a:cubicBezTo>
                  <a:pt x="1432452" y="222941"/>
                  <a:pt x="1489710" y="213443"/>
                  <a:pt x="1531620" y="198203"/>
                </a:cubicBezTo>
                <a:cubicBezTo>
                  <a:pt x="1573530" y="182963"/>
                  <a:pt x="1597328" y="121175"/>
                  <a:pt x="1615440" y="114383"/>
                </a:cubicBezTo>
                <a:cubicBezTo>
                  <a:pt x="1701424" y="82139"/>
                  <a:pt x="1690370" y="135973"/>
                  <a:pt x="1714500" y="137243"/>
                </a:cubicBezTo>
                <a:cubicBezTo>
                  <a:pt x="1738630" y="138513"/>
                  <a:pt x="1744980" y="127083"/>
                  <a:pt x="1760220" y="122003"/>
                </a:cubicBezTo>
                <a:cubicBezTo>
                  <a:pt x="1783080" y="127083"/>
                  <a:pt x="1809861" y="123469"/>
                  <a:pt x="1828800" y="137243"/>
                </a:cubicBezTo>
                <a:cubicBezTo>
                  <a:pt x="1841792" y="146692"/>
                  <a:pt x="1838960" y="167723"/>
                  <a:pt x="1844040" y="182963"/>
                </a:cubicBezTo>
                <a:lnTo>
                  <a:pt x="1851660" y="205823"/>
                </a:lnTo>
                <a:cubicBezTo>
                  <a:pt x="1866900" y="203283"/>
                  <a:pt x="1882474" y="202268"/>
                  <a:pt x="1897380" y="198203"/>
                </a:cubicBezTo>
                <a:cubicBezTo>
                  <a:pt x="1910576" y="194604"/>
                  <a:pt x="1922673" y="187766"/>
                  <a:pt x="1935480" y="182963"/>
                </a:cubicBezTo>
                <a:cubicBezTo>
                  <a:pt x="1980328" y="166145"/>
                  <a:pt x="1935299" y="186863"/>
                  <a:pt x="1988820" y="160103"/>
                </a:cubicBezTo>
                <a:cubicBezTo>
                  <a:pt x="2098009" y="181941"/>
                  <a:pt x="1962756" y="151415"/>
                  <a:pt x="2057400" y="182963"/>
                </a:cubicBezTo>
                <a:cubicBezTo>
                  <a:pt x="2069687" y="187059"/>
                  <a:pt x="2082935" y="187442"/>
                  <a:pt x="2095500" y="190583"/>
                </a:cubicBezTo>
                <a:cubicBezTo>
                  <a:pt x="2103292" y="192531"/>
                  <a:pt x="2110372" y="197362"/>
                  <a:pt x="2118360" y="198203"/>
                </a:cubicBezTo>
                <a:cubicBezTo>
                  <a:pt x="2158856" y="202466"/>
                  <a:pt x="2199640" y="203283"/>
                  <a:pt x="2240280" y="205823"/>
                </a:cubicBezTo>
                <a:cubicBezTo>
                  <a:pt x="2247900" y="208363"/>
                  <a:pt x="2255956" y="209851"/>
                  <a:pt x="2263140" y="213443"/>
                </a:cubicBezTo>
                <a:cubicBezTo>
                  <a:pt x="2271331" y="217539"/>
                  <a:pt x="2276855" y="228202"/>
                  <a:pt x="2286000" y="228683"/>
                </a:cubicBezTo>
                <a:lnTo>
                  <a:pt x="2407920" y="221063"/>
                </a:lnTo>
                <a:cubicBezTo>
                  <a:pt x="2460175" y="203645"/>
                  <a:pt x="2395318" y="224213"/>
                  <a:pt x="2468880" y="205823"/>
                </a:cubicBezTo>
                <a:cubicBezTo>
                  <a:pt x="2476672" y="203875"/>
                  <a:pt x="2483801" y="199424"/>
                  <a:pt x="2491740" y="198203"/>
                </a:cubicBezTo>
                <a:cubicBezTo>
                  <a:pt x="2516970" y="194321"/>
                  <a:pt x="2542540" y="193123"/>
                  <a:pt x="2567940" y="190583"/>
                </a:cubicBezTo>
                <a:cubicBezTo>
                  <a:pt x="2575560" y="188043"/>
                  <a:pt x="2583616" y="186555"/>
                  <a:pt x="2590800" y="182963"/>
                </a:cubicBezTo>
                <a:cubicBezTo>
                  <a:pt x="2598991" y="178867"/>
                  <a:pt x="2604525" y="168375"/>
                  <a:pt x="2613660" y="167723"/>
                </a:cubicBezTo>
                <a:cubicBezTo>
                  <a:pt x="2641644" y="165724"/>
                  <a:pt x="2669540" y="172803"/>
                  <a:pt x="2697480" y="175343"/>
                </a:cubicBezTo>
                <a:cubicBezTo>
                  <a:pt x="2760239" y="196263"/>
                  <a:pt x="2727297" y="188311"/>
                  <a:pt x="2796540" y="198203"/>
                </a:cubicBezTo>
                <a:cubicBezTo>
                  <a:pt x="2870200" y="195663"/>
                  <a:pt x="2944085" y="196877"/>
                  <a:pt x="3017520" y="190583"/>
                </a:cubicBezTo>
                <a:cubicBezTo>
                  <a:pt x="3033526" y="189211"/>
                  <a:pt x="3063240" y="175343"/>
                  <a:pt x="3063240" y="175343"/>
                </a:cubicBezTo>
                <a:cubicBezTo>
                  <a:pt x="3086100" y="177883"/>
                  <a:pt x="3109087" y="179466"/>
                  <a:pt x="3131820" y="182963"/>
                </a:cubicBezTo>
                <a:cubicBezTo>
                  <a:pt x="3149589" y="185697"/>
                  <a:pt x="3168090" y="192513"/>
                  <a:pt x="3185160" y="198203"/>
                </a:cubicBezTo>
                <a:cubicBezTo>
                  <a:pt x="3192780" y="203283"/>
                  <a:pt x="3198894" y="212682"/>
                  <a:pt x="3208020" y="213443"/>
                </a:cubicBezTo>
                <a:cubicBezTo>
                  <a:pt x="3279584" y="219407"/>
                  <a:pt x="3275382" y="200214"/>
                  <a:pt x="3337560" y="175343"/>
                </a:cubicBezTo>
                <a:cubicBezTo>
                  <a:pt x="3350260" y="170263"/>
                  <a:pt x="3362684" y="164428"/>
                  <a:pt x="3375660" y="160103"/>
                </a:cubicBezTo>
                <a:cubicBezTo>
                  <a:pt x="3385595" y="156791"/>
                  <a:pt x="3396070" y="155360"/>
                  <a:pt x="3406140" y="152483"/>
                </a:cubicBezTo>
                <a:cubicBezTo>
                  <a:pt x="3413863" y="150276"/>
                  <a:pt x="3421380" y="147403"/>
                  <a:pt x="3429000" y="144863"/>
                </a:cubicBezTo>
                <a:cubicBezTo>
                  <a:pt x="3441700" y="147403"/>
                  <a:pt x="3454457" y="149673"/>
                  <a:pt x="3467100" y="152483"/>
                </a:cubicBezTo>
                <a:cubicBezTo>
                  <a:pt x="3477323" y="154755"/>
                  <a:pt x="3487123" y="159522"/>
                  <a:pt x="3497580" y="160103"/>
                </a:cubicBezTo>
                <a:cubicBezTo>
                  <a:pt x="3578774" y="164614"/>
                  <a:pt x="3660140" y="165183"/>
                  <a:pt x="3741420" y="167723"/>
                </a:cubicBezTo>
                <a:cubicBezTo>
                  <a:pt x="3824694" y="188541"/>
                  <a:pt x="3781563" y="185276"/>
                  <a:pt x="3870960" y="175343"/>
                </a:cubicBezTo>
                <a:cubicBezTo>
                  <a:pt x="3909060" y="177883"/>
                  <a:pt x="3948090" y="174217"/>
                  <a:pt x="3985260" y="182963"/>
                </a:cubicBezTo>
                <a:cubicBezTo>
                  <a:pt x="3994175" y="185061"/>
                  <a:pt x="3993349" y="200102"/>
                  <a:pt x="4000500" y="205823"/>
                </a:cubicBezTo>
                <a:cubicBezTo>
                  <a:pt x="4006772" y="210841"/>
                  <a:pt x="4015740" y="210903"/>
                  <a:pt x="4023360" y="213443"/>
                </a:cubicBezTo>
                <a:cubicBezTo>
                  <a:pt x="4051300" y="208363"/>
                  <a:pt x="4079412" y="204153"/>
                  <a:pt x="4107180" y="198203"/>
                </a:cubicBezTo>
                <a:cubicBezTo>
                  <a:pt x="4115034" y="196520"/>
                  <a:pt x="4122117" y="191903"/>
                  <a:pt x="4130040" y="190583"/>
                </a:cubicBezTo>
                <a:cubicBezTo>
                  <a:pt x="4152728" y="186802"/>
                  <a:pt x="4175821" y="186003"/>
                  <a:pt x="4198620" y="182963"/>
                </a:cubicBezTo>
                <a:cubicBezTo>
                  <a:pt x="4213935" y="180921"/>
                  <a:pt x="4229100" y="177883"/>
                  <a:pt x="4244340" y="175343"/>
                </a:cubicBezTo>
                <a:cubicBezTo>
                  <a:pt x="4259580" y="170263"/>
                  <a:pt x="4274673" y="164719"/>
                  <a:pt x="4290060" y="160103"/>
                </a:cubicBezTo>
                <a:cubicBezTo>
                  <a:pt x="4300091" y="157094"/>
                  <a:pt x="4310317" y="154755"/>
                  <a:pt x="4320540" y="152483"/>
                </a:cubicBezTo>
                <a:cubicBezTo>
                  <a:pt x="4352490" y="145383"/>
                  <a:pt x="4371274" y="142757"/>
                  <a:pt x="4404360" y="137243"/>
                </a:cubicBezTo>
                <a:cubicBezTo>
                  <a:pt x="4473112" y="154431"/>
                  <a:pt x="4445449" y="145859"/>
                  <a:pt x="4488180" y="160103"/>
                </a:cubicBezTo>
                <a:cubicBezTo>
                  <a:pt x="4495800" y="165183"/>
                  <a:pt x="4502671" y="171624"/>
                  <a:pt x="4511040" y="175343"/>
                </a:cubicBezTo>
                <a:cubicBezTo>
                  <a:pt x="4525720" y="181867"/>
                  <a:pt x="4556760" y="190583"/>
                  <a:pt x="4556760" y="190583"/>
                </a:cubicBezTo>
                <a:cubicBezTo>
                  <a:pt x="4597400" y="188043"/>
                  <a:pt x="4638184" y="187226"/>
                  <a:pt x="4678680" y="182963"/>
                </a:cubicBezTo>
                <a:cubicBezTo>
                  <a:pt x="4686668" y="182122"/>
                  <a:pt x="4695268" y="180361"/>
                  <a:pt x="4701540" y="175343"/>
                </a:cubicBezTo>
                <a:cubicBezTo>
                  <a:pt x="4708691" y="169622"/>
                  <a:pt x="4710304" y="158959"/>
                  <a:pt x="4716780" y="152483"/>
                </a:cubicBezTo>
                <a:cubicBezTo>
                  <a:pt x="4723256" y="146007"/>
                  <a:pt x="4732020" y="142323"/>
                  <a:pt x="4739640" y="137243"/>
                </a:cubicBezTo>
                <a:cubicBezTo>
                  <a:pt x="4757679" y="143256"/>
                  <a:pt x="4782210" y="152483"/>
                  <a:pt x="4800600" y="152483"/>
                </a:cubicBezTo>
                <a:cubicBezTo>
                  <a:pt x="4843855" y="152483"/>
                  <a:pt x="4886960" y="147403"/>
                  <a:pt x="4930140" y="144863"/>
                </a:cubicBezTo>
                <a:cubicBezTo>
                  <a:pt x="4937760" y="139783"/>
                  <a:pt x="4944631" y="133342"/>
                  <a:pt x="4953000" y="129623"/>
                </a:cubicBezTo>
                <a:cubicBezTo>
                  <a:pt x="4967680" y="123099"/>
                  <a:pt x="4998720" y="114383"/>
                  <a:pt x="4998720" y="114383"/>
                </a:cubicBezTo>
                <a:cubicBezTo>
                  <a:pt x="5006340" y="106763"/>
                  <a:pt x="5015602" y="100489"/>
                  <a:pt x="5021580" y="91523"/>
                </a:cubicBezTo>
                <a:cubicBezTo>
                  <a:pt x="5026035" y="84840"/>
                  <a:pt x="4996180" y="83903"/>
                  <a:pt x="5029200" y="68663"/>
                </a:cubicBezTo>
                <a:cubicBezTo>
                  <a:pt x="5062220" y="53423"/>
                  <a:pt x="5166360" y="-2457"/>
                  <a:pt x="5219700" y="83"/>
                </a:cubicBezTo>
                <a:cubicBezTo>
                  <a:pt x="5234535" y="44587"/>
                  <a:pt x="5212080" y="88983"/>
                  <a:pt x="5219700" y="114383"/>
                </a:cubicBezTo>
                <a:cubicBezTo>
                  <a:pt x="5227320" y="139783"/>
                  <a:pt x="5210929" y="130686"/>
                  <a:pt x="5265420" y="152483"/>
                </a:cubicBezTo>
                <a:cubicBezTo>
                  <a:pt x="5280335" y="158449"/>
                  <a:pt x="5311140" y="167723"/>
                  <a:pt x="5311140" y="167723"/>
                </a:cubicBezTo>
                <a:cubicBezTo>
                  <a:pt x="5316220" y="175343"/>
                  <a:pt x="5319229" y="184862"/>
                  <a:pt x="5326380" y="190583"/>
                </a:cubicBezTo>
                <a:cubicBezTo>
                  <a:pt x="5332652" y="195601"/>
                  <a:pt x="5342266" y="194218"/>
                  <a:pt x="5349240" y="198203"/>
                </a:cubicBezTo>
                <a:cubicBezTo>
                  <a:pt x="5360267" y="204504"/>
                  <a:pt x="5369386" y="213681"/>
                  <a:pt x="5379720" y="221063"/>
                </a:cubicBezTo>
                <a:cubicBezTo>
                  <a:pt x="5387172" y="226386"/>
                  <a:pt x="5395545" y="230440"/>
                  <a:pt x="5402580" y="236303"/>
                </a:cubicBezTo>
                <a:cubicBezTo>
                  <a:pt x="5440633" y="268014"/>
                  <a:pt x="5408126" y="253392"/>
                  <a:pt x="5448300" y="266783"/>
                </a:cubicBezTo>
                <a:cubicBezTo>
                  <a:pt x="5491480" y="264243"/>
                  <a:pt x="5534982" y="265007"/>
                  <a:pt x="5577840" y="259163"/>
                </a:cubicBezTo>
                <a:cubicBezTo>
                  <a:pt x="5591393" y="257315"/>
                  <a:pt x="5603085" y="248597"/>
                  <a:pt x="5615940" y="243923"/>
                </a:cubicBezTo>
                <a:cubicBezTo>
                  <a:pt x="5631037" y="238433"/>
                  <a:pt x="5646420" y="233763"/>
                  <a:pt x="5661660" y="228683"/>
                </a:cubicBezTo>
                <a:cubicBezTo>
                  <a:pt x="5671595" y="225371"/>
                  <a:pt x="5682070" y="223940"/>
                  <a:pt x="5692140" y="221063"/>
                </a:cubicBezTo>
                <a:cubicBezTo>
                  <a:pt x="5699863" y="218856"/>
                  <a:pt x="5707380" y="215983"/>
                  <a:pt x="5715000" y="213443"/>
                </a:cubicBezTo>
                <a:cubicBezTo>
                  <a:pt x="5722620" y="205823"/>
                  <a:pt x="5731882" y="199549"/>
                  <a:pt x="5737860" y="190583"/>
                </a:cubicBezTo>
                <a:cubicBezTo>
                  <a:pt x="5742315" y="183900"/>
                  <a:pt x="5744210" y="174073"/>
                  <a:pt x="5745480" y="167723"/>
                </a:cubicBezTo>
                <a:cubicBezTo>
                  <a:pt x="5746750" y="161373"/>
                  <a:pt x="5738208" y="143757"/>
                  <a:pt x="5745480" y="152483"/>
                </a:cubicBezTo>
                <a:cubicBezTo>
                  <a:pt x="5751343" y="159518"/>
                  <a:pt x="5760720" y="200743"/>
                  <a:pt x="5783580" y="213443"/>
                </a:cubicBezTo>
                <a:cubicBezTo>
                  <a:pt x="5806440" y="226143"/>
                  <a:pt x="5868873" y="227153"/>
                  <a:pt x="5882640" y="228683"/>
                </a:cubicBezTo>
                <a:cubicBezTo>
                  <a:pt x="5892800" y="231223"/>
                  <a:pt x="5902647" y="236303"/>
                  <a:pt x="5913120" y="236303"/>
                </a:cubicBezTo>
                <a:cubicBezTo>
                  <a:pt x="5943706" y="236303"/>
                  <a:pt x="5974243" y="232725"/>
                  <a:pt x="6004560" y="228683"/>
                </a:cubicBezTo>
                <a:cubicBezTo>
                  <a:pt x="6012522" y="227621"/>
                  <a:pt x="6019697" y="223270"/>
                  <a:pt x="6027420" y="221063"/>
                </a:cubicBezTo>
                <a:cubicBezTo>
                  <a:pt x="6037490" y="218186"/>
                  <a:pt x="6047869" y="216452"/>
                  <a:pt x="6057900" y="213443"/>
                </a:cubicBezTo>
                <a:cubicBezTo>
                  <a:pt x="6073287" y="208827"/>
                  <a:pt x="6088380" y="203283"/>
                  <a:pt x="6103620" y="198203"/>
                </a:cubicBezTo>
                <a:cubicBezTo>
                  <a:pt x="6111240" y="195663"/>
                  <a:pt x="6118462" y="191055"/>
                  <a:pt x="6126480" y="190583"/>
                </a:cubicBezTo>
                <a:lnTo>
                  <a:pt x="6256020" y="182963"/>
                </a:lnTo>
                <a:cubicBezTo>
                  <a:pt x="6345181" y="153243"/>
                  <a:pt x="6285700" y="168614"/>
                  <a:pt x="6438900" y="160103"/>
                </a:cubicBezTo>
                <a:cubicBezTo>
                  <a:pt x="6446520" y="157563"/>
                  <a:pt x="6454576" y="156075"/>
                  <a:pt x="6461760" y="152483"/>
                </a:cubicBezTo>
                <a:cubicBezTo>
                  <a:pt x="6469951" y="148387"/>
                  <a:pt x="6475462" y="137243"/>
                  <a:pt x="6484620" y="137243"/>
                </a:cubicBezTo>
                <a:cubicBezTo>
                  <a:pt x="6500684" y="137243"/>
                  <a:pt x="6530340" y="152483"/>
                  <a:pt x="6530340" y="152483"/>
                </a:cubicBezTo>
                <a:cubicBezTo>
                  <a:pt x="6606540" y="149943"/>
                  <a:pt x="6682837" y="149475"/>
                  <a:pt x="6758940" y="144863"/>
                </a:cubicBezTo>
                <a:cubicBezTo>
                  <a:pt x="6852320" y="139204"/>
                  <a:pt x="6654260" y="119023"/>
                  <a:pt x="6835140" y="144863"/>
                </a:cubicBezTo>
                <a:cubicBezTo>
                  <a:pt x="6850380" y="149943"/>
                  <a:pt x="6871949" y="146737"/>
                  <a:pt x="6880860" y="160103"/>
                </a:cubicBezTo>
                <a:cubicBezTo>
                  <a:pt x="6900555" y="189646"/>
                  <a:pt x="6887412" y="180067"/>
                  <a:pt x="6918960" y="190583"/>
                </a:cubicBezTo>
                <a:cubicBezTo>
                  <a:pt x="6926580" y="195663"/>
                  <a:pt x="6932707" y="204912"/>
                  <a:pt x="6941820" y="205823"/>
                </a:cubicBezTo>
                <a:cubicBezTo>
                  <a:pt x="7026515" y="214293"/>
                  <a:pt x="6967655" y="196179"/>
                  <a:pt x="7018020" y="190583"/>
                </a:cubicBezTo>
                <a:cubicBezTo>
                  <a:pt x="7055971" y="186366"/>
                  <a:pt x="7094220" y="185503"/>
                  <a:pt x="7132320" y="182963"/>
                </a:cubicBezTo>
                <a:cubicBezTo>
                  <a:pt x="7177892" y="192077"/>
                  <a:pt x="7157468" y="190583"/>
                  <a:pt x="7193280" y="190583"/>
                </a:cubicBezTo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4" idx="83"/>
          </p:cNvCxnSpPr>
          <p:nvPr/>
        </p:nvCxnSpPr>
        <p:spPr>
          <a:xfrm flipH="1">
            <a:off x="5148064" y="4225899"/>
            <a:ext cx="1031756" cy="16420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555775" y="4427820"/>
            <a:ext cx="149953" cy="139432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11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1318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19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5567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29208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1216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73224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1475492"/>
            <a:ext cx="0" cy="2304256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605959" y="3908824"/>
            <a:ext cx="397789" cy="468776"/>
            <a:chOff x="1520239" y="5845914"/>
            <a:chExt cx="397789" cy="468776"/>
          </a:xfrm>
        </p:grpSpPr>
        <p:cxnSp>
          <p:nvCxnSpPr>
            <p:cNvPr id="22" name="Straight Arrow Connector 21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5974411" y="3717032"/>
            <a:ext cx="397789" cy="468776"/>
            <a:chOff x="1520239" y="5845914"/>
            <a:chExt cx="397789" cy="468776"/>
          </a:xfrm>
        </p:grpSpPr>
        <p:cxnSp>
          <p:nvCxnSpPr>
            <p:cNvPr id="29" name="Straight Arrow Connector 28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2411760" y="3789040"/>
            <a:ext cx="397789" cy="468776"/>
            <a:chOff x="1520239" y="5845914"/>
            <a:chExt cx="397789" cy="468776"/>
          </a:xfrm>
        </p:grpSpPr>
        <p:cxnSp>
          <p:nvCxnSpPr>
            <p:cNvPr id="33" name="Straight Arrow Connector 32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521110" y="3890258"/>
            <a:ext cx="397789" cy="468776"/>
            <a:chOff x="1520239" y="5845914"/>
            <a:chExt cx="397789" cy="468776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1520239" y="5845914"/>
              <a:ext cx="17144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 flipV="1">
              <a:off x="1710388" y="5845914"/>
              <a:ext cx="1" cy="463406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710389" y="5883550"/>
              <a:ext cx="207639" cy="43114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1565627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1805608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2359159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2557715" y="408810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6505447" y="4016097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921810" y="394408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095095" y="3872081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6697000" y="4160113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Cu+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989141" y="3872081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548476" y="364665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769472" y="382667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087796" y="3635732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6268380" y="3544324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754845" y="3801990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6908757" y="3820398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6692551" y="3682206"/>
            <a:ext cx="0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06830" y="3872080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5960282" y="3688176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2516802" y="3693239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681019" y="3863528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Cu</a:t>
            </a:r>
            <a:endParaRPr lang="en-GB" sz="1200" dirty="0"/>
          </a:p>
        </p:txBody>
      </p:sp>
      <p:sp>
        <p:nvSpPr>
          <p:cNvPr id="58" name="Oval 57"/>
          <p:cNvSpPr/>
          <p:nvPr/>
        </p:nvSpPr>
        <p:spPr>
          <a:xfrm>
            <a:off x="5516694" y="3284125"/>
            <a:ext cx="1167268" cy="124939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5370924" y="4454500"/>
            <a:ext cx="1001276" cy="156588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853020" y="4420014"/>
            <a:ext cx="1327521" cy="13852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3059832" y="551723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ight Arrow 63"/>
          <p:cNvSpPr/>
          <p:nvPr/>
        </p:nvSpPr>
        <p:spPr>
          <a:xfrm rot="16200000">
            <a:off x="7812360" y="3995772"/>
            <a:ext cx="288032" cy="153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7474504" y="3407833"/>
            <a:ext cx="166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/>
              <a:t>ε</a:t>
            </a:r>
            <a:r>
              <a:rPr lang="en-GB" i="1" dirty="0"/>
              <a:t>E</a:t>
            </a:r>
            <a:r>
              <a:rPr lang="en-GB" baseline="30000" dirty="0"/>
              <a:t>2 </a:t>
            </a:r>
            <a:r>
              <a:rPr lang="en-GB" dirty="0"/>
              <a:t>tensile force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4348047" y="5939988"/>
            <a:ext cx="186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dislocations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65656" y="5147900"/>
            <a:ext cx="1742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slip planes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835696" y="4643844"/>
            <a:ext cx="2056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voids and inclusions</a:t>
            </a:r>
          </a:p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evolve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16916" y="5562951"/>
            <a:ext cx="1655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vacancies move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4" name="Right Arrow 73"/>
          <p:cNvSpPr/>
          <p:nvPr/>
        </p:nvSpPr>
        <p:spPr>
          <a:xfrm rot="18314125">
            <a:off x="5244899" y="4840881"/>
            <a:ext cx="432048" cy="2151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68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55576" y="2204864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It all starts with field emission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09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30" y="332656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black"/>
                </a:solidFill>
              </a:rPr>
              <a:t>The surface potential used for solving the Fowler-</a:t>
            </a:r>
            <a:r>
              <a:rPr lang="en-US" sz="3200" dirty="0" err="1" smtClean="0">
                <a:solidFill>
                  <a:prstClr val="black"/>
                </a:solidFill>
              </a:rPr>
              <a:t>Nordheim</a:t>
            </a:r>
            <a:r>
              <a:rPr lang="en-US" sz="3200" dirty="0" smtClean="0">
                <a:solidFill>
                  <a:prstClr val="black"/>
                </a:solidFill>
              </a:rPr>
              <a:t> equation</a:t>
            </a: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6206" y="1700808"/>
            <a:ext cx="5127843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74" y="3068960"/>
            <a:ext cx="926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prstClr val="black"/>
                </a:solidFill>
              </a:rPr>
              <a:t>V</a:t>
            </a:r>
            <a:r>
              <a:rPr lang="en-US" sz="2800" dirty="0" smtClean="0">
                <a:solidFill>
                  <a:prstClr val="black"/>
                </a:solidFill>
              </a:rPr>
              <a:t>(</a:t>
            </a:r>
            <a:r>
              <a:rPr lang="en-US" sz="2800" i="1" dirty="0" smtClean="0">
                <a:solidFill>
                  <a:prstClr val="black"/>
                </a:solidFill>
              </a:rPr>
              <a:t>z</a:t>
            </a:r>
            <a:r>
              <a:rPr lang="en-US" sz="2800" dirty="0" smtClean="0">
                <a:solidFill>
                  <a:prstClr val="black"/>
                </a:solidFill>
              </a:rPr>
              <a:t>)=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773475"/>
            <a:ext cx="4267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prstClr val="black"/>
                </a:solidFill>
              </a:rPr>
              <a:t>{</a:t>
            </a:r>
            <a:endParaRPr lang="en-US" sz="6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5" y="2853034"/>
            <a:ext cx="3032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-</a:t>
            </a:r>
            <a:r>
              <a:rPr lang="en-US" sz="2800" i="1" dirty="0" err="1" smtClean="0">
                <a:solidFill>
                  <a:prstClr val="black"/>
                </a:solidFill>
              </a:rPr>
              <a:t>W</a:t>
            </a:r>
            <a:r>
              <a:rPr lang="en-US" sz="2800" i="1" baseline="-25000" dirty="0" err="1" smtClean="0">
                <a:solidFill>
                  <a:prstClr val="black"/>
                </a:solidFill>
              </a:rPr>
              <a:t>a</a:t>
            </a:r>
            <a:r>
              <a:rPr lang="en-US" sz="2800" dirty="0" smtClean="0">
                <a:solidFill>
                  <a:prstClr val="black"/>
                </a:solidFill>
              </a:rPr>
              <a:t>		for </a:t>
            </a:r>
            <a:r>
              <a:rPr lang="en-US" sz="2800" i="1" dirty="0" smtClean="0">
                <a:solidFill>
                  <a:prstClr val="black"/>
                </a:solidFill>
              </a:rPr>
              <a:t>z</a:t>
            </a:r>
            <a:r>
              <a:rPr lang="en-US" sz="2800" dirty="0" smtClean="0">
                <a:solidFill>
                  <a:prstClr val="black"/>
                </a:solidFill>
              </a:rPr>
              <a:t>&lt;0</a:t>
            </a:r>
          </a:p>
          <a:p>
            <a:r>
              <a:rPr lang="en-US" sz="2800" dirty="0" smtClean="0">
                <a:solidFill>
                  <a:prstClr val="black"/>
                </a:solidFill>
              </a:rPr>
              <a:t>-</a:t>
            </a:r>
            <a:r>
              <a:rPr lang="en-US" sz="2800" i="1" dirty="0" smtClean="0">
                <a:solidFill>
                  <a:prstClr val="black"/>
                </a:solidFill>
              </a:rPr>
              <a:t>eEz</a:t>
            </a:r>
            <a:r>
              <a:rPr lang="en-US" sz="2800" dirty="0" smtClean="0">
                <a:solidFill>
                  <a:prstClr val="black"/>
                </a:solidFill>
              </a:rPr>
              <a:t>-</a:t>
            </a:r>
            <a:r>
              <a:rPr lang="en-US" sz="2800" i="1" dirty="0" smtClean="0">
                <a:solidFill>
                  <a:prstClr val="black"/>
                </a:solidFill>
              </a:rPr>
              <a:t>e</a:t>
            </a:r>
            <a:r>
              <a:rPr lang="en-US" sz="2800" baseline="30000" dirty="0" smtClean="0">
                <a:solidFill>
                  <a:prstClr val="black"/>
                </a:solidFill>
              </a:rPr>
              <a:t>2</a:t>
            </a:r>
            <a:r>
              <a:rPr lang="en-US" sz="2800" dirty="0" smtClean="0">
                <a:solidFill>
                  <a:prstClr val="black"/>
                </a:solidFill>
              </a:rPr>
              <a:t>/4</a:t>
            </a:r>
            <a:r>
              <a:rPr lang="en-US" sz="2800" i="1" dirty="0" smtClean="0">
                <a:solidFill>
                  <a:prstClr val="black"/>
                </a:solidFill>
              </a:rPr>
              <a:t>z</a:t>
            </a:r>
            <a:r>
              <a:rPr lang="en-US" sz="2800" dirty="0" smtClean="0">
                <a:solidFill>
                  <a:prstClr val="black"/>
                </a:solidFill>
              </a:rPr>
              <a:t>	for </a:t>
            </a:r>
            <a:r>
              <a:rPr lang="en-US" sz="2800" i="1" dirty="0" smtClean="0">
                <a:solidFill>
                  <a:prstClr val="black"/>
                </a:solidFill>
              </a:rPr>
              <a:t>z</a:t>
            </a:r>
            <a:r>
              <a:rPr lang="en-US" sz="2800" dirty="0" smtClean="0">
                <a:solidFill>
                  <a:prstClr val="black"/>
                </a:solidFill>
              </a:rPr>
              <a:t>&gt;0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04048" y="4005064"/>
            <a:ext cx="36004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50"/>
            <a:ext cx="70567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The Fowler-</a:t>
            </a:r>
            <a:r>
              <a:rPr lang="en-US" sz="2800" dirty="0" err="1" smtClean="0">
                <a:solidFill>
                  <a:prstClr val="black"/>
                </a:solidFill>
              </a:rPr>
              <a:t>Nordheim</a:t>
            </a:r>
            <a:r>
              <a:rPr lang="en-US" sz="2800" dirty="0" smtClean="0">
                <a:solidFill>
                  <a:prstClr val="black"/>
                </a:solidFill>
              </a:rPr>
              <a:t> equation </a:t>
            </a:r>
          </a:p>
          <a:p>
            <a:pPr algn="ctr"/>
            <a:r>
              <a:rPr lang="en-US" sz="2800" dirty="0" smtClean="0">
                <a:solidFill>
                  <a:prstClr val="black"/>
                </a:solidFill>
              </a:rPr>
              <a:t>(approximate, practical form)</a:t>
            </a:r>
            <a:endParaRPr lang="en-US" sz="2800" dirty="0">
              <a:solidFill>
                <a:prstClr val="black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467593" y="1484784"/>
          <a:ext cx="8249691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7" name="Equation" r:id="rId4" imgW="2831760" imgH="939600" progId="Equation.3">
                  <p:embed/>
                </p:oleObj>
              </mc:Choice>
              <mc:Fallback>
                <p:oleObj name="Equation" r:id="rId4" imgW="2831760" imgH="939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93" y="1484784"/>
                        <a:ext cx="8249691" cy="27363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4581226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Units: [</a:t>
            </a:r>
            <a:r>
              <a:rPr lang="en-US" sz="2400" i="1" dirty="0" smtClean="0">
                <a:solidFill>
                  <a:prstClr val="black"/>
                </a:solidFill>
              </a:rPr>
              <a:t>I</a:t>
            </a:r>
            <a:r>
              <a:rPr lang="en-US" sz="2400" dirty="0" smtClean="0">
                <a:solidFill>
                  <a:prstClr val="black"/>
                </a:solidFill>
              </a:rPr>
              <a:t>]=A, [</a:t>
            </a:r>
            <a:r>
              <a:rPr lang="en-US" sz="2400" i="1" dirty="0" smtClean="0">
                <a:solidFill>
                  <a:prstClr val="black"/>
                </a:solidFill>
              </a:rPr>
              <a:t>E</a:t>
            </a:r>
            <a:r>
              <a:rPr lang="en-US" sz="2400" dirty="0" smtClean="0">
                <a:solidFill>
                  <a:prstClr val="black"/>
                </a:solidFill>
              </a:rPr>
              <a:t>]=MV/m, [</a:t>
            </a:r>
            <a:r>
              <a:rPr lang="en-US" sz="2400" dirty="0" err="1" smtClean="0">
                <a:solidFill>
                  <a:prstClr val="black"/>
                </a:solidFill>
              </a:rPr>
              <a:t>A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e</a:t>
            </a:r>
            <a:r>
              <a:rPr lang="en-US" sz="2400" dirty="0" smtClean="0">
                <a:solidFill>
                  <a:prstClr val="black"/>
                </a:solidFill>
              </a:rPr>
              <a:t>]=m</a:t>
            </a:r>
            <a:r>
              <a:rPr lang="en-US" sz="2400" baseline="30000" dirty="0" smtClean="0">
                <a:solidFill>
                  <a:prstClr val="black"/>
                </a:solidFill>
              </a:rPr>
              <a:t>2</a:t>
            </a:r>
            <a:r>
              <a:rPr lang="en-US" sz="2400" dirty="0" smtClean="0">
                <a:solidFill>
                  <a:prstClr val="black"/>
                </a:solidFill>
              </a:rPr>
              <a:t>, [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]=</a:t>
            </a:r>
            <a:r>
              <a:rPr lang="en-US" sz="2400" dirty="0" err="1" smtClean="0">
                <a:solidFill>
                  <a:prstClr val="black"/>
                </a:solidFill>
                <a:sym typeface="Symbol"/>
              </a:rPr>
              <a:t>eV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 and []=dimensionless</a:t>
            </a:r>
            <a:r>
              <a:rPr lang="en-US" sz="2400" dirty="0" smtClean="0">
                <a:solidFill>
                  <a:prstClr val="black"/>
                </a:solidFill>
              </a:rPr>
              <a:t>   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94" y="5445322"/>
            <a:ext cx="3779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Values: 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 = 4.5 </a:t>
            </a:r>
            <a:r>
              <a:rPr lang="en-US" sz="2400" dirty="0" err="1" smtClean="0">
                <a:solidFill>
                  <a:prstClr val="black"/>
                </a:solidFill>
                <a:sym typeface="Symbol"/>
              </a:rPr>
              <a:t>eV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 for copper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8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The Fowler-</a:t>
            </a:r>
            <a:r>
              <a:rPr lang="en-US" sz="2400" dirty="0" err="1" smtClean="0">
                <a:solidFill>
                  <a:prstClr val="black"/>
                </a:solidFill>
              </a:rPr>
              <a:t>Nordheim</a:t>
            </a:r>
            <a:r>
              <a:rPr lang="en-US" sz="2400" dirty="0" smtClean="0">
                <a:solidFill>
                  <a:prstClr val="black"/>
                </a:solidFill>
              </a:rPr>
              <a:t> equation </a:t>
            </a:r>
          </a:p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Analyzing real data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55577" y="1412777"/>
          <a:ext cx="2448271" cy="709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4" name="Equation" r:id="rId4" imgW="787320" imgH="228600" progId="Equation.3">
                  <p:embed/>
                </p:oleObj>
              </mc:Choice>
              <mc:Fallback>
                <p:oleObj name="Equation" r:id="rId4" imgW="78732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7" y="1412777"/>
                        <a:ext cx="2448271" cy="7094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043608" y="4005065"/>
          <a:ext cx="2088232" cy="803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5" name="Equation" r:id="rId6" imgW="1155600" imgH="444240" progId="Equation.3">
                  <p:embed/>
                </p:oleObj>
              </mc:Choice>
              <mc:Fallback>
                <p:oleObj name="Equation" r:id="rId6" imgW="1155600" imgH="444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005065"/>
                        <a:ext cx="2088232" cy="8038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83570" y="2925042"/>
          <a:ext cx="2448272" cy="8581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6" name="Equation" r:id="rId8" imgW="1231560" imgH="431640" progId="Equation.3">
                  <p:embed/>
                </p:oleObj>
              </mc:Choice>
              <mc:Fallback>
                <p:oleObj name="Equation" r:id="rId8" imgW="123156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0" y="2925042"/>
                        <a:ext cx="2448272" cy="8581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Down Arrow 8"/>
          <p:cNvSpPr/>
          <p:nvPr/>
        </p:nvSpPr>
        <p:spPr>
          <a:xfrm>
            <a:off x="1763690" y="2276872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924722" y="3068166"/>
            <a:ext cx="2448272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48858" y="4292302"/>
            <a:ext cx="2664296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065637" y="1989192"/>
          <a:ext cx="84772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7" name="Equation" r:id="rId10" imgW="507960" imgH="431640" progId="Equation.3">
                  <p:embed/>
                </p:oleObj>
              </mc:Choice>
              <mc:Fallback>
                <p:oleObj name="Equation" r:id="rId10" imgW="507960" imgH="431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5637" y="1989192"/>
                        <a:ext cx="847725" cy="719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7956425" y="4293988"/>
          <a:ext cx="305213" cy="678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8" name="Equation" r:id="rId12" imgW="177480" imgH="393480" progId="Equation.3">
                  <p:embed/>
                </p:oleObj>
              </mc:Choice>
              <mc:Fallback>
                <p:oleObj name="Equation" r:id="rId12" imgW="1774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425" y="4293988"/>
                        <a:ext cx="305213" cy="6785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Connector 17"/>
          <p:cNvCxnSpPr/>
          <p:nvPr/>
        </p:nvCxnSpPr>
        <p:spPr>
          <a:xfrm rot="16200000" flipH="1">
            <a:off x="5652120" y="2205707"/>
            <a:ext cx="180020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76256" y="2493788"/>
            <a:ext cx="405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-</a:t>
            </a:r>
            <a:r>
              <a:rPr lang="en-US" sz="2400" dirty="0" smtClean="0">
                <a:solidFill>
                  <a:prstClr val="black"/>
                </a:solidFill>
                <a:sym typeface="Symbol"/>
              </a:rPr>
              <a:t></a:t>
            </a:r>
            <a:endParaRPr lang="en-US" sz="2400" dirty="0">
              <a:solidFill>
                <a:prstClr val="black"/>
              </a:solidFill>
            </a:endParaRPr>
          </a:p>
        </p:txBody>
      </p:sp>
      <p:graphicFrame>
        <p:nvGraphicFramePr>
          <p:cNvPr id="2056" name="Object 7"/>
          <p:cNvGraphicFramePr>
            <a:graphicFrameLocks noChangeAspect="1"/>
          </p:cNvGraphicFramePr>
          <p:nvPr/>
        </p:nvGraphicFramePr>
        <p:xfrm>
          <a:off x="173038" y="5084763"/>
          <a:ext cx="3889375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9" name="Equation" r:id="rId14" imgW="2222280" imgH="444240" progId="Equation.3">
                  <p:embed/>
                </p:oleObj>
              </mc:Choice>
              <mc:Fallback>
                <p:oleObj name="Equation" r:id="rId14" imgW="2222280" imgH="444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5084763"/>
                        <a:ext cx="3889375" cy="779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5-Point Star 13"/>
          <p:cNvSpPr/>
          <p:nvPr/>
        </p:nvSpPr>
        <p:spPr>
          <a:xfrm>
            <a:off x="5796136" y="2204864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5940158" y="2492896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6156182" y="2564904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5-Point Star 16"/>
          <p:cNvSpPr/>
          <p:nvPr/>
        </p:nvSpPr>
        <p:spPr>
          <a:xfrm>
            <a:off x="6244958" y="2797696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5-Point Star 19"/>
          <p:cNvSpPr/>
          <p:nvPr/>
        </p:nvSpPr>
        <p:spPr>
          <a:xfrm>
            <a:off x="6372206" y="2996952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5-Point Star 20"/>
          <p:cNvSpPr/>
          <p:nvPr/>
        </p:nvSpPr>
        <p:spPr>
          <a:xfrm>
            <a:off x="6444208" y="3140968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6702158" y="3254896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5-Point Star 22"/>
          <p:cNvSpPr/>
          <p:nvPr/>
        </p:nvSpPr>
        <p:spPr>
          <a:xfrm>
            <a:off x="6876256" y="3356992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5-Point Star 23"/>
          <p:cNvSpPr/>
          <p:nvPr/>
        </p:nvSpPr>
        <p:spPr>
          <a:xfrm>
            <a:off x="7006958" y="3559696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4010" y="530130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You will have the opportunity to analyze a real set of data tonight for homework!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88640"/>
            <a:ext cx="4573488" cy="2758090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187624" y="949752"/>
            <a:ext cx="1008112" cy="648072"/>
          </a:xfrm>
          <a:prstGeom prst="rightArrow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7115944" y="871145"/>
            <a:ext cx="1008112" cy="648072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476672"/>
            <a:ext cx="1603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</a:t>
            </a:r>
            <a:r>
              <a:rPr lang="en-GB" dirty="0" smtClean="0"/>
              <a:t>ncident power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469544" y="1619508"/>
            <a:ext cx="1281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transmitted</a:t>
            </a:r>
          </a:p>
          <a:p>
            <a:r>
              <a:rPr lang="en-GB" dirty="0" smtClean="0"/>
              <a:t>power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71600" y="6309320"/>
            <a:ext cx="72008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rapezoid 15"/>
          <p:cNvSpPr/>
          <p:nvPr/>
        </p:nvSpPr>
        <p:spPr>
          <a:xfrm>
            <a:off x="2195736" y="3429000"/>
            <a:ext cx="2880320" cy="2880320"/>
          </a:xfrm>
          <a:prstGeom prst="trapezoid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apezoid 17"/>
          <p:cNvSpPr>
            <a:spLocks noChangeAspect="1"/>
          </p:cNvSpPr>
          <p:nvPr/>
        </p:nvSpPr>
        <p:spPr>
          <a:xfrm>
            <a:off x="3096816" y="4005064"/>
            <a:ext cx="2880320" cy="2304256"/>
          </a:xfrm>
          <a:prstGeom prst="trapezoid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1624378" y="1916405"/>
            <a:ext cx="346720" cy="262191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rapezoid 20"/>
          <p:cNvSpPr/>
          <p:nvPr/>
        </p:nvSpPr>
        <p:spPr>
          <a:xfrm>
            <a:off x="2195736" y="6093296"/>
            <a:ext cx="4680520" cy="216024"/>
          </a:xfrm>
          <a:prstGeom prst="trapezoid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59281" y="2278807"/>
            <a:ext cx="1677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reflected power</a:t>
            </a:r>
            <a:endParaRPr lang="en-US" dirty="0"/>
          </a:p>
        </p:txBody>
      </p:sp>
      <p:sp>
        <p:nvSpPr>
          <p:cNvPr id="17" name="Trapezoid 16"/>
          <p:cNvSpPr>
            <a:spLocks noChangeAspect="1"/>
          </p:cNvSpPr>
          <p:nvPr/>
        </p:nvSpPr>
        <p:spPr>
          <a:xfrm>
            <a:off x="3096816" y="4005064"/>
            <a:ext cx="1763216" cy="2304256"/>
          </a:xfrm>
          <a:prstGeom prst="trapezoid">
            <a:avLst>
              <a:gd name="adj" fmla="val 32779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rapezoid 19"/>
          <p:cNvSpPr/>
          <p:nvPr/>
        </p:nvSpPr>
        <p:spPr>
          <a:xfrm>
            <a:off x="4932040" y="4077072"/>
            <a:ext cx="1944216" cy="2232247"/>
          </a:xfrm>
          <a:prstGeom prst="trapezoi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ightning Bolt 2"/>
          <p:cNvSpPr/>
          <p:nvPr/>
        </p:nvSpPr>
        <p:spPr>
          <a:xfrm>
            <a:off x="4572000" y="594628"/>
            <a:ext cx="792088" cy="1008112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267744" y="6093296"/>
            <a:ext cx="266429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91680" y="3356992"/>
            <a:ext cx="943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incident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337511" y="5079255"/>
            <a:ext cx="128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transmitted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66364" y="5228390"/>
            <a:ext cx="102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reflected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185576" y="3578435"/>
            <a:ext cx="720080" cy="1597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86656" y="307658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Suppression of transmission and reflection due to breakdown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2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90</a:t>
            </a:fld>
            <a:endParaRPr lang="en-US"/>
          </a:p>
        </p:txBody>
      </p:sp>
      <p:pic>
        <p:nvPicPr>
          <p:cNvPr id="15362" name="Picture 2" descr="\\CERN\dfs\Workspaces\w\Wuensch\Talks\2013\Linear collider school 2013\Part 6 High Gradient\IMG_29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72" y="12462"/>
            <a:ext cx="9259907" cy="694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6545" y="602128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Field emitter observed in Chamonix, France. </a:t>
            </a:r>
            <a:r>
              <a:rPr lang="en-GB" dirty="0" err="1" smtClean="0">
                <a:solidFill>
                  <a:srgbClr val="FFFF00"/>
                </a:solidFill>
              </a:rPr>
              <a:t>MeVArc</a:t>
            </a:r>
            <a:r>
              <a:rPr lang="en-GB" dirty="0" smtClean="0">
                <a:solidFill>
                  <a:srgbClr val="FFFF00"/>
                </a:solidFill>
              </a:rPr>
              <a:t> mini-school on rf acceleration.</a:t>
            </a:r>
          </a:p>
          <a:p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55033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76226" y="50588"/>
            <a:ext cx="7954963" cy="510012"/>
          </a:xfrm>
        </p:spPr>
        <p:txBody>
          <a:bodyPr lIns="90000" tIns="46800" rIns="90000" bIns="46800" anchor="ctr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Electron emission</a:t>
            </a:r>
          </a:p>
        </p:txBody>
      </p:sp>
      <p:graphicFrame>
        <p:nvGraphicFramePr>
          <p:cNvPr id="18435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3430637" y="762002"/>
          <a:ext cx="52800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5" name="Equation" r:id="rId4" imgW="3759200" imgH="482600" progId="Equation.3">
                  <p:embed/>
                </p:oleObj>
              </mc:Choice>
              <mc:Fallback>
                <p:oleObj name="Equation" r:id="rId4" imgW="3759200" imgH="482600" progId="Equation.3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0637" y="762002"/>
                        <a:ext cx="528002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Rectangle 46"/>
          <p:cNvSpPr>
            <a:spLocks noChangeArrowheads="1"/>
          </p:cNvSpPr>
          <p:nvPr/>
        </p:nvSpPr>
        <p:spPr bwMode="auto">
          <a:xfrm>
            <a:off x="762000" y="885825"/>
            <a:ext cx="19050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443040"/>
            <a:ext cx="3810000" cy="293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8438" name="Rectangle 8"/>
          <p:cNvSpPr>
            <a:spLocks noChangeArrowheads="1"/>
          </p:cNvSpPr>
          <p:nvPr/>
        </p:nvSpPr>
        <p:spPr bwMode="auto">
          <a:xfrm>
            <a:off x="0" y="5638800"/>
            <a:ext cx="9144000" cy="6096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39" name="Text Box 9"/>
          <p:cNvSpPr txBox="1">
            <a:spLocks noChangeArrowheads="1"/>
          </p:cNvSpPr>
          <p:nvPr/>
        </p:nvSpPr>
        <p:spPr bwMode="auto">
          <a:xfrm>
            <a:off x="3816398" y="5791201"/>
            <a:ext cx="17620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FFFFFF"/>
                </a:solidFill>
              </a:rPr>
              <a:t>Copper surface</a:t>
            </a:r>
          </a:p>
        </p:txBody>
      </p:sp>
      <p:sp>
        <p:nvSpPr>
          <p:cNvPr id="18440" name="Oval 11"/>
          <p:cNvSpPr>
            <a:spLocks noChangeArrowheads="1"/>
          </p:cNvSpPr>
          <p:nvPr/>
        </p:nvSpPr>
        <p:spPr bwMode="auto">
          <a:xfrm>
            <a:off x="1752600" y="5410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1" name="Oval 12"/>
          <p:cNvSpPr>
            <a:spLocks noChangeArrowheads="1"/>
          </p:cNvSpPr>
          <p:nvPr/>
        </p:nvSpPr>
        <p:spPr bwMode="auto">
          <a:xfrm>
            <a:off x="2133600" y="55626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2" name="Oval 13"/>
          <p:cNvSpPr>
            <a:spLocks noChangeArrowheads="1"/>
          </p:cNvSpPr>
          <p:nvPr/>
        </p:nvSpPr>
        <p:spPr bwMode="auto">
          <a:xfrm>
            <a:off x="3702050" y="5334000"/>
            <a:ext cx="152400" cy="6858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3" name="Oval 14"/>
          <p:cNvSpPr>
            <a:spLocks noChangeArrowheads="1"/>
          </p:cNvSpPr>
          <p:nvPr/>
        </p:nvSpPr>
        <p:spPr bwMode="auto">
          <a:xfrm>
            <a:off x="914400" y="5029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4" name="Rectangle 15"/>
          <p:cNvSpPr>
            <a:spLocks noChangeArrowheads="1"/>
          </p:cNvSpPr>
          <p:nvPr/>
        </p:nvSpPr>
        <p:spPr bwMode="auto">
          <a:xfrm>
            <a:off x="914400" y="5334000"/>
            <a:ext cx="76200" cy="6096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5" name="Oval 16"/>
          <p:cNvSpPr>
            <a:spLocks noChangeArrowheads="1"/>
          </p:cNvSpPr>
          <p:nvPr/>
        </p:nvSpPr>
        <p:spPr bwMode="auto">
          <a:xfrm>
            <a:off x="1371600" y="5410200"/>
            <a:ext cx="76200" cy="609600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46" name="Text Box 17"/>
          <p:cNvSpPr txBox="1">
            <a:spLocks noChangeArrowheads="1"/>
          </p:cNvSpPr>
          <p:nvPr/>
        </p:nvSpPr>
        <p:spPr bwMode="auto">
          <a:xfrm>
            <a:off x="152400" y="4311747"/>
            <a:ext cx="29530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typical picture </a:t>
            </a: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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geometric perturbations (</a:t>
            </a:r>
            <a:r>
              <a:rPr lang="en-US" smtClean="0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)</a:t>
            </a:r>
            <a:endParaRPr lang="en-US" smtClean="0">
              <a:solidFill>
                <a:srgbClr val="B02A30"/>
              </a:solidFill>
            </a:endParaRPr>
          </a:p>
        </p:txBody>
      </p:sp>
      <p:sp>
        <p:nvSpPr>
          <p:cNvPr id="18447" name="Rectangle 19"/>
          <p:cNvSpPr>
            <a:spLocks noChangeArrowheads="1"/>
          </p:cNvSpPr>
          <p:nvPr/>
        </p:nvSpPr>
        <p:spPr bwMode="auto">
          <a:xfrm>
            <a:off x="4114857" y="228601"/>
            <a:ext cx="38523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b="1" i="1" smtClean="0">
                <a:solidFill>
                  <a:srgbClr val="131313"/>
                </a:solidFill>
              </a:rPr>
              <a:t>Fowler Nordheim Law (RF fields):</a:t>
            </a:r>
          </a:p>
        </p:txBody>
      </p:sp>
      <p:sp>
        <p:nvSpPr>
          <p:cNvPr id="18448" name="Rectangle 20"/>
          <p:cNvSpPr>
            <a:spLocks noChangeArrowheads="1"/>
          </p:cNvSpPr>
          <p:nvPr/>
        </p:nvSpPr>
        <p:spPr bwMode="auto">
          <a:xfrm>
            <a:off x="5029200" y="2133600"/>
            <a:ext cx="385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457200" fontAlgn="base">
              <a:spcBef>
                <a:spcPct val="10000"/>
              </a:spcBef>
              <a:spcAft>
                <a:spcPct val="10000"/>
              </a:spcAft>
              <a:buClr>
                <a:srgbClr val="0071BC"/>
              </a:buClr>
              <a:buFont typeface="Times New Roman" pitchFamily="18" charset="0"/>
              <a:buAutoNum type="arabicPeriod"/>
            </a:pPr>
            <a:r>
              <a:rPr lang="en-US" smtClean="0">
                <a:solidFill>
                  <a:srgbClr val="131313"/>
                </a:solidFill>
              </a:rPr>
              <a:t>High field enhancements (</a:t>
            </a:r>
            <a:r>
              <a:rPr lang="en-US" smtClean="0">
                <a:solidFill>
                  <a:srgbClr val="131313"/>
                </a:solidFill>
                <a:latin typeface="Symbol" pitchFamily="18" charset="2"/>
              </a:rPr>
              <a:t>b</a:t>
            </a:r>
            <a:r>
              <a:rPr lang="en-US" smtClean="0">
                <a:solidFill>
                  <a:srgbClr val="131313"/>
                </a:solidFill>
              </a:rPr>
              <a:t>) can field emission.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49" name="Line 22"/>
          <p:cNvSpPr>
            <a:spLocks noChangeShapeType="1"/>
          </p:cNvSpPr>
          <p:nvPr/>
        </p:nvSpPr>
        <p:spPr bwMode="auto">
          <a:xfrm flipH="1" flipV="1">
            <a:off x="7848600" y="14478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0" name="Line 23"/>
          <p:cNvSpPr>
            <a:spLocks noChangeShapeType="1"/>
          </p:cNvSpPr>
          <p:nvPr/>
        </p:nvSpPr>
        <p:spPr bwMode="auto">
          <a:xfrm flipH="1" flipV="1">
            <a:off x="6400800" y="1066800"/>
            <a:ext cx="1752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1" name="Rectangle 24"/>
          <p:cNvSpPr>
            <a:spLocks noChangeArrowheads="1"/>
          </p:cNvSpPr>
          <p:nvPr/>
        </p:nvSpPr>
        <p:spPr bwMode="auto">
          <a:xfrm>
            <a:off x="5029200" y="3122613"/>
            <a:ext cx="3857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defTabSz="457200" fontAlgn="base">
              <a:spcBef>
                <a:spcPct val="10000"/>
              </a:spcBef>
              <a:spcAft>
                <a:spcPct val="10000"/>
              </a:spcAft>
              <a:buClr>
                <a:srgbClr val="0071BC"/>
              </a:buClr>
              <a:buFont typeface="Times New Roman" pitchFamily="18" charset="0"/>
              <a:buAutoNum type="arabicPeriod" startAt="2"/>
            </a:pPr>
            <a:r>
              <a:rPr lang="en-US" smtClean="0">
                <a:solidFill>
                  <a:srgbClr val="131313"/>
                </a:solidFill>
              </a:rPr>
              <a:t>Low work function (</a:t>
            </a:r>
            <a:r>
              <a:rPr lang="en-US" smtClean="0">
                <a:solidFill>
                  <a:srgbClr val="131313"/>
                </a:solidFill>
                <a:latin typeface="Symbol" pitchFamily="18" charset="2"/>
              </a:rPr>
              <a:t>f</a:t>
            </a:r>
            <a:r>
              <a:rPr lang="en-US" baseline="-25000" smtClean="0">
                <a:solidFill>
                  <a:srgbClr val="131313"/>
                </a:solidFill>
                <a:latin typeface="Symbol" pitchFamily="18" charset="2"/>
              </a:rPr>
              <a:t>0</a:t>
            </a:r>
            <a:r>
              <a:rPr lang="en-US" smtClean="0">
                <a:solidFill>
                  <a:srgbClr val="131313"/>
                </a:solidFill>
              </a:rPr>
              <a:t>) in small areas can cause field emission.</a:t>
            </a:r>
            <a:r>
              <a:rPr lang="en-US" smtClean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8452" name="Freeform 25"/>
          <p:cNvSpPr>
            <a:spLocks/>
          </p:cNvSpPr>
          <p:nvPr/>
        </p:nvSpPr>
        <p:spPr bwMode="auto">
          <a:xfrm>
            <a:off x="2590800" y="5638800"/>
            <a:ext cx="152400" cy="381000"/>
          </a:xfrm>
          <a:custGeom>
            <a:avLst/>
            <a:gdLst>
              <a:gd name="T0" fmla="*/ 0 w 96"/>
              <a:gd name="T1" fmla="*/ 0 h 240"/>
              <a:gd name="T2" fmla="*/ 120967500 w 96"/>
              <a:gd name="T3" fmla="*/ 0 h 240"/>
              <a:gd name="T4" fmla="*/ 0 w 96"/>
              <a:gd name="T5" fmla="*/ 120967500 h 240"/>
              <a:gd name="T6" fmla="*/ 120967500 w 96"/>
              <a:gd name="T7" fmla="*/ 362902500 h 240"/>
              <a:gd name="T8" fmla="*/ 120967500 w 96"/>
              <a:gd name="T9" fmla="*/ 483870000 h 240"/>
              <a:gd name="T10" fmla="*/ 120967500 w 96"/>
              <a:gd name="T11" fmla="*/ 604837500 h 240"/>
              <a:gd name="T12" fmla="*/ 120967500 w 96"/>
              <a:gd name="T13" fmla="*/ 483870000 h 240"/>
              <a:gd name="T14" fmla="*/ 241935000 w 96"/>
              <a:gd name="T15" fmla="*/ 362902500 h 240"/>
              <a:gd name="T16" fmla="*/ 120967500 w 96"/>
              <a:gd name="T17" fmla="*/ 241935000 h 240"/>
              <a:gd name="T18" fmla="*/ 120967500 w 96"/>
              <a:gd name="T19" fmla="*/ 120967500 h 240"/>
              <a:gd name="T20" fmla="*/ 241935000 w 96"/>
              <a:gd name="T21" fmla="*/ 0 h 240"/>
              <a:gd name="T22" fmla="*/ 120967500 w 96"/>
              <a:gd name="T23" fmla="*/ 0 h 240"/>
              <a:gd name="T24" fmla="*/ 0 w 96"/>
              <a:gd name="T25" fmla="*/ 0 h 2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96" h="240">
                <a:moveTo>
                  <a:pt x="0" y="0"/>
                </a:moveTo>
                <a:lnTo>
                  <a:pt x="48" y="0"/>
                </a:lnTo>
                <a:lnTo>
                  <a:pt x="0" y="48"/>
                </a:lnTo>
                <a:lnTo>
                  <a:pt x="48" y="144"/>
                </a:lnTo>
                <a:lnTo>
                  <a:pt x="48" y="192"/>
                </a:lnTo>
                <a:lnTo>
                  <a:pt x="48" y="240"/>
                </a:lnTo>
                <a:lnTo>
                  <a:pt x="48" y="192"/>
                </a:lnTo>
                <a:lnTo>
                  <a:pt x="96" y="144"/>
                </a:lnTo>
                <a:lnTo>
                  <a:pt x="48" y="96"/>
                </a:lnTo>
                <a:lnTo>
                  <a:pt x="48" y="48"/>
                </a:lnTo>
                <a:lnTo>
                  <a:pt x="96" y="0"/>
                </a:lnTo>
                <a:lnTo>
                  <a:pt x="4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3" name="Freeform 26"/>
          <p:cNvSpPr>
            <a:spLocks/>
          </p:cNvSpPr>
          <p:nvPr/>
        </p:nvSpPr>
        <p:spPr bwMode="auto">
          <a:xfrm>
            <a:off x="533400" y="5638800"/>
            <a:ext cx="457200" cy="609600"/>
          </a:xfrm>
          <a:custGeom>
            <a:avLst/>
            <a:gdLst>
              <a:gd name="T0" fmla="*/ 0 w 288"/>
              <a:gd name="T1" fmla="*/ 0 h 384"/>
              <a:gd name="T2" fmla="*/ 241935000 w 288"/>
              <a:gd name="T3" fmla="*/ 120967500 h 384"/>
              <a:gd name="T4" fmla="*/ 120967500 w 288"/>
              <a:gd name="T5" fmla="*/ 241935000 h 384"/>
              <a:gd name="T6" fmla="*/ 362902500 w 288"/>
              <a:gd name="T7" fmla="*/ 362902500 h 384"/>
              <a:gd name="T8" fmla="*/ 362902500 w 288"/>
              <a:gd name="T9" fmla="*/ 604837500 h 384"/>
              <a:gd name="T10" fmla="*/ 604837500 w 288"/>
              <a:gd name="T11" fmla="*/ 725805000 h 384"/>
              <a:gd name="T12" fmla="*/ 725805000 w 288"/>
              <a:gd name="T13" fmla="*/ 967740000 h 38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88" h="384">
                <a:moveTo>
                  <a:pt x="0" y="0"/>
                </a:moveTo>
                <a:lnTo>
                  <a:pt x="96" y="48"/>
                </a:lnTo>
                <a:lnTo>
                  <a:pt x="48" y="96"/>
                </a:lnTo>
                <a:lnTo>
                  <a:pt x="144" y="144"/>
                </a:lnTo>
                <a:lnTo>
                  <a:pt x="144" y="240"/>
                </a:lnTo>
                <a:lnTo>
                  <a:pt x="240" y="288"/>
                </a:lnTo>
                <a:lnTo>
                  <a:pt x="288" y="384"/>
                </a:lnTo>
              </a:path>
            </a:pathLst>
          </a:custGeom>
          <a:noFill/>
          <a:ln w="38100" cmpd="sng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4" name="Rectangle 27"/>
          <p:cNvSpPr>
            <a:spLocks noChangeArrowheads="1"/>
          </p:cNvSpPr>
          <p:nvPr/>
        </p:nvSpPr>
        <p:spPr bwMode="auto">
          <a:xfrm>
            <a:off x="5486400" y="5562600"/>
            <a:ext cx="1371600" cy="76200"/>
          </a:xfrm>
          <a:prstGeom prst="rect">
            <a:avLst/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5" name="Text Box 29"/>
          <p:cNvSpPr txBox="1">
            <a:spLocks noChangeArrowheads="1"/>
          </p:cNvSpPr>
          <p:nvPr/>
        </p:nvSpPr>
        <p:spPr bwMode="auto">
          <a:xfrm>
            <a:off x="5784851" y="5272088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oxides</a:t>
            </a:r>
          </a:p>
        </p:txBody>
      </p:sp>
      <p:sp>
        <p:nvSpPr>
          <p:cNvPr id="18456" name="Freeform 31"/>
          <p:cNvSpPr>
            <a:spLocks/>
          </p:cNvSpPr>
          <p:nvPr/>
        </p:nvSpPr>
        <p:spPr bwMode="auto">
          <a:xfrm>
            <a:off x="7924800" y="5638800"/>
            <a:ext cx="304800" cy="152400"/>
          </a:xfrm>
          <a:custGeom>
            <a:avLst/>
            <a:gdLst>
              <a:gd name="T0" fmla="*/ 120967500 w 192"/>
              <a:gd name="T1" fmla="*/ 0 h 96"/>
              <a:gd name="T2" fmla="*/ 0 w 192"/>
              <a:gd name="T3" fmla="*/ 120967500 h 96"/>
              <a:gd name="T4" fmla="*/ 120967500 w 192"/>
              <a:gd name="T5" fmla="*/ 241935000 h 96"/>
              <a:gd name="T6" fmla="*/ 241935000 w 192"/>
              <a:gd name="T7" fmla="*/ 241935000 h 96"/>
              <a:gd name="T8" fmla="*/ 483870000 w 192"/>
              <a:gd name="T9" fmla="*/ 120967500 h 96"/>
              <a:gd name="T10" fmla="*/ 241935000 w 192"/>
              <a:gd name="T11" fmla="*/ 0 h 96"/>
              <a:gd name="T12" fmla="*/ 120967500 w 192"/>
              <a:gd name="T13" fmla="*/ 0 h 9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" h="96">
                <a:moveTo>
                  <a:pt x="48" y="0"/>
                </a:moveTo>
                <a:lnTo>
                  <a:pt x="0" y="48"/>
                </a:lnTo>
                <a:lnTo>
                  <a:pt x="48" y="96"/>
                </a:lnTo>
                <a:lnTo>
                  <a:pt x="96" y="96"/>
                </a:lnTo>
                <a:lnTo>
                  <a:pt x="192" y="48"/>
                </a:lnTo>
                <a:lnTo>
                  <a:pt x="96" y="0"/>
                </a:lnTo>
                <a:lnTo>
                  <a:pt x="48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57" name="Text Box 32"/>
          <p:cNvSpPr txBox="1">
            <a:spLocks noChangeArrowheads="1"/>
          </p:cNvSpPr>
          <p:nvPr/>
        </p:nvSpPr>
        <p:spPr bwMode="auto">
          <a:xfrm>
            <a:off x="4724401" y="4343497"/>
            <a:ext cx="2831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alternate picture </a:t>
            </a: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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material perturbations (</a:t>
            </a:r>
            <a:r>
              <a:rPr lang="en-US" smtClean="0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f</a:t>
            </a:r>
            <a:r>
              <a:rPr lang="en-US" baseline="-25000" smtClean="0">
                <a:solidFill>
                  <a:srgbClr val="B02A30"/>
                </a:solidFill>
                <a:latin typeface="Symbol" pitchFamily="18" charset="2"/>
                <a:sym typeface="Wingdings" pitchFamily="2" charset="2"/>
              </a:rPr>
              <a:t>0</a:t>
            </a:r>
            <a:r>
              <a:rPr lang="en-US" smtClean="0">
                <a:solidFill>
                  <a:srgbClr val="B02A30"/>
                </a:solidFill>
                <a:sym typeface="Wingdings" pitchFamily="2" charset="2"/>
              </a:rPr>
              <a:t>)</a:t>
            </a:r>
          </a:p>
        </p:txBody>
      </p:sp>
      <p:sp>
        <p:nvSpPr>
          <p:cNvPr id="18458" name="Text Box 33"/>
          <p:cNvSpPr txBox="1">
            <a:spLocks noChangeArrowheads="1"/>
          </p:cNvSpPr>
          <p:nvPr/>
        </p:nvSpPr>
        <p:spPr bwMode="auto">
          <a:xfrm>
            <a:off x="7391400" y="5729288"/>
            <a:ext cx="1197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inclusions</a:t>
            </a:r>
          </a:p>
        </p:txBody>
      </p:sp>
      <p:sp>
        <p:nvSpPr>
          <p:cNvPr id="18459" name="Text Box 34"/>
          <p:cNvSpPr txBox="1">
            <a:spLocks noChangeArrowheads="1"/>
          </p:cNvSpPr>
          <p:nvPr/>
        </p:nvSpPr>
        <p:spPr bwMode="auto">
          <a:xfrm>
            <a:off x="3321058" y="5029201"/>
            <a:ext cx="8002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peaks</a:t>
            </a:r>
          </a:p>
        </p:txBody>
      </p:sp>
      <p:sp>
        <p:nvSpPr>
          <p:cNvPr id="18460" name="Text Box 35"/>
          <p:cNvSpPr txBox="1">
            <a:spLocks noChangeArrowheads="1"/>
          </p:cNvSpPr>
          <p:nvPr/>
        </p:nvSpPr>
        <p:spPr bwMode="auto">
          <a:xfrm>
            <a:off x="2051623" y="4997547"/>
            <a:ext cx="1326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grain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boundaries</a:t>
            </a:r>
          </a:p>
        </p:txBody>
      </p:sp>
      <p:sp>
        <p:nvSpPr>
          <p:cNvPr id="18461" name="Text Box 36"/>
          <p:cNvSpPr txBox="1">
            <a:spLocks noChangeArrowheads="1"/>
          </p:cNvSpPr>
          <p:nvPr/>
        </p:nvSpPr>
        <p:spPr bwMode="auto">
          <a:xfrm>
            <a:off x="752232" y="5729288"/>
            <a:ext cx="8515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B02A30"/>
                </a:solidFill>
              </a:rPr>
              <a:t>cracks</a:t>
            </a:r>
          </a:p>
        </p:txBody>
      </p:sp>
      <p:sp>
        <p:nvSpPr>
          <p:cNvPr id="18462" name="Rectangle 39"/>
          <p:cNvSpPr>
            <a:spLocks noChangeArrowheads="1"/>
          </p:cNvSpPr>
          <p:nvPr/>
        </p:nvSpPr>
        <p:spPr bwMode="auto">
          <a:xfrm>
            <a:off x="5638800" y="6216650"/>
            <a:ext cx="2743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mtClean="0">
                <a:solidFill>
                  <a:srgbClr val="131313"/>
                </a:solidFill>
              </a:rPr>
              <a:t>(suggested by Wuensch and colleagues)</a:t>
            </a:r>
          </a:p>
        </p:txBody>
      </p:sp>
      <p:sp>
        <p:nvSpPr>
          <p:cNvPr id="18463" name="Line 40"/>
          <p:cNvSpPr>
            <a:spLocks noChangeShapeType="1"/>
          </p:cNvSpPr>
          <p:nvPr/>
        </p:nvSpPr>
        <p:spPr bwMode="auto">
          <a:xfrm flipH="1" flipV="1">
            <a:off x="5334000" y="1447800"/>
            <a:ext cx="16764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64" name="Line 41"/>
          <p:cNvSpPr>
            <a:spLocks noChangeShapeType="1"/>
          </p:cNvSpPr>
          <p:nvPr/>
        </p:nvSpPr>
        <p:spPr bwMode="auto">
          <a:xfrm flipH="1" flipV="1">
            <a:off x="5715000" y="11430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sp>
        <p:nvSpPr>
          <p:cNvPr id="18465" name="Line 42"/>
          <p:cNvSpPr>
            <a:spLocks noChangeShapeType="1"/>
          </p:cNvSpPr>
          <p:nvPr/>
        </p:nvSpPr>
        <p:spPr bwMode="auto">
          <a:xfrm flipV="1">
            <a:off x="7010400" y="1143000"/>
            <a:ext cx="12954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mtClean="0">
              <a:solidFill>
                <a:srgbClr val="FFFFFF"/>
              </a:solidFill>
            </a:endParaRP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811266" y="838200"/>
            <a:ext cx="1857375" cy="415925"/>
            <a:chOff x="511" y="528"/>
            <a:chExt cx="1170" cy="262"/>
          </a:xfrm>
        </p:grpSpPr>
        <p:sp>
          <p:nvSpPr>
            <p:cNvPr id="18467" name="Text Box 43"/>
            <p:cNvSpPr txBox="1">
              <a:spLocks noChangeArrowheads="1"/>
            </p:cNvSpPr>
            <p:nvPr/>
          </p:nvSpPr>
          <p:spPr bwMode="auto">
            <a:xfrm>
              <a:off x="768" y="528"/>
              <a:ext cx="91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fontAlgn="base">
                <a:lnSpc>
                  <a:spcPct val="11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mtClean="0">
                  <a:solidFill>
                    <a:srgbClr val="131313"/>
                  </a:solidFill>
                </a:rPr>
                <a:t>(</a:t>
              </a:r>
              <a:r>
                <a:rPr lang="en-US" smtClean="0">
                  <a:solidFill>
                    <a:srgbClr val="131313"/>
                  </a:solidFill>
                  <a:latin typeface="Symbol" pitchFamily="18" charset="2"/>
                </a:rPr>
                <a:t>b, f</a:t>
              </a:r>
              <a:r>
                <a:rPr lang="en-US" baseline="-25000" smtClean="0">
                  <a:solidFill>
                    <a:srgbClr val="131313"/>
                  </a:solidFill>
                  <a:latin typeface="Symbol" pitchFamily="18" charset="2"/>
                </a:rPr>
                <a:t>0</a:t>
              </a:r>
              <a:r>
                <a:rPr lang="en-US" smtClean="0">
                  <a:solidFill>
                    <a:srgbClr val="131313"/>
                  </a:solidFill>
                  <a:latin typeface="Times New Roman" pitchFamily="18" charset="0"/>
                </a:rPr>
                <a:t>, A</a:t>
              </a:r>
              <a:r>
                <a:rPr lang="en-US" baseline="-25000" smtClean="0">
                  <a:solidFill>
                    <a:srgbClr val="131313"/>
                  </a:solidFill>
                  <a:latin typeface="Times New Roman" pitchFamily="18" charset="0"/>
                </a:rPr>
                <a:t>e</a:t>
              </a:r>
              <a:r>
                <a:rPr lang="en-US" smtClean="0">
                  <a:solidFill>
                    <a:srgbClr val="131313"/>
                  </a:solidFill>
                  <a:latin typeface="Times New Roman" pitchFamily="18" charset="0"/>
                </a:rPr>
                <a:t>, E</a:t>
              </a:r>
              <a:r>
                <a:rPr lang="en-US" baseline="-25000" smtClean="0">
                  <a:solidFill>
                    <a:srgbClr val="131313"/>
                  </a:solidFill>
                  <a:latin typeface="Times New Roman" pitchFamily="18" charset="0"/>
                </a:rPr>
                <a:t>0</a:t>
              </a:r>
              <a:r>
                <a:rPr lang="en-US" smtClean="0">
                  <a:solidFill>
                    <a:srgbClr val="131313"/>
                  </a:solidFill>
                </a:rPr>
                <a:t>)</a:t>
              </a:r>
            </a:p>
          </p:txBody>
        </p:sp>
        <p:sp>
          <p:nvSpPr>
            <p:cNvPr id="18468" name="Text Box 44"/>
            <p:cNvSpPr txBox="1">
              <a:spLocks noChangeArrowheads="1"/>
            </p:cNvSpPr>
            <p:nvPr/>
          </p:nvSpPr>
          <p:spPr bwMode="auto">
            <a:xfrm>
              <a:off x="511" y="540"/>
              <a:ext cx="36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57200" fontAlgn="base">
                <a:lnSpc>
                  <a:spcPct val="11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n-US" smtClean="0">
                  <a:solidFill>
                    <a:srgbClr val="131313"/>
                  </a:solidFill>
                  <a:latin typeface="Engravers MT" pitchFamily="18" charset="0"/>
                </a:rPr>
                <a:t>I</a:t>
              </a:r>
              <a:r>
                <a:rPr lang="en-US" baseline="-25000" smtClean="0">
                  <a:solidFill>
                    <a:srgbClr val="131313"/>
                  </a:solidFill>
                  <a:latin typeface="Engravers MT" pitchFamily="18" charset="0"/>
                </a:rPr>
                <a:t>FN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26" y="76201"/>
            <a:ext cx="7954963" cy="877163"/>
          </a:xfrm>
        </p:spPr>
        <p:txBody>
          <a:bodyPr/>
          <a:lstStyle/>
          <a:p>
            <a:pPr eaLnBrk="1" hangingPunct="1"/>
            <a:r>
              <a:rPr lang="en-US" b="0" i="0" smtClean="0">
                <a:solidFill>
                  <a:schemeClr val="accent2"/>
                </a:solidFill>
              </a:rPr>
              <a:t>Schottky Enabled Photo-electron Emission Measurements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35" y="3352805"/>
            <a:ext cx="7935913" cy="2696123"/>
          </a:xfrm>
        </p:spPr>
        <p:txBody>
          <a:bodyPr/>
          <a:lstStyle/>
          <a:p>
            <a:pPr eaLnBrk="1" hangingPunct="1"/>
            <a:r>
              <a:rPr lang="en-US" b="1" u="sng" smtClean="0"/>
              <a:t>Experimental parameters</a:t>
            </a:r>
          </a:p>
          <a:p>
            <a:pPr lvl="1" eaLnBrk="1" hangingPunct="1"/>
            <a:r>
              <a:rPr lang="en-US" smtClean="0"/>
              <a:t>work function of copper = </a:t>
            </a:r>
            <a:r>
              <a:rPr lang="en-US" smtClean="0">
                <a:latin typeface="Symbol" pitchFamily="18" charset="2"/>
              </a:rPr>
              <a:t>f</a:t>
            </a:r>
            <a:r>
              <a:rPr lang="en-US" baseline="-25000" smtClean="0"/>
              <a:t>0</a:t>
            </a:r>
            <a:r>
              <a:rPr lang="en-US" smtClean="0"/>
              <a:t> = 4.65 eV</a:t>
            </a:r>
          </a:p>
          <a:p>
            <a:pPr lvl="1" eaLnBrk="1" hangingPunct="1"/>
            <a:r>
              <a:rPr lang="en-US" smtClean="0"/>
              <a:t>energy of </a:t>
            </a:r>
            <a:r>
              <a:rPr lang="en-US" smtClean="0">
                <a:latin typeface="Symbol" pitchFamily="18" charset="2"/>
              </a:rPr>
              <a:t>l</a:t>
            </a:r>
            <a:r>
              <a:rPr lang="en-US" smtClean="0"/>
              <a:t>=400nm photon = h</a:t>
            </a:r>
            <a:r>
              <a:rPr lang="en-US" smtClean="0">
                <a:latin typeface="Symbol" pitchFamily="18" charset="2"/>
              </a:rPr>
              <a:t>n</a:t>
            </a:r>
            <a:r>
              <a:rPr lang="en-US" smtClean="0"/>
              <a:t>= 3.1 eV </a:t>
            </a:r>
          </a:p>
          <a:p>
            <a:pPr lvl="1" eaLnBrk="1" hangingPunct="1"/>
            <a:r>
              <a:rPr lang="en-US" smtClean="0"/>
              <a:t>Laser pulse length</a:t>
            </a:r>
          </a:p>
          <a:p>
            <a:pPr lvl="2" eaLnBrk="1" hangingPunct="1"/>
            <a:r>
              <a:rPr lang="en-US" smtClean="0"/>
              <a:t>Long =  3 ps</a:t>
            </a:r>
          </a:p>
          <a:p>
            <a:pPr lvl="2" eaLnBrk="1" hangingPunct="1"/>
            <a:r>
              <a:rPr lang="en-US" smtClean="0"/>
              <a:t>Short = 0.1 ps</a:t>
            </a:r>
          </a:p>
          <a:p>
            <a:pPr lvl="1" eaLnBrk="1" hangingPunct="1"/>
            <a:r>
              <a:rPr lang="en-US" smtClean="0"/>
              <a:t>Laser energy ~1 mJ (measured before laser input window) </a:t>
            </a:r>
          </a:p>
          <a:p>
            <a:pPr lvl="1" eaLnBrk="1" hangingPunct="1"/>
            <a:r>
              <a:rPr lang="en-US" smtClean="0"/>
              <a:t>Field (55 – 70 MV/m)</a:t>
            </a: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5605463" y="1081185"/>
            <a:ext cx="553654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ICT</a:t>
            </a:r>
          </a:p>
        </p:txBody>
      </p:sp>
      <p:sp>
        <p:nvSpPr>
          <p:cNvPr id="9221" name="Arc 11"/>
          <p:cNvSpPr>
            <a:spLocks/>
          </p:cNvSpPr>
          <p:nvPr/>
        </p:nvSpPr>
        <p:spPr bwMode="auto">
          <a:xfrm rot="16200000" flipV="1">
            <a:off x="4321224" y="2132062"/>
            <a:ext cx="96837" cy="198438"/>
          </a:xfrm>
          <a:custGeom>
            <a:avLst/>
            <a:gdLst>
              <a:gd name="T0" fmla="*/ 4428 w 21825"/>
              <a:gd name="T1" fmla="*/ 0 h 43200"/>
              <a:gd name="T2" fmla="*/ 0 w 21825"/>
              <a:gd name="T3" fmla="*/ 911496 h 43200"/>
              <a:gd name="T4" fmla="*/ 4428 w 21825"/>
              <a:gd name="T5" fmla="*/ 455760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25" h="43200" fill="none" extrusionOk="0">
                <a:moveTo>
                  <a:pt x="224" y="0"/>
                </a:moveTo>
                <a:cubicBezTo>
                  <a:pt x="12154" y="0"/>
                  <a:pt x="21825" y="9670"/>
                  <a:pt x="21825" y="21600"/>
                </a:cubicBezTo>
                <a:cubicBezTo>
                  <a:pt x="21825" y="33529"/>
                  <a:pt x="12154" y="43200"/>
                  <a:pt x="225" y="43200"/>
                </a:cubicBezTo>
                <a:cubicBezTo>
                  <a:pt x="149" y="43200"/>
                  <a:pt x="74" y="43199"/>
                  <a:pt x="0" y="43198"/>
                </a:cubicBezTo>
              </a:path>
              <a:path w="21825" h="43200" stroke="0" extrusionOk="0">
                <a:moveTo>
                  <a:pt x="224" y="0"/>
                </a:moveTo>
                <a:cubicBezTo>
                  <a:pt x="12154" y="0"/>
                  <a:pt x="21825" y="9670"/>
                  <a:pt x="21825" y="21600"/>
                </a:cubicBezTo>
                <a:cubicBezTo>
                  <a:pt x="21825" y="33529"/>
                  <a:pt x="12154" y="43200"/>
                  <a:pt x="225" y="43200"/>
                </a:cubicBezTo>
                <a:cubicBezTo>
                  <a:pt x="149" y="43200"/>
                  <a:pt x="74" y="43199"/>
                  <a:pt x="0" y="43198"/>
                </a:cubicBezTo>
                <a:lnTo>
                  <a:pt x="225" y="21600"/>
                </a:lnTo>
                <a:lnTo>
                  <a:pt x="224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2" name="Arc 12"/>
          <p:cNvSpPr>
            <a:spLocks/>
          </p:cNvSpPr>
          <p:nvPr/>
        </p:nvSpPr>
        <p:spPr bwMode="auto">
          <a:xfrm rot="16200000" flipV="1">
            <a:off x="5183982" y="2178941"/>
            <a:ext cx="95250" cy="100013"/>
          </a:xfrm>
          <a:custGeom>
            <a:avLst/>
            <a:gdLst>
              <a:gd name="T0" fmla="*/ 415696 w 21825"/>
              <a:gd name="T1" fmla="*/ 857 h 21600"/>
              <a:gd name="T2" fmla="*/ 0 w 21825"/>
              <a:gd name="T3" fmla="*/ 463060 h 21600"/>
              <a:gd name="T4" fmla="*/ 4286 w 21825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25" h="21600" fill="none" extrusionOk="0">
                <a:moveTo>
                  <a:pt x="21824" y="39"/>
                </a:moveTo>
                <a:cubicBezTo>
                  <a:pt x="21802" y="11953"/>
                  <a:pt x="12138" y="21599"/>
                  <a:pt x="225" y="21600"/>
                </a:cubicBezTo>
                <a:cubicBezTo>
                  <a:pt x="149" y="21600"/>
                  <a:pt x="74" y="21599"/>
                  <a:pt x="0" y="21598"/>
                </a:cubicBezTo>
              </a:path>
              <a:path w="21825" h="21600" stroke="0" extrusionOk="0">
                <a:moveTo>
                  <a:pt x="21824" y="39"/>
                </a:moveTo>
                <a:cubicBezTo>
                  <a:pt x="21802" y="11953"/>
                  <a:pt x="12138" y="21599"/>
                  <a:pt x="225" y="21600"/>
                </a:cubicBezTo>
                <a:cubicBezTo>
                  <a:pt x="149" y="21600"/>
                  <a:pt x="74" y="21599"/>
                  <a:pt x="0" y="21598"/>
                </a:cubicBezTo>
                <a:lnTo>
                  <a:pt x="225" y="0"/>
                </a:lnTo>
                <a:lnTo>
                  <a:pt x="21824" y="3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3" name="Line 13"/>
          <p:cNvSpPr>
            <a:spLocks noChangeShapeType="1"/>
          </p:cNvSpPr>
          <p:nvPr/>
        </p:nvSpPr>
        <p:spPr bwMode="auto">
          <a:xfrm>
            <a:off x="4468813" y="227488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4" name="Line 14"/>
          <p:cNvSpPr>
            <a:spLocks noChangeShapeType="1"/>
          </p:cNvSpPr>
          <p:nvPr/>
        </p:nvSpPr>
        <p:spPr bwMode="auto">
          <a:xfrm>
            <a:off x="5181600" y="227488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5" name="Line 15"/>
          <p:cNvSpPr>
            <a:spLocks noChangeShapeType="1"/>
          </p:cNvSpPr>
          <p:nvPr/>
        </p:nvSpPr>
        <p:spPr bwMode="auto">
          <a:xfrm>
            <a:off x="4270375" y="227488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6" name="Arc 16"/>
          <p:cNvSpPr>
            <a:spLocks/>
          </p:cNvSpPr>
          <p:nvPr/>
        </p:nvSpPr>
        <p:spPr bwMode="auto">
          <a:xfrm rot="5400000">
            <a:off x="4321224" y="1722439"/>
            <a:ext cx="96837" cy="198438"/>
          </a:xfrm>
          <a:custGeom>
            <a:avLst/>
            <a:gdLst>
              <a:gd name="T0" fmla="*/ 4428 w 21825"/>
              <a:gd name="T1" fmla="*/ 0 h 43200"/>
              <a:gd name="T2" fmla="*/ 0 w 21825"/>
              <a:gd name="T3" fmla="*/ 911496 h 43200"/>
              <a:gd name="T4" fmla="*/ 4428 w 21825"/>
              <a:gd name="T5" fmla="*/ 455760 h 43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25" h="43200" fill="none" extrusionOk="0">
                <a:moveTo>
                  <a:pt x="224" y="0"/>
                </a:moveTo>
                <a:cubicBezTo>
                  <a:pt x="12154" y="0"/>
                  <a:pt x="21825" y="9670"/>
                  <a:pt x="21825" y="21600"/>
                </a:cubicBezTo>
                <a:cubicBezTo>
                  <a:pt x="21825" y="33529"/>
                  <a:pt x="12154" y="43200"/>
                  <a:pt x="225" y="43200"/>
                </a:cubicBezTo>
                <a:cubicBezTo>
                  <a:pt x="149" y="43200"/>
                  <a:pt x="74" y="43199"/>
                  <a:pt x="0" y="43198"/>
                </a:cubicBezTo>
              </a:path>
              <a:path w="21825" h="43200" stroke="0" extrusionOk="0">
                <a:moveTo>
                  <a:pt x="224" y="0"/>
                </a:moveTo>
                <a:cubicBezTo>
                  <a:pt x="12154" y="0"/>
                  <a:pt x="21825" y="9670"/>
                  <a:pt x="21825" y="21600"/>
                </a:cubicBezTo>
                <a:cubicBezTo>
                  <a:pt x="21825" y="33529"/>
                  <a:pt x="12154" y="43200"/>
                  <a:pt x="225" y="43200"/>
                </a:cubicBezTo>
                <a:cubicBezTo>
                  <a:pt x="149" y="43200"/>
                  <a:pt x="74" y="43199"/>
                  <a:pt x="0" y="43198"/>
                </a:cubicBezTo>
                <a:lnTo>
                  <a:pt x="225" y="21600"/>
                </a:lnTo>
                <a:lnTo>
                  <a:pt x="224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7" name="Arc 17"/>
          <p:cNvSpPr>
            <a:spLocks/>
          </p:cNvSpPr>
          <p:nvPr/>
        </p:nvSpPr>
        <p:spPr bwMode="auto">
          <a:xfrm rot="5400000">
            <a:off x="5183982" y="1774032"/>
            <a:ext cx="95250" cy="100013"/>
          </a:xfrm>
          <a:custGeom>
            <a:avLst/>
            <a:gdLst>
              <a:gd name="T0" fmla="*/ 415696 w 21825"/>
              <a:gd name="T1" fmla="*/ 857 h 21600"/>
              <a:gd name="T2" fmla="*/ 0 w 21825"/>
              <a:gd name="T3" fmla="*/ 463060 h 21600"/>
              <a:gd name="T4" fmla="*/ 4286 w 21825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825" h="21600" fill="none" extrusionOk="0">
                <a:moveTo>
                  <a:pt x="21824" y="39"/>
                </a:moveTo>
                <a:cubicBezTo>
                  <a:pt x="21802" y="11953"/>
                  <a:pt x="12138" y="21599"/>
                  <a:pt x="225" y="21600"/>
                </a:cubicBezTo>
                <a:cubicBezTo>
                  <a:pt x="149" y="21600"/>
                  <a:pt x="74" y="21599"/>
                  <a:pt x="0" y="21598"/>
                </a:cubicBezTo>
              </a:path>
              <a:path w="21825" h="21600" stroke="0" extrusionOk="0">
                <a:moveTo>
                  <a:pt x="21824" y="39"/>
                </a:moveTo>
                <a:cubicBezTo>
                  <a:pt x="21802" y="11953"/>
                  <a:pt x="12138" y="21599"/>
                  <a:pt x="225" y="21600"/>
                </a:cubicBezTo>
                <a:cubicBezTo>
                  <a:pt x="149" y="21600"/>
                  <a:pt x="74" y="21599"/>
                  <a:pt x="0" y="21598"/>
                </a:cubicBezTo>
                <a:lnTo>
                  <a:pt x="225" y="0"/>
                </a:lnTo>
                <a:lnTo>
                  <a:pt x="21824" y="3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8" name="Line 18"/>
          <p:cNvSpPr>
            <a:spLocks noChangeShapeType="1"/>
          </p:cNvSpPr>
          <p:nvPr/>
        </p:nvSpPr>
        <p:spPr bwMode="auto">
          <a:xfrm flipV="1">
            <a:off x="4468813" y="134143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29" name="Line 19"/>
          <p:cNvSpPr>
            <a:spLocks noChangeShapeType="1"/>
          </p:cNvSpPr>
          <p:nvPr/>
        </p:nvSpPr>
        <p:spPr bwMode="auto">
          <a:xfrm flipV="1">
            <a:off x="5181600" y="134143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0" name="Line 20"/>
          <p:cNvSpPr>
            <a:spLocks noChangeShapeType="1"/>
          </p:cNvSpPr>
          <p:nvPr/>
        </p:nvSpPr>
        <p:spPr bwMode="auto">
          <a:xfrm flipV="1">
            <a:off x="4270375" y="1341438"/>
            <a:ext cx="0" cy="4365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1" name="Line 21"/>
          <p:cNvSpPr>
            <a:spLocks noChangeShapeType="1"/>
          </p:cNvSpPr>
          <p:nvPr/>
        </p:nvSpPr>
        <p:spPr bwMode="auto">
          <a:xfrm>
            <a:off x="4468819" y="1341438"/>
            <a:ext cx="712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2" name="Line 22"/>
          <p:cNvSpPr>
            <a:spLocks noChangeShapeType="1"/>
          </p:cNvSpPr>
          <p:nvPr/>
        </p:nvSpPr>
        <p:spPr bwMode="auto">
          <a:xfrm>
            <a:off x="5283200" y="2178050"/>
            <a:ext cx="322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3" name="Line 23"/>
          <p:cNvSpPr>
            <a:spLocks noChangeShapeType="1"/>
          </p:cNvSpPr>
          <p:nvPr/>
        </p:nvSpPr>
        <p:spPr bwMode="auto">
          <a:xfrm>
            <a:off x="5286375" y="1874838"/>
            <a:ext cx="323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4" name="Freeform 24"/>
          <p:cNvSpPr>
            <a:spLocks/>
          </p:cNvSpPr>
          <p:nvPr/>
        </p:nvSpPr>
        <p:spPr bwMode="auto">
          <a:xfrm>
            <a:off x="3886200" y="1341438"/>
            <a:ext cx="388938" cy="1370012"/>
          </a:xfrm>
          <a:custGeom>
            <a:avLst/>
            <a:gdLst>
              <a:gd name="T0" fmla="*/ 1575757998 w 96"/>
              <a:gd name="T1" fmla="*/ 1777398561 h 1056"/>
              <a:gd name="T2" fmla="*/ 0 w 96"/>
              <a:gd name="T3" fmla="*/ 1777398561 h 1056"/>
              <a:gd name="T4" fmla="*/ 0 w 96"/>
              <a:gd name="T5" fmla="*/ 0 h 1056"/>
              <a:gd name="T6" fmla="*/ 1575757998 w 96"/>
              <a:gd name="T7" fmla="*/ 0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6" h="1056">
                <a:moveTo>
                  <a:pt x="96" y="1056"/>
                </a:moveTo>
                <a:lnTo>
                  <a:pt x="0" y="1056"/>
                </a:ln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5" name="Line 25"/>
          <p:cNvSpPr>
            <a:spLocks noChangeShapeType="1"/>
          </p:cNvSpPr>
          <p:nvPr/>
        </p:nvSpPr>
        <p:spPr bwMode="auto">
          <a:xfrm>
            <a:off x="4468819" y="2711450"/>
            <a:ext cx="712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4519613" y="1590677"/>
            <a:ext cx="582612" cy="373063"/>
            <a:chOff x="2256" y="1872"/>
            <a:chExt cx="432" cy="288"/>
          </a:xfrm>
        </p:grpSpPr>
        <p:sp>
          <p:nvSpPr>
            <p:cNvPr id="9259" name="Freeform 27"/>
            <p:cNvSpPr>
              <a:spLocks/>
            </p:cNvSpPr>
            <p:nvPr/>
          </p:nvSpPr>
          <p:spPr bwMode="auto">
            <a:xfrm>
              <a:off x="2256" y="2064"/>
              <a:ext cx="432" cy="96"/>
            </a:xfrm>
            <a:custGeom>
              <a:avLst/>
              <a:gdLst>
                <a:gd name="T0" fmla="*/ 0 w 528"/>
                <a:gd name="T1" fmla="*/ 0 h 96"/>
                <a:gd name="T2" fmla="*/ 193 w 528"/>
                <a:gd name="T3" fmla="*/ 96 h 96"/>
                <a:gd name="T4" fmla="*/ 353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60" name="Freeform 28"/>
            <p:cNvSpPr>
              <a:spLocks/>
            </p:cNvSpPr>
            <p:nvPr/>
          </p:nvSpPr>
          <p:spPr bwMode="auto">
            <a:xfrm>
              <a:off x="2256" y="1968"/>
              <a:ext cx="432" cy="48"/>
            </a:xfrm>
            <a:custGeom>
              <a:avLst/>
              <a:gdLst>
                <a:gd name="T0" fmla="*/ 0 w 528"/>
                <a:gd name="T1" fmla="*/ 0 h 96"/>
                <a:gd name="T2" fmla="*/ 193 w 528"/>
                <a:gd name="T3" fmla="*/ 24 h 96"/>
                <a:gd name="T4" fmla="*/ 353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61" name="Line 29"/>
            <p:cNvSpPr>
              <a:spLocks noChangeShapeType="1"/>
            </p:cNvSpPr>
            <p:nvPr/>
          </p:nvSpPr>
          <p:spPr bwMode="auto">
            <a:xfrm>
              <a:off x="2256" y="187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 flipV="1">
            <a:off x="4519613" y="2089152"/>
            <a:ext cx="582612" cy="373063"/>
            <a:chOff x="2256" y="1872"/>
            <a:chExt cx="432" cy="288"/>
          </a:xfrm>
        </p:grpSpPr>
        <p:sp>
          <p:nvSpPr>
            <p:cNvPr id="9256" name="Freeform 31"/>
            <p:cNvSpPr>
              <a:spLocks/>
            </p:cNvSpPr>
            <p:nvPr/>
          </p:nvSpPr>
          <p:spPr bwMode="auto">
            <a:xfrm>
              <a:off x="2256" y="2064"/>
              <a:ext cx="432" cy="96"/>
            </a:xfrm>
            <a:custGeom>
              <a:avLst/>
              <a:gdLst>
                <a:gd name="T0" fmla="*/ 0 w 528"/>
                <a:gd name="T1" fmla="*/ 0 h 96"/>
                <a:gd name="T2" fmla="*/ 193 w 528"/>
                <a:gd name="T3" fmla="*/ 96 h 96"/>
                <a:gd name="T4" fmla="*/ 353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57" name="Freeform 32"/>
            <p:cNvSpPr>
              <a:spLocks/>
            </p:cNvSpPr>
            <p:nvPr/>
          </p:nvSpPr>
          <p:spPr bwMode="auto">
            <a:xfrm>
              <a:off x="2256" y="1968"/>
              <a:ext cx="432" cy="48"/>
            </a:xfrm>
            <a:custGeom>
              <a:avLst/>
              <a:gdLst>
                <a:gd name="T0" fmla="*/ 0 w 528"/>
                <a:gd name="T1" fmla="*/ 0 h 96"/>
                <a:gd name="T2" fmla="*/ 193 w 528"/>
                <a:gd name="T3" fmla="*/ 24 h 96"/>
                <a:gd name="T4" fmla="*/ 353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58" name="Line 33"/>
            <p:cNvSpPr>
              <a:spLocks noChangeShapeType="1"/>
            </p:cNvSpPr>
            <p:nvPr/>
          </p:nvSpPr>
          <p:spPr bwMode="auto">
            <a:xfrm>
              <a:off x="2256" y="187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</p:grpSp>
      <p:sp>
        <p:nvSpPr>
          <p:cNvPr id="9238" name="Freeform 34"/>
          <p:cNvSpPr>
            <a:spLocks/>
          </p:cNvSpPr>
          <p:nvPr/>
        </p:nvSpPr>
        <p:spPr bwMode="auto">
          <a:xfrm flipH="1" flipV="1">
            <a:off x="3937049" y="2151063"/>
            <a:ext cx="258763" cy="61912"/>
          </a:xfrm>
          <a:custGeom>
            <a:avLst/>
            <a:gdLst>
              <a:gd name="T0" fmla="*/ 0 w 528"/>
              <a:gd name="T1" fmla="*/ 0 h 96"/>
              <a:gd name="T2" fmla="*/ 69171565 w 528"/>
              <a:gd name="T3" fmla="*/ 39928081 h 96"/>
              <a:gd name="T4" fmla="*/ 126814944 w 528"/>
              <a:gd name="T5" fmla="*/ 0 h 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96">
                <a:moveTo>
                  <a:pt x="0" y="0"/>
                </a:moveTo>
                <a:cubicBezTo>
                  <a:pt x="100" y="48"/>
                  <a:pt x="200" y="96"/>
                  <a:pt x="288" y="96"/>
                </a:cubicBezTo>
                <a:cubicBezTo>
                  <a:pt x="376" y="96"/>
                  <a:pt x="452" y="48"/>
                  <a:pt x="52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39" name="Freeform 35"/>
          <p:cNvSpPr>
            <a:spLocks/>
          </p:cNvSpPr>
          <p:nvPr/>
        </p:nvSpPr>
        <p:spPr bwMode="auto">
          <a:xfrm flipH="1" flipV="1">
            <a:off x="3937049" y="2276573"/>
            <a:ext cx="258763" cy="61913"/>
          </a:xfrm>
          <a:custGeom>
            <a:avLst/>
            <a:gdLst>
              <a:gd name="T0" fmla="*/ 0 w 528"/>
              <a:gd name="T1" fmla="*/ 0 h 96"/>
              <a:gd name="T2" fmla="*/ 69171565 w 528"/>
              <a:gd name="T3" fmla="*/ 39929371 h 96"/>
              <a:gd name="T4" fmla="*/ 126814944 w 528"/>
              <a:gd name="T5" fmla="*/ 0 h 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28" h="96">
                <a:moveTo>
                  <a:pt x="0" y="0"/>
                </a:moveTo>
                <a:cubicBezTo>
                  <a:pt x="100" y="48"/>
                  <a:pt x="200" y="96"/>
                  <a:pt x="288" y="96"/>
                </a:cubicBezTo>
                <a:cubicBezTo>
                  <a:pt x="376" y="96"/>
                  <a:pt x="452" y="48"/>
                  <a:pt x="52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0" name="Line 36"/>
          <p:cNvSpPr>
            <a:spLocks noChangeShapeType="1"/>
          </p:cNvSpPr>
          <p:nvPr/>
        </p:nvSpPr>
        <p:spPr bwMode="auto">
          <a:xfrm flipH="1" flipV="1">
            <a:off x="3937049" y="2462213"/>
            <a:ext cx="258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 flipH="1">
            <a:off x="3937049" y="1589088"/>
            <a:ext cx="258763" cy="312737"/>
            <a:chOff x="1824" y="1871"/>
            <a:chExt cx="192" cy="241"/>
          </a:xfrm>
        </p:grpSpPr>
        <p:sp>
          <p:nvSpPr>
            <p:cNvPr id="9253" name="Freeform 38"/>
            <p:cNvSpPr>
              <a:spLocks/>
            </p:cNvSpPr>
            <p:nvPr/>
          </p:nvSpPr>
          <p:spPr bwMode="auto">
            <a:xfrm rot="10800000" flipH="1" flipV="1">
              <a:off x="1824" y="2063"/>
              <a:ext cx="192" cy="49"/>
            </a:xfrm>
            <a:custGeom>
              <a:avLst/>
              <a:gdLst>
                <a:gd name="T0" fmla="*/ 0 w 528"/>
                <a:gd name="T1" fmla="*/ 0 h 96"/>
                <a:gd name="T2" fmla="*/ 38 w 528"/>
                <a:gd name="T3" fmla="*/ 25 h 96"/>
                <a:gd name="T4" fmla="*/ 70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54" name="Freeform 39"/>
            <p:cNvSpPr>
              <a:spLocks/>
            </p:cNvSpPr>
            <p:nvPr/>
          </p:nvSpPr>
          <p:spPr bwMode="auto">
            <a:xfrm rot="10800000" flipH="1" flipV="1">
              <a:off x="1824" y="1967"/>
              <a:ext cx="192" cy="49"/>
            </a:xfrm>
            <a:custGeom>
              <a:avLst/>
              <a:gdLst>
                <a:gd name="T0" fmla="*/ 0 w 528"/>
                <a:gd name="T1" fmla="*/ 0 h 96"/>
                <a:gd name="T2" fmla="*/ 38 w 528"/>
                <a:gd name="T3" fmla="*/ 25 h 96"/>
                <a:gd name="T4" fmla="*/ 70 w 528"/>
                <a:gd name="T5" fmla="*/ 0 h 9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" h="96">
                  <a:moveTo>
                    <a:pt x="0" y="0"/>
                  </a:moveTo>
                  <a:cubicBezTo>
                    <a:pt x="100" y="48"/>
                    <a:pt x="200" y="96"/>
                    <a:pt x="288" y="96"/>
                  </a:cubicBezTo>
                  <a:cubicBezTo>
                    <a:pt x="376" y="96"/>
                    <a:pt x="452" y="48"/>
                    <a:pt x="528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  <p:sp>
          <p:nvSpPr>
            <p:cNvPr id="9255" name="Line 40"/>
            <p:cNvSpPr>
              <a:spLocks noChangeShapeType="1"/>
            </p:cNvSpPr>
            <p:nvPr/>
          </p:nvSpPr>
          <p:spPr bwMode="auto">
            <a:xfrm rot="10800000" flipH="1" flipV="1">
              <a:off x="1824" y="1871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solidFill>
                  <a:srgbClr val="131313"/>
                </a:solidFill>
              </a:endParaRPr>
            </a:p>
          </p:txBody>
        </p:sp>
      </p:grpSp>
      <p:sp>
        <p:nvSpPr>
          <p:cNvPr id="9242" name="Line 41"/>
          <p:cNvSpPr>
            <a:spLocks noChangeShapeType="1"/>
          </p:cNvSpPr>
          <p:nvPr/>
        </p:nvSpPr>
        <p:spPr bwMode="auto">
          <a:xfrm>
            <a:off x="3962400" y="2071688"/>
            <a:ext cx="3962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3" name="Line 42"/>
          <p:cNvSpPr>
            <a:spLocks noChangeShapeType="1"/>
          </p:cNvSpPr>
          <p:nvPr/>
        </p:nvSpPr>
        <p:spPr bwMode="auto">
          <a:xfrm>
            <a:off x="5605463" y="2181225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4" name="Line 43"/>
          <p:cNvSpPr>
            <a:spLocks noChangeShapeType="1"/>
          </p:cNvSpPr>
          <p:nvPr/>
        </p:nvSpPr>
        <p:spPr bwMode="auto">
          <a:xfrm>
            <a:off x="5605463" y="1876425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5" name="Rectangle 45"/>
          <p:cNvSpPr>
            <a:spLocks noChangeArrowheads="1"/>
          </p:cNvSpPr>
          <p:nvPr/>
        </p:nvSpPr>
        <p:spPr bwMode="auto">
          <a:xfrm>
            <a:off x="5757863" y="1484313"/>
            <a:ext cx="228600" cy="10668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6" name="Line 48"/>
          <p:cNvSpPr>
            <a:spLocks noChangeShapeType="1"/>
          </p:cNvSpPr>
          <p:nvPr/>
        </p:nvSpPr>
        <p:spPr bwMode="auto">
          <a:xfrm flipH="1" flipV="1">
            <a:off x="3886200" y="2198688"/>
            <a:ext cx="400050" cy="838200"/>
          </a:xfrm>
          <a:prstGeom prst="line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47" name="Text Box 49"/>
          <p:cNvSpPr txBox="1">
            <a:spLocks noChangeArrowheads="1"/>
          </p:cNvSpPr>
          <p:nvPr/>
        </p:nvSpPr>
        <p:spPr bwMode="auto">
          <a:xfrm>
            <a:off x="4318000" y="2757488"/>
            <a:ext cx="332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0071BC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9248" name="Text Box 50"/>
          <p:cNvSpPr txBox="1">
            <a:spLocks noChangeArrowheads="1"/>
          </p:cNvSpPr>
          <p:nvPr/>
        </p:nvSpPr>
        <p:spPr bwMode="auto">
          <a:xfrm>
            <a:off x="6781826" y="1628776"/>
            <a:ext cx="5052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B02A30"/>
                </a:solidFill>
              </a:rPr>
              <a:t>e-</a:t>
            </a:r>
          </a:p>
        </p:txBody>
      </p:sp>
      <p:sp>
        <p:nvSpPr>
          <p:cNvPr id="9249" name="Text Box 51"/>
          <p:cNvSpPr txBox="1">
            <a:spLocks noChangeArrowheads="1"/>
          </p:cNvSpPr>
          <p:nvPr/>
        </p:nvSpPr>
        <p:spPr bwMode="auto">
          <a:xfrm rot="-1422707">
            <a:off x="658034" y="1669251"/>
            <a:ext cx="2590774" cy="95410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800">
                <a:solidFill>
                  <a:srgbClr val="131313"/>
                </a:solidFill>
                <a:latin typeface="Comic Sans MS" pitchFamily="66" charset="0"/>
              </a:rPr>
              <a:t>First results</a:t>
            </a:r>
          </a:p>
          <a:p>
            <a:pPr algn="ctr"/>
            <a:r>
              <a:rPr lang="en-US" sz="2800">
                <a:solidFill>
                  <a:srgbClr val="131313"/>
                </a:solidFill>
                <a:latin typeface="Comic Sans MS" pitchFamily="66" charset="0"/>
              </a:rPr>
              <a:t>from Tsinghua</a:t>
            </a:r>
          </a:p>
        </p:txBody>
      </p:sp>
      <p:sp>
        <p:nvSpPr>
          <p:cNvPr id="9250" name="Rectangle 52"/>
          <p:cNvSpPr>
            <a:spLocks noChangeArrowheads="1"/>
          </p:cNvSpPr>
          <p:nvPr/>
        </p:nvSpPr>
        <p:spPr bwMode="auto">
          <a:xfrm rot="-1357191">
            <a:off x="677149" y="1384578"/>
            <a:ext cx="19287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71BC"/>
                </a:solidFill>
              </a:rPr>
              <a:t>Data 2010-10-04</a:t>
            </a:r>
          </a:p>
        </p:txBody>
      </p:sp>
      <p:sp>
        <p:nvSpPr>
          <p:cNvPr id="9251" name="Line 53"/>
          <p:cNvSpPr>
            <a:spLocks noChangeShapeType="1"/>
          </p:cNvSpPr>
          <p:nvPr/>
        </p:nvSpPr>
        <p:spPr bwMode="auto">
          <a:xfrm flipH="1">
            <a:off x="5181600" y="3657600"/>
            <a:ext cx="1371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  <p:sp>
        <p:nvSpPr>
          <p:cNvPr id="9252" name="Text Box 54"/>
          <p:cNvSpPr txBox="1">
            <a:spLocks noChangeArrowheads="1"/>
          </p:cNvSpPr>
          <p:nvPr/>
        </p:nvSpPr>
        <p:spPr bwMode="auto">
          <a:xfrm>
            <a:off x="6858000" y="3313115"/>
            <a:ext cx="17363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B02A30"/>
                </a:solidFill>
              </a:rPr>
              <a:t>Should not get </a:t>
            </a:r>
          </a:p>
          <a:p>
            <a:r>
              <a:rPr lang="en-US">
                <a:solidFill>
                  <a:srgbClr val="B02A30"/>
                </a:solidFill>
              </a:rPr>
              <a:t>photoemission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" y="693499"/>
            <a:ext cx="8534400" cy="759311"/>
          </a:xfrm>
        </p:spPr>
        <p:txBody>
          <a:bodyPr lIns="90000" tIns="46800" rIns="90000" bIns="46800" anchor="ctr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i="0" smtClean="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</a:t>
            </a:r>
            <a:r>
              <a:rPr lang="en-US" sz="2400" i="0" smtClean="0">
                <a:solidFill>
                  <a:schemeClr val="accent2"/>
                </a:solidFill>
                <a:latin typeface="Times New Roman" pitchFamily="18" charset="0"/>
              </a:rPr>
              <a:t>Long Laser Pulse (~ 3ps) </a:t>
            </a:r>
            <a:br>
              <a:rPr lang="en-US" sz="2400" i="0" smtClean="0">
                <a:solidFill>
                  <a:schemeClr val="accent2"/>
                </a:solidFill>
                <a:latin typeface="Times New Roman" pitchFamily="18" charset="0"/>
              </a:rPr>
            </a:br>
            <a:r>
              <a:rPr lang="en-US" sz="2400" i="0" smtClean="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</a:t>
            </a:r>
            <a:r>
              <a:rPr lang="en-US" sz="2400" i="0" smtClean="0">
                <a:solidFill>
                  <a:schemeClr val="accent2"/>
                </a:solidFill>
                <a:latin typeface="Times New Roman" pitchFamily="18" charset="0"/>
              </a:rPr>
              <a:t>E=55 MV/m@ injection phase=80 </a:t>
            </a:r>
            <a:r>
              <a:rPr lang="en-US" sz="2400" i="0" smtClean="0">
                <a:solidFill>
                  <a:schemeClr val="accent2"/>
                </a:solidFill>
                <a:latin typeface="Times New Roman" pitchFamily="18" charset="0"/>
                <a:sym typeface="Wingdings" pitchFamily="2" charset="2"/>
              </a:rPr>
              <a:t> 55sin(80)=54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 rot="-5400000">
            <a:off x="6904" y="3416283"/>
            <a:ext cx="810135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Q(pC)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752634" y="5562600"/>
            <a:ext cx="2977395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laser energy (mJ)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000000"/>
                </a:solidFill>
              </a:rPr>
              <a:t>photocathode input window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7001898" y="228600"/>
            <a:ext cx="1903085" cy="707886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131313"/>
                </a:solidFill>
                <a:latin typeface="Comic Sans MS" pitchFamily="66" charset="0"/>
              </a:rPr>
              <a:t>First results</a:t>
            </a:r>
          </a:p>
          <a:p>
            <a:pPr algn="ctr"/>
            <a:r>
              <a:rPr lang="en-US" sz="2000">
                <a:solidFill>
                  <a:srgbClr val="131313"/>
                </a:solidFill>
                <a:latin typeface="Comic Sans MS" pitchFamily="66" charset="0"/>
              </a:rPr>
              <a:t>from Tsinghua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7010400" y="914401"/>
            <a:ext cx="19287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0071BC"/>
                </a:solidFill>
              </a:rPr>
              <a:t>Data 2010-10-04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6324600" y="3200404"/>
            <a:ext cx="2531462" cy="646331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131313"/>
                </a:solidFill>
                <a:latin typeface="Imprint MT Shadow" pitchFamily="82" charset="0"/>
              </a:rPr>
              <a:t>Q      I</a:t>
            </a:r>
          </a:p>
          <a:p>
            <a:r>
              <a:rPr lang="en-US">
                <a:solidFill>
                  <a:srgbClr val="131313"/>
                </a:solidFill>
              </a:rPr>
              <a:t>single photon emission</a:t>
            </a:r>
          </a:p>
        </p:txBody>
      </p:sp>
      <p:pic>
        <p:nvPicPr>
          <p:cNvPr id="1024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00200"/>
            <a:ext cx="5181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9" name="Freeform 16"/>
          <p:cNvSpPr>
            <a:spLocks/>
          </p:cNvSpPr>
          <p:nvPr/>
        </p:nvSpPr>
        <p:spPr bwMode="auto">
          <a:xfrm>
            <a:off x="6678662" y="3344961"/>
            <a:ext cx="173037" cy="96837"/>
          </a:xfrm>
          <a:custGeom>
            <a:avLst/>
            <a:gdLst>
              <a:gd name="T0" fmla="*/ 175098265 w 171"/>
              <a:gd name="T1" fmla="*/ 91042763 h 103"/>
              <a:gd name="T2" fmla="*/ 153595129 w 171"/>
              <a:gd name="T3" fmla="*/ 91042763 h 103"/>
              <a:gd name="T4" fmla="*/ 129019828 w 171"/>
              <a:gd name="T5" fmla="*/ 75132350 h 103"/>
              <a:gd name="T6" fmla="*/ 110588857 w 171"/>
              <a:gd name="T7" fmla="*/ 56570671 h 103"/>
              <a:gd name="T8" fmla="*/ 73725905 w 171"/>
              <a:gd name="T9" fmla="*/ 21213884 h 103"/>
              <a:gd name="T10" fmla="*/ 55293923 w 171"/>
              <a:gd name="T11" fmla="*/ 10606942 h 103"/>
              <a:gd name="T12" fmla="*/ 36862952 w 171"/>
              <a:gd name="T13" fmla="*/ 10606942 h 103"/>
              <a:gd name="T14" fmla="*/ 9215485 w 171"/>
              <a:gd name="T15" fmla="*/ 19446374 h 103"/>
              <a:gd name="T16" fmla="*/ 0 w 171"/>
              <a:gd name="T17" fmla="*/ 40660258 h 103"/>
              <a:gd name="T18" fmla="*/ 4096221 w 171"/>
              <a:gd name="T19" fmla="*/ 58338181 h 103"/>
              <a:gd name="T20" fmla="*/ 18430970 w 171"/>
              <a:gd name="T21" fmla="*/ 76899860 h 103"/>
              <a:gd name="T22" fmla="*/ 44030327 w 171"/>
              <a:gd name="T23" fmla="*/ 83088026 h 103"/>
              <a:gd name="T24" fmla="*/ 62462309 w 171"/>
              <a:gd name="T25" fmla="*/ 83088026 h 103"/>
              <a:gd name="T26" fmla="*/ 80893280 w 171"/>
              <a:gd name="T27" fmla="*/ 67177613 h 103"/>
              <a:gd name="T28" fmla="*/ 141307479 w 171"/>
              <a:gd name="T29" fmla="*/ 2651265 h 103"/>
              <a:gd name="T30" fmla="*/ 150522964 w 171"/>
              <a:gd name="T31" fmla="*/ 0 h 103"/>
              <a:gd name="T32" fmla="*/ 166906835 w 171"/>
              <a:gd name="T33" fmla="*/ 883755 h 10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1" h="103">
                <a:moveTo>
                  <a:pt x="171" y="103"/>
                </a:moveTo>
                <a:lnTo>
                  <a:pt x="150" y="103"/>
                </a:lnTo>
                <a:lnTo>
                  <a:pt x="126" y="85"/>
                </a:lnTo>
                <a:lnTo>
                  <a:pt x="108" y="64"/>
                </a:lnTo>
                <a:lnTo>
                  <a:pt x="72" y="24"/>
                </a:lnTo>
                <a:lnTo>
                  <a:pt x="54" y="12"/>
                </a:lnTo>
                <a:lnTo>
                  <a:pt x="36" y="12"/>
                </a:lnTo>
                <a:lnTo>
                  <a:pt x="9" y="22"/>
                </a:lnTo>
                <a:lnTo>
                  <a:pt x="0" y="46"/>
                </a:lnTo>
                <a:lnTo>
                  <a:pt x="4" y="66"/>
                </a:lnTo>
                <a:lnTo>
                  <a:pt x="18" y="87"/>
                </a:lnTo>
                <a:lnTo>
                  <a:pt x="43" y="94"/>
                </a:lnTo>
                <a:lnTo>
                  <a:pt x="61" y="94"/>
                </a:lnTo>
                <a:lnTo>
                  <a:pt x="79" y="76"/>
                </a:lnTo>
                <a:lnTo>
                  <a:pt x="138" y="3"/>
                </a:lnTo>
                <a:cubicBezTo>
                  <a:pt x="145" y="0"/>
                  <a:pt x="142" y="0"/>
                  <a:pt x="147" y="0"/>
                </a:cubicBezTo>
                <a:lnTo>
                  <a:pt x="163" y="1"/>
                </a:ln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rgbClr val="131313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204" y="143782"/>
            <a:ext cx="8687276" cy="652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95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903" y="116632"/>
            <a:ext cx="3877686" cy="276357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147" y="3024224"/>
            <a:ext cx="5470065" cy="20217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216" y="4820106"/>
            <a:ext cx="5156584" cy="20173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4557" y="410619"/>
            <a:ext cx="4882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Identification of a </a:t>
            </a:r>
            <a:r>
              <a:rPr lang="en-GB" sz="2400" dirty="0" err="1" smtClean="0"/>
              <a:t>nanometer</a:t>
            </a:r>
            <a:r>
              <a:rPr lang="en-GB" sz="2400" dirty="0" smtClean="0"/>
              <a:t>-sized field emitter.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2169" y="3356992"/>
            <a:ext cx="322763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Laser-induced </a:t>
            </a:r>
            <a:r>
              <a:rPr lang="en-GB" sz="1600" b="1" dirty="0"/>
              <a:t>asymmetric faceting and growth </a:t>
            </a:r>
            <a:r>
              <a:rPr lang="en-GB" sz="1600" b="1" dirty="0" smtClean="0"/>
              <a:t>of </a:t>
            </a:r>
            <a:r>
              <a:rPr lang="en-GB" sz="1600" b="1" dirty="0"/>
              <a:t>nano-protrusion on a tungsten tip </a:t>
            </a:r>
            <a:endParaRPr lang="en-GB" sz="1600" dirty="0"/>
          </a:p>
          <a:p>
            <a:r>
              <a:rPr lang="en-US" sz="1600" dirty="0"/>
              <a:t>Hirofumi Yanagisawa</a:t>
            </a:r>
            <a:r>
              <a:rPr lang="en-US" sz="1600" dirty="0" smtClean="0"/>
              <a:t>, Vahur </a:t>
            </a:r>
            <a:r>
              <a:rPr lang="en-US" sz="1600" dirty="0"/>
              <a:t>Zadin</a:t>
            </a:r>
            <a:r>
              <a:rPr lang="en-US" sz="1600" dirty="0" smtClean="0"/>
              <a:t>, </a:t>
            </a:r>
            <a:r>
              <a:rPr lang="en-US" sz="1600" dirty="0" err="1"/>
              <a:t>Karsten</a:t>
            </a:r>
            <a:r>
              <a:rPr lang="en-US" sz="1600" dirty="0"/>
              <a:t> </a:t>
            </a:r>
            <a:r>
              <a:rPr lang="en-US" sz="1600" dirty="0" err="1"/>
              <a:t>Kunze</a:t>
            </a:r>
            <a:r>
              <a:rPr lang="en-US" sz="1600" dirty="0" smtClean="0"/>
              <a:t>, Christian </a:t>
            </a:r>
            <a:r>
              <a:rPr lang="en-US" sz="1600" dirty="0" err="1" smtClean="0"/>
              <a:t>Hafner</a:t>
            </a:r>
            <a:r>
              <a:rPr lang="en-US" sz="1600" dirty="0" smtClean="0"/>
              <a:t>, </a:t>
            </a:r>
            <a:r>
              <a:rPr lang="en-US" sz="1600" dirty="0" err="1" smtClean="0"/>
              <a:t>Alvo</a:t>
            </a:r>
            <a:r>
              <a:rPr lang="en-US" sz="1600" dirty="0" smtClean="0"/>
              <a:t> </a:t>
            </a:r>
            <a:r>
              <a:rPr lang="en-US" sz="1600" dirty="0" err="1"/>
              <a:t>Aabloo</a:t>
            </a:r>
            <a:r>
              <a:rPr lang="en-US" sz="1600" dirty="0" smtClean="0"/>
              <a:t>, </a:t>
            </a:r>
            <a:r>
              <a:rPr lang="en-US" sz="1600" dirty="0"/>
              <a:t>Dong Eon </a:t>
            </a:r>
            <a:r>
              <a:rPr lang="en-US" sz="1600" dirty="0" smtClean="0"/>
              <a:t>Kim, </a:t>
            </a:r>
            <a:r>
              <a:rPr lang="en-US" sz="1600" dirty="0"/>
              <a:t>Matthias F. </a:t>
            </a:r>
            <a:r>
              <a:rPr lang="en-US" sz="1600" dirty="0" smtClean="0"/>
              <a:t>Kling, Flyura </a:t>
            </a:r>
            <a:r>
              <a:rPr lang="en-US" sz="1600" dirty="0"/>
              <a:t>Djurabekova,Q1 5 </a:t>
            </a:r>
            <a:r>
              <a:rPr lang="en-US" sz="1600" dirty="0" err="1" smtClean="0"/>
              <a:t>Jürg</a:t>
            </a:r>
            <a:r>
              <a:rPr lang="en-US" sz="1600" dirty="0" smtClean="0"/>
              <a:t> Osterwalder </a:t>
            </a:r>
            <a:r>
              <a:rPr lang="en-US" sz="1600" dirty="0"/>
              <a:t>and Walter </a:t>
            </a:r>
            <a:r>
              <a:rPr lang="en-US" sz="1600" dirty="0" smtClean="0"/>
              <a:t>Wuensch</a:t>
            </a:r>
          </a:p>
          <a:p>
            <a:r>
              <a:rPr lang="en-GB" sz="1600" dirty="0" smtClean="0"/>
              <a:t>Accepted for publication in APL Photonics </a:t>
            </a:r>
          </a:p>
          <a:p>
            <a:r>
              <a:rPr lang="en-GB" sz="1600" dirty="0" smtClean="0"/>
              <a:t>arXiv1605.05393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35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994" y="35913"/>
            <a:ext cx="54109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>
                <a:solidFill>
                  <a:prstClr val="black"/>
                </a:solidFill>
              </a:rPr>
              <a:t>Hardware status and evolution:</a:t>
            </a:r>
          </a:p>
          <a:p>
            <a:pPr algn="ctr"/>
            <a:r>
              <a:rPr lang="en-GB" sz="3200" dirty="0">
                <a:solidFill>
                  <a:prstClr val="black"/>
                </a:solidFill>
              </a:rPr>
              <a:t>p</a:t>
            </a:r>
            <a:r>
              <a:rPr lang="en-GB" sz="3200" dirty="0" smtClean="0">
                <a:solidFill>
                  <a:prstClr val="black"/>
                </a:solidFill>
              </a:rPr>
              <a:t>lane cathode, tip anode</a:t>
            </a:r>
            <a:endParaRPr lang="en-GB" sz="32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83" y="1329155"/>
            <a:ext cx="4335964" cy="32519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725144"/>
            <a:ext cx="46805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Plane cathode, typically 12 mm diameter disk sample. Tip anode, 1 mm radius hemispherical tip. Moveable anode with capacitive gap-height control. Gaps typically 10-50 </a:t>
            </a:r>
            <a:r>
              <a:rPr lang="el-GR" sz="2000" dirty="0" smtClean="0">
                <a:solidFill>
                  <a:prstClr val="black"/>
                </a:solidFill>
              </a:rPr>
              <a:t>μ</a:t>
            </a:r>
            <a:r>
              <a:rPr lang="en-GB" sz="2000" dirty="0" smtClean="0">
                <a:solidFill>
                  <a:prstClr val="black"/>
                </a:solidFill>
              </a:rPr>
              <a:t>m.</a:t>
            </a:r>
            <a:endParaRPr lang="en-GB" sz="2000" dirty="0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29155"/>
            <a:ext cx="4231337" cy="2376862"/>
          </a:xfrm>
          <a:prstGeom prst="rect">
            <a:avLst/>
          </a:prstGeom>
        </p:spPr>
      </p:pic>
      <p:pic>
        <p:nvPicPr>
          <p:cNvPr id="8" name="Picture 7" descr="SatFieldBars3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861048"/>
            <a:ext cx="4138231" cy="258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25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74638"/>
            <a:ext cx="7620000" cy="944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What are the field emitters? </a:t>
            </a:r>
            <a:br>
              <a:rPr lang="en-US" dirty="0" smtClean="0"/>
            </a:br>
            <a:r>
              <a:rPr lang="en-US" dirty="0" smtClean="0"/>
              <a:t>Why do we look for dislocations?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800" b="0" dirty="0" smtClean="0"/>
              <a:t>The dislocation motion is strongly bound to the atomic structure of metals. In FCC (face-centered cubic) the dislocation are the most mobile and HCP (hexagonal close-packed) are the hardest for dislocation mobility.</a:t>
            </a:r>
          </a:p>
        </p:txBody>
      </p:sp>
      <p:pic>
        <p:nvPicPr>
          <p:cNvPr id="19460" name="Picture 4" descr="SatFieldBars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844800"/>
            <a:ext cx="647700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4114800"/>
            <a:ext cx="1828800" cy="2611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sz="1600" dirty="0" smtClean="0">
                <a:solidFill>
                  <a:prstClr val="black"/>
                </a:solidFill>
              </a:rPr>
              <a:t>A. </a:t>
            </a:r>
            <a:r>
              <a:rPr lang="fi-FI" sz="1600" dirty="0" err="1" smtClean="0">
                <a:solidFill>
                  <a:prstClr val="black"/>
                </a:solidFill>
              </a:rPr>
              <a:t>Descoeudres</a:t>
            </a:r>
            <a:r>
              <a:rPr lang="fi-FI" sz="1600" dirty="0" smtClean="0">
                <a:solidFill>
                  <a:prstClr val="black"/>
                </a:solidFill>
              </a:rPr>
              <a:t>, F. Djurabekova, and K. Nordlund, DC </a:t>
            </a:r>
            <a:r>
              <a:rPr lang="fi-FI" sz="1600" dirty="0" err="1" smtClean="0">
                <a:solidFill>
                  <a:prstClr val="black"/>
                </a:solidFill>
              </a:rPr>
              <a:t>Breakdown</a:t>
            </a:r>
            <a:r>
              <a:rPr lang="fi-FI" sz="1600" dirty="0" smtClean="0">
                <a:solidFill>
                  <a:prstClr val="black"/>
                </a:solidFill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</a:rPr>
              <a:t>experiments</a:t>
            </a:r>
            <a:r>
              <a:rPr lang="fi-FI" sz="1600" dirty="0" smtClean="0">
                <a:solidFill>
                  <a:prstClr val="black"/>
                </a:solidFill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</a:rPr>
              <a:t>with</a:t>
            </a:r>
            <a:endParaRPr lang="fi-FI" sz="1600" dirty="0" smtClean="0">
              <a:solidFill>
                <a:prstClr val="black"/>
              </a:solidFill>
            </a:endParaRPr>
          </a:p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sz="1600" dirty="0" err="1" smtClean="0">
                <a:solidFill>
                  <a:prstClr val="black"/>
                </a:solidFill>
              </a:rPr>
              <a:t>cobalt</a:t>
            </a:r>
            <a:r>
              <a:rPr lang="fi-FI" sz="1600" dirty="0" smtClean="0">
                <a:solidFill>
                  <a:prstClr val="black"/>
                </a:solidFill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</a:rPr>
              <a:t>electrodes</a:t>
            </a:r>
            <a:r>
              <a:rPr lang="fi-FI" sz="1600" dirty="0" smtClean="0">
                <a:solidFill>
                  <a:prstClr val="black"/>
                </a:solidFill>
              </a:rPr>
              <a:t>, </a:t>
            </a:r>
            <a:r>
              <a:rPr lang="fi-FI" sz="1600" dirty="0" err="1" smtClean="0">
                <a:solidFill>
                  <a:prstClr val="black"/>
                </a:solidFill>
              </a:rPr>
              <a:t>CLIC-Note</a:t>
            </a:r>
            <a:r>
              <a:rPr lang="fi-FI" sz="1600" dirty="0" smtClean="0">
                <a:solidFill>
                  <a:prstClr val="black"/>
                </a:solidFill>
              </a:rPr>
              <a:t> XXX, 1 (2010).</a:t>
            </a:r>
            <a:endParaRPr lang="fi-FI" sz="1600" dirty="0">
              <a:solidFill>
                <a:prstClr val="black"/>
              </a:solidFill>
            </a:endParaRPr>
          </a:p>
        </p:txBody>
      </p:sp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3" cstate="print"/>
          <a:srcRect r="57683" b="68071"/>
          <a:stretch>
            <a:fillRect/>
          </a:stretch>
        </p:blipFill>
        <p:spPr bwMode="auto">
          <a:xfrm>
            <a:off x="3187700" y="4038600"/>
            <a:ext cx="11557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rcRect l="58438" b="66297"/>
          <a:stretch>
            <a:fillRect/>
          </a:stretch>
        </p:blipFill>
        <p:spPr bwMode="auto">
          <a:xfrm>
            <a:off x="5257800" y="3035992"/>
            <a:ext cx="1171074" cy="107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3" cstate="print"/>
          <a:srcRect l="24181" t="46120" r="27456" b="11308"/>
          <a:stretch>
            <a:fillRect/>
          </a:stretch>
        </p:blipFill>
        <p:spPr bwMode="auto">
          <a:xfrm>
            <a:off x="7543800" y="182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5274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BE59-9B7B-4807-8A81-8F4A97CD8D42}" type="slidenum">
              <a:rPr lang="en-US" smtClean="0"/>
              <a:pPr/>
              <a:t>98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632"/>
            <a:ext cx="4894939" cy="19442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343598"/>
            <a:ext cx="3168352" cy="4205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73430" y="257743"/>
            <a:ext cx="3763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Pulsed surface heating.</a:t>
            </a:r>
          </a:p>
          <a:p>
            <a:r>
              <a:rPr lang="en-GB" sz="2400" dirty="0" smtClean="0"/>
              <a:t>Fatigue process driven by pulsed resistive wall losses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2343598"/>
            <a:ext cx="44931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Pulsed surface heating limit</a:t>
            </a:r>
            <a:endParaRPr lang="en-GB" sz="4000" dirty="0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>
          <a:xfrm rot="16200000">
            <a:off x="-1122004" y="2341254"/>
            <a:ext cx="2819404" cy="575389"/>
            <a:chOff x="-1871340" y="3581400"/>
            <a:chExt cx="11015340" cy="2562540"/>
          </a:xfrm>
        </p:grpSpPr>
        <p:pic>
          <p:nvPicPr>
            <p:cNvPr id="5" name="Picture 2" descr="G:\Departments\EN\Groups\MME\MM\Metallurgy\MEB-Sigma\MAichele\EDMS--1096980--TD18_post-mortem_SEM_observation\TD18 KEK-SLAC Part H\TD18-PartH-Cell4--004.t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871340" y="362394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6" name="Picture 3" descr="G:\Departments\EN\Groups\MME\MM\Metallurgy\MEB-Sigma\MAichele\EDMS--1096980--TD18_post-mortem_SEM_observation\TD18 KEK-SLAC Part H\TD18-PartH-Cell4--001.ti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4000" y="3581400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7" name="Picture 4" descr="G:\Departments\EN\Groups\MME\MM\Metallurgy\MEB-Sigma\MAichele\EDMS--1096980--TD18_post-mortem_SEM_observation\TD18 KEK-SLAC Part H\TD18-PartH-Cell4--002.tif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1194" y="3599156"/>
              <a:ext cx="3360000" cy="2520000"/>
            </a:xfrm>
            <a:prstGeom prst="rect">
              <a:avLst/>
            </a:prstGeom>
            <a:noFill/>
          </p:spPr>
        </p:pic>
        <p:pic>
          <p:nvPicPr>
            <p:cNvPr id="8" name="Picture 5" descr="G:\Departments\EN\Groups\MME\MM\Metallurgy\MEB-Sigma\MAichele\EDMS--1096980--TD18_post-mortem_SEM_observation\TD18 KEK-SLAC Part H\TD18-PartH-Cell4--003.tif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97080" y="3609450"/>
              <a:ext cx="3360000" cy="2520000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52400" y="649071"/>
            <a:ext cx="3813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Cell # (cell #1 is a input matching cell):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4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>
          <a:xfrm rot="16200000">
            <a:off x="-630596" y="2341255"/>
            <a:ext cx="2819402" cy="575389"/>
            <a:chOff x="0" y="5042142"/>
            <a:chExt cx="8409228" cy="1815858"/>
          </a:xfrm>
        </p:grpSpPr>
        <p:pic>
          <p:nvPicPr>
            <p:cNvPr id="11" name="Picture 6" descr="G:\Departments\EN\Groups\MME\MM\Metallurgy\MEB-Sigma\MAichele\EDMS--1096980--TD18_post-mortem_SEM_observation\TD18 KEK-SLAC Part H\TD18-PartH-Cell5--004.tif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2" name="Picture 7" descr="G:\Departments\EN\Groups\MME\MM\Metallurgy\MEB-Sigma\MAichele\EDMS--1096980--TD18_post-mortem_SEM_observation\TD18 KEK-SLAC Part H\TD18-PartH-Cell5--001.tif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228" y="504214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3" name="Picture 8" descr="G:\Departments\EN\Groups\MME\MM\Metallurgy\MEB-Sigma\MAichele\EDMS--1096980--TD18_post-mortem_SEM_observation\TD18 KEK-SLAC Part H\TD18-PartH-Cell5--002.tif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4" name="Picture 9" descr="G:\Departments\EN\Groups\MME\MM\Metallurgy\MEB-Sigma\MAichele\EDMS--1096980--TD18_post-mortem_SEM_observation\TD18 KEK-SLAC Part H\TD18-PartH-Cell5--003.tif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3975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6127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5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10" name="Group 15"/>
          <p:cNvGrpSpPr>
            <a:grpSpLocks noChangeAspect="1"/>
          </p:cNvGrpSpPr>
          <p:nvPr/>
        </p:nvGrpSpPr>
        <p:grpSpPr>
          <a:xfrm rot="16200000">
            <a:off x="-128111" y="2310387"/>
            <a:ext cx="2819398" cy="637223"/>
            <a:chOff x="909114" y="512256"/>
            <a:chExt cx="8104428" cy="1831716"/>
          </a:xfrm>
        </p:grpSpPr>
        <p:pic>
          <p:nvPicPr>
            <p:cNvPr id="17" name="Picture 2" descr="G:\Departments\EN\Groups\MME\MM\Metallurgy\MEB-Sigma\MAichele\EDMS--1096980--TD18_post-mortem_SEM_observation\TD18 KEK-SLAC Part H\TD18-PartH-Cell6--004.tif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14" y="54397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8" name="Picture 3" descr="G:\Departments\EN\Groups\MME\MM\Metallurgy\MEB-Sigma\MAichele\EDMS--1096980--TD18_post-mortem_SEM_observation\TD18 KEK-SLAC Part H\TD18-PartH-Cell6--001.tif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3542" y="51225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19" name="Picture 4" descr="G:\Departments\EN\Groups\MME\MM\Metallurgy\MEB-Sigma\MAichele\EDMS--1096980--TD18_post-mortem_SEM_observation\TD18 KEK-SLAC Part H\TD18-PartH-Cell6--002.tif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828" y="52282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0" name="Picture 5" descr="G:\Departments\EN\Groups\MME\MM\Metallurgy\MEB-Sigma\MAichele\EDMS--1096980--TD18_post-mortem_SEM_observation\TD18 KEK-SLAC Part H\TD18-PartH-Cell6--003.tif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200" y="5334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1" name="TextBox 20"/>
          <p:cNvSpPr txBox="1"/>
          <p:nvPr/>
        </p:nvSpPr>
        <p:spPr>
          <a:xfrm>
            <a:off x="1069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6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16" name="Group 21"/>
          <p:cNvGrpSpPr>
            <a:grpSpLocks noChangeAspect="1"/>
          </p:cNvGrpSpPr>
          <p:nvPr/>
        </p:nvGrpSpPr>
        <p:grpSpPr>
          <a:xfrm rot="16200000">
            <a:off x="338482" y="2319685"/>
            <a:ext cx="2819402" cy="618432"/>
            <a:chOff x="1364285" y="3026055"/>
            <a:chExt cx="8372860" cy="1836575"/>
          </a:xfrm>
        </p:grpSpPr>
        <p:pic>
          <p:nvPicPr>
            <p:cNvPr id="23" name="Picture 6" descr="G:\Departments\EN\Groups\MME\MM\Metallurgy\MEB-Sigma\MAichele\EDMS--1096980--TD18_post-mortem_SEM_observation\TD18 KEK-SLAC Part H\TD18-PartH-Cell7--004.tif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4285" y="306263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4" name="Picture 7" descr="G:\Departments\EN\Groups\MME\MM\Metallurgy\MEB-Sigma\MAichele\EDMS--1096980--TD18_post-mortem_SEM_observation\TD18 KEK-SLAC Part H\TD18-PartH-Cell7--001.tif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7145" y="302605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5" name="Picture 8" descr="G:\Departments\EN\Groups\MME\MM\Metallurgy\MEB-Sigma\MAichele\EDMS--1096980--TD18_post-mortem_SEM_observation\TD18 KEK-SLAC Part H\TD18-PartH-Cell7--002.tif"/>
            <p:cNvPicPr>
              <a:picLocks noChangeAspect="1" noChangeArrowheads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303337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26" name="Picture 9" descr="G:\Departments\EN\Groups\MME\MM\Metallurgy\MEB-Sigma\MAichele\EDMS--1096980--TD18_post-mortem_SEM_observation\TD18 KEK-SLAC Part H\TD18-PartH-Cell7--003.tif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304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27" name="TextBox 26"/>
          <p:cNvSpPr txBox="1"/>
          <p:nvPr/>
        </p:nvSpPr>
        <p:spPr>
          <a:xfrm>
            <a:off x="15271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7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22" name="Group 27"/>
          <p:cNvGrpSpPr>
            <a:grpSpLocks noChangeAspect="1"/>
          </p:cNvGrpSpPr>
          <p:nvPr/>
        </p:nvGrpSpPr>
        <p:grpSpPr>
          <a:xfrm rot="16200000">
            <a:off x="857717" y="2305568"/>
            <a:ext cx="2819402" cy="646763"/>
            <a:chOff x="1828800" y="1724768"/>
            <a:chExt cx="7997728" cy="1834656"/>
          </a:xfrm>
        </p:grpSpPr>
        <p:pic>
          <p:nvPicPr>
            <p:cNvPr id="29" name="Picture 2" descr="G:\Departments\EN\Groups\MME\MM\Metallurgy\MEB-Sigma\MAichele\EDMS--1096980--TD18_post-mortem_SEM_observation\TD18 KEK-SLAC Part H\TD18-PartH-Cell8--004.tif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175942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0" name="Picture 3" descr="G:\Departments\EN\Groups\MME\MM\Metallurgy\MEB-Sigma\MAichele\EDMS--1096980--TD18_post-mortem_SEM_observation\TD18 KEK-SLAC Part H\TD18-PartH-Cell8--001.tif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6528" y="17247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1" name="Picture 4" descr="G:\Departments\EN\Groups\MME\MM\Metallurgy\MEB-Sigma\MAichele\EDMS--1096980--TD18_post-mortem_SEM_observation\TD18 KEK-SLAC Part H\TD18-PartH-Cell8--002.tif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174577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2" name="Picture 5" descr="G:\Departments\EN\Groups\MME\MM\Metallurgy\MEB-Sigma\MAichele\EDMS--1096980--TD18_post-mortem_SEM_observation\TD18 KEK-SLAC Part H\TD18-PartH-Cell8--003.tif"/>
            <p:cNvPicPr>
              <a:picLocks noChangeAspect="1" noChangeArrowheads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3200" y="17526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3" name="TextBox 32"/>
          <p:cNvSpPr txBox="1"/>
          <p:nvPr/>
        </p:nvSpPr>
        <p:spPr>
          <a:xfrm>
            <a:off x="19843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8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28" name="Group 33"/>
          <p:cNvGrpSpPr>
            <a:grpSpLocks noChangeAspect="1"/>
          </p:cNvGrpSpPr>
          <p:nvPr/>
        </p:nvGrpSpPr>
        <p:grpSpPr>
          <a:xfrm rot="16200000">
            <a:off x="1407616" y="2322065"/>
            <a:ext cx="2819398" cy="613769"/>
            <a:chOff x="0" y="5043711"/>
            <a:chExt cx="8334074" cy="1814289"/>
          </a:xfrm>
        </p:grpSpPr>
        <p:pic>
          <p:nvPicPr>
            <p:cNvPr id="35" name="Picture 6" descr="G:\Departments\EN\Groups\MME\MM\Metallurgy\MEB-Sigma\MAichele\EDMS--1096980--TD18_post-mortem_SEM_observation\TD18 KEK-SLAC Part H\TD18-PartH-Cell9--004.tif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058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6" name="Picture 7" descr="G:\Departments\EN\Groups\MME\MM\Metallurgy\MEB-Sigma\MAichele\EDMS--1096980--TD18_post-mortem_SEM_observation\TD18 KEK-SLAC Part H\TD18-PartH-Cell9--001.tif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074" y="504847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7" name="Picture 8" descr="G:\Departments\EN\Groups\MME\MM\Metallurgy\MEB-Sigma\MAichele\EDMS--1096980--TD18_post-mortem_SEM_observation\TD18 KEK-SLAC Part H\TD18-PartH-Cell9--002.tif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504371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38" name="Picture 9" descr="G:\Departments\EN\Groups\MME\MM\Metallurgy\MEB-Sigma\MAichele\EDMS--1096980--TD18_post-mortem_SEM_observation\TD18 KEK-SLAC Part H\TD18-PartH-Cell9--003.tif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39" name="TextBox 38"/>
          <p:cNvSpPr txBox="1"/>
          <p:nvPr/>
        </p:nvSpPr>
        <p:spPr>
          <a:xfrm>
            <a:off x="2593914" y="914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9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34" name="Group 39"/>
          <p:cNvGrpSpPr>
            <a:grpSpLocks noChangeAspect="1"/>
          </p:cNvGrpSpPr>
          <p:nvPr/>
        </p:nvGrpSpPr>
        <p:grpSpPr>
          <a:xfrm rot="16200000">
            <a:off x="1931438" y="2312438"/>
            <a:ext cx="2819398" cy="632926"/>
            <a:chOff x="1371600" y="2047068"/>
            <a:chExt cx="6758898" cy="1810332"/>
          </a:xfrm>
        </p:grpSpPr>
        <p:pic>
          <p:nvPicPr>
            <p:cNvPr id="41" name="Picture 2" descr="G:\Departments\EN\Groups\MME\MM\Metallurgy\MEB-Sigma\MAichele\EDMS--1096980--TD18_post-mortem_SEM_observation\TD18 KEK-SLAC Part G\TD18-PartG-Cell10--004.tif"/>
            <p:cNvPicPr>
              <a:picLocks noChangeAspect="1" noChangeArrowheads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732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2" name="Picture 3" descr="G:\Departments\EN\Groups\MME\MM\Metallurgy\MEB-Sigma\MAichele\EDMS--1096980--TD18_post-mortem_SEM_observation\TD18 KEK-SLAC Part G\TD18-PartG-Cell10--001.tif"/>
            <p:cNvPicPr>
              <a:picLocks noChangeAspect="1" noChangeArrowheads="1"/>
            </p:cNvPicPr>
            <p:nvPr/>
          </p:nvPicPr>
          <p:blipFill>
            <a:blip r:embed="rId2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2057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3" name="Picture 4" descr="G:\Departments\EN\Groups\MME\MM\Metallurgy\MEB-Sigma\MAichele\EDMS--1096980--TD18_post-mortem_SEM_observation\TD18 KEK-SLAC Part G\TD18-PartG-Cell10--002.tif"/>
            <p:cNvPicPr>
              <a:picLocks noChangeAspect="1" noChangeArrowheads="1"/>
            </p:cNvPicPr>
            <p:nvPr/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4234" y="2047068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4" name="Picture 5" descr="G:\Departments\EN\Groups\MME\MM\Metallurgy\MEB-Sigma\MAichele\EDMS--1096980--TD18_post-mortem_SEM_observation\TD18 KEK-SLAC Part G\TD18-PartG-Cell10--003.tif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0498" y="205223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45" name="TextBox 44"/>
          <p:cNvSpPr txBox="1"/>
          <p:nvPr/>
        </p:nvSpPr>
        <p:spPr>
          <a:xfrm>
            <a:off x="2980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10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0" name="Group 45"/>
          <p:cNvGrpSpPr>
            <a:grpSpLocks noChangeAspect="1"/>
          </p:cNvGrpSpPr>
          <p:nvPr/>
        </p:nvGrpSpPr>
        <p:grpSpPr>
          <a:xfrm rot="16200000">
            <a:off x="2513370" y="2284820"/>
            <a:ext cx="2819400" cy="688258"/>
            <a:chOff x="838200" y="4922936"/>
            <a:chExt cx="7496732" cy="1830064"/>
          </a:xfrm>
        </p:grpSpPr>
        <p:pic>
          <p:nvPicPr>
            <p:cNvPr id="47" name="Picture 6" descr="G:\Departments\EN\Groups\MME\MM\Metallurgy\MEB-Sigma\MAichele\EDMS--1096980--TD18_post-mortem_SEM_observation\TD18 KEK-SLAC Part G\TD18-PartG-Cell11--004.tif"/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4953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8" name="Picture 7" descr="G:\Departments\EN\Groups\MME\MM\Metallurgy\MEB-Sigma\MAichele\EDMS--1096980--TD18_post-mortem_SEM_observation\TD18 KEK-SLAC Part G\TD18-PartG-Cell11--001.tif"/>
            <p:cNvPicPr>
              <a:picLocks noChangeAspect="1" noChangeArrowheads="1"/>
            </p:cNvPicPr>
            <p:nvPr/>
          </p:nvPicPr>
          <p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932" y="492293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49" name="Picture 8" descr="G:\Departments\EN\Groups\MME\MM\Metallurgy\MEB-Sigma\MAichele\EDMS--1096980--TD18_post-mortem_SEM_observation\TD18 KEK-SLAC Part G\TD18-PartG-Cell11--002.tif"/>
            <p:cNvPicPr>
              <a:picLocks noChangeAspect="1" noChangeArrowheads="1"/>
            </p:cNvPicPr>
            <p:nvPr/>
          </p:nvPicPr>
          <p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4935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0" name="Picture 9" descr="G:\Departments\EN\Groups\MME\MM\Metallurgy\MEB-Sigma\MAichele\EDMS--1096980--TD18_post-mortem_SEM_observation\TD18 KEK-SLAC Part G\TD18-PartG-Cell11--003.tif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130" y="4944332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1" name="TextBox 50"/>
          <p:cNvSpPr txBox="1"/>
          <p:nvPr/>
        </p:nvSpPr>
        <p:spPr>
          <a:xfrm>
            <a:off x="35141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11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46" name="Group 51"/>
          <p:cNvGrpSpPr/>
          <p:nvPr/>
        </p:nvGrpSpPr>
        <p:grpSpPr>
          <a:xfrm rot="16200000">
            <a:off x="3124199" y="2286097"/>
            <a:ext cx="2819400" cy="685801"/>
            <a:chOff x="833673" y="358365"/>
            <a:chExt cx="7052727" cy="1822635"/>
          </a:xfrm>
        </p:grpSpPr>
        <p:pic>
          <p:nvPicPr>
            <p:cNvPr id="53" name="Picture 2" descr="G:\Departments\EN\Groups\MME\MM\Metallurgy\MEB-Sigma\MAichele\EDMS--1096980--TD18_post-mortem_SEM_observation\TD18 KEK-SLAC Part G\TD18-PartG-Cell12--004.tif"/>
            <p:cNvPicPr>
              <a:picLocks noChangeAspect="1" noChangeArrowheads="1"/>
            </p:cNvPicPr>
            <p:nvPr/>
          </p:nvPicPr>
          <p:blipFill>
            <a:blip r:embed="rId3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673" y="381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4" name="Picture 3" descr="G:\Departments\EN\Groups\MME\MM\Metallurgy\MEB-Sigma\MAichele\EDMS--1096980--TD18_post-mortem_SEM_observation\TD18 KEK-SLAC Part G\TD18-PartG-Cell12--001.tif"/>
            <p:cNvPicPr>
              <a:picLocks noChangeAspect="1" noChangeArrowheads="1"/>
            </p:cNvPicPr>
            <p:nvPr/>
          </p:nvPicPr>
          <p:blipFill>
            <a:blip r:embed="rId3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358365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5" name="Picture 4" descr="G:\Departments\EN\Groups\MME\MM\Metallurgy\MEB-Sigma\MAichele\EDMS--1096980--TD18_post-mortem_SEM_observation\TD18 KEK-SLAC Part G\TD18-PartG-Cell12--002.tif"/>
            <p:cNvPicPr>
              <a:picLocks noChangeAspect="1" noChangeArrowheads="1"/>
            </p:cNvPicPr>
            <p:nvPr/>
          </p:nvPicPr>
          <p:blipFill>
            <a:blip r:embed="rId3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37194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56" name="Picture 5" descr="G:\Departments\EN\Groups\MME\MM\Metallurgy\MEB-Sigma\MAichele\EDMS--1096980--TD18_post-mortem_SEM_observation\TD18 KEK-SLAC Part G\TD18-PartG-Cell12--003.tif"/>
            <p:cNvPicPr>
              <a:picLocks noChangeAspect="1" noChangeArrowheads="1"/>
            </p:cNvPicPr>
            <p:nvPr/>
          </p:nvPicPr>
          <p:blipFill>
            <a:blip r:embed="rId3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381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57" name="TextBox 56"/>
          <p:cNvSpPr txBox="1"/>
          <p:nvPr/>
        </p:nvSpPr>
        <p:spPr>
          <a:xfrm>
            <a:off x="4123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12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52" name="Group 57"/>
          <p:cNvGrpSpPr>
            <a:grpSpLocks noChangeAspect="1"/>
          </p:cNvGrpSpPr>
          <p:nvPr/>
        </p:nvGrpSpPr>
        <p:grpSpPr>
          <a:xfrm rot="16200000">
            <a:off x="3705323" y="2257621"/>
            <a:ext cx="2819398" cy="742755"/>
            <a:chOff x="2161848" y="5036814"/>
            <a:chExt cx="6939780" cy="1828248"/>
          </a:xfrm>
        </p:grpSpPr>
        <p:pic>
          <p:nvPicPr>
            <p:cNvPr id="59" name="Picture 6" descr="G:\Departments\EN\Groups\MME\MM\Metallurgy\MEB-Sigma\MAichele\EDMS--1096980--TD18_post-mortem_SEM_observation\TD18 KEK-SLAC Part G\TD18-PartG-Cell13--004.tif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1848" y="5065062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0" name="Picture 7" descr="G:\Departments\EN\Groups\MME\MM\Metallurgy\MEB-Sigma\MAichele\EDMS--1096980--TD18_post-mortem_SEM_observation\TD18 KEK-SLAC Part G\TD18-PartG-Cell13--001.tif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1628" y="503681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1" name="Picture 8" descr="G:\Departments\EN\Groups\MME\MM\Metallurgy\MEB-Sigma\MAichele\EDMS--1096980--TD18_post-mortem_SEM_observation\TD18 KEK-SLAC Part G\TD18-PartG-Cell13--002.tif"/>
            <p:cNvPicPr>
              <a:picLocks noChangeAspect="1" noChangeArrowheads="1"/>
            </p:cNvPicPr>
            <p:nvPr/>
          </p:nvPicPr>
          <p:blipFill>
            <a:blip r:embed="rId4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5076" y="5047407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2" name="Picture 9" descr="G:\Departments\EN\Groups\MME\MM\Metallurgy\MEB-Sigma\MAichele\EDMS--1096980--TD18_post-mortem_SEM_observation\TD18 KEK-SLAC Part G\TD18-PartG-Cell13--003.tif"/>
            <p:cNvPicPr>
              <a:picLocks noChangeAspect="1" noChangeArrowheads="1"/>
            </p:cNvPicPr>
            <p:nvPr/>
          </p:nvPicPr>
          <p:blipFill>
            <a:blip r:embed="rId4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5058000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63" name="TextBox 62"/>
          <p:cNvSpPr txBox="1"/>
          <p:nvPr/>
        </p:nvSpPr>
        <p:spPr>
          <a:xfrm>
            <a:off x="47333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13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58" name="Group 63"/>
          <p:cNvGrpSpPr>
            <a:grpSpLocks noChangeAspect="1"/>
          </p:cNvGrpSpPr>
          <p:nvPr/>
        </p:nvGrpSpPr>
        <p:grpSpPr>
          <a:xfrm rot="16200000">
            <a:off x="4322082" y="2264731"/>
            <a:ext cx="2819400" cy="728435"/>
            <a:chOff x="304800" y="2253140"/>
            <a:chExt cx="7094062" cy="1832860"/>
          </a:xfrm>
        </p:grpSpPr>
        <p:pic>
          <p:nvPicPr>
            <p:cNvPr id="65" name="Picture 2" descr="G:\Departments\EN\Groups\MME\MM\Metallurgy\MEB-Sigma\MAichele\EDMS--1096980--TD18_post-mortem_SEM_observation\TD18 KEK-SLAC Part G\TD18-PartG-Cell14--004.tif"/>
            <p:cNvPicPr>
              <a:picLocks noChangeAspect="1" noChangeArrowheads="1"/>
            </p:cNvPicPr>
            <p:nvPr/>
          </p:nvPicPr>
          <p:blipFill>
            <a:blip r:embed="rId4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6" name="Picture 3" descr="G:\Departments\EN\Groups\MME\MM\Metallurgy\MEB-Sigma\MAichele\EDMS--1096980--TD18_post-mortem_SEM_observation\TD18 KEK-SLAC Part G\TD18-PartG-Cell14--001.tif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862" y="225314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7" name="Picture 4" descr="G:\Departments\EN\Groups\MME\MM\Metallurgy\MEB-Sigma\MAichele\EDMS--1096980--TD18_post-mortem_SEM_observation\TD18 KEK-SLAC Part G\TD18-PartG-Cell14--002.tif"/>
            <p:cNvPicPr>
              <a:picLocks noChangeAspect="1" noChangeArrowheads="1"/>
            </p:cNvPicPr>
            <p:nvPr/>
          </p:nvPicPr>
          <p:blipFill>
            <a:blip r:embed="rId4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268664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68" name="Picture 5" descr="G:\Departments\EN\Groups\MME\MM\Metallurgy\MEB-Sigma\MAichele\EDMS--1096980--TD18_post-mortem_SEM_observation\TD18 KEK-SLAC Part G\TD18-PartG-Cell14--003.tif"/>
            <p:cNvPicPr>
              <a:picLocks noChangeAspect="1" noChangeArrowheads="1"/>
            </p:cNvPicPr>
            <p:nvPr/>
          </p:nvPicPr>
          <p:blipFill>
            <a:blip r:embed="rId4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1330" y="2277332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64" name="Group 68"/>
          <p:cNvGrpSpPr>
            <a:grpSpLocks noChangeAspect="1"/>
          </p:cNvGrpSpPr>
          <p:nvPr/>
        </p:nvGrpSpPr>
        <p:grpSpPr>
          <a:xfrm rot="16200000">
            <a:off x="4945353" y="2278451"/>
            <a:ext cx="2819400" cy="701093"/>
            <a:chOff x="1828800" y="4714874"/>
            <a:chExt cx="7315200" cy="1819052"/>
          </a:xfrm>
        </p:grpSpPr>
        <p:pic>
          <p:nvPicPr>
            <p:cNvPr id="70" name="Picture 6" descr="G:\Departments\EN\Groups\MME\MM\Metallurgy\MEB-Sigma\MAichele\EDMS--1096980--TD18_post-mortem_SEM_observation\TD18 KEK-SLAC Part G\TD18-PartG-Cell15--004.tif"/>
            <p:cNvPicPr>
              <a:picLocks noChangeAspect="1" noChangeArrowheads="1"/>
            </p:cNvPicPr>
            <p:nvPr/>
          </p:nvPicPr>
          <p:blipFill>
            <a:blip r:embed="rId4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1" name="Picture 7" descr="G:\Departments\EN\Groups\MME\MM\Metallurgy\MEB-Sigma\MAichele\EDMS--1096980--TD18_post-mortem_SEM_observation\TD18 KEK-SLAC Part G\TD18-PartG-Cell15--001.tif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000" y="47244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2" name="Picture 8" descr="G:\Departments\EN\Groups\MME\MM\Metallurgy\MEB-Sigma\MAichele\EDMS--1096980--TD18_post-mortem_SEM_observation\TD18 KEK-SLAC Part G\TD18-PartG-Cell15--002.tif"/>
            <p:cNvPicPr>
              <a:picLocks noChangeAspect="1" noChangeArrowheads="1"/>
            </p:cNvPicPr>
            <p:nvPr/>
          </p:nvPicPr>
          <p:blipFill>
            <a:blip r:embed="rId4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1563" y="4733926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73" name="Picture 9" descr="G:\Departments\EN\Groups\MME\MM\Metallurgy\MEB-Sigma\MAichele\EDMS--1096980--TD18_post-mortem_SEM_observation\TD18 KEK-SLAC Part G\TD18-PartG-Cell15--003.tif"/>
            <p:cNvPicPr>
              <a:picLocks noChangeAspect="1" noChangeArrowheads="1"/>
            </p:cNvPicPr>
            <p:nvPr/>
          </p:nvPicPr>
          <p:blipFill>
            <a:blip r:embed="rId5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1837" y="4714874"/>
              <a:ext cx="2400000" cy="1800000"/>
            </a:xfrm>
            <a:prstGeom prst="rect">
              <a:avLst/>
            </a:prstGeom>
            <a:noFill/>
          </p:spPr>
        </p:pic>
      </p:grpSp>
      <p:sp>
        <p:nvSpPr>
          <p:cNvPr id="74" name="TextBox 73"/>
          <p:cNvSpPr txBox="1"/>
          <p:nvPr/>
        </p:nvSpPr>
        <p:spPr>
          <a:xfrm>
            <a:off x="5952501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15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3429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14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69" name="Group 75"/>
          <p:cNvGrpSpPr>
            <a:grpSpLocks noChangeAspect="1"/>
          </p:cNvGrpSpPr>
          <p:nvPr/>
        </p:nvGrpSpPr>
        <p:grpSpPr>
          <a:xfrm rot="16200000">
            <a:off x="5785270" y="2203871"/>
            <a:ext cx="2819398" cy="850060"/>
            <a:chOff x="0" y="4267200"/>
            <a:chExt cx="8137800" cy="2453580"/>
          </a:xfrm>
        </p:grpSpPr>
        <p:pic>
          <p:nvPicPr>
            <p:cNvPr id="77" name="Picture 8" descr="G:\Departments\EN\Groups\MME\MM\Metallurgy\MEB-Sigma\MAichele\EDMS--1096980--TD18_post-mortem_SEM_observation\TD18 KEK-SLAC SliceE\TD18-Part_E-DS--003.tif"/>
            <p:cNvPicPr>
              <a:picLocks noChangeAspect="1" noChangeArrowheads="1"/>
            </p:cNvPicPr>
            <p:nvPr/>
          </p:nvPicPr>
          <p:blipFill>
            <a:blip r:embed="rId5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34340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8" name="Picture 7" descr="G:\Departments\EN\Groups\MME\MM\Metallurgy\MEB-Sigma\MAichele\EDMS--1096980--TD18_post-mortem_SEM_observation\TD18 KEK-SLAC SliceE\TD18-Part_E-DS--002.tif"/>
            <p:cNvPicPr>
              <a:picLocks noChangeAspect="1" noChangeArrowheads="1"/>
            </p:cNvPicPr>
            <p:nvPr/>
          </p:nvPicPr>
          <p:blipFill>
            <a:blip r:embed="rId5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4350" y="4560780"/>
              <a:ext cx="2880000" cy="2160000"/>
            </a:xfrm>
            <a:prstGeom prst="rect">
              <a:avLst/>
            </a:prstGeom>
            <a:noFill/>
          </p:spPr>
        </p:pic>
        <p:pic>
          <p:nvPicPr>
            <p:cNvPr id="79" name="Picture 6" descr="G:\Departments\EN\Groups\MME\MM\Metallurgy\MEB-Sigma\MAichele\EDMS--1096980--TD18_post-mortem_SEM_observation\TD18 KEK-SLAC SliceE\TD18-Part_E-DS--004.tif"/>
            <p:cNvPicPr>
              <a:picLocks noChangeAspect="1" noChangeArrowheads="1"/>
            </p:cNvPicPr>
            <p:nvPr/>
          </p:nvPicPr>
          <p:blipFill>
            <a:blip r:embed="rId5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4267200"/>
              <a:ext cx="2880000" cy="2160000"/>
            </a:xfrm>
            <a:prstGeom prst="rect">
              <a:avLst/>
            </a:prstGeom>
            <a:noFill/>
          </p:spPr>
        </p:pic>
      </p:grpSp>
      <p:sp>
        <p:nvSpPr>
          <p:cNvPr id="80" name="TextBox 79"/>
          <p:cNvSpPr txBox="1"/>
          <p:nvPr/>
        </p:nvSpPr>
        <p:spPr>
          <a:xfrm>
            <a:off x="67907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17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71148" y="697468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</a:t>
            </a:r>
            <a:r>
              <a:rPr lang="en-GB" dirty="0" smtClean="0">
                <a:solidFill>
                  <a:srgbClr val="FF0000"/>
                </a:solidFill>
              </a:rPr>
              <a:t>?16?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6477000"/>
            <a:ext cx="91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Images courtesy of M. </a:t>
            </a:r>
            <a:r>
              <a:rPr lang="en-GB" dirty="0" err="1" smtClean="0">
                <a:solidFill>
                  <a:prstClr val="black"/>
                </a:solidFill>
              </a:rPr>
              <a:t>Aicheler</a:t>
            </a:r>
            <a:r>
              <a:rPr lang="en-GB" sz="1200" dirty="0" smtClean="0">
                <a:solidFill>
                  <a:prstClr val="black"/>
                </a:solidFill>
              </a:rPr>
              <a:t>: </a:t>
            </a:r>
            <a:r>
              <a:rPr lang="en-GB" sz="1200" dirty="0" smtClean="0">
                <a:solidFill>
                  <a:prstClr val="black"/>
                </a:solidFill>
                <a:hlinkClick r:id="rId54"/>
              </a:rPr>
              <a:t>http://indico.cern.ch/getFile.py/access?contribId=0&amp;resId=1&amp;materialId=slides&amp;confId=106251</a:t>
            </a:r>
            <a:endParaRPr lang="en-GB" dirty="0" smtClean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400302" y="914400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  18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229600" y="381000"/>
            <a:ext cx="95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Last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regular  </a:t>
            </a:r>
          </a:p>
          <a:p>
            <a:r>
              <a:rPr lang="en-GB" dirty="0" smtClean="0">
                <a:solidFill>
                  <a:prstClr val="black"/>
                </a:solidFill>
              </a:rPr>
              <a:t>cell: 19</a:t>
            </a:r>
            <a:endParaRPr lang="en-GB" dirty="0">
              <a:solidFill>
                <a:prstClr val="black"/>
              </a:solidFill>
            </a:endParaRPr>
          </a:p>
        </p:txBody>
      </p:sp>
      <p:grpSp>
        <p:nvGrpSpPr>
          <p:cNvPr id="76" name="Group 85"/>
          <p:cNvGrpSpPr>
            <a:grpSpLocks noChangeAspect="1"/>
          </p:cNvGrpSpPr>
          <p:nvPr/>
        </p:nvGrpSpPr>
        <p:grpSpPr>
          <a:xfrm rot="16200000">
            <a:off x="6461219" y="2194117"/>
            <a:ext cx="2819400" cy="869761"/>
            <a:chOff x="0" y="685800"/>
            <a:chExt cx="6272619" cy="1935051"/>
          </a:xfrm>
        </p:grpSpPr>
        <p:pic>
          <p:nvPicPr>
            <p:cNvPr id="87" name="Picture 5" descr="G:\Departments\EN\Groups\MME\MM\Metallurgy\MEB-Sigma\MAichele\EDMS--1096980--TD18_post-mortem_SEM_observation\TD18 KEK-SLAC SliceD\TD18-Part_D-DS--006.tif"/>
            <p:cNvPicPr>
              <a:picLocks noChangeAspect="1" noChangeArrowheads="1"/>
            </p:cNvPicPr>
            <p:nvPr/>
          </p:nvPicPr>
          <p:blipFill>
            <a:blip r:embed="rId5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8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8" name="Picture 4" descr="G:\Departments\EN\Groups\MME\MM\Metallurgy\MEB-Sigma\MAichele\EDMS--1096980--TD18_post-mortem_SEM_observation\TD18 KEK-SLAC SliceD\TD18-Part_D-DS--005.tif"/>
            <p:cNvPicPr>
              <a:picLocks noChangeAspect="1" noChangeArrowheads="1"/>
            </p:cNvPicPr>
            <p:nvPr/>
          </p:nvPicPr>
          <p:blipFill>
            <a:blip r:embed="rId5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473" y="757473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89" name="Picture 3" descr="G:\Departments\EN\Groups\MME\MM\Metallurgy\MEB-Sigma\MAichele\EDMS--1096980--TD18_post-mortem_SEM_observation\TD18 KEK-SLAC SliceD\TD18-Part_D-DS--002.tif"/>
            <p:cNvPicPr>
              <a:picLocks noChangeAspect="1" noChangeArrowheads="1"/>
            </p:cNvPicPr>
            <p:nvPr/>
          </p:nvPicPr>
          <p:blipFill>
            <a:blip r:embed="rId5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820851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0" name="Picture 2" descr="G:\Departments\EN\Groups\MME\MM\Metallurgy\MEB-Sigma\MAichele\EDMS--1096980--TD18_post-mortem_SEM_observation\TD18 KEK-SLAC SliceD\TD18-Part_D-DS--018.tif"/>
            <p:cNvPicPr>
              <a:picLocks noChangeAspect="1" noChangeArrowheads="1"/>
            </p:cNvPicPr>
            <p:nvPr/>
          </p:nvPicPr>
          <p:blipFill>
            <a:blip r:embed="rId5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2619" y="703908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3" name="Group 90"/>
          <p:cNvGrpSpPr>
            <a:grpSpLocks noChangeAspect="1"/>
          </p:cNvGrpSpPr>
          <p:nvPr/>
        </p:nvGrpSpPr>
        <p:grpSpPr>
          <a:xfrm rot="16200000">
            <a:off x="7159352" y="2184385"/>
            <a:ext cx="2797435" cy="867159"/>
            <a:chOff x="533400" y="4476750"/>
            <a:chExt cx="6269370" cy="1943400"/>
          </a:xfrm>
        </p:grpSpPr>
        <p:pic>
          <p:nvPicPr>
            <p:cNvPr id="92" name="Picture 8" descr="G:\Departments\EN\Groups\MME\MM\Metallurgy\MEB-Sigma\MAichele\EDMS--1096980--TD18_post-mortem_SEM_observation\TD18 KEK-SLAC SliceC\TD18-SliceC-DS-104.tif"/>
            <p:cNvPicPr>
              <a:picLocks noChangeAspect="1" noChangeArrowheads="1"/>
            </p:cNvPicPr>
            <p:nvPr/>
          </p:nvPicPr>
          <p:blipFill>
            <a:blip r:embed="rId5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449580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3" name="Picture 6" descr="G:\Departments\EN\Groups\MME\MM\Metallurgy\MEB-Sigma\MAichele\EDMS--1096980--TD18_post-mortem_SEM_observation\TD18 KEK-SLAC SliceC\TD18-SliceC-DS-105.tif"/>
            <p:cNvPicPr>
              <a:picLocks noChangeAspect="1" noChangeArrowheads="1"/>
            </p:cNvPicPr>
            <p:nvPr/>
          </p:nvPicPr>
          <p:blipFill>
            <a:blip r:embed="rId6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075" y="4476750"/>
              <a:ext cx="2400000" cy="1800000"/>
            </a:xfrm>
            <a:prstGeom prst="rect">
              <a:avLst/>
            </a:prstGeom>
            <a:noFill/>
          </p:spPr>
        </p:pic>
        <p:pic>
          <p:nvPicPr>
            <p:cNvPr id="94" name="Picture 7" descr="G:\Departments\EN\Groups\MME\MM\Metallurgy\MEB-Sigma\MAichele\EDMS--1096980--TD18_post-mortem_SEM_observation\TD18 KEK-SLAC SliceC\TD18-SliceC-DS-109.tif"/>
            <p:cNvPicPr>
              <a:picLocks noChangeAspect="1" noChangeArrowheads="1"/>
            </p:cNvPicPr>
            <p:nvPr/>
          </p:nvPicPr>
          <p:blipFill>
            <a:blip r:embed="rId6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770" y="4620150"/>
              <a:ext cx="2400000" cy="1800000"/>
            </a:xfrm>
            <a:prstGeom prst="rect">
              <a:avLst/>
            </a:prstGeom>
            <a:noFill/>
          </p:spPr>
        </p:pic>
      </p:grpSp>
      <p:grpSp>
        <p:nvGrpSpPr>
          <p:cNvPr id="86" name="Group 94"/>
          <p:cNvGrpSpPr/>
          <p:nvPr/>
        </p:nvGrpSpPr>
        <p:grpSpPr>
          <a:xfrm>
            <a:off x="3200400" y="4191000"/>
            <a:ext cx="1600200" cy="2209800"/>
            <a:chOff x="4584000" y="0"/>
            <a:chExt cx="4560000" cy="6858000"/>
          </a:xfrm>
        </p:grpSpPr>
        <p:pic>
          <p:nvPicPr>
            <p:cNvPr id="96" name="Picture 3" descr="G:\Departments\EN\Groups\MME\MM\Metallurgy\MEB-Sigma\MAichele\EDMS--1096980--TD18_post-mortem_SEM_observation\TD18 KEK-SLAC Part G\TD18-PartG-Cell11--012.tif"/>
            <p:cNvPicPr>
              <a:picLocks noChangeAspect="1" noChangeArrowheads="1"/>
            </p:cNvPicPr>
            <p:nvPr/>
          </p:nvPicPr>
          <p:blipFill>
            <a:blip r:embed="rId6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97" name="Picture 4" descr="G:\Departments\EN\Groups\MME\MM\Metallurgy\MEB-Sigma\MAichele\EDMS--1096980--TD18_post-mortem_SEM_observation\TD18 KEK-SLAC Part G\TD18-PartG-Cell11--013.tif"/>
            <p:cNvPicPr>
              <a:picLocks noChangeAspect="1" noChangeArrowheads="1"/>
            </p:cNvPicPr>
            <p:nvPr/>
          </p:nvPicPr>
          <p:blipFill>
            <a:blip r:embed="rId6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sp>
          <p:nvSpPr>
            <p:cNvPr id="98" name="Rectangle 97"/>
            <p:cNvSpPr/>
            <p:nvPr/>
          </p:nvSpPr>
          <p:spPr>
            <a:xfrm>
              <a:off x="6096000" y="1219200"/>
              <a:ext cx="1371600" cy="9906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99" name="Straight Arrow Connector 98"/>
            <p:cNvCxnSpPr/>
            <p:nvPr/>
          </p:nvCxnSpPr>
          <p:spPr>
            <a:xfrm rot="5400000">
              <a:off x="5791200" y="3200400"/>
              <a:ext cx="19812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Straight Arrow Connector 99"/>
          <p:cNvCxnSpPr/>
          <p:nvPr/>
        </p:nvCxnSpPr>
        <p:spPr>
          <a:xfrm rot="5400000">
            <a:off x="3657879" y="3962124"/>
            <a:ext cx="685800" cy="2291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101"/>
          <p:cNvGrpSpPr/>
          <p:nvPr/>
        </p:nvGrpSpPr>
        <p:grpSpPr>
          <a:xfrm>
            <a:off x="5715000" y="4191000"/>
            <a:ext cx="1600200" cy="2362200"/>
            <a:chOff x="4584000" y="0"/>
            <a:chExt cx="4560000" cy="6858000"/>
          </a:xfrm>
        </p:grpSpPr>
        <p:pic>
          <p:nvPicPr>
            <p:cNvPr id="103" name="Picture 4" descr="G:\Departments\EN\Groups\MME\MM\Metallurgy\MEB-Sigma\MAichele\EDMS--1096980--TD18_post-mortem_SEM_observation\TD18 KEK-SLAC SliceE\TD18-Part_E-DS--031.tif"/>
            <p:cNvPicPr>
              <a:picLocks noChangeAspect="1" noChangeArrowheads="1"/>
            </p:cNvPicPr>
            <p:nvPr/>
          </p:nvPicPr>
          <p:blipFill>
            <a:blip r:embed="rId6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04" name="Picture 5" descr="G:\Departments\EN\Groups\MME\MM\Metallurgy\MEB-Sigma\MAichele\EDMS--1096980--TD18_post-mortem_SEM_observation\TD18 KEK-SLAC SliceE\TD18-Part_E-DS--027.tif"/>
            <p:cNvPicPr>
              <a:picLocks noChangeAspect="1" noChangeArrowheads="1"/>
            </p:cNvPicPr>
            <p:nvPr/>
          </p:nvPicPr>
          <p:blipFill>
            <a:blip r:embed="rId6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00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05" name="Straight Arrow Connector 104"/>
          <p:cNvCxnSpPr/>
          <p:nvPr/>
        </p:nvCxnSpPr>
        <p:spPr>
          <a:xfrm rot="5400000">
            <a:off x="6438900" y="4000500"/>
            <a:ext cx="6858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6096000" y="5257800"/>
            <a:ext cx="838200" cy="76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 109"/>
          <p:cNvGrpSpPr/>
          <p:nvPr/>
        </p:nvGrpSpPr>
        <p:grpSpPr>
          <a:xfrm>
            <a:off x="7315200" y="4191000"/>
            <a:ext cx="1676400" cy="2362200"/>
            <a:chOff x="0" y="0"/>
            <a:chExt cx="4560000" cy="6858000"/>
          </a:xfrm>
        </p:grpSpPr>
        <p:pic>
          <p:nvPicPr>
            <p:cNvPr id="111" name="Picture 2" descr="G:\Departments\EN\Groups\MME\MM\Metallurgy\MEB-Sigma\MAichele\EDMS--1096980--TD18_post-mortem_SEM_observation\TD18 KEK-SLAC SliceD\TD18-Part_D-DS--025.tif"/>
            <p:cNvPicPr>
              <a:picLocks noChangeAspect="1" noChangeArrowheads="1"/>
            </p:cNvPicPr>
            <p:nvPr/>
          </p:nvPicPr>
          <p:blipFill>
            <a:blip r:embed="rId6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38000"/>
              <a:ext cx="4560000" cy="3420000"/>
            </a:xfrm>
            <a:prstGeom prst="rect">
              <a:avLst/>
            </a:prstGeom>
            <a:noFill/>
          </p:spPr>
        </p:pic>
        <p:pic>
          <p:nvPicPr>
            <p:cNvPr id="112" name="Picture 3" descr="G:\Departments\EN\Groups\MME\MM\Metallurgy\MEB-Sigma\MAichele\EDMS--1096980--TD18_post-mortem_SEM_observation\TD18 KEK-SLAC SliceD\TD18-Part_D-DS--023.tif"/>
            <p:cNvPicPr>
              <a:picLocks noChangeAspect="1" noChangeArrowheads="1"/>
            </p:cNvPicPr>
            <p:nvPr/>
          </p:nvPicPr>
          <p:blipFill>
            <a:blip r:embed="rId6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560000" cy="3420000"/>
            </a:xfrm>
            <a:prstGeom prst="rect">
              <a:avLst/>
            </a:prstGeom>
            <a:noFill/>
          </p:spPr>
        </p:pic>
      </p:grpSp>
      <p:cxnSp>
        <p:nvCxnSpPr>
          <p:cNvPr id="113" name="Straight Arrow Connector 112"/>
          <p:cNvCxnSpPr/>
          <p:nvPr/>
        </p:nvCxnSpPr>
        <p:spPr>
          <a:xfrm rot="16200000" flipH="1">
            <a:off x="7505700" y="4000500"/>
            <a:ext cx="838200" cy="4572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rot="5400000">
            <a:off x="7734300" y="5295900"/>
            <a:ext cx="838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81001" y="4417874"/>
            <a:ext cx="2362200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It seems that cell #10 (regular cell #9 ~ </a:t>
            </a:r>
            <a:r>
              <a:rPr lang="en-GB" b="1" dirty="0" smtClean="0">
                <a:solidFill>
                  <a:prstClr val="black"/>
                </a:solidFill>
              </a:rPr>
              <a:t>middle cell</a:t>
            </a:r>
            <a:r>
              <a:rPr lang="en-GB" dirty="0" smtClean="0">
                <a:solidFill>
                  <a:prstClr val="black"/>
                </a:solidFill>
              </a:rPr>
              <a:t>) exhibits the level of damage which could be considered as </a:t>
            </a:r>
            <a:r>
              <a:rPr lang="en-GB" b="1" dirty="0" smtClean="0">
                <a:solidFill>
                  <a:prstClr val="black"/>
                </a:solidFill>
              </a:rPr>
              <a:t>a limit</a:t>
            </a:r>
            <a:r>
              <a:rPr lang="en-GB" dirty="0" smtClean="0">
                <a:solidFill>
                  <a:prstClr val="black"/>
                </a:solidFill>
              </a:rPr>
              <a:t>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0" y="6237312"/>
            <a:ext cx="117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A. Grudiev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79571" y="2"/>
            <a:ext cx="1160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FF"/>
                </a:solidFill>
              </a:rPr>
              <a:t>TD24</a:t>
            </a:r>
            <a:endParaRPr lang="en-US" sz="3600" dirty="0">
              <a:solidFill>
                <a:srgbClr val="FF00FF"/>
              </a:solidFill>
            </a:endParaRPr>
          </a:p>
        </p:txBody>
      </p:sp>
      <p:cxnSp>
        <p:nvCxnSpPr>
          <p:cNvPr id="118" name="Straight Arrow Connector 117"/>
          <p:cNvCxnSpPr>
            <a:stCxn id="114" idx="2"/>
            <a:endCxn id="7" idx="0"/>
          </p:cNvCxnSpPr>
          <p:nvPr/>
        </p:nvCxnSpPr>
        <p:spPr>
          <a:xfrm flipH="1">
            <a:off x="3990" y="646333"/>
            <a:ext cx="756029" cy="1748454"/>
          </a:xfrm>
          <a:prstGeom prst="straightConnector1">
            <a:avLst/>
          </a:prstGeom>
          <a:ln w="2540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2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2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PersonalThemeJGN2015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Default Design">
  <a:themeElements>
    <a:clrScheme name="">
      <a:dk1>
        <a:srgbClr val="131313"/>
      </a:dk1>
      <a:lt1>
        <a:srgbClr val="FFFFFF"/>
      </a:lt1>
      <a:dk2>
        <a:srgbClr val="0071BC"/>
      </a:dk2>
      <a:lt2>
        <a:srgbClr val="808080"/>
      </a:lt2>
      <a:accent1>
        <a:srgbClr val="00A650"/>
      </a:accent1>
      <a:accent2>
        <a:srgbClr val="B02A30"/>
      </a:accent2>
      <a:accent3>
        <a:srgbClr val="FFFFFF"/>
      </a:accent3>
      <a:accent4>
        <a:srgbClr val="0E0E0E"/>
      </a:accent4>
      <a:accent5>
        <a:srgbClr val="AAD0B3"/>
      </a:accent5>
      <a:accent6>
        <a:srgbClr val="9F252A"/>
      </a:accent6>
      <a:hlink>
        <a:srgbClr val="00ADEF"/>
      </a:hlink>
      <a:folHlink>
        <a:srgbClr val="693163"/>
      </a:folHlink>
    </a:clrScheme>
    <a:fontScheme name="1_Default Design">
      <a:majorFont>
        <a:latin typeface="Comic Sans M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131313"/>
        </a:dk1>
        <a:lt1>
          <a:srgbClr val="FFFFFF"/>
        </a:lt1>
        <a:dk2>
          <a:srgbClr val="0071BC"/>
        </a:dk2>
        <a:lt2>
          <a:srgbClr val="808080"/>
        </a:lt2>
        <a:accent1>
          <a:srgbClr val="00A650"/>
        </a:accent1>
        <a:accent2>
          <a:srgbClr val="FFC20E"/>
        </a:accent2>
        <a:accent3>
          <a:srgbClr val="FFFFFF"/>
        </a:accent3>
        <a:accent4>
          <a:srgbClr val="0E0E0E"/>
        </a:accent4>
        <a:accent5>
          <a:srgbClr val="AAD0B3"/>
        </a:accent5>
        <a:accent6>
          <a:srgbClr val="E7B00C"/>
        </a:accent6>
        <a:hlink>
          <a:srgbClr val="00ADEF"/>
        </a:hlink>
        <a:folHlink>
          <a:srgbClr val="6931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Dbllinec">
  <a:themeElements>
    <a:clrScheme name="2_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2_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3960</Words>
  <Application>Microsoft Office PowerPoint</Application>
  <PresentationFormat>On-screen Show (4:3)</PresentationFormat>
  <Paragraphs>819</Paragraphs>
  <Slides>100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100</vt:i4>
      </vt:variant>
    </vt:vector>
  </HeadingPairs>
  <TitlesOfParts>
    <vt:vector size="131" baseType="lpstr">
      <vt:lpstr>ＭＳ Ｐゴシック</vt:lpstr>
      <vt:lpstr>Arial</vt:lpstr>
      <vt:lpstr>Calibri</vt:lpstr>
      <vt:lpstr>Cambria Math</vt:lpstr>
      <vt:lpstr>Comic Sans MS</vt:lpstr>
      <vt:lpstr>Engravers MT</vt:lpstr>
      <vt:lpstr>HE_TERMINAL</vt:lpstr>
      <vt:lpstr>Imprint MT Shadow</vt:lpstr>
      <vt:lpstr>Lucida Sans</vt:lpstr>
      <vt:lpstr>Symbol</vt:lpstr>
      <vt:lpstr>Times</vt:lpstr>
      <vt:lpstr>Times New Roman</vt:lpstr>
      <vt:lpstr>Wingdings</vt:lpstr>
      <vt:lpstr>Office Theme</vt:lpstr>
      <vt:lpstr>2_Office Theme</vt:lpstr>
      <vt:lpstr>3_Office Theme</vt:lpstr>
      <vt:lpstr>1_Default Design</vt:lpstr>
      <vt:lpstr>5_Office Theme</vt:lpstr>
      <vt:lpstr>6_Office Theme</vt:lpstr>
      <vt:lpstr>2_Dbllinec</vt:lpstr>
      <vt:lpstr>Custom Design</vt:lpstr>
      <vt:lpstr>12_Office Theme</vt:lpstr>
      <vt:lpstr>24_Office Theme</vt:lpstr>
      <vt:lpstr>25_Office Theme</vt:lpstr>
      <vt:lpstr>10_Office Theme</vt:lpstr>
      <vt:lpstr>26_Office Theme</vt:lpstr>
      <vt:lpstr>PersonalThemeJGN2015_v2</vt:lpstr>
      <vt:lpstr>17_Office Theme</vt:lpstr>
      <vt:lpstr>9_Office Theme</vt:lpstr>
      <vt:lpstr>21_Office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Accelerating Structure Diagnostics</vt:lpstr>
      <vt:lpstr>Accelerating Structure Diagnostics</vt:lpstr>
      <vt:lpstr>Operator display</vt:lpstr>
      <vt:lpstr>PowerPoint Presentation</vt:lpstr>
      <vt:lpstr>PowerPoint Presentation</vt:lpstr>
      <vt:lpstr>PowerPoint Presentation</vt:lpstr>
      <vt:lpstr>BD Detection: Normal Pulse</vt:lpstr>
      <vt:lpstr>BD Detection: Breakdown</vt:lpstr>
      <vt:lpstr>51+52  Normal pulse #36</vt:lpstr>
      <vt:lpstr>51+52  typical BD pulses #72 Reflected RF back from klystron again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Relevant data points of BDR vs Eacc</vt:lpstr>
      <vt:lpstr>TD18_#2   BDR versus width at 100MV/m around 2800hr and at 90MV/m around 3500hr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Conditioning data</vt:lpstr>
      <vt:lpstr>PowerPoint Presentation</vt:lpstr>
      <vt:lpstr>Cavity Conditioning Algorithm</vt:lpstr>
      <vt:lpstr>Conditioning data</vt:lpstr>
      <vt:lpstr>Scaling: description of conditioning state</vt:lpstr>
      <vt:lpstr>Collection of conditioning histories</vt:lpstr>
      <vt:lpstr>PowerPoint Presentation</vt:lpstr>
      <vt:lpstr>PowerPoint Presentation</vt:lpstr>
      <vt:lpstr>High-Gradient and Breakdown rate limits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Field distribution</vt:lpstr>
      <vt:lpstr>Parameters v.s. iris</vt:lpstr>
      <vt:lpstr>PowerPoint Presentation</vt:lpstr>
      <vt:lpstr>Maximum surface electric and magnetic fields</vt:lpstr>
      <vt:lpstr>PowerPoint Presentation</vt:lpstr>
      <vt:lpstr>PowerPoint Presentation</vt:lpstr>
      <vt:lpstr>PowerPoint Presentation</vt:lpstr>
      <vt:lpstr>PowerPoint Presentation</vt:lpstr>
      <vt:lpstr>Power flow related quantities: Sc and P/C</vt:lpstr>
      <vt:lpstr>Summary on the high-power RF constraints</vt:lpstr>
      <vt:lpstr>Optimization procedure</vt:lpstr>
      <vt:lpstr>Simplified Parameter Diagram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Electron emission</vt:lpstr>
      <vt:lpstr>Schottky Enabled Photo-electron Emission Measurements</vt:lpstr>
      <vt:lpstr>Long Laser Pulse (~ 3ps)  E=55 MV/m@ injection phase=80  55sin(80)=54</vt:lpstr>
      <vt:lpstr>PowerPoint Presentation</vt:lpstr>
      <vt:lpstr>PowerPoint Presentation</vt:lpstr>
      <vt:lpstr>PowerPoint Presentation</vt:lpstr>
      <vt:lpstr>What are the field emitters?  Why do we look for dislocations?</vt:lpstr>
      <vt:lpstr>PowerPoint Presentation</vt:lpstr>
      <vt:lpstr>Pulsed surface heating limit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wuenschw</dc:creator>
  <cp:lastModifiedBy>Walter Wuensch</cp:lastModifiedBy>
  <cp:revision>191</cp:revision>
  <dcterms:created xsi:type="dcterms:W3CDTF">2011-06-09T08:54:41Z</dcterms:created>
  <dcterms:modified xsi:type="dcterms:W3CDTF">2016-11-22T13:38:44Z</dcterms:modified>
</cp:coreProperties>
</file>