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70"/>
  </p:notesMasterIdLst>
  <p:handoutMasterIdLst>
    <p:handoutMasterId r:id="rId71"/>
  </p:handoutMasterIdLst>
  <p:sldIdLst>
    <p:sldId id="379" r:id="rId3"/>
    <p:sldId id="333" r:id="rId4"/>
    <p:sldId id="257" r:id="rId5"/>
    <p:sldId id="258" r:id="rId6"/>
    <p:sldId id="259" r:id="rId7"/>
    <p:sldId id="271" r:id="rId8"/>
    <p:sldId id="270" r:id="rId9"/>
    <p:sldId id="322" r:id="rId10"/>
    <p:sldId id="355" r:id="rId11"/>
    <p:sldId id="353" r:id="rId12"/>
    <p:sldId id="354" r:id="rId13"/>
    <p:sldId id="260" r:id="rId14"/>
    <p:sldId id="328" r:id="rId15"/>
    <p:sldId id="261" r:id="rId16"/>
    <p:sldId id="262" r:id="rId17"/>
    <p:sldId id="263" r:id="rId18"/>
    <p:sldId id="264" r:id="rId19"/>
    <p:sldId id="265" r:id="rId20"/>
    <p:sldId id="266" r:id="rId21"/>
    <p:sldId id="267" r:id="rId22"/>
    <p:sldId id="268" r:id="rId23"/>
    <p:sldId id="336" r:id="rId24"/>
    <p:sldId id="337" r:id="rId25"/>
    <p:sldId id="338" r:id="rId26"/>
    <p:sldId id="334" r:id="rId27"/>
    <p:sldId id="324" r:id="rId28"/>
    <p:sldId id="325" r:id="rId29"/>
    <p:sldId id="368" r:id="rId30"/>
    <p:sldId id="272" r:id="rId31"/>
    <p:sldId id="273" r:id="rId32"/>
    <p:sldId id="275" r:id="rId33"/>
    <p:sldId id="326" r:id="rId34"/>
    <p:sldId id="327" r:id="rId35"/>
    <p:sldId id="356" r:id="rId36"/>
    <p:sldId id="357" r:id="rId37"/>
    <p:sldId id="306" r:id="rId38"/>
    <p:sldId id="276" r:id="rId39"/>
    <p:sldId id="277" r:id="rId40"/>
    <p:sldId id="372" r:id="rId41"/>
    <p:sldId id="279" r:id="rId42"/>
    <p:sldId id="278" r:id="rId43"/>
    <p:sldId id="280" r:id="rId44"/>
    <p:sldId id="281" r:id="rId45"/>
    <p:sldId id="371" r:id="rId46"/>
    <p:sldId id="282" r:id="rId47"/>
    <p:sldId id="373" r:id="rId48"/>
    <p:sldId id="283" r:id="rId49"/>
    <p:sldId id="284" r:id="rId50"/>
    <p:sldId id="329" r:id="rId51"/>
    <p:sldId id="292" r:id="rId52"/>
    <p:sldId id="285" r:id="rId53"/>
    <p:sldId id="319" r:id="rId54"/>
    <p:sldId id="286" r:id="rId55"/>
    <p:sldId id="320" r:id="rId56"/>
    <p:sldId id="344" r:id="rId57"/>
    <p:sldId id="374" r:id="rId58"/>
    <p:sldId id="287" r:id="rId59"/>
    <p:sldId id="366" r:id="rId60"/>
    <p:sldId id="289" r:id="rId61"/>
    <p:sldId id="308" r:id="rId62"/>
    <p:sldId id="378" r:id="rId63"/>
    <p:sldId id="380" r:id="rId64"/>
    <p:sldId id="304" r:id="rId65"/>
    <p:sldId id="358" r:id="rId66"/>
    <p:sldId id="298" r:id="rId67"/>
    <p:sldId id="362" r:id="rId68"/>
    <p:sldId id="299" r:id="rId69"/>
  </p:sldIdLst>
  <p:sldSz cx="9144000" cy="6858000" type="screen4x3"/>
  <p:notesSz cx="7099300" cy="102346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FF00"/>
    <a:srgbClr val="006600"/>
    <a:srgbClr val="003300"/>
    <a:srgbClr val="FF6600"/>
    <a:srgbClr val="FF00FF"/>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94711" autoAdjust="0"/>
  </p:normalViewPr>
  <p:slideViewPr>
    <p:cSldViewPr>
      <p:cViewPr varScale="1">
        <p:scale>
          <a:sx n="84" d="100"/>
          <a:sy n="84" d="100"/>
        </p:scale>
        <p:origin x="1426"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38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 Type="http://schemas.openxmlformats.org/officeDocument/2006/relationships/slide" Target="slides/slide5.xml"/><Relationship Id="rId71"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image" Target="../media/image7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01.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104.wmf"/><Relationship Id="rId2" Type="http://schemas.openxmlformats.org/officeDocument/2006/relationships/image" Target="../media/image103.png"/><Relationship Id="rId1" Type="http://schemas.openxmlformats.org/officeDocument/2006/relationships/image" Target="../media/image102.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07.wmf"/><Relationship Id="rId2" Type="http://schemas.openxmlformats.org/officeDocument/2006/relationships/image" Target="../media/image106.wmf"/><Relationship Id="rId1" Type="http://schemas.openxmlformats.org/officeDocument/2006/relationships/image" Target="../media/image105.wmf"/><Relationship Id="rId6" Type="http://schemas.openxmlformats.org/officeDocument/2006/relationships/image" Target="../media/image110.wmf"/><Relationship Id="rId5" Type="http://schemas.openxmlformats.org/officeDocument/2006/relationships/image" Target="../media/image109.wmf"/><Relationship Id="rId4" Type="http://schemas.openxmlformats.org/officeDocument/2006/relationships/image" Target="../media/image108.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17.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22.wmf"/><Relationship Id="rId2" Type="http://schemas.openxmlformats.org/officeDocument/2006/relationships/image" Target="../media/image121.wmf"/><Relationship Id="rId1" Type="http://schemas.openxmlformats.org/officeDocument/2006/relationships/image" Target="../media/image12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24.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127.wmf"/><Relationship Id="rId1" Type="http://schemas.openxmlformats.org/officeDocument/2006/relationships/image" Target="../media/image126.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29.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0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134.wmf"/><Relationship Id="rId2" Type="http://schemas.openxmlformats.org/officeDocument/2006/relationships/image" Target="../media/image133.wmf"/><Relationship Id="rId1" Type="http://schemas.openxmlformats.org/officeDocument/2006/relationships/image" Target="../media/image132.wmf"/><Relationship Id="rId5" Type="http://schemas.openxmlformats.org/officeDocument/2006/relationships/image" Target="../media/image136.wmf"/><Relationship Id="rId4" Type="http://schemas.openxmlformats.org/officeDocument/2006/relationships/image" Target="../media/image135.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141.wmf"/><Relationship Id="rId2" Type="http://schemas.openxmlformats.org/officeDocument/2006/relationships/image" Target="../media/image140.wmf"/><Relationship Id="rId1" Type="http://schemas.openxmlformats.org/officeDocument/2006/relationships/image" Target="../media/image13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 Id="rId4" Type="http://schemas.openxmlformats.org/officeDocument/2006/relationships/image" Target="../media/image47.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 Id="rId4" Type="http://schemas.openxmlformats.org/officeDocument/2006/relationships/image" Target="../media/image5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3076694" cy="511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5" tIns="49518" rIns="99035" bIns="49518" numCol="1" anchor="t" anchorCtr="0" compatLnSpc="1">
            <a:prstTxWarp prst="textNoShape">
              <a:avLst/>
            </a:prstTxWarp>
          </a:bodyPr>
          <a:lstStyle>
            <a:lvl1pPr defTabSz="990133">
              <a:defRPr sz="1300"/>
            </a:lvl1pPr>
          </a:lstStyle>
          <a:p>
            <a:endParaRPr lang="en-GB"/>
          </a:p>
        </p:txBody>
      </p:sp>
      <p:sp>
        <p:nvSpPr>
          <p:cNvPr id="53251" name="Rectangle 3"/>
          <p:cNvSpPr>
            <a:spLocks noGrp="1" noChangeArrowheads="1"/>
          </p:cNvSpPr>
          <p:nvPr>
            <p:ph type="dt" sz="quarter" idx="1"/>
          </p:nvPr>
        </p:nvSpPr>
        <p:spPr bwMode="auto">
          <a:xfrm>
            <a:off x="4022607" y="0"/>
            <a:ext cx="3076694" cy="511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5" tIns="49518" rIns="99035" bIns="49518" numCol="1" anchor="t" anchorCtr="0" compatLnSpc="1">
            <a:prstTxWarp prst="textNoShape">
              <a:avLst/>
            </a:prstTxWarp>
          </a:bodyPr>
          <a:lstStyle>
            <a:lvl1pPr algn="r" defTabSz="990133">
              <a:defRPr sz="1300"/>
            </a:lvl1pPr>
          </a:lstStyle>
          <a:p>
            <a:endParaRPr lang="en-GB"/>
          </a:p>
        </p:txBody>
      </p:sp>
      <p:sp>
        <p:nvSpPr>
          <p:cNvPr id="53252" name="Rectangle 4"/>
          <p:cNvSpPr>
            <a:spLocks noGrp="1" noChangeArrowheads="1"/>
          </p:cNvSpPr>
          <p:nvPr>
            <p:ph type="ftr" sz="quarter" idx="2"/>
          </p:nvPr>
        </p:nvSpPr>
        <p:spPr bwMode="auto">
          <a:xfrm>
            <a:off x="0" y="9722716"/>
            <a:ext cx="3076694" cy="511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5" tIns="49518" rIns="99035" bIns="49518" numCol="1" anchor="b" anchorCtr="0" compatLnSpc="1">
            <a:prstTxWarp prst="textNoShape">
              <a:avLst/>
            </a:prstTxWarp>
          </a:bodyPr>
          <a:lstStyle>
            <a:lvl1pPr defTabSz="990133">
              <a:defRPr sz="1300"/>
            </a:lvl1pPr>
          </a:lstStyle>
          <a:p>
            <a:endParaRPr lang="en-GB"/>
          </a:p>
        </p:txBody>
      </p:sp>
      <p:sp>
        <p:nvSpPr>
          <p:cNvPr id="53253" name="Rectangle 5"/>
          <p:cNvSpPr>
            <a:spLocks noGrp="1" noChangeArrowheads="1"/>
          </p:cNvSpPr>
          <p:nvPr>
            <p:ph type="sldNum" sz="quarter" idx="3"/>
          </p:nvPr>
        </p:nvSpPr>
        <p:spPr bwMode="auto">
          <a:xfrm>
            <a:off x="4022607" y="9722716"/>
            <a:ext cx="3076694" cy="511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5" tIns="49518" rIns="99035" bIns="49518" numCol="1" anchor="b" anchorCtr="0" compatLnSpc="1">
            <a:prstTxWarp prst="textNoShape">
              <a:avLst/>
            </a:prstTxWarp>
          </a:bodyPr>
          <a:lstStyle>
            <a:lvl1pPr algn="r" defTabSz="990133">
              <a:defRPr sz="1300"/>
            </a:lvl1pPr>
          </a:lstStyle>
          <a:p>
            <a:fld id="{4A590CB1-385A-4A20-BD57-1407E740EC7E}" type="slidenum">
              <a:rPr lang="en-GB"/>
              <a:pPr/>
              <a:t>‹#›</a:t>
            </a:fld>
            <a:endParaRPr lang="en-GB"/>
          </a:p>
        </p:txBody>
      </p:sp>
    </p:spTree>
    <p:extLst>
      <p:ext uri="{BB962C8B-B14F-4D97-AF65-F5344CB8AC3E}">
        <p14:creationId xmlns:p14="http://schemas.microsoft.com/office/powerpoint/2010/main" val="4184857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3076694" cy="511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3651" tIns="31826" rIns="63651" bIns="31826" numCol="1" anchor="t" anchorCtr="0" compatLnSpc="1">
            <a:prstTxWarp prst="textNoShape">
              <a:avLst/>
            </a:prstTxWarp>
          </a:bodyPr>
          <a:lstStyle>
            <a:lvl1pPr>
              <a:defRPr sz="800"/>
            </a:lvl1pPr>
          </a:lstStyle>
          <a:p>
            <a:endParaRPr lang="en-US"/>
          </a:p>
        </p:txBody>
      </p:sp>
      <p:sp>
        <p:nvSpPr>
          <p:cNvPr id="68611" name="Rectangle 3"/>
          <p:cNvSpPr>
            <a:spLocks noGrp="1" noChangeArrowheads="1"/>
          </p:cNvSpPr>
          <p:nvPr>
            <p:ph type="dt" idx="1"/>
          </p:nvPr>
        </p:nvSpPr>
        <p:spPr bwMode="auto">
          <a:xfrm>
            <a:off x="4021505" y="0"/>
            <a:ext cx="3076694" cy="511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3651" tIns="31826" rIns="63651" bIns="31826" numCol="1" anchor="t" anchorCtr="0" compatLnSpc="1">
            <a:prstTxWarp prst="textNoShape">
              <a:avLst/>
            </a:prstTxWarp>
          </a:bodyPr>
          <a:lstStyle>
            <a:lvl1pPr algn="r">
              <a:defRPr sz="800"/>
            </a:lvl1pPr>
          </a:lstStyle>
          <a:p>
            <a:endParaRPr lang="en-US"/>
          </a:p>
        </p:txBody>
      </p:sp>
      <p:sp>
        <p:nvSpPr>
          <p:cNvPr id="68612" name="Rectangle 4"/>
          <p:cNvSpPr>
            <a:spLocks noGrp="1" noRot="1" noChangeAspect="1" noChangeArrowheads="1" noTextEdit="1"/>
          </p:cNvSpPr>
          <p:nvPr>
            <p:ph type="sldImg" idx="2"/>
          </p:nvPr>
        </p:nvSpPr>
        <p:spPr bwMode="auto">
          <a:xfrm>
            <a:off x="993775" y="768350"/>
            <a:ext cx="5113338"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8613" name="Rectangle 5"/>
          <p:cNvSpPr>
            <a:spLocks noGrp="1" noChangeArrowheads="1"/>
          </p:cNvSpPr>
          <p:nvPr>
            <p:ph type="body" sz="quarter" idx="3"/>
          </p:nvPr>
        </p:nvSpPr>
        <p:spPr bwMode="auto">
          <a:xfrm>
            <a:off x="710261" y="4861912"/>
            <a:ext cx="5678779" cy="4604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3651" tIns="31826" rIns="63651" bIns="3182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8614" name="Rectangle 6"/>
          <p:cNvSpPr>
            <a:spLocks noGrp="1" noChangeArrowheads="1"/>
          </p:cNvSpPr>
          <p:nvPr>
            <p:ph type="ftr" sz="quarter" idx="4"/>
          </p:nvPr>
        </p:nvSpPr>
        <p:spPr bwMode="auto">
          <a:xfrm>
            <a:off x="0" y="9721608"/>
            <a:ext cx="3076694" cy="510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3651" tIns="31826" rIns="63651" bIns="31826" numCol="1" anchor="b" anchorCtr="0" compatLnSpc="1">
            <a:prstTxWarp prst="textNoShape">
              <a:avLst/>
            </a:prstTxWarp>
          </a:bodyPr>
          <a:lstStyle>
            <a:lvl1pPr>
              <a:defRPr sz="800"/>
            </a:lvl1pPr>
          </a:lstStyle>
          <a:p>
            <a:endParaRPr lang="en-US"/>
          </a:p>
        </p:txBody>
      </p:sp>
      <p:sp>
        <p:nvSpPr>
          <p:cNvPr id="68615" name="Rectangle 7"/>
          <p:cNvSpPr>
            <a:spLocks noGrp="1" noChangeArrowheads="1"/>
          </p:cNvSpPr>
          <p:nvPr>
            <p:ph type="sldNum" sz="quarter" idx="5"/>
          </p:nvPr>
        </p:nvSpPr>
        <p:spPr bwMode="auto">
          <a:xfrm>
            <a:off x="4021505" y="9721608"/>
            <a:ext cx="3076694" cy="510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3651" tIns="31826" rIns="63651" bIns="31826" numCol="1" anchor="b" anchorCtr="0" compatLnSpc="1">
            <a:prstTxWarp prst="textNoShape">
              <a:avLst/>
            </a:prstTxWarp>
          </a:bodyPr>
          <a:lstStyle>
            <a:lvl1pPr algn="r">
              <a:defRPr sz="800"/>
            </a:lvl1pPr>
          </a:lstStyle>
          <a:p>
            <a:fld id="{6683A308-51A0-4545-982B-487A8F3E8517}" type="slidenum">
              <a:rPr lang="en-US"/>
              <a:pPr/>
              <a:t>‹#›</a:t>
            </a:fld>
            <a:endParaRPr lang="en-US"/>
          </a:p>
        </p:txBody>
      </p:sp>
    </p:spTree>
    <p:extLst>
      <p:ext uri="{BB962C8B-B14F-4D97-AF65-F5344CB8AC3E}">
        <p14:creationId xmlns:p14="http://schemas.microsoft.com/office/powerpoint/2010/main" val="38805361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EC5D9C-9156-44D8-BB3A-8688AE641D1B}" type="slidenum">
              <a:rPr lang="en-US"/>
              <a:pPr/>
              <a:t>2</a:t>
            </a:fld>
            <a:endParaRPr lang="en-US"/>
          </a:p>
        </p:txBody>
      </p:sp>
      <p:sp>
        <p:nvSpPr>
          <p:cNvPr id="171010" name="Rectangle 2"/>
          <p:cNvSpPr>
            <a:spLocks noGrp="1" noRot="1" noChangeAspect="1" noChangeArrowheads="1" noTextEdit="1"/>
          </p:cNvSpPr>
          <p:nvPr>
            <p:ph type="sldImg"/>
          </p:nvPr>
        </p:nvSpPr>
        <p:spPr>
          <a:xfrm>
            <a:off x="993775" y="768350"/>
            <a:ext cx="5114925" cy="3836988"/>
          </a:xfrm>
          <a:ln/>
        </p:spPr>
      </p:sp>
      <p:sp>
        <p:nvSpPr>
          <p:cNvPr id="171011" name="Rectangle 3"/>
          <p:cNvSpPr>
            <a:spLocks noGrp="1" noChangeArrowheads="1"/>
          </p:cNvSpPr>
          <p:nvPr>
            <p:ph type="body" idx="1"/>
          </p:nvPr>
        </p:nvSpPr>
        <p:spPr/>
        <p:txBody>
          <a:bodyPr/>
          <a:lstStyle/>
          <a:p>
            <a:endParaRPr lang="de-DE"/>
          </a:p>
        </p:txBody>
      </p:sp>
    </p:spTree>
    <p:extLst>
      <p:ext uri="{BB962C8B-B14F-4D97-AF65-F5344CB8AC3E}">
        <p14:creationId xmlns:p14="http://schemas.microsoft.com/office/powerpoint/2010/main" val="15483562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6EA008-285C-498A-8750-9DEA6AA88DFD}" type="slidenum">
              <a:rPr lang="en-US"/>
              <a:pPr/>
              <a:t>14</a:t>
            </a:fld>
            <a:endParaRPr 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8746280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2409BB-569B-4275-AAAA-B0A5A5ECC040}" type="slidenum">
              <a:rPr lang="en-US"/>
              <a:pPr/>
              <a:t>15</a:t>
            </a:fld>
            <a:endParaRPr lang="en-US"/>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7787123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7C127D-E0A4-40B2-978C-FE2F8DF794E2}" type="slidenum">
              <a:rPr lang="en-US"/>
              <a:pPr/>
              <a:t>16</a:t>
            </a:fld>
            <a:endParaRPr lang="en-US"/>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4149212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EF5931-75CE-4011-AADA-D42A327B9087}" type="slidenum">
              <a:rPr lang="en-US"/>
              <a:pPr/>
              <a:t>17</a:t>
            </a:fld>
            <a:endParaRPr lang="en-US"/>
          </a:p>
        </p:txBody>
      </p:sp>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8539218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583685-98D1-4CF4-8DF5-88F616DD2981}" type="slidenum">
              <a:rPr lang="en-US"/>
              <a:pPr/>
              <a:t>18</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6969983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1D6B3A-3947-4C7B-BE35-54BB2A3D5C9F}" type="slidenum">
              <a:rPr lang="en-US"/>
              <a:pPr/>
              <a:t>19</a:t>
            </a:fld>
            <a:endParaRPr 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7164037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19C5D5-C7AE-42CB-8D08-6B20C7E4343C}" type="slidenum">
              <a:rPr lang="en-US"/>
              <a:pPr/>
              <a:t>20</a:t>
            </a:fld>
            <a:endParaRPr lang="en-US"/>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9724003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FE09F6-65BC-48D1-874C-002A0FC416AC}" type="slidenum">
              <a:rPr lang="en-US"/>
              <a:pPr/>
              <a:t>21</a:t>
            </a:fld>
            <a:endParaRPr lang="en-U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0998193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4D1515-11E3-40C0-ABA4-A3D901E9C29C}" type="slidenum">
              <a:rPr lang="en-US"/>
              <a:pPr/>
              <a:t>26</a:t>
            </a:fld>
            <a:endParaRPr lang="en-US"/>
          </a:p>
        </p:txBody>
      </p:sp>
      <p:sp>
        <p:nvSpPr>
          <p:cNvPr id="155650" name="Rectangle 2"/>
          <p:cNvSpPr>
            <a:spLocks noGrp="1" noRot="1" noChangeAspect="1" noChangeArrowheads="1" noTextEdit="1"/>
          </p:cNvSpPr>
          <p:nvPr>
            <p:ph type="sldImg"/>
          </p:nvPr>
        </p:nvSpPr>
        <p:spPr>
          <a:ln/>
        </p:spPr>
      </p:sp>
      <p:sp>
        <p:nvSpPr>
          <p:cNvPr id="155651" name="Rectangle 3"/>
          <p:cNvSpPr>
            <a:spLocks noGrp="1" noChangeArrowheads="1"/>
          </p:cNvSpPr>
          <p:nvPr>
            <p:ph type="body" idx="1"/>
          </p:nvPr>
        </p:nvSpPr>
        <p:spPr/>
        <p:txBody>
          <a:bodyPr/>
          <a:lstStyle/>
          <a:p>
            <a:endParaRPr lang="de-DE"/>
          </a:p>
        </p:txBody>
      </p:sp>
    </p:spTree>
    <p:extLst>
      <p:ext uri="{BB962C8B-B14F-4D97-AF65-F5344CB8AC3E}">
        <p14:creationId xmlns:p14="http://schemas.microsoft.com/office/powerpoint/2010/main" val="37559722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055EBD-4DBE-4E70-8488-2A93216F7706}" type="slidenum">
              <a:rPr lang="en-US"/>
              <a:pPr/>
              <a:t>27</a:t>
            </a:fld>
            <a:endParaRPr lang="en-US"/>
          </a:p>
        </p:txBody>
      </p:sp>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de-DE" dirty="0"/>
          </a:p>
        </p:txBody>
      </p:sp>
    </p:spTree>
    <p:extLst>
      <p:ext uri="{BB962C8B-B14F-4D97-AF65-F5344CB8AC3E}">
        <p14:creationId xmlns:p14="http://schemas.microsoft.com/office/powerpoint/2010/main" val="2482869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F5D234-16D2-40BE-9742-11EB58DB9B3A}" type="slidenum">
              <a:rPr lang="en-US"/>
              <a:pPr/>
              <a:t>3</a:t>
            </a:fld>
            <a:endParaRPr 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10931805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756461-95D3-4983-B9A4-EF4AA1E92AD4}" type="slidenum">
              <a:rPr lang="en-US"/>
              <a:pPr/>
              <a:t>29</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81957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C4564D-5A72-4A67-B5B1-A2C19B7412F4}" type="slidenum">
              <a:rPr lang="en-US"/>
              <a:pPr/>
              <a:t>30</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9684284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D69B9E-D17A-4F43-A5CE-1DC31F7CB75C}" type="slidenum">
              <a:rPr lang="en-US"/>
              <a:pPr/>
              <a:t>31</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2742587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B067E5-C390-424F-859E-7C766602FA33}" type="slidenum">
              <a:rPr lang="en-US"/>
              <a:pPr/>
              <a:t>32</a:t>
            </a:fld>
            <a:endParaRPr lang="en-US"/>
          </a:p>
        </p:txBody>
      </p:sp>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de-DE"/>
          </a:p>
        </p:txBody>
      </p:sp>
    </p:spTree>
    <p:extLst>
      <p:ext uri="{BB962C8B-B14F-4D97-AF65-F5344CB8AC3E}">
        <p14:creationId xmlns:p14="http://schemas.microsoft.com/office/powerpoint/2010/main" val="1940088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D4ADCF-9488-4CC5-9F8A-54F7BB6F00A6}" type="slidenum">
              <a:rPr lang="en-US"/>
              <a:pPr/>
              <a:t>33</a:t>
            </a:fld>
            <a:endParaRPr lang="en-US"/>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de-DE"/>
          </a:p>
        </p:txBody>
      </p:sp>
    </p:spTree>
    <p:extLst>
      <p:ext uri="{BB962C8B-B14F-4D97-AF65-F5344CB8AC3E}">
        <p14:creationId xmlns:p14="http://schemas.microsoft.com/office/powerpoint/2010/main" val="12048208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9074" name="Rectangle 2"/>
          <p:cNvSpPr>
            <a:spLocks noGrp="1" noRot="1" noChangeAspect="1" noChangeArrowheads="1" noTextEdit="1"/>
          </p:cNvSpPr>
          <p:nvPr>
            <p:ph type="sldImg"/>
          </p:nvPr>
        </p:nvSpPr>
        <p:spPr>
          <a:ln/>
        </p:spPr>
      </p:sp>
      <p:sp>
        <p:nvSpPr>
          <p:cNvPr id="899075" name="Rectangle 3"/>
          <p:cNvSpPr>
            <a:spLocks noGrp="1" noChangeArrowheads="1"/>
          </p:cNvSpPr>
          <p:nvPr>
            <p:ph type="body" idx="1"/>
          </p:nvPr>
        </p:nvSpPr>
        <p:spPr>
          <a:noFill/>
        </p:spPr>
        <p:txBody>
          <a:bodyPr/>
          <a:lstStyle/>
          <a:p>
            <a:r>
              <a:rPr lang="en-US" smtClean="0"/>
              <a:t>H- ions are accelerated in J-PARC linac. There are three</a:t>
            </a:r>
          </a:p>
          <a:p>
            <a:r>
              <a:rPr lang="en-US" smtClean="0"/>
              <a:t>sources of the signal generated in a wire by collision of Hbeam.</a:t>
            </a:r>
          </a:p>
          <a:p>
            <a:r>
              <a:rPr lang="en-US" smtClean="0"/>
              <a:t>(1) negative current by the electrons flowing into a wire</a:t>
            </a:r>
          </a:p>
          <a:p>
            <a:r>
              <a:rPr lang="en-US" smtClean="0"/>
              <a:t>(2) positive current by the protons flowing into a wire</a:t>
            </a:r>
          </a:p>
          <a:p>
            <a:r>
              <a:rPr lang="en-US" smtClean="0"/>
              <a:t>(3) positive current by secondary electron emission when</a:t>
            </a:r>
          </a:p>
          <a:p>
            <a:r>
              <a:rPr lang="en-US" smtClean="0"/>
              <a:t>electrons and protons impact a wire. For thin wire, the both of electrons and protons in Hpenetrate</a:t>
            </a:r>
          </a:p>
          <a:p>
            <a:r>
              <a:rPr lang="en-US" smtClean="0"/>
              <a:t>the wire and the signals are generated by only</a:t>
            </a:r>
          </a:p>
          <a:p>
            <a:r>
              <a:rPr lang="en-US" smtClean="0"/>
              <a:t>above (3). For middle-thick wire, protons penetrate the</a:t>
            </a:r>
          </a:p>
          <a:p>
            <a:r>
              <a:rPr lang="en-US" smtClean="0"/>
              <a:t>wire and electrons stop in the wire and the signals are</a:t>
            </a:r>
          </a:p>
          <a:p>
            <a:r>
              <a:rPr lang="en-US" smtClean="0"/>
              <a:t>generated by above (1) and (3). For much thin wire, the</a:t>
            </a:r>
          </a:p>
          <a:p>
            <a:r>
              <a:rPr lang="en-US" smtClean="0"/>
              <a:t>both of electrons and protons stop in a wire and the</a:t>
            </a:r>
          </a:p>
          <a:p>
            <a:r>
              <a:rPr lang="en-US" smtClean="0"/>
              <a:t>signals are generated by above (1), (2), and (3).</a:t>
            </a:r>
          </a:p>
        </p:txBody>
      </p:sp>
    </p:spTree>
    <p:extLst>
      <p:ext uri="{BB962C8B-B14F-4D97-AF65-F5344CB8AC3E}">
        <p14:creationId xmlns:p14="http://schemas.microsoft.com/office/powerpoint/2010/main" val="2323395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664697-0F6C-41C3-8B0D-D996782D7D64}" type="slidenum">
              <a:rPr lang="en-US"/>
              <a:pPr/>
              <a:t>36</a:t>
            </a:fld>
            <a:endParaRPr 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1838511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89A793-7664-4911-9BFD-540FA9282CEC}" type="slidenum">
              <a:rPr lang="en-US"/>
              <a:pPr/>
              <a:t>37</a:t>
            </a:fld>
            <a:endParaRPr lang="en-US"/>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7191846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5271B8-3B12-410A-AE23-E129A39AAB5B}" type="slidenum">
              <a:rPr lang="en-US"/>
              <a:pPr/>
              <a:t>38</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4635723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09227E-091A-4D54-8A7B-F5E1702C1234}" type="slidenum">
              <a:rPr lang="en-US"/>
              <a:pPr/>
              <a:t>40</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464220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7C545A-9E5F-4E09-8689-ED4354333DD6}" type="slidenum">
              <a:rPr lang="en-US"/>
              <a:pPr/>
              <a:t>4</a:t>
            </a:fld>
            <a:endParaRPr 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8654038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225256-05DC-4527-8A40-F7EF5EC9E0AD}" type="slidenum">
              <a:rPr lang="en-US"/>
              <a:pPr/>
              <a:t>41</a:t>
            </a:fld>
            <a:endParaRPr lang="en-US"/>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9747503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713EC3-6A8D-44C7-9944-57E2C00E5615}" type="slidenum">
              <a:rPr lang="en-US"/>
              <a:pPr/>
              <a:t>42</a:t>
            </a:fld>
            <a:endParaRPr lang="en-US"/>
          </a:p>
        </p:txBody>
      </p:sp>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3317243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275818-F5CC-42B5-871D-A91530988C9A}" type="slidenum">
              <a:rPr lang="en-US"/>
              <a:pPr/>
              <a:t>43</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0249173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8E275F-3A7D-4F36-B891-6975ECC00FD3}" type="slidenum">
              <a:rPr lang="en-US"/>
              <a:pPr/>
              <a:t>45</a:t>
            </a:fld>
            <a:endParaRPr lang="en-US"/>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6914623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8E275F-3A7D-4F36-B891-6975ECC00FD3}" type="slidenum">
              <a:rPr lang="en-US">
                <a:solidFill>
                  <a:prstClr val="black"/>
                </a:solidFill>
              </a:rPr>
              <a:pPr/>
              <a:t>46</a:t>
            </a:fld>
            <a:endParaRPr lang="en-US">
              <a:solidFill>
                <a:prstClr val="black"/>
              </a:solidFill>
            </a:endParaRPr>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4161632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CC8CC3-0312-4CF4-B125-EB31CE35CF8B}" type="slidenum">
              <a:rPr lang="en-US"/>
              <a:pPr/>
              <a:t>47</a:t>
            </a:fld>
            <a:endParaRPr lang="en-US"/>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1681432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F56C69-680D-448C-A4D2-F147DC3F5D47}" type="slidenum">
              <a:rPr lang="en-US"/>
              <a:pPr/>
              <a:t>48</a:t>
            </a:fld>
            <a:endParaRPr lang="en-US"/>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42672715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91CF04-BC4D-4793-9560-6168C2BF8DB9}" type="slidenum">
              <a:rPr lang="en-US"/>
              <a:pPr/>
              <a:t>49</a:t>
            </a:fld>
            <a:endParaRPr lang="en-US"/>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endParaRPr lang="de-DE"/>
          </a:p>
        </p:txBody>
      </p:sp>
    </p:spTree>
    <p:extLst>
      <p:ext uri="{BB962C8B-B14F-4D97-AF65-F5344CB8AC3E}">
        <p14:creationId xmlns:p14="http://schemas.microsoft.com/office/powerpoint/2010/main" val="4762524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A432B6-2583-4FC6-98F4-C6BA654834F5}" type="slidenum">
              <a:rPr lang="en-US"/>
              <a:pPr/>
              <a:t>50</a:t>
            </a:fld>
            <a:endParaRPr 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0377444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16E214-A991-4759-8E0A-EC262FB1326D}" type="slidenum">
              <a:rPr lang="en-US"/>
              <a:pPr/>
              <a:t>51</a:t>
            </a:fld>
            <a:endParaRPr lang="en-US"/>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204865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F71CA8-CBDE-4030-9DE2-D67873019E34}" type="slidenum">
              <a:rPr lang="en-US"/>
              <a:pPr/>
              <a:t>5</a:t>
            </a:fld>
            <a:endParaRPr 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388944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4F7D86-9517-493A-8305-AED4D863F970}" type="slidenum">
              <a:rPr lang="en-US"/>
              <a:pPr/>
              <a:t>52</a:t>
            </a:fld>
            <a:endParaRPr lang="en-US"/>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5030698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1E89C-966A-4360-B08C-1B13D1F5195A}" type="slidenum">
              <a:rPr lang="en-US"/>
              <a:pPr/>
              <a:t>53</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40382420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B4C7BE-DFD7-429A-BB30-47C48E088E75}" type="slidenum">
              <a:rPr lang="en-US"/>
              <a:pPr/>
              <a:t>54</a:t>
            </a:fld>
            <a:endParaRPr 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428448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A47B52-DEE0-4FEB-821A-10BB053789CC}" type="slidenum">
              <a:rPr lang="en-US"/>
              <a:pPr/>
              <a:t>57</a:t>
            </a:fld>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0873981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159552-333A-4E33-BB9A-43B655929E96}" type="slidenum">
              <a:rPr lang="en-US"/>
              <a:pPr/>
              <a:t>59</a:t>
            </a:fld>
            <a:endParaRPr lang="en-US"/>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09203788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64C11B-94C1-47EA-A563-690FABD18BC6}" type="slidenum">
              <a:rPr lang="en-US"/>
              <a:pPr/>
              <a:t>60</a:t>
            </a:fld>
            <a:endParaRPr lang="en-US"/>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4456775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2EAE58-57E9-420E-A9EB-B7855AB61BAA}" type="slidenum">
              <a:rPr lang="en-US"/>
              <a:pPr/>
              <a:t>63</a:t>
            </a:fld>
            <a:endParaRPr lang="en-US"/>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66314139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BA8344-10F9-42BB-80E6-221C24AB0320}" type="slidenum">
              <a:rPr lang="en-US"/>
              <a:pPr/>
              <a:t>65</a:t>
            </a:fld>
            <a:endParaRPr 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34107416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4A0A7A-4A6D-4C1D-AF0C-2E34BC74017D}" type="slidenum">
              <a:rPr lang="en-US"/>
              <a:pPr/>
              <a:t>67</a:t>
            </a:fld>
            <a:endParaRPr lang="en-US"/>
          </a:p>
        </p:txBody>
      </p:sp>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679551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0EECEB-C957-4E23-B3E8-BC0EABE84AD2}" type="slidenum">
              <a:rPr lang="en-US"/>
              <a:pPr/>
              <a:t>6</a:t>
            </a:fld>
            <a:endParaRPr lang="en-US"/>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1752664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ADBE01-DC88-4387-BD59-705470E38CF4}" type="slidenum">
              <a:rPr lang="en-US"/>
              <a:pPr/>
              <a:t>7</a:t>
            </a:fld>
            <a:endParaRPr lang="en-US"/>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2923572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92C9E5-5798-484B-9364-15D343176DFF}" type="slidenum">
              <a:rPr lang="en-US"/>
              <a:pPr/>
              <a:t>8</a:t>
            </a:fld>
            <a:endParaRPr lang="en-US"/>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endParaRPr lang="de-DE"/>
          </a:p>
        </p:txBody>
      </p:sp>
    </p:spTree>
    <p:extLst>
      <p:ext uri="{BB962C8B-B14F-4D97-AF65-F5344CB8AC3E}">
        <p14:creationId xmlns:p14="http://schemas.microsoft.com/office/powerpoint/2010/main" val="1270499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ACADC7-FC64-453C-B063-B11753F5AD5F}" type="slidenum">
              <a:rPr lang="en-US"/>
              <a:pPr/>
              <a:t>12</a:t>
            </a:fld>
            <a:endParaRPr lang="en-US"/>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41189677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5CC33A-6BD5-4F9E-8037-84E6949E33D2}" type="slidenum">
              <a:rPr lang="en-US"/>
              <a:pPr/>
              <a:t>13</a:t>
            </a:fld>
            <a:endParaRPr lang="en-US"/>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de-DE"/>
          </a:p>
        </p:txBody>
      </p:sp>
    </p:spTree>
    <p:extLst>
      <p:ext uri="{BB962C8B-B14F-4D97-AF65-F5344CB8AC3E}">
        <p14:creationId xmlns:p14="http://schemas.microsoft.com/office/powerpoint/2010/main" val="30290414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DB686F6-9ADB-439D-B207-A9743187B14F}" type="slidenum">
              <a:rPr lang="en-US"/>
              <a:pPr/>
              <a:t>‹#›</a:t>
            </a:fld>
            <a:endParaRPr lang="en-US"/>
          </a:p>
        </p:txBody>
      </p:sp>
      <p:sp>
        <p:nvSpPr>
          <p:cNvPr id="7" name="Line 8"/>
          <p:cNvSpPr>
            <a:spLocks noChangeShapeType="1"/>
          </p:cNvSpPr>
          <p:nvPr userDrawn="1"/>
        </p:nvSpPr>
        <p:spPr bwMode="auto">
          <a:xfrm>
            <a:off x="685800" y="396875"/>
            <a:ext cx="7391400" cy="0"/>
          </a:xfrm>
          <a:prstGeom prst="line">
            <a:avLst/>
          </a:prstGeom>
          <a:noFill/>
          <a:ln w="57150" cmpd="thinThick">
            <a:solidFill>
              <a:schemeClr val="tx1"/>
            </a:solidFill>
            <a:round/>
            <a:headEnd/>
            <a:tailEnd type="none" w="sm" len="lg"/>
          </a:ln>
          <a:effectLst/>
          <a:extLst/>
        </p:spPr>
        <p:txBody>
          <a:bodyPr lIns="91420" tIns="45710" rIns="91420" bIns="45710">
            <a:spAutoFit/>
          </a:bodyPr>
          <a:lstStyle/>
          <a:p>
            <a:pPr eaLnBrk="0" hangingPunct="0">
              <a:defRPr/>
            </a:pPr>
            <a:endParaRPr lang="en-US"/>
          </a:p>
        </p:txBody>
      </p:sp>
      <p:pic>
        <p:nvPicPr>
          <p:cNvPr id="8" name="Picture 10" descr="HGF-mSchrift-klein"/>
          <p:cNvPicPr>
            <a:picLocks noChangeAspect="1" noChangeArrowheads="1"/>
          </p:cNvPicPr>
          <p:nvPr userDrawn="1"/>
        </p:nvPicPr>
        <p:blipFill>
          <a:blip r:embed="rId2"/>
          <a:srcRect/>
          <a:stretch>
            <a:fillRect/>
          </a:stretch>
        </p:blipFill>
        <p:spPr bwMode="auto">
          <a:xfrm>
            <a:off x="109538" y="152400"/>
            <a:ext cx="423862" cy="544513"/>
          </a:xfrm>
          <a:prstGeom prst="rect">
            <a:avLst/>
          </a:prstGeom>
          <a:noFill/>
          <a:ln w="9525">
            <a:noFill/>
            <a:miter lim="800000"/>
            <a:headEnd/>
            <a:tailEnd/>
          </a:ln>
        </p:spPr>
      </p:pic>
      <p:pic>
        <p:nvPicPr>
          <p:cNvPr id="9" name="Picture 11" descr="desy_log"/>
          <p:cNvPicPr>
            <a:picLocks noChangeAspect="1" noChangeArrowheads="1"/>
          </p:cNvPicPr>
          <p:nvPr userDrawn="1"/>
        </p:nvPicPr>
        <p:blipFill>
          <a:blip r:embed="rId3"/>
          <a:srcRect/>
          <a:stretch>
            <a:fillRect/>
          </a:stretch>
        </p:blipFill>
        <p:spPr bwMode="auto">
          <a:xfrm>
            <a:off x="8305800" y="114300"/>
            <a:ext cx="571500" cy="571500"/>
          </a:xfrm>
          <a:prstGeom prst="rect">
            <a:avLst/>
          </a:prstGeom>
          <a:noFill/>
          <a:ln w="9525">
            <a:noFill/>
            <a:miter lim="800000"/>
            <a:headEnd/>
            <a:tailEnd/>
          </a:ln>
        </p:spPr>
      </p:pic>
    </p:spTree>
    <p:extLst>
      <p:ext uri="{BB962C8B-B14F-4D97-AF65-F5344CB8AC3E}">
        <p14:creationId xmlns:p14="http://schemas.microsoft.com/office/powerpoint/2010/main" val="273140177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531A3E0-3D24-4ECB-BC73-2F0A167FB31D}" type="slidenum">
              <a:rPr lang="en-US"/>
              <a:pPr/>
              <a:t>‹#›</a:t>
            </a:fld>
            <a:endParaRPr lang="en-US"/>
          </a:p>
        </p:txBody>
      </p:sp>
    </p:spTree>
    <p:extLst>
      <p:ext uri="{BB962C8B-B14F-4D97-AF65-F5344CB8AC3E}">
        <p14:creationId xmlns:p14="http://schemas.microsoft.com/office/powerpoint/2010/main" val="3655249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24EBD12-2B7C-46A4-BF35-66FF879A71A7}" type="slidenum">
              <a:rPr lang="en-US"/>
              <a:pPr/>
              <a:t>‹#›</a:t>
            </a:fld>
            <a:endParaRPr lang="en-US"/>
          </a:p>
        </p:txBody>
      </p:sp>
    </p:spTree>
    <p:extLst>
      <p:ext uri="{BB962C8B-B14F-4D97-AF65-F5344CB8AC3E}">
        <p14:creationId xmlns:p14="http://schemas.microsoft.com/office/powerpoint/2010/main" val="26040380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609600"/>
            <a:ext cx="7772400" cy="1143000"/>
          </a:xfrm>
        </p:spPr>
        <p:txBody>
          <a:bodyPr/>
          <a:lstStyle/>
          <a:p>
            <a:r>
              <a:rPr lang="en-US" smtClean="0"/>
              <a:t>Click to edit Master title style</a:t>
            </a:r>
            <a:endParaRPr lang="de-DE"/>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Content Placeholder 4"/>
          <p:cNvSpPr>
            <a:spLocks noGrp="1"/>
          </p:cNvSpPr>
          <p:nvPr>
            <p:ph sz="quarter" idx="3"/>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Content Placeholder 5"/>
          <p:cNvSpPr>
            <a:spLocks noGrp="1"/>
          </p:cNvSpPr>
          <p:nvPr>
            <p:ph sz="quarter" idx="4"/>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Date Placeholder 6"/>
          <p:cNvSpPr>
            <a:spLocks noGrp="1"/>
          </p:cNvSpPr>
          <p:nvPr>
            <p:ph type="dt" sz="half" idx="10"/>
          </p:nvPr>
        </p:nvSpPr>
        <p:spPr>
          <a:xfrm>
            <a:off x="685800" y="6248400"/>
            <a:ext cx="1905000" cy="457200"/>
          </a:xfrm>
        </p:spPr>
        <p:txBody>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p:spPr>
        <p:txBody>
          <a:bodyPr/>
          <a:lstStyle>
            <a:lvl1pPr>
              <a:defRPr/>
            </a:lvl1pPr>
          </a:lstStyle>
          <a:p>
            <a:endParaRPr lang="en-US"/>
          </a:p>
        </p:txBody>
      </p:sp>
      <p:sp>
        <p:nvSpPr>
          <p:cNvPr id="9" name="Slide Number Placeholder 8"/>
          <p:cNvSpPr>
            <a:spLocks noGrp="1"/>
          </p:cNvSpPr>
          <p:nvPr>
            <p:ph type="sldNum" sz="quarter" idx="12"/>
          </p:nvPr>
        </p:nvSpPr>
        <p:spPr>
          <a:xfrm>
            <a:off x="6553200" y="6248400"/>
            <a:ext cx="1905000" cy="457200"/>
          </a:xfrm>
        </p:spPr>
        <p:txBody>
          <a:bodyPr/>
          <a:lstStyle>
            <a:lvl1pPr>
              <a:defRPr/>
            </a:lvl1pPr>
          </a:lstStyle>
          <a:p>
            <a:fld id="{5F22A623-475D-429B-A7C9-134ACDAF7D6A}" type="slidenum">
              <a:rPr lang="en-US"/>
              <a:pPr/>
              <a:t>‹#›</a:t>
            </a:fld>
            <a:endParaRPr lang="en-US"/>
          </a:p>
        </p:txBody>
      </p:sp>
    </p:spTree>
    <p:extLst>
      <p:ext uri="{BB962C8B-B14F-4D97-AF65-F5344CB8AC3E}">
        <p14:creationId xmlns:p14="http://schemas.microsoft.com/office/powerpoint/2010/main" val="3871451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EACF00D-049C-4EA1-B673-B9C53F07CB47}" type="datetimeFigureOut">
              <a:rPr lang="en-GB" smtClean="0">
                <a:solidFill>
                  <a:prstClr val="black">
                    <a:tint val="75000"/>
                  </a:prstClr>
                </a:solidFill>
              </a:rPr>
              <a:pPr/>
              <a:t>13/12/2016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dirty="0" smtClean="0">
                <a:solidFill>
                  <a:prstClr val="black">
                    <a:tint val="75000"/>
                  </a:prstClr>
                </a:solidFill>
              </a:rPr>
              <a:t>Hermann </a:t>
            </a:r>
            <a:r>
              <a:rPr lang="en-GB" dirty="0" err="1" smtClean="0">
                <a:solidFill>
                  <a:prstClr val="black">
                    <a:tint val="75000"/>
                  </a:prstClr>
                </a:solidFill>
              </a:rPr>
              <a:t>Schmickler</a:t>
            </a:r>
            <a:r>
              <a:rPr lang="en-GB" dirty="0" smtClean="0">
                <a:solidFill>
                  <a:prstClr val="black">
                    <a:tint val="75000"/>
                  </a:prstClr>
                </a:solidFill>
              </a:rPr>
              <a:t>, IBIC2015</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398085F-98DE-4079-96DF-0DDCDDE3E5BE}" type="slidenum">
              <a:rPr lang="en-GB" smtClean="0">
                <a:solidFill>
                  <a:prstClr val="black">
                    <a:tint val="75000"/>
                  </a:prstClr>
                </a:solidFill>
              </a:rPr>
              <a:pPr/>
              <a:t>‹#›</a:t>
            </a:fld>
            <a:endParaRPr lang="en-GB">
              <a:solidFill>
                <a:prstClr val="black">
                  <a:tint val="75000"/>
                </a:prstClr>
              </a:solidFill>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3050" y="-389684"/>
            <a:ext cx="9417050" cy="7799293"/>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96752" y="-801471"/>
            <a:ext cx="13137726" cy="8211079"/>
          </a:xfrm>
          <a:prstGeom prst="rect">
            <a:avLst/>
          </a:prstGeom>
        </p:spPr>
      </p:pic>
    </p:spTree>
    <p:extLst>
      <p:ext uri="{BB962C8B-B14F-4D97-AF65-F5344CB8AC3E}">
        <p14:creationId xmlns:p14="http://schemas.microsoft.com/office/powerpoint/2010/main" val="19264403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ACF00D-049C-4EA1-B673-B9C53F07CB47}" type="datetimeFigureOut">
              <a:rPr lang="en-GB" smtClean="0">
                <a:solidFill>
                  <a:prstClr val="black">
                    <a:tint val="75000"/>
                  </a:prstClr>
                </a:solidFill>
              </a:rPr>
              <a:pPr/>
              <a:t>13/12/2016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398085F-98DE-4079-96DF-0DDCDDE3E5BE}" type="slidenum">
              <a:rPr lang="en-GB" smtClean="0">
                <a:solidFill>
                  <a:prstClr val="black">
                    <a:tint val="75000"/>
                  </a:prstClr>
                </a:solidFill>
              </a:rPr>
              <a:pPr/>
              <a:t>‹#›</a:t>
            </a:fld>
            <a:endParaRPr lang="en-GB">
              <a:solidFill>
                <a:prstClr val="black">
                  <a:tint val="75000"/>
                </a:prstClr>
              </a:solidFill>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00" y="0"/>
            <a:ext cx="10972800" cy="6858000"/>
          </a:xfrm>
          <a:prstGeom prst="rect">
            <a:avLst/>
          </a:prstGeom>
        </p:spPr>
      </p:pic>
    </p:spTree>
    <p:extLst>
      <p:ext uri="{BB962C8B-B14F-4D97-AF65-F5344CB8AC3E}">
        <p14:creationId xmlns:p14="http://schemas.microsoft.com/office/powerpoint/2010/main" val="12093590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EACF00D-049C-4EA1-B673-B9C53F07CB47}" type="datetimeFigureOut">
              <a:rPr lang="en-GB" smtClean="0">
                <a:solidFill>
                  <a:prstClr val="black">
                    <a:tint val="75000"/>
                  </a:prstClr>
                </a:solidFill>
              </a:rPr>
              <a:pPr/>
              <a:t>13/12/2016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398085F-98DE-4079-96DF-0DDCDDE3E5B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911542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EACF00D-049C-4EA1-B673-B9C53F07CB47}" type="datetimeFigureOut">
              <a:rPr lang="en-GB" smtClean="0">
                <a:solidFill>
                  <a:prstClr val="black">
                    <a:tint val="75000"/>
                  </a:prstClr>
                </a:solidFill>
              </a:rPr>
              <a:pPr/>
              <a:t>13/12/2016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F398085F-98DE-4079-96DF-0DDCDDE3E5B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05679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EACF00D-049C-4EA1-B673-B9C53F07CB47}" type="datetimeFigureOut">
              <a:rPr lang="en-GB" smtClean="0">
                <a:solidFill>
                  <a:prstClr val="black">
                    <a:tint val="75000"/>
                  </a:prstClr>
                </a:solidFill>
              </a:rPr>
              <a:pPr/>
              <a:t>13/12/2016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F398085F-98DE-4079-96DF-0DDCDDE3E5BE}" type="slidenum">
              <a:rPr lang="en-GB" smtClean="0">
                <a:solidFill>
                  <a:prstClr val="black">
                    <a:tint val="75000"/>
                  </a:prstClr>
                </a:solidFill>
              </a:rPr>
              <a:pPr/>
              <a:t>‹#›</a:t>
            </a:fld>
            <a:endParaRPr lang="en-GB">
              <a:solidFill>
                <a:prstClr val="black">
                  <a:tint val="75000"/>
                </a:prstClr>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7382075"/>
          </a:xfrm>
          <a:prstGeom prst="rect">
            <a:avLst/>
          </a:prstGeom>
        </p:spPr>
      </p:pic>
    </p:spTree>
    <p:extLst>
      <p:ext uri="{BB962C8B-B14F-4D97-AF65-F5344CB8AC3E}">
        <p14:creationId xmlns:p14="http://schemas.microsoft.com/office/powerpoint/2010/main" val="10350501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ACF00D-049C-4EA1-B673-B9C53F07CB47}" type="datetimeFigureOut">
              <a:rPr lang="en-GB" smtClean="0">
                <a:solidFill>
                  <a:prstClr val="black">
                    <a:tint val="75000"/>
                  </a:prstClr>
                </a:solidFill>
              </a:rPr>
              <a:pPr/>
              <a:t>13/12/2016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F398085F-98DE-4079-96DF-0DDCDDE3E5B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894197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ACF00D-049C-4EA1-B673-B9C53F07CB47}" type="datetimeFigureOut">
              <a:rPr lang="en-GB" smtClean="0">
                <a:solidFill>
                  <a:prstClr val="black">
                    <a:tint val="75000"/>
                  </a:prstClr>
                </a:solidFill>
              </a:rPr>
              <a:pPr/>
              <a:t>13/12/2016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398085F-98DE-4079-96DF-0DDCDDE3E5B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47690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825267C-F3CB-4C4B-AA0C-5021E258F8F1}" type="slidenum">
              <a:rPr lang="en-US"/>
              <a:pPr/>
              <a:t>‹#›</a:t>
            </a:fld>
            <a:endParaRPr lang="en-US"/>
          </a:p>
        </p:txBody>
      </p:sp>
    </p:spTree>
    <p:extLst>
      <p:ext uri="{BB962C8B-B14F-4D97-AF65-F5344CB8AC3E}">
        <p14:creationId xmlns:p14="http://schemas.microsoft.com/office/powerpoint/2010/main" val="31293051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ACF00D-049C-4EA1-B673-B9C53F07CB47}" type="datetimeFigureOut">
              <a:rPr lang="en-GB" smtClean="0">
                <a:solidFill>
                  <a:prstClr val="black">
                    <a:tint val="75000"/>
                  </a:prstClr>
                </a:solidFill>
              </a:rPr>
              <a:pPr/>
              <a:t>13/12/2016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F398085F-98DE-4079-96DF-0DDCDDE3E5B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74953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EACF00D-049C-4EA1-B673-B9C53F07CB47}" type="datetimeFigureOut">
              <a:rPr lang="en-GB" smtClean="0">
                <a:solidFill>
                  <a:prstClr val="black">
                    <a:tint val="75000"/>
                  </a:prstClr>
                </a:solidFill>
              </a:rPr>
              <a:pPr/>
              <a:t>13/12/2016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398085F-98DE-4079-96DF-0DDCDDE3E5B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756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EACF00D-049C-4EA1-B673-B9C53F07CB47}" type="datetimeFigureOut">
              <a:rPr lang="en-GB" smtClean="0">
                <a:solidFill>
                  <a:prstClr val="black">
                    <a:tint val="75000"/>
                  </a:prstClr>
                </a:solidFill>
              </a:rPr>
              <a:pPr/>
              <a:t>13/12/2016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F398085F-98DE-4079-96DF-0DDCDDE3E5B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07875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94ECFE1-D084-45C3-B8D3-C4F4FB7A64FF}" type="slidenum">
              <a:rPr lang="en-US"/>
              <a:pPr/>
              <a:t>‹#›</a:t>
            </a:fld>
            <a:endParaRPr lang="en-US"/>
          </a:p>
        </p:txBody>
      </p:sp>
    </p:spTree>
    <p:extLst>
      <p:ext uri="{BB962C8B-B14F-4D97-AF65-F5344CB8AC3E}">
        <p14:creationId xmlns:p14="http://schemas.microsoft.com/office/powerpoint/2010/main" val="2579349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F8BB342-DC91-4299-BA7D-5A04F822B911}" type="slidenum">
              <a:rPr lang="en-US"/>
              <a:pPr/>
              <a:t>‹#›</a:t>
            </a:fld>
            <a:endParaRPr lang="en-US"/>
          </a:p>
        </p:txBody>
      </p:sp>
    </p:spTree>
    <p:extLst>
      <p:ext uri="{BB962C8B-B14F-4D97-AF65-F5344CB8AC3E}">
        <p14:creationId xmlns:p14="http://schemas.microsoft.com/office/powerpoint/2010/main" val="1954352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1063D2D-25E7-4035-B9DC-5188E7FDD498}" type="slidenum">
              <a:rPr lang="en-US"/>
              <a:pPr/>
              <a:t>‹#›</a:t>
            </a:fld>
            <a:endParaRPr lang="en-US"/>
          </a:p>
        </p:txBody>
      </p:sp>
    </p:spTree>
    <p:extLst>
      <p:ext uri="{BB962C8B-B14F-4D97-AF65-F5344CB8AC3E}">
        <p14:creationId xmlns:p14="http://schemas.microsoft.com/office/powerpoint/2010/main" val="2065933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38F47BF-DC45-4A54-8A01-2E12405C2EBF}" type="slidenum">
              <a:rPr lang="en-US"/>
              <a:pPr/>
              <a:t>‹#›</a:t>
            </a:fld>
            <a:endParaRPr lang="en-US"/>
          </a:p>
        </p:txBody>
      </p:sp>
    </p:spTree>
    <p:extLst>
      <p:ext uri="{BB962C8B-B14F-4D97-AF65-F5344CB8AC3E}">
        <p14:creationId xmlns:p14="http://schemas.microsoft.com/office/powerpoint/2010/main" val="420253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891EEE2-2EB7-4813-B3CE-2317966B06B4}" type="slidenum">
              <a:rPr lang="en-US"/>
              <a:pPr/>
              <a:t>‹#›</a:t>
            </a:fld>
            <a:endParaRPr lang="en-US"/>
          </a:p>
        </p:txBody>
      </p:sp>
    </p:spTree>
    <p:extLst>
      <p:ext uri="{BB962C8B-B14F-4D97-AF65-F5344CB8AC3E}">
        <p14:creationId xmlns:p14="http://schemas.microsoft.com/office/powerpoint/2010/main" val="433210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D8E5D2-3AB3-489E-B1CF-DDECA68F8052}" type="slidenum">
              <a:rPr lang="en-US"/>
              <a:pPr/>
              <a:t>‹#›</a:t>
            </a:fld>
            <a:endParaRPr lang="en-US"/>
          </a:p>
        </p:txBody>
      </p:sp>
    </p:spTree>
    <p:extLst>
      <p:ext uri="{BB962C8B-B14F-4D97-AF65-F5344CB8AC3E}">
        <p14:creationId xmlns:p14="http://schemas.microsoft.com/office/powerpoint/2010/main" val="750698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1305953-6727-418B-BCE2-40BF9E169673}" type="slidenum">
              <a:rPr lang="en-US"/>
              <a:pPr/>
              <a:t>‹#›</a:t>
            </a:fld>
            <a:endParaRPr lang="en-US"/>
          </a:p>
        </p:txBody>
      </p:sp>
    </p:spTree>
    <p:extLst>
      <p:ext uri="{BB962C8B-B14F-4D97-AF65-F5344CB8AC3E}">
        <p14:creationId xmlns:p14="http://schemas.microsoft.com/office/powerpoint/2010/main" val="153249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33CCFF"/>
            </a:gs>
          </a:gsLst>
          <a:lin ang="54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6F802B84-D7A0-4B70-8244-2952001647B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3EACF00D-049C-4EA1-B673-B9C53F07CB47}" type="datetimeFigureOut">
              <a:rPr lang="en-GB" smtClean="0">
                <a:solidFill>
                  <a:prstClr val="black">
                    <a:tint val="75000"/>
                  </a:prstClr>
                </a:solidFill>
                <a:latin typeface="Calibri" panose="020F0502020204030204"/>
              </a:rPr>
              <a:pPr fontAlgn="auto">
                <a:spcBef>
                  <a:spcPts val="0"/>
                </a:spcBef>
                <a:spcAft>
                  <a:spcPts val="0"/>
                </a:spcAft>
              </a:pPr>
              <a:t>13/12/2016</a:t>
            </a:fld>
            <a:endParaRPr lang="en-GB">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en-GB">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F398085F-98DE-4079-96DF-0DDCDDE3E5BE}" type="slidenum">
              <a:rPr lang="en-GB" smtClean="0">
                <a:solidFill>
                  <a:prstClr val="black">
                    <a:tint val="75000"/>
                  </a:prstClr>
                </a:solidFill>
                <a:latin typeface="Calibri" panose="020F0502020204030204"/>
              </a:rPr>
              <a:pPr fontAlgn="auto">
                <a:spcBef>
                  <a:spcPts val="0"/>
                </a:spcBef>
                <a:spcAft>
                  <a:spcPts val="0"/>
                </a:spcAft>
              </a:pPr>
              <a:t>‹#›</a:t>
            </a:fld>
            <a:endParaRPr lang="en-GB">
              <a:solidFill>
                <a:prstClr val="black">
                  <a:tint val="75000"/>
                </a:prstClr>
              </a:solidFill>
              <a:latin typeface="Calibri" panose="020F0502020204030204"/>
            </a:endParaRPr>
          </a:p>
        </p:txBody>
      </p:sp>
    </p:spTree>
    <p:extLst>
      <p:ext uri="{BB962C8B-B14F-4D97-AF65-F5344CB8AC3E}">
        <p14:creationId xmlns:p14="http://schemas.microsoft.com/office/powerpoint/2010/main" val="1084547517"/>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29.wmf"/><Relationship Id="rId4" Type="http://schemas.openxmlformats.org/officeDocument/2006/relationships/oleObject" Target="../embeddings/oleObject7.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35.wmf"/><Relationship Id="rId4" Type="http://schemas.openxmlformats.org/officeDocument/2006/relationships/oleObject" Target="../embeddings/oleObject8.bin"/></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8.jpeg"/><Relationship Id="rId7" Type="http://schemas.openxmlformats.org/officeDocument/2006/relationships/image" Target="../media/image37.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9.bin"/><Relationship Id="rId5" Type="http://schemas.openxmlformats.org/officeDocument/2006/relationships/image" Target="../media/image40.jpeg"/><Relationship Id="rId10" Type="http://schemas.openxmlformats.org/officeDocument/2006/relationships/image" Target="../media/image43.jpeg"/><Relationship Id="rId4" Type="http://schemas.openxmlformats.org/officeDocument/2006/relationships/image" Target="../media/image39.jpeg"/><Relationship Id="rId9" Type="http://schemas.openxmlformats.org/officeDocument/2006/relationships/image" Target="../media/image42.jpeg"/></Relationships>
</file>

<file path=ppt/slides/_rels/slide23.xml.rels><?xml version="1.0" encoding="UTF-8" standalone="yes"?>
<Relationships xmlns="http://schemas.openxmlformats.org/package/2006/relationships"><Relationship Id="rId8" Type="http://schemas.openxmlformats.org/officeDocument/2006/relationships/image" Target="../media/image45.wmf"/><Relationship Id="rId13" Type="http://schemas.openxmlformats.org/officeDocument/2006/relationships/image" Target="../media/image50.png"/><Relationship Id="rId3" Type="http://schemas.openxmlformats.org/officeDocument/2006/relationships/oleObject" Target="../embeddings/oleObject10.bin"/><Relationship Id="rId7" Type="http://schemas.openxmlformats.org/officeDocument/2006/relationships/oleObject" Target="../embeddings/oleObject11.bin"/><Relationship Id="rId12" Type="http://schemas.openxmlformats.org/officeDocument/2006/relationships/image" Target="../media/image49.png"/><Relationship Id="rId17" Type="http://schemas.openxmlformats.org/officeDocument/2006/relationships/image" Target="../media/image52.jpeg"/><Relationship Id="rId2" Type="http://schemas.openxmlformats.org/officeDocument/2006/relationships/slideLayout" Target="../slideLayouts/slideLayout2.xml"/><Relationship Id="rId16" Type="http://schemas.openxmlformats.org/officeDocument/2006/relationships/image" Target="../media/image51.jpeg"/><Relationship Id="rId1" Type="http://schemas.openxmlformats.org/officeDocument/2006/relationships/vmlDrawing" Target="../drawings/vmlDrawing8.vml"/><Relationship Id="rId6" Type="http://schemas.openxmlformats.org/officeDocument/2006/relationships/image" Target="../media/image40.jpeg"/><Relationship Id="rId11" Type="http://schemas.openxmlformats.org/officeDocument/2006/relationships/image" Target="../media/image48.png"/><Relationship Id="rId5" Type="http://schemas.openxmlformats.org/officeDocument/2006/relationships/image" Target="../media/image39.jpeg"/><Relationship Id="rId15" Type="http://schemas.openxmlformats.org/officeDocument/2006/relationships/image" Target="../media/image47.wmf"/><Relationship Id="rId10" Type="http://schemas.openxmlformats.org/officeDocument/2006/relationships/image" Target="../media/image46.wmf"/><Relationship Id="rId4" Type="http://schemas.openxmlformats.org/officeDocument/2006/relationships/image" Target="../media/image44.wmf"/><Relationship Id="rId9" Type="http://schemas.openxmlformats.org/officeDocument/2006/relationships/oleObject" Target="../embeddings/oleObject12.bin"/><Relationship Id="rId14" Type="http://schemas.openxmlformats.org/officeDocument/2006/relationships/oleObject" Target="../embeddings/oleObject13.bin"/></Relationships>
</file>

<file path=ppt/slides/_rels/slide24.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image" Target="../media/image40.jpeg"/><Relationship Id="rId7" Type="http://schemas.openxmlformats.org/officeDocument/2006/relationships/image" Target="../media/image55.jpeg"/><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8" Type="http://schemas.openxmlformats.org/officeDocument/2006/relationships/image" Target="../media/image57.wmf"/><Relationship Id="rId13" Type="http://schemas.openxmlformats.org/officeDocument/2006/relationships/image" Target="../media/image48.png"/><Relationship Id="rId3" Type="http://schemas.openxmlformats.org/officeDocument/2006/relationships/image" Target="../media/image39.jpeg"/><Relationship Id="rId7" Type="http://schemas.openxmlformats.org/officeDocument/2006/relationships/oleObject" Target="../embeddings/oleObject15.bin"/><Relationship Id="rId12" Type="http://schemas.openxmlformats.org/officeDocument/2006/relationships/image" Target="../media/image61.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56.wmf"/><Relationship Id="rId11" Type="http://schemas.openxmlformats.org/officeDocument/2006/relationships/image" Target="../media/image60.wmf"/><Relationship Id="rId5" Type="http://schemas.openxmlformats.org/officeDocument/2006/relationships/oleObject" Target="../embeddings/oleObject14.bin"/><Relationship Id="rId15" Type="http://schemas.openxmlformats.org/officeDocument/2006/relationships/image" Target="../media/image59.wmf"/><Relationship Id="rId10" Type="http://schemas.openxmlformats.org/officeDocument/2006/relationships/image" Target="../media/image58.wmf"/><Relationship Id="rId4" Type="http://schemas.openxmlformats.org/officeDocument/2006/relationships/image" Target="../media/image40.jpeg"/><Relationship Id="rId9" Type="http://schemas.openxmlformats.org/officeDocument/2006/relationships/oleObject" Target="../embeddings/oleObject16.bin"/><Relationship Id="rId14" Type="http://schemas.openxmlformats.org/officeDocument/2006/relationships/oleObject" Target="../embeddings/oleObject17.bin"/></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4.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2.xml"/><Relationship Id="rId7" Type="http://schemas.openxmlformats.org/officeDocument/2006/relationships/image" Target="../media/image9.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8.wmf"/><Relationship Id="rId10" Type="http://schemas.openxmlformats.org/officeDocument/2006/relationships/image" Target="../media/image10.wmf"/><Relationship Id="rId4" Type="http://schemas.openxmlformats.org/officeDocument/2006/relationships/oleObject" Target="../embeddings/oleObject1.bin"/><Relationship Id="rId9" Type="http://schemas.openxmlformats.org/officeDocument/2006/relationships/oleObject" Target="../embeddings/oleObject3.bin"/></Relationships>
</file>

<file path=ppt/slides/_rels/slide30.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jpeg"/><Relationship Id="rId4" Type="http://schemas.openxmlformats.org/officeDocument/2006/relationships/image" Target="../media/image71.png"/></Relationships>
</file>

<file path=ppt/slides/_rels/slide3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77.png"/><Relationship Id="rId4" Type="http://schemas.openxmlformats.org/officeDocument/2006/relationships/image" Target="../media/image76.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79.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19.bin"/><Relationship Id="rId5" Type="http://schemas.openxmlformats.org/officeDocument/2006/relationships/image" Target="../media/image78.wmf"/><Relationship Id="rId4" Type="http://schemas.openxmlformats.org/officeDocument/2006/relationships/oleObject" Target="../embeddings/oleObject18.bin"/></Relationships>
</file>

<file path=ppt/slides/_rels/slide3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82.png"/><Relationship Id="rId4" Type="http://schemas.openxmlformats.org/officeDocument/2006/relationships/image" Target="../media/image81.png"/></Relationships>
</file>

<file path=ppt/slides/_rels/slide34.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85.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88.png"/><Relationship Id="rId4" Type="http://schemas.openxmlformats.org/officeDocument/2006/relationships/image" Target="../media/image87.png"/></Relationships>
</file>

<file path=ppt/slides/_rels/slide38.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83.png"/></Relationships>
</file>

<file path=ppt/slides/_rels/slide3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4.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3.png"/><Relationship Id="rId5" Type="http://schemas.openxmlformats.org/officeDocument/2006/relationships/image" Target="../media/image12.wmf"/><Relationship Id="rId4" Type="http://schemas.openxmlformats.org/officeDocument/2006/relationships/oleObject" Target="../embeddings/oleObject4.bin"/></Relationships>
</file>

<file path=ppt/slides/_rels/slide4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95.png"/></Relationships>
</file>

<file path=ppt/slides/_rels/slide4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7.xml"/><Relationship Id="rId5" Type="http://schemas.openxmlformats.org/officeDocument/2006/relationships/image" Target="../media/image99.png"/><Relationship Id="rId4" Type="http://schemas.openxmlformats.org/officeDocument/2006/relationships/image" Target="../media/image98.png"/></Relationships>
</file>

<file path=ppt/slides/_rels/slide4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image" Target="../media/image101.wmf"/><Relationship Id="rId4" Type="http://schemas.openxmlformats.org/officeDocument/2006/relationships/oleObject" Target="../embeddings/oleObject20.bin"/></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notesSlide" Target="../notesSlides/notesSlide35.xml"/><Relationship Id="rId7" Type="http://schemas.openxmlformats.org/officeDocument/2006/relationships/image" Target="../media/image103.png"/><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22.bin"/><Relationship Id="rId5" Type="http://schemas.openxmlformats.org/officeDocument/2006/relationships/image" Target="../media/image102.wmf"/><Relationship Id="rId4" Type="http://schemas.openxmlformats.org/officeDocument/2006/relationships/oleObject" Target="../embeddings/oleObject21.bin"/><Relationship Id="rId9" Type="http://schemas.openxmlformats.org/officeDocument/2006/relationships/image" Target="../media/image104.wmf"/></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26.bin"/><Relationship Id="rId13" Type="http://schemas.openxmlformats.org/officeDocument/2006/relationships/image" Target="../media/image109.wmf"/><Relationship Id="rId3" Type="http://schemas.openxmlformats.org/officeDocument/2006/relationships/notesSlide" Target="../notesSlides/notesSlide36.xml"/><Relationship Id="rId7" Type="http://schemas.openxmlformats.org/officeDocument/2006/relationships/image" Target="../media/image106.wmf"/><Relationship Id="rId12" Type="http://schemas.openxmlformats.org/officeDocument/2006/relationships/oleObject" Target="../embeddings/oleObject28.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25.bin"/><Relationship Id="rId11" Type="http://schemas.openxmlformats.org/officeDocument/2006/relationships/image" Target="../media/image108.wmf"/><Relationship Id="rId5" Type="http://schemas.openxmlformats.org/officeDocument/2006/relationships/image" Target="../media/image105.wmf"/><Relationship Id="rId15" Type="http://schemas.openxmlformats.org/officeDocument/2006/relationships/image" Target="../media/image110.wmf"/><Relationship Id="rId10" Type="http://schemas.openxmlformats.org/officeDocument/2006/relationships/oleObject" Target="../embeddings/oleObject27.bin"/><Relationship Id="rId4" Type="http://schemas.openxmlformats.org/officeDocument/2006/relationships/oleObject" Target="../embeddings/oleObject24.bin"/><Relationship Id="rId9" Type="http://schemas.openxmlformats.org/officeDocument/2006/relationships/image" Target="../media/image107.wmf"/><Relationship Id="rId14" Type="http://schemas.openxmlformats.org/officeDocument/2006/relationships/oleObject" Target="../embeddings/oleObject29.bin"/></Relationships>
</file>

<file path=ppt/slides/_rels/slide49.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5.wmf"/><Relationship Id="rId5" Type="http://schemas.openxmlformats.org/officeDocument/2006/relationships/oleObject" Target="../embeddings/oleObject5.bin"/><Relationship Id="rId4" Type="http://schemas.openxmlformats.org/officeDocument/2006/relationships/image" Target="../media/image16.png"/></Relationships>
</file>

<file path=ppt/slides/_rels/slide50.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51.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0.xml"/><Relationship Id="rId7" Type="http://schemas.openxmlformats.org/officeDocument/2006/relationships/image" Target="../media/image117.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30.bin"/><Relationship Id="rId5" Type="http://schemas.openxmlformats.org/officeDocument/2006/relationships/image" Target="../media/image119.png"/><Relationship Id="rId4" Type="http://schemas.openxmlformats.org/officeDocument/2006/relationships/image" Target="../media/image118.png"/></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notesSlide" Target="../notesSlides/notesSlide41.xml"/><Relationship Id="rId7" Type="http://schemas.openxmlformats.org/officeDocument/2006/relationships/image" Target="../media/image121.wmf"/><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32.bin"/><Relationship Id="rId5" Type="http://schemas.openxmlformats.org/officeDocument/2006/relationships/image" Target="../media/image120.wmf"/><Relationship Id="rId4" Type="http://schemas.openxmlformats.org/officeDocument/2006/relationships/oleObject" Target="../embeddings/oleObject31.bin"/><Relationship Id="rId9" Type="http://schemas.openxmlformats.org/officeDocument/2006/relationships/image" Target="../media/image122.wmf"/></Relationships>
</file>

<file path=ppt/slides/_rels/slide54.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hyperlink" Target="http://www.als.lbl.gov/biw08/papers-final/TUPTPF066.pdf" TargetMode="External"/><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image" Target="../media/image125.png"/><Relationship Id="rId5" Type="http://schemas.openxmlformats.org/officeDocument/2006/relationships/image" Target="../media/image124.wmf"/><Relationship Id="rId4" Type="http://schemas.openxmlformats.org/officeDocument/2006/relationships/oleObject" Target="../embeddings/oleObject34.bin"/></Relationships>
</file>

<file path=ppt/slides/_rels/slide56.xml.rels><?xml version="1.0" encoding="UTF-8" standalone="yes"?>
<Relationships xmlns="http://schemas.openxmlformats.org/package/2006/relationships"><Relationship Id="rId3" Type="http://schemas.openxmlformats.org/officeDocument/2006/relationships/image" Target="../media/image128.png"/><Relationship Id="rId7" Type="http://schemas.openxmlformats.org/officeDocument/2006/relationships/image" Target="../media/image127.wmf"/><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36.bin"/><Relationship Id="rId5" Type="http://schemas.openxmlformats.org/officeDocument/2006/relationships/image" Target="../media/image126.wmf"/><Relationship Id="rId4" Type="http://schemas.openxmlformats.org/officeDocument/2006/relationships/oleObject" Target="../embeddings/oleObject35.bin"/></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image" Target="../media/image130.png"/><Relationship Id="rId5" Type="http://schemas.openxmlformats.org/officeDocument/2006/relationships/image" Target="../media/image129.emf"/><Relationship Id="rId4" Type="http://schemas.openxmlformats.org/officeDocument/2006/relationships/oleObject" Target="../embeddings/oleObject37.bin"/></Relationships>
</file>

<file path=ppt/slides/_rels/slide58.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slideLayout" Target="../slideLayouts/slideLayout7.xml"/><Relationship Id="rId1" Type="http://schemas.openxmlformats.org/officeDocument/2006/relationships/vmlDrawing" Target="../drawings/vmlDrawing19.vml"/><Relationship Id="rId5" Type="http://schemas.openxmlformats.org/officeDocument/2006/relationships/image" Target="../media/image105.wmf"/><Relationship Id="rId4" Type="http://schemas.openxmlformats.org/officeDocument/2006/relationships/oleObject" Target="../embeddings/oleObject38.bin"/></Relationships>
</file>

<file path=ppt/slides/_rels/slide59.xml.rels><?xml version="1.0" encoding="UTF-8" standalone="yes"?>
<Relationships xmlns="http://schemas.openxmlformats.org/package/2006/relationships"><Relationship Id="rId8" Type="http://schemas.openxmlformats.org/officeDocument/2006/relationships/image" Target="../media/image137.png"/><Relationship Id="rId13" Type="http://schemas.openxmlformats.org/officeDocument/2006/relationships/image" Target="../media/image138.png"/><Relationship Id="rId3" Type="http://schemas.openxmlformats.org/officeDocument/2006/relationships/notesSlide" Target="../notesSlides/notesSlide44.xml"/><Relationship Id="rId7" Type="http://schemas.openxmlformats.org/officeDocument/2006/relationships/image" Target="../media/image133.wmf"/><Relationship Id="rId12" Type="http://schemas.openxmlformats.org/officeDocument/2006/relationships/image" Target="../media/image135.wmf"/><Relationship Id="rId2" Type="http://schemas.openxmlformats.org/officeDocument/2006/relationships/slideLayout" Target="../slideLayouts/slideLayout7.xml"/><Relationship Id="rId16" Type="http://schemas.openxmlformats.org/officeDocument/2006/relationships/slide" Target="slide60.xml"/><Relationship Id="rId1" Type="http://schemas.openxmlformats.org/officeDocument/2006/relationships/vmlDrawing" Target="../drawings/vmlDrawing20.vml"/><Relationship Id="rId6" Type="http://schemas.openxmlformats.org/officeDocument/2006/relationships/oleObject" Target="../embeddings/oleObject40.bin"/><Relationship Id="rId11" Type="http://schemas.openxmlformats.org/officeDocument/2006/relationships/oleObject" Target="../embeddings/oleObject42.bin"/><Relationship Id="rId5" Type="http://schemas.openxmlformats.org/officeDocument/2006/relationships/image" Target="../media/image132.wmf"/><Relationship Id="rId15" Type="http://schemas.openxmlformats.org/officeDocument/2006/relationships/image" Target="../media/image136.wmf"/><Relationship Id="rId10" Type="http://schemas.openxmlformats.org/officeDocument/2006/relationships/image" Target="../media/image134.wmf"/><Relationship Id="rId4" Type="http://schemas.openxmlformats.org/officeDocument/2006/relationships/oleObject" Target="../embeddings/oleObject39.bin"/><Relationship Id="rId9" Type="http://schemas.openxmlformats.org/officeDocument/2006/relationships/oleObject" Target="../embeddings/oleObject41.bin"/><Relationship Id="rId14" Type="http://schemas.openxmlformats.org/officeDocument/2006/relationships/oleObject" Target="../embeddings/oleObject43.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17.wmf"/><Relationship Id="rId4" Type="http://schemas.openxmlformats.org/officeDocument/2006/relationships/oleObject" Target="../embeddings/oleObject6.bin"/></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notesSlide" Target="../notesSlides/notesSlide45.xml"/><Relationship Id="rId7" Type="http://schemas.openxmlformats.org/officeDocument/2006/relationships/image" Target="../media/image140.wmf"/><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oleObject" Target="../embeddings/oleObject45.bin"/><Relationship Id="rId5" Type="http://schemas.openxmlformats.org/officeDocument/2006/relationships/image" Target="../media/image139.wmf"/><Relationship Id="rId4" Type="http://schemas.openxmlformats.org/officeDocument/2006/relationships/oleObject" Target="../embeddings/oleObject44.bin"/><Relationship Id="rId9" Type="http://schemas.openxmlformats.org/officeDocument/2006/relationships/image" Target="../media/image141.wmf"/></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wmv"/><Relationship Id="rId1" Type="http://schemas.microsoft.com/office/2007/relationships/media" Target="../media/media1.wmv"/><Relationship Id="rId5" Type="http://schemas.openxmlformats.org/officeDocument/2006/relationships/image" Target="../media/image142.png"/><Relationship Id="rId4" Type="http://schemas.openxmlformats.org/officeDocument/2006/relationships/slide" Target="slide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146.png"/><Relationship Id="rId5" Type="http://schemas.openxmlformats.org/officeDocument/2006/relationships/image" Target="../media/image145.jpeg"/><Relationship Id="rId4" Type="http://schemas.openxmlformats.org/officeDocument/2006/relationships/image" Target="../media/image144.emf"/></Relationships>
</file>

<file path=ppt/slides/_rels/slide64.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147.png"/><Relationship Id="rId1" Type="http://schemas.openxmlformats.org/officeDocument/2006/relationships/slideLayout" Target="../slideLayouts/slideLayout1.xml"/><Relationship Id="rId4" Type="http://schemas.openxmlformats.org/officeDocument/2006/relationships/image" Target="../media/image149.png"/></Relationships>
</file>

<file path=ppt/slides/_rels/slide65.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1.xml"/><Relationship Id="rId4" Type="http://schemas.openxmlformats.org/officeDocument/2006/relationships/image" Target="../media/image153.png"/></Relationships>
</file>

<file path=ppt/slides/_rels/slide67.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48.xml"/><Relationship Id="rId1" Type="http://schemas.openxmlformats.org/officeDocument/2006/relationships/slideLayout" Target="../slideLayouts/slideLayout7.xml"/><Relationship Id="rId5" Type="http://schemas.openxmlformats.org/officeDocument/2006/relationships/image" Target="../media/image156.png"/><Relationship Id="rId4" Type="http://schemas.openxmlformats.org/officeDocument/2006/relationships/image" Target="../media/image155.pn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39952" y="548680"/>
            <a:ext cx="6303753" cy="776378"/>
          </a:xfrm>
        </p:spPr>
        <p:txBody>
          <a:bodyPr>
            <a:normAutofit/>
          </a:bodyPr>
          <a:lstStyle/>
          <a:p>
            <a:r>
              <a:rPr lang="en-GB" dirty="0" smtClean="0">
                <a:solidFill>
                  <a:schemeClr val="bg1"/>
                </a:solidFill>
              </a:rPr>
              <a:t>Profile Measurements</a:t>
            </a:r>
            <a:endParaRPr lang="en-GB" dirty="0">
              <a:solidFill>
                <a:schemeClr val="bg1"/>
              </a:solidFill>
            </a:endParaRPr>
          </a:p>
        </p:txBody>
      </p:sp>
      <p:sp>
        <p:nvSpPr>
          <p:cNvPr id="3" name="Subtitle 2"/>
          <p:cNvSpPr>
            <a:spLocks noGrp="1"/>
          </p:cNvSpPr>
          <p:nvPr>
            <p:ph type="subTitle" idx="1"/>
          </p:nvPr>
        </p:nvSpPr>
        <p:spPr>
          <a:xfrm>
            <a:off x="4731939" y="2924944"/>
            <a:ext cx="5119778" cy="2935208"/>
          </a:xfrm>
        </p:spPr>
        <p:txBody>
          <a:bodyPr>
            <a:normAutofit/>
          </a:bodyPr>
          <a:lstStyle/>
          <a:p>
            <a:r>
              <a:rPr lang="en-GB" sz="2250" dirty="0">
                <a:solidFill>
                  <a:schemeClr val="bg1"/>
                </a:solidFill>
              </a:rPr>
              <a:t>Hermann Schmickler, CERN</a:t>
            </a:r>
          </a:p>
          <a:p>
            <a:endParaRPr lang="en-GB" sz="1650" dirty="0">
              <a:solidFill>
                <a:schemeClr val="bg1"/>
              </a:solidFill>
            </a:endParaRPr>
          </a:p>
          <a:p>
            <a:r>
              <a:rPr lang="en-GB" sz="1650" dirty="0">
                <a:solidFill>
                  <a:schemeClr val="bg1"/>
                </a:solidFill>
              </a:rPr>
              <a:t>With slides from: </a:t>
            </a:r>
          </a:p>
          <a:p>
            <a:endParaRPr lang="en-GB" sz="2250" dirty="0" smtClean="0">
              <a:solidFill>
                <a:schemeClr val="bg1"/>
              </a:solidFill>
            </a:endParaRPr>
          </a:p>
          <a:p>
            <a:r>
              <a:rPr lang="en-GB" sz="2250" dirty="0" smtClean="0">
                <a:solidFill>
                  <a:schemeClr val="bg1"/>
                </a:solidFill>
              </a:rPr>
              <a:t>Kay </a:t>
            </a:r>
            <a:r>
              <a:rPr lang="en-GB" sz="2250" dirty="0" err="1" smtClean="0">
                <a:solidFill>
                  <a:schemeClr val="bg1"/>
                </a:solidFill>
              </a:rPr>
              <a:t>Wittenburg</a:t>
            </a:r>
            <a:r>
              <a:rPr lang="en-GB" sz="2250" dirty="0" smtClean="0">
                <a:solidFill>
                  <a:schemeClr val="bg1"/>
                </a:solidFill>
              </a:rPr>
              <a:t> (DESY)</a:t>
            </a:r>
          </a:p>
        </p:txBody>
      </p:sp>
    </p:spTree>
    <p:extLst>
      <p:ext uri="{BB962C8B-B14F-4D97-AF65-F5344CB8AC3E}">
        <p14:creationId xmlns:p14="http://schemas.microsoft.com/office/powerpoint/2010/main" val="23572377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8" name="Picture 6" descr="PowerAngleDistAllEner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981075"/>
            <a:ext cx="6076950" cy="4838700"/>
          </a:xfrm>
          <a:prstGeom prst="rect">
            <a:avLst/>
          </a:prstGeom>
          <a:noFill/>
          <a:extLst>
            <a:ext uri="{909E8E84-426E-40DD-AFC4-6F175D3DCCD1}">
              <a14:hiddenFill xmlns:a14="http://schemas.microsoft.com/office/drawing/2010/main">
                <a:solidFill>
                  <a:srgbClr val="FFFFFF"/>
                </a:solidFill>
              </a14:hiddenFill>
            </a:ext>
          </a:extLst>
        </p:spPr>
      </p:pic>
      <p:sp>
        <p:nvSpPr>
          <p:cNvPr id="8199" name="Line 7"/>
          <p:cNvSpPr>
            <a:spLocks noChangeShapeType="1"/>
          </p:cNvSpPr>
          <p:nvPr/>
        </p:nvSpPr>
        <p:spPr bwMode="auto">
          <a:xfrm>
            <a:off x="4427538" y="1196975"/>
            <a:ext cx="0" cy="42481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8200" name="Line 8"/>
          <p:cNvSpPr>
            <a:spLocks noChangeShapeType="1"/>
          </p:cNvSpPr>
          <p:nvPr/>
        </p:nvSpPr>
        <p:spPr bwMode="auto">
          <a:xfrm>
            <a:off x="5202238" y="1222375"/>
            <a:ext cx="0" cy="42481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8201" name="Text Box 9"/>
          <p:cNvSpPr txBox="1">
            <a:spLocks noChangeArrowheads="1"/>
          </p:cNvSpPr>
          <p:nvPr/>
        </p:nvSpPr>
        <p:spPr bwMode="auto">
          <a:xfrm>
            <a:off x="2700338" y="5805488"/>
            <a:ext cx="439992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dirty="0" smtClean="0"/>
              <a:t>„Total“ power </a:t>
            </a:r>
            <a:r>
              <a:rPr lang="de-DE" dirty="0" err="1" smtClean="0"/>
              <a:t>within</a:t>
            </a:r>
            <a:r>
              <a:rPr lang="de-DE" dirty="0" smtClean="0"/>
              <a:t> </a:t>
            </a:r>
            <a:r>
              <a:rPr lang="de-DE" dirty="0"/>
              <a:t>+/- 0,6 </a:t>
            </a:r>
            <a:r>
              <a:rPr lang="de-DE" dirty="0" err="1"/>
              <a:t>mrad</a:t>
            </a:r>
            <a:endParaRPr lang="en-GB" dirty="0"/>
          </a:p>
        </p:txBody>
      </p:sp>
      <p:sp>
        <p:nvSpPr>
          <p:cNvPr id="8202" name="Line 10"/>
          <p:cNvSpPr>
            <a:spLocks noChangeShapeType="1"/>
          </p:cNvSpPr>
          <p:nvPr/>
        </p:nvSpPr>
        <p:spPr bwMode="auto">
          <a:xfrm>
            <a:off x="4670425" y="1206500"/>
            <a:ext cx="0" cy="424815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8203" name="Line 11"/>
          <p:cNvSpPr>
            <a:spLocks noChangeShapeType="1"/>
          </p:cNvSpPr>
          <p:nvPr/>
        </p:nvSpPr>
        <p:spPr bwMode="auto">
          <a:xfrm>
            <a:off x="4954588" y="1193800"/>
            <a:ext cx="0" cy="424815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8204" name="Text Box 12"/>
          <p:cNvSpPr txBox="1">
            <a:spLocks noChangeArrowheads="1"/>
          </p:cNvSpPr>
          <p:nvPr/>
        </p:nvSpPr>
        <p:spPr bwMode="auto">
          <a:xfrm>
            <a:off x="5416550" y="1447800"/>
            <a:ext cx="2609850" cy="5191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u="sng"/>
              <a:t>+/- 2 / </a:t>
            </a:r>
            <a:r>
              <a:rPr lang="de-DE" sz="2800" u="sng">
                <a:latin typeface="Symbol" pitchFamily="18" charset="2"/>
              </a:rPr>
              <a:t>g</a:t>
            </a:r>
            <a:r>
              <a:rPr lang="de-DE" u="sng"/>
              <a:t> = +/- 0,17 mrad</a:t>
            </a:r>
            <a:endParaRPr lang="en-GB" u="sng"/>
          </a:p>
        </p:txBody>
      </p:sp>
      <p:sp>
        <p:nvSpPr>
          <p:cNvPr id="8206" name="Line 14"/>
          <p:cNvSpPr>
            <a:spLocks noChangeShapeType="1"/>
          </p:cNvSpPr>
          <p:nvPr/>
        </p:nvSpPr>
        <p:spPr bwMode="auto">
          <a:xfrm flipH="1">
            <a:off x="4967288" y="1871663"/>
            <a:ext cx="542925" cy="4810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8207" name="Line 15"/>
          <p:cNvSpPr>
            <a:spLocks noChangeShapeType="1"/>
          </p:cNvSpPr>
          <p:nvPr/>
        </p:nvSpPr>
        <p:spPr bwMode="auto">
          <a:xfrm flipH="1">
            <a:off x="4681538" y="1871663"/>
            <a:ext cx="823912" cy="8763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Tree>
    <p:extLst>
      <p:ext uri="{BB962C8B-B14F-4D97-AF65-F5344CB8AC3E}">
        <p14:creationId xmlns:p14="http://schemas.microsoft.com/office/powerpoint/2010/main" val="24470181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204"/>
                                        </p:tgtEl>
                                        <p:attrNameLst>
                                          <p:attrName>style.visibility</p:attrName>
                                        </p:attrNameLst>
                                      </p:cBhvr>
                                      <p:to>
                                        <p:strVal val="visible"/>
                                      </p:to>
                                    </p:set>
                                    <p:animEffect transition="in" filter="blinds(horizontal)">
                                      <p:cBhvr>
                                        <p:cTn id="7" dur="500"/>
                                        <p:tgtEl>
                                          <p:spTgt spid="820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207"/>
                                        </p:tgtEl>
                                        <p:attrNameLst>
                                          <p:attrName>style.visibility</p:attrName>
                                        </p:attrNameLst>
                                      </p:cBhvr>
                                      <p:to>
                                        <p:strVal val="visible"/>
                                      </p:to>
                                    </p:set>
                                    <p:animEffect transition="in" filter="blinds(horizontal)">
                                      <p:cBhvr>
                                        <p:cTn id="10" dur="500"/>
                                        <p:tgtEl>
                                          <p:spTgt spid="820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206"/>
                                        </p:tgtEl>
                                        <p:attrNameLst>
                                          <p:attrName>style.visibility</p:attrName>
                                        </p:attrNameLst>
                                      </p:cBhvr>
                                      <p:to>
                                        <p:strVal val="visible"/>
                                      </p:to>
                                    </p:set>
                                    <p:animEffect transition="in" filter="blinds(horizontal)">
                                      <p:cBhvr>
                                        <p:cTn id="13" dur="500"/>
                                        <p:tgtEl>
                                          <p:spTgt spid="820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202"/>
                                        </p:tgtEl>
                                        <p:attrNameLst>
                                          <p:attrName>style.visibility</p:attrName>
                                        </p:attrNameLst>
                                      </p:cBhvr>
                                      <p:to>
                                        <p:strVal val="visible"/>
                                      </p:to>
                                    </p:set>
                                    <p:animEffect transition="in" filter="blinds(horizontal)">
                                      <p:cBhvr>
                                        <p:cTn id="16" dur="500"/>
                                        <p:tgtEl>
                                          <p:spTgt spid="8202"/>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203"/>
                                        </p:tgtEl>
                                        <p:attrNameLst>
                                          <p:attrName>style.visibility</p:attrName>
                                        </p:attrNameLst>
                                      </p:cBhvr>
                                      <p:to>
                                        <p:strVal val="visible"/>
                                      </p:to>
                                    </p:set>
                                    <p:animEffect transition="in" filter="blinds(horizontal)">
                                      <p:cBhvr>
                                        <p:cTn id="19" dur="500"/>
                                        <p:tgtEl>
                                          <p:spTgt spid="8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2" grpId="0" animBg="1"/>
      <p:bldP spid="8203" grpId="0" animBg="1"/>
      <p:bldP spid="8204" grpId="0" animBg="1"/>
      <p:bldP spid="8206" grpId="0" animBg="1"/>
      <p:bldP spid="820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p:cNvSpPr txBox="1">
            <a:spLocks noChangeArrowheads="1"/>
          </p:cNvSpPr>
          <p:nvPr/>
        </p:nvSpPr>
        <p:spPr bwMode="auto">
          <a:xfrm>
            <a:off x="3996149" y="332656"/>
            <a:ext cx="16089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dirty="0" smtClean="0"/>
              <a:t>Visible </a:t>
            </a:r>
            <a:r>
              <a:rPr lang="de-DE" dirty="0" err="1" smtClean="0"/>
              <a:t>part</a:t>
            </a:r>
            <a:endParaRPr lang="en-GB" dirty="0"/>
          </a:p>
        </p:txBody>
      </p:sp>
      <p:pic>
        <p:nvPicPr>
          <p:cNvPr id="9221" name="Picture 5" descr="PowerAngleDist2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3525" y="1000125"/>
            <a:ext cx="6076950" cy="4857750"/>
          </a:xfrm>
          <a:prstGeom prst="rect">
            <a:avLst/>
          </a:prstGeom>
          <a:noFill/>
          <a:extLst>
            <a:ext uri="{909E8E84-426E-40DD-AFC4-6F175D3DCCD1}">
              <a14:hiddenFill xmlns:a14="http://schemas.microsoft.com/office/drawing/2010/main">
                <a:solidFill>
                  <a:srgbClr val="FFFFFF"/>
                </a:solidFill>
              </a14:hiddenFill>
            </a:ext>
          </a:extLst>
        </p:spPr>
      </p:pic>
      <p:sp>
        <p:nvSpPr>
          <p:cNvPr id="9223" name="Line 7"/>
          <p:cNvSpPr>
            <a:spLocks noChangeShapeType="1"/>
          </p:cNvSpPr>
          <p:nvPr/>
        </p:nvSpPr>
        <p:spPr bwMode="auto">
          <a:xfrm>
            <a:off x="4670425" y="1225550"/>
            <a:ext cx="0" cy="42481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9224" name="Line 8"/>
          <p:cNvSpPr>
            <a:spLocks noChangeShapeType="1"/>
          </p:cNvSpPr>
          <p:nvPr/>
        </p:nvSpPr>
        <p:spPr bwMode="auto">
          <a:xfrm>
            <a:off x="4954588" y="1212850"/>
            <a:ext cx="0" cy="42481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9225" name="Text Box 9"/>
          <p:cNvSpPr txBox="1">
            <a:spLocks noChangeArrowheads="1"/>
          </p:cNvSpPr>
          <p:nvPr/>
        </p:nvSpPr>
        <p:spPr bwMode="auto">
          <a:xfrm>
            <a:off x="5580063" y="5821819"/>
            <a:ext cx="2499402"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u="sng" dirty="0" smtClean="0"/>
              <a:t>Fade out ± </a:t>
            </a:r>
            <a:r>
              <a:rPr lang="de-DE" u="sng" dirty="0"/>
              <a:t>2/ </a:t>
            </a:r>
            <a:r>
              <a:rPr lang="de-DE" sz="2800" u="sng" dirty="0">
                <a:latin typeface="Symbol" pitchFamily="18" charset="2"/>
              </a:rPr>
              <a:t>g</a:t>
            </a:r>
            <a:r>
              <a:rPr lang="de-DE" u="sng" dirty="0"/>
              <a:t> </a:t>
            </a:r>
            <a:r>
              <a:rPr lang="de-DE" u="sng" dirty="0" err="1" smtClean="0"/>
              <a:t>by</a:t>
            </a:r>
            <a:r>
              <a:rPr lang="de-DE" u="sng" dirty="0" smtClean="0"/>
              <a:t> </a:t>
            </a:r>
            <a:endParaRPr lang="de-DE" u="sng" dirty="0"/>
          </a:p>
          <a:p>
            <a:r>
              <a:rPr lang="de-DE" u="sng" dirty="0"/>
              <a:t>Absorber</a:t>
            </a:r>
            <a:endParaRPr lang="en-GB" u="sng" dirty="0"/>
          </a:p>
        </p:txBody>
      </p:sp>
      <p:sp>
        <p:nvSpPr>
          <p:cNvPr id="9226" name="Line 10"/>
          <p:cNvSpPr>
            <a:spLocks noChangeShapeType="1"/>
          </p:cNvSpPr>
          <p:nvPr/>
        </p:nvSpPr>
        <p:spPr bwMode="auto">
          <a:xfrm flipH="1" flipV="1">
            <a:off x="4800600" y="4162425"/>
            <a:ext cx="863600" cy="18716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9228" name="Line 12"/>
          <p:cNvSpPr>
            <a:spLocks noChangeShapeType="1"/>
          </p:cNvSpPr>
          <p:nvPr/>
        </p:nvSpPr>
        <p:spPr bwMode="auto">
          <a:xfrm flipV="1">
            <a:off x="3911600" y="1168400"/>
            <a:ext cx="0" cy="43053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9229" name="Line 13"/>
          <p:cNvSpPr>
            <a:spLocks noChangeShapeType="1"/>
          </p:cNvSpPr>
          <p:nvPr/>
        </p:nvSpPr>
        <p:spPr bwMode="auto">
          <a:xfrm flipV="1">
            <a:off x="5702300" y="1168400"/>
            <a:ext cx="0" cy="43053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9230" name="Text Box 14"/>
          <p:cNvSpPr txBox="1">
            <a:spLocks noChangeArrowheads="1"/>
          </p:cNvSpPr>
          <p:nvPr/>
        </p:nvSpPr>
        <p:spPr bwMode="auto">
          <a:xfrm>
            <a:off x="1932547" y="6037263"/>
            <a:ext cx="148309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u="sng" dirty="0" err="1" smtClean="0"/>
              <a:t>Mirrorsize</a:t>
            </a:r>
            <a:endParaRPr lang="en-GB" u="sng" dirty="0"/>
          </a:p>
        </p:txBody>
      </p:sp>
      <p:sp>
        <p:nvSpPr>
          <p:cNvPr id="9231" name="Line 15"/>
          <p:cNvSpPr>
            <a:spLocks noChangeShapeType="1"/>
          </p:cNvSpPr>
          <p:nvPr/>
        </p:nvSpPr>
        <p:spPr bwMode="auto">
          <a:xfrm flipV="1">
            <a:off x="3276600" y="4457700"/>
            <a:ext cx="558800" cy="15636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9232" name="Line 16"/>
          <p:cNvSpPr>
            <a:spLocks noChangeShapeType="1"/>
          </p:cNvSpPr>
          <p:nvPr/>
        </p:nvSpPr>
        <p:spPr bwMode="auto">
          <a:xfrm flipV="1">
            <a:off x="3276600" y="5067300"/>
            <a:ext cx="2400300" cy="965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9234" name="Rectangle 18" descr="Wide upward diagonal"/>
          <p:cNvSpPr>
            <a:spLocks noChangeArrowheads="1"/>
          </p:cNvSpPr>
          <p:nvPr/>
        </p:nvSpPr>
        <p:spPr bwMode="auto">
          <a:xfrm>
            <a:off x="4660900" y="1168400"/>
            <a:ext cx="292100" cy="4305300"/>
          </a:xfrm>
          <a:prstGeom prst="rect">
            <a:avLst/>
          </a:prstGeom>
          <a:pattFill prst="wdUpDiag">
            <a:fgClr>
              <a:schemeClr val="tx1">
                <a:alpha val="25000"/>
              </a:schemeClr>
            </a:fgClr>
            <a:bgClr>
              <a:schemeClr val="bg1">
                <a:alpha val="25000"/>
              </a:schemeClr>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Tree>
    <p:extLst>
      <p:ext uri="{BB962C8B-B14F-4D97-AF65-F5344CB8AC3E}">
        <p14:creationId xmlns:p14="http://schemas.microsoft.com/office/powerpoint/2010/main" val="38460579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30"/>
                                        </p:tgtEl>
                                        <p:attrNameLst>
                                          <p:attrName>style.visibility</p:attrName>
                                        </p:attrNameLst>
                                      </p:cBhvr>
                                      <p:to>
                                        <p:strVal val="visible"/>
                                      </p:to>
                                    </p:set>
                                    <p:animEffect transition="in" filter="blinds(horizontal)">
                                      <p:cBhvr>
                                        <p:cTn id="7" dur="500"/>
                                        <p:tgtEl>
                                          <p:spTgt spid="923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231"/>
                                        </p:tgtEl>
                                        <p:attrNameLst>
                                          <p:attrName>style.visibility</p:attrName>
                                        </p:attrNameLst>
                                      </p:cBhvr>
                                      <p:to>
                                        <p:strVal val="visible"/>
                                      </p:to>
                                    </p:set>
                                    <p:animEffect transition="in" filter="blinds(horizontal)">
                                      <p:cBhvr>
                                        <p:cTn id="10" dur="500"/>
                                        <p:tgtEl>
                                          <p:spTgt spid="923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9232"/>
                                        </p:tgtEl>
                                        <p:attrNameLst>
                                          <p:attrName>style.visibility</p:attrName>
                                        </p:attrNameLst>
                                      </p:cBhvr>
                                      <p:to>
                                        <p:strVal val="visible"/>
                                      </p:to>
                                    </p:set>
                                    <p:animEffect transition="in" filter="blinds(horizontal)">
                                      <p:cBhvr>
                                        <p:cTn id="13" dur="500"/>
                                        <p:tgtEl>
                                          <p:spTgt spid="9232"/>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228"/>
                                        </p:tgtEl>
                                        <p:attrNameLst>
                                          <p:attrName>style.visibility</p:attrName>
                                        </p:attrNameLst>
                                      </p:cBhvr>
                                      <p:to>
                                        <p:strVal val="visible"/>
                                      </p:to>
                                    </p:set>
                                    <p:animEffect transition="in" filter="blinds(horizontal)">
                                      <p:cBhvr>
                                        <p:cTn id="16" dur="500"/>
                                        <p:tgtEl>
                                          <p:spTgt spid="922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9229"/>
                                        </p:tgtEl>
                                        <p:attrNameLst>
                                          <p:attrName>style.visibility</p:attrName>
                                        </p:attrNameLst>
                                      </p:cBhvr>
                                      <p:to>
                                        <p:strVal val="visible"/>
                                      </p:to>
                                    </p:set>
                                    <p:animEffect transition="in" filter="blinds(horizontal)">
                                      <p:cBhvr>
                                        <p:cTn id="19" dur="500"/>
                                        <p:tgtEl>
                                          <p:spTgt spid="9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8" grpId="0" animBg="1"/>
      <p:bldP spid="9229" grpId="0" animBg="1"/>
      <p:bldP spid="9230" grpId="0"/>
      <p:bldP spid="9231" grpId="0" animBg="1"/>
      <p:bldP spid="923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755675" y="272344"/>
            <a:ext cx="64801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2000" b="1" u="sng" dirty="0" smtClean="0">
                <a:solidFill>
                  <a:srgbClr val="FF0000"/>
                </a:solidFill>
                <a:latin typeface="Comic Sans MS" pitchFamily="66" charset="0"/>
                <a:cs typeface="Times New Roman" pitchFamily="18" charset="0"/>
              </a:rPr>
              <a:t>Discussion: </a:t>
            </a:r>
            <a:r>
              <a:rPr lang="en-US" sz="2000" b="1" u="sng" dirty="0">
                <a:solidFill>
                  <a:srgbClr val="FF0000"/>
                </a:solidFill>
                <a:latin typeface="Comic Sans MS" pitchFamily="66" charset="0"/>
                <a:cs typeface="Times New Roman" pitchFamily="18" charset="0"/>
              </a:rPr>
              <a:t>What limits the spatial resolution?</a:t>
            </a:r>
            <a:r>
              <a:rPr lang="en-US" sz="1200" b="1" u="sng" dirty="0">
                <a:solidFill>
                  <a:srgbClr val="FF0000"/>
                </a:solidFill>
                <a:latin typeface="Comic Sans MS" pitchFamily="66" charset="0"/>
                <a:cs typeface="Times New Roman" pitchFamily="18" charset="0"/>
              </a:rPr>
              <a:t> </a:t>
            </a:r>
            <a:endParaRPr lang="en-US" dirty="0">
              <a:solidFill>
                <a:srgbClr val="FF0000"/>
              </a:solidFill>
              <a:latin typeface="Comic Sans MS" pitchFamily="66" charset="0"/>
            </a:endParaRPr>
          </a:p>
        </p:txBody>
      </p:sp>
      <p:sp>
        <p:nvSpPr>
          <p:cNvPr id="6152" name="Text Box 8"/>
          <p:cNvSpPr txBox="1">
            <a:spLocks noChangeArrowheads="1"/>
          </p:cNvSpPr>
          <p:nvPr/>
        </p:nvSpPr>
        <p:spPr bwMode="auto">
          <a:xfrm>
            <a:off x="1371600" y="1143000"/>
            <a:ext cx="6019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t>Diffraction, depth of field, arc, camera	=&gt; physical</a:t>
            </a:r>
          </a:p>
          <a:p>
            <a:r>
              <a:rPr lang="en-US" sz="2000"/>
              <a:t>Alignment, lenses, mirrors, vibrations	=&gt; technical</a:t>
            </a:r>
          </a:p>
        </p:txBody>
      </p:sp>
      <p:grpSp>
        <p:nvGrpSpPr>
          <p:cNvPr id="6162" name="Group 18"/>
          <p:cNvGrpSpPr>
            <a:grpSpLocks/>
          </p:cNvGrpSpPr>
          <p:nvPr/>
        </p:nvGrpSpPr>
        <p:grpSpPr bwMode="auto">
          <a:xfrm>
            <a:off x="0" y="2335213"/>
            <a:ext cx="9144000" cy="4522787"/>
            <a:chOff x="0" y="1471"/>
            <a:chExt cx="5760" cy="2849"/>
          </a:xfrm>
        </p:grpSpPr>
        <p:grpSp>
          <p:nvGrpSpPr>
            <p:cNvPr id="6160" name="Group 16"/>
            <p:cNvGrpSpPr>
              <a:grpSpLocks/>
            </p:cNvGrpSpPr>
            <p:nvPr/>
          </p:nvGrpSpPr>
          <p:grpSpPr bwMode="auto">
            <a:xfrm>
              <a:off x="2517" y="1471"/>
              <a:ext cx="3243" cy="2849"/>
              <a:chOff x="2517" y="1471"/>
              <a:chExt cx="3243" cy="2849"/>
            </a:xfrm>
          </p:grpSpPr>
          <p:pic>
            <p:nvPicPr>
              <p:cNvPr id="6158"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7" y="1471"/>
                <a:ext cx="3243" cy="2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9" name="Rectangle 15"/>
              <p:cNvSpPr>
                <a:spLocks noChangeArrowheads="1"/>
              </p:cNvSpPr>
              <p:nvPr/>
            </p:nvSpPr>
            <p:spPr bwMode="auto">
              <a:xfrm>
                <a:off x="2835" y="1480"/>
                <a:ext cx="2630" cy="81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grpSp>
          <p:nvGrpSpPr>
            <p:cNvPr id="6161" name="Group 17"/>
            <p:cNvGrpSpPr>
              <a:grpSpLocks/>
            </p:cNvGrpSpPr>
            <p:nvPr/>
          </p:nvGrpSpPr>
          <p:grpSpPr bwMode="auto">
            <a:xfrm>
              <a:off x="0" y="1841"/>
              <a:ext cx="4311" cy="2479"/>
              <a:chOff x="0" y="1841"/>
              <a:chExt cx="4311" cy="2479"/>
            </a:xfrm>
          </p:grpSpPr>
          <p:sp>
            <p:nvSpPr>
              <p:cNvPr id="6156" name="Text Box 12"/>
              <p:cNvSpPr txBox="1">
                <a:spLocks noChangeArrowheads="1"/>
              </p:cNvSpPr>
              <p:nvPr/>
            </p:nvSpPr>
            <p:spPr bwMode="auto">
              <a:xfrm>
                <a:off x="781" y="1841"/>
                <a:ext cx="353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t>Grid (yardstick) at point of emission, orbit bumps, …</a:t>
                </a:r>
                <a:endParaRPr lang="en-GB" sz="2000"/>
              </a:p>
            </p:txBody>
          </p:sp>
          <p:pic>
            <p:nvPicPr>
              <p:cNvPr id="6157"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158"/>
                <a:ext cx="2937" cy="2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grpSp>
      <p:sp>
        <p:nvSpPr>
          <p:cNvPr id="6155" name="Text Box 11"/>
          <p:cNvSpPr txBox="1">
            <a:spLocks noChangeArrowheads="1"/>
          </p:cNvSpPr>
          <p:nvPr/>
        </p:nvSpPr>
        <p:spPr bwMode="auto">
          <a:xfrm>
            <a:off x="277603" y="2273300"/>
            <a:ext cx="376417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b="1" u="sng" dirty="0">
                <a:solidFill>
                  <a:srgbClr val="006600"/>
                </a:solidFill>
                <a:latin typeface="Comic Sans MS" pitchFamily="66" charset="0"/>
              </a:rPr>
              <a:t>How to calibrate the optics?</a:t>
            </a:r>
            <a:endParaRPr lang="en-GB" sz="2000" b="1" u="sng" dirty="0">
              <a:solidFill>
                <a:srgbClr val="006600"/>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5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5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1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2" grpId="0" autoUpdateAnimBg="0"/>
      <p:bldP spid="61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532" name="Group 4"/>
          <p:cNvGrpSpPr>
            <a:grpSpLocks/>
          </p:cNvGrpSpPr>
          <p:nvPr/>
        </p:nvGrpSpPr>
        <p:grpSpPr bwMode="auto">
          <a:xfrm>
            <a:off x="323528" y="1785409"/>
            <a:ext cx="6489700" cy="3900487"/>
            <a:chOff x="856" y="1392"/>
            <a:chExt cx="4088" cy="2457"/>
          </a:xfrm>
        </p:grpSpPr>
        <p:sp>
          <p:nvSpPr>
            <p:cNvPr id="150533" name="Rectangle 5"/>
            <p:cNvSpPr>
              <a:spLocks noChangeArrowheads="1"/>
            </p:cNvSpPr>
            <p:nvPr/>
          </p:nvSpPr>
          <p:spPr bwMode="auto">
            <a:xfrm>
              <a:off x="856" y="1392"/>
              <a:ext cx="4088" cy="9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a:cs typeface="Times New Roman" pitchFamily="18" charset="0"/>
                </a:rPr>
                <a:t>EQ 1:</a:t>
              </a:r>
            </a:p>
            <a:p>
              <a:pPr eaLnBrk="0" hangingPunct="0"/>
              <a:r>
                <a:rPr lang="en-US" sz="1600">
                  <a:cs typeface="Times New Roman" pitchFamily="18" charset="0"/>
                </a:rPr>
                <a:t>Diffraction limit (for Object): </a:t>
              </a:r>
            </a:p>
            <a:p>
              <a:pPr eaLnBrk="0" hangingPunct="0"/>
              <a:r>
                <a:rPr lang="en-US" sz="1600">
                  <a:cs typeface="Times New Roman" pitchFamily="18" charset="0"/>
                </a:rPr>
                <a:t>For normal slit:</a:t>
              </a:r>
              <a:r>
                <a:rPr lang="en-US" sz="1600">
                  <a:latin typeface="Symbol" pitchFamily="18" charset="2"/>
                  <a:cs typeface="Times New Roman" pitchFamily="18" charset="0"/>
                </a:rPr>
                <a:t> </a:t>
              </a:r>
              <a:endParaRPr lang="en-US" sz="1600">
                <a:cs typeface="Times New Roman" pitchFamily="18" charset="0"/>
              </a:endParaRPr>
            </a:p>
            <a:p>
              <a:pPr eaLnBrk="0" hangingPunct="0"/>
              <a:r>
                <a:rPr lang="en-US" sz="1600">
                  <a:latin typeface="Symbol" pitchFamily="18" charset="2"/>
                  <a:cs typeface="Times New Roman" pitchFamily="18" charset="0"/>
                </a:rPr>
                <a:t>s</a:t>
              </a:r>
              <a:r>
                <a:rPr lang="en-US" sz="1600" baseline="-30000">
                  <a:cs typeface="Times New Roman" pitchFamily="18" charset="0"/>
                </a:rPr>
                <a:t>Diff</a:t>
              </a:r>
              <a:r>
                <a:rPr lang="en-US" sz="1600">
                  <a:latin typeface="Symbol" pitchFamily="18" charset="2"/>
                  <a:cs typeface="Times New Roman" pitchFamily="18" charset="0"/>
                </a:rPr>
                <a:t> = 0.47 *  l</a:t>
              </a:r>
              <a:r>
                <a:rPr lang="en-US" sz="1600">
                  <a:cs typeface="Times New Roman" pitchFamily="18" charset="0"/>
                </a:rPr>
                <a:t>/</a:t>
              </a:r>
              <a:r>
                <a:rPr lang="en-US" sz="1600">
                  <a:cs typeface="Times New Roman" pitchFamily="18" charset="0"/>
                  <a:sym typeface="Symbol" pitchFamily="18" charset="2"/>
                </a:rPr>
                <a:t></a:t>
              </a:r>
              <a:r>
                <a:rPr lang="en-US" sz="1600">
                  <a:latin typeface="Symbol" pitchFamily="18" charset="2"/>
                  <a:cs typeface="Times New Roman" pitchFamily="18" charset="0"/>
                </a:rPr>
                <a:t>/2</a:t>
              </a:r>
              <a:r>
                <a:rPr lang="en-US" sz="1600">
                  <a:cs typeface="Times New Roman" pitchFamily="18" charset="0"/>
                  <a:sym typeface="Symbol" pitchFamily="18" charset="2"/>
                </a:rPr>
                <a:t> (horizontal, mirror defines opening angle θ)</a:t>
              </a:r>
            </a:p>
            <a:p>
              <a:pPr eaLnBrk="0" hangingPunct="0"/>
              <a:r>
                <a:rPr lang="en-US" sz="1600">
                  <a:latin typeface="Symbol" pitchFamily="18" charset="2"/>
                  <a:cs typeface="Times New Roman" pitchFamily="18" charset="0"/>
                  <a:sym typeface="Symbol" pitchFamily="18" charset="2"/>
                </a:rPr>
                <a:t>s</a:t>
              </a:r>
              <a:r>
                <a:rPr lang="de-DE" sz="1600" baseline="-30000">
                  <a:cs typeface="Times New Roman" pitchFamily="18" charset="0"/>
                  <a:sym typeface="Symbol" pitchFamily="18" charset="2"/>
                </a:rPr>
                <a:t>Diff</a:t>
              </a:r>
              <a:r>
                <a:rPr lang="en-US" sz="1600">
                  <a:latin typeface="Symbol" pitchFamily="18" charset="2"/>
                  <a:cs typeface="Times New Roman" pitchFamily="18" charset="0"/>
                  <a:sym typeface="Symbol" pitchFamily="18" charset="2"/>
                </a:rPr>
                <a:t> </a:t>
              </a:r>
              <a:r>
                <a:rPr lang="en-US" sz="1600">
                  <a:latin typeface="Symbol" pitchFamily="18" charset="2"/>
                  <a:cs typeface="Times New Roman" pitchFamily="18" charset="0"/>
                </a:rPr>
                <a:t> </a:t>
              </a:r>
              <a:r>
                <a:rPr lang="de-DE" sz="1600">
                  <a:latin typeface="Symbol" pitchFamily="18" charset="2"/>
                  <a:cs typeface="Times New Roman" pitchFamily="18" charset="0"/>
                  <a:sym typeface="Symbol" pitchFamily="18" charset="2"/>
                </a:rPr>
                <a:t>0.47 *  l</a:t>
              </a:r>
              <a:r>
                <a:rPr lang="de-DE" sz="1600">
                  <a:cs typeface="Times New Roman" pitchFamily="18" charset="0"/>
                  <a:sym typeface="Symbol" pitchFamily="18" charset="2"/>
                </a:rPr>
                <a:t>/</a:t>
              </a:r>
              <a:r>
                <a:rPr lang="de-DE" sz="1600">
                  <a:latin typeface="Symbol" pitchFamily="18" charset="2"/>
                  <a:cs typeface="Times New Roman" pitchFamily="18" charset="0"/>
                </a:rPr>
                <a:t> </a:t>
              </a:r>
              <a:r>
                <a:rPr lang="de-DE" sz="1600">
                  <a:latin typeface="Symbol" pitchFamily="18" charset="2"/>
                  <a:cs typeface="Times New Roman" pitchFamily="18" charset="0"/>
                  <a:sym typeface="Symbol" pitchFamily="18" charset="2"/>
                </a:rPr>
                <a:t> (</a:t>
              </a:r>
              <a:r>
                <a:rPr lang="de-DE" sz="1600">
                  <a:cs typeface="Times New Roman" pitchFamily="18" charset="0"/>
                  <a:sym typeface="Symbol" pitchFamily="18" charset="2"/>
                </a:rPr>
                <a:t>vertikal)</a:t>
              </a:r>
              <a:endParaRPr lang="en-US" sz="1600">
                <a:cs typeface="Times New Roman" pitchFamily="18" charset="0"/>
                <a:sym typeface="Symbol" pitchFamily="18" charset="2"/>
              </a:endParaRPr>
            </a:p>
            <a:p>
              <a:pPr eaLnBrk="0" hangingPunct="0"/>
              <a:endParaRPr lang="en-US" sz="1600">
                <a:cs typeface="Times New Roman" pitchFamily="18" charset="0"/>
                <a:sym typeface="Symbol" pitchFamily="18" charset="2"/>
              </a:endParaRPr>
            </a:p>
          </p:txBody>
        </p:sp>
        <p:pic>
          <p:nvPicPr>
            <p:cNvPr id="15053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4" y="2352"/>
              <a:ext cx="4080" cy="149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sp>
        <p:nvSpPr>
          <p:cNvPr id="150535" name="Text Box 7"/>
          <p:cNvSpPr txBox="1">
            <a:spLocks noChangeArrowheads="1"/>
          </p:cNvSpPr>
          <p:nvPr/>
        </p:nvSpPr>
        <p:spPr bwMode="auto">
          <a:xfrm>
            <a:off x="343455" y="332656"/>
            <a:ext cx="1620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Diffraction:</a:t>
            </a:r>
            <a:endParaRPr lang="en-GB" dirty="0"/>
          </a:p>
        </p:txBody>
      </p:sp>
      <p:grpSp>
        <p:nvGrpSpPr>
          <p:cNvPr id="6" name="Group 5"/>
          <p:cNvGrpSpPr/>
          <p:nvPr/>
        </p:nvGrpSpPr>
        <p:grpSpPr>
          <a:xfrm>
            <a:off x="6228184" y="177146"/>
            <a:ext cx="2785451" cy="2392487"/>
            <a:chOff x="130365" y="1249264"/>
            <a:chExt cx="5019675" cy="5232499"/>
          </a:xfrm>
        </p:grpSpPr>
        <p:grpSp>
          <p:nvGrpSpPr>
            <p:cNvPr id="7" name="Group 10"/>
            <p:cNvGrpSpPr>
              <a:grpSpLocks/>
            </p:cNvGrpSpPr>
            <p:nvPr/>
          </p:nvGrpSpPr>
          <p:grpSpPr bwMode="auto">
            <a:xfrm>
              <a:off x="130365" y="1249264"/>
              <a:ext cx="5019675" cy="4067175"/>
              <a:chOff x="0" y="816"/>
              <a:chExt cx="3162" cy="2562"/>
            </a:xfrm>
          </p:grpSpPr>
          <p:grpSp>
            <p:nvGrpSpPr>
              <p:cNvPr id="13" name="Group 8"/>
              <p:cNvGrpSpPr>
                <a:grpSpLocks/>
              </p:cNvGrpSpPr>
              <p:nvPr/>
            </p:nvGrpSpPr>
            <p:grpSpPr bwMode="auto">
              <a:xfrm>
                <a:off x="0" y="816"/>
                <a:ext cx="3162" cy="2562"/>
                <a:chOff x="0" y="816"/>
                <a:chExt cx="3162" cy="2562"/>
              </a:xfrm>
            </p:grpSpPr>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16"/>
                  <a:ext cx="3162" cy="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 Box 7"/>
                <p:cNvSpPr txBox="1">
                  <a:spLocks noChangeArrowheads="1"/>
                </p:cNvSpPr>
                <p:nvPr/>
              </p:nvSpPr>
              <p:spPr bwMode="auto">
                <a:xfrm>
                  <a:off x="720" y="2400"/>
                  <a:ext cx="354" cy="3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dirty="0"/>
                    <a:t>Ψ</a:t>
                  </a:r>
                </a:p>
              </p:txBody>
            </p:sp>
          </p:grpSp>
          <p:sp>
            <p:nvSpPr>
              <p:cNvPr id="14" name="Rectangle 9"/>
              <p:cNvSpPr>
                <a:spLocks noChangeArrowheads="1"/>
              </p:cNvSpPr>
              <p:nvPr/>
            </p:nvSpPr>
            <p:spPr bwMode="auto">
              <a:xfrm>
                <a:off x="2016" y="2809"/>
                <a:ext cx="71" cy="7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sp>
          <p:nvSpPr>
            <p:cNvPr id="8" name="Line 11"/>
            <p:cNvSpPr>
              <a:spLocks noChangeShapeType="1"/>
            </p:cNvSpPr>
            <p:nvPr/>
          </p:nvSpPr>
          <p:spPr bwMode="auto">
            <a:xfrm>
              <a:off x="3276600" y="5013325"/>
              <a:ext cx="431800" cy="10795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9" name="Line 12"/>
            <p:cNvSpPr>
              <a:spLocks noChangeShapeType="1"/>
            </p:cNvSpPr>
            <p:nvPr/>
          </p:nvSpPr>
          <p:spPr bwMode="auto">
            <a:xfrm flipH="1">
              <a:off x="3708400" y="5013325"/>
              <a:ext cx="503238" cy="10795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0" name="Rectangle 13"/>
            <p:cNvSpPr>
              <a:spLocks noChangeArrowheads="1"/>
            </p:cNvSpPr>
            <p:nvPr/>
          </p:nvSpPr>
          <p:spPr bwMode="auto">
            <a:xfrm>
              <a:off x="3606800" y="6122988"/>
              <a:ext cx="215900" cy="35877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1" name="Line 15"/>
            <p:cNvSpPr>
              <a:spLocks noChangeShapeType="1"/>
            </p:cNvSpPr>
            <p:nvPr/>
          </p:nvSpPr>
          <p:spPr bwMode="auto">
            <a:xfrm flipH="1" flipV="1">
              <a:off x="3563938" y="6021388"/>
              <a:ext cx="144462" cy="1444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2" name="Line 17"/>
            <p:cNvSpPr>
              <a:spLocks noChangeShapeType="1"/>
            </p:cNvSpPr>
            <p:nvPr/>
          </p:nvSpPr>
          <p:spPr bwMode="auto">
            <a:xfrm flipV="1">
              <a:off x="3708400" y="6021388"/>
              <a:ext cx="215900" cy="1444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pic>
        <p:nvPicPr>
          <p:cNvPr id="1884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0061" y="3309409"/>
            <a:ext cx="1333500" cy="2247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251520" y="2076372"/>
            <a:ext cx="6172200" cy="13239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a:cs typeface="Times New Roman" pitchFamily="18" charset="0"/>
              </a:rPr>
              <a:t>EQ 2:</a:t>
            </a:r>
          </a:p>
          <a:p>
            <a:pPr eaLnBrk="0" hangingPunct="0"/>
            <a:r>
              <a:rPr lang="en-US" sz="1600">
                <a:cs typeface="Times New Roman" pitchFamily="18" charset="0"/>
              </a:rPr>
              <a:t>depth of field: </a:t>
            </a:r>
          </a:p>
          <a:p>
            <a:pPr eaLnBrk="0" hangingPunct="0"/>
            <a:r>
              <a:rPr lang="en-US" sz="1600">
                <a:cs typeface="Times New Roman" pitchFamily="18" charset="0"/>
              </a:rPr>
              <a:t>Vertical: </a:t>
            </a:r>
            <a:r>
              <a:rPr lang="en-US" sz="1600">
                <a:latin typeface="Symbol" pitchFamily="18" charset="2"/>
                <a:cs typeface="Times New Roman" pitchFamily="18" charset="0"/>
              </a:rPr>
              <a:t>D</a:t>
            </a:r>
            <a:r>
              <a:rPr lang="en-US" sz="1600" baseline="-30000">
                <a:cs typeface="Times New Roman" pitchFamily="18" charset="0"/>
              </a:rPr>
              <a:t>depth</a:t>
            </a:r>
            <a:r>
              <a:rPr lang="en-US" sz="1600">
                <a:cs typeface="Times New Roman" pitchFamily="18" charset="0"/>
              </a:rPr>
              <a:t> </a:t>
            </a:r>
            <a:r>
              <a:rPr lang="en-US" sz="1600">
                <a:cs typeface="Times New Roman" pitchFamily="18" charset="0"/>
                <a:sym typeface="Symbol" pitchFamily="18" charset="2"/>
              </a:rPr>
              <a:t></a:t>
            </a:r>
            <a:r>
              <a:rPr lang="en-US" sz="1600">
                <a:cs typeface="Times New Roman" pitchFamily="18" charset="0"/>
              </a:rPr>
              <a:t> L/2 * </a:t>
            </a:r>
            <a:r>
              <a:rPr lang="en-US" sz="1600">
                <a:cs typeface="Times New Roman" pitchFamily="18" charset="0"/>
                <a:sym typeface="Symbol" pitchFamily="18" charset="2"/>
              </a:rPr>
              <a:t></a:t>
            </a:r>
            <a:r>
              <a:rPr lang="en-US" sz="1600">
                <a:latin typeface="Symbol" pitchFamily="18" charset="2"/>
                <a:cs typeface="Times New Roman" pitchFamily="18" charset="0"/>
              </a:rPr>
              <a:t> = s</a:t>
            </a:r>
            <a:r>
              <a:rPr lang="en-US" sz="1600" baseline="-30000">
                <a:cs typeface="Times New Roman" pitchFamily="18" charset="0"/>
                <a:sym typeface="Symbol" pitchFamily="18" charset="2"/>
              </a:rPr>
              <a:t> depth</a:t>
            </a:r>
            <a:r>
              <a:rPr lang="en-US" sz="1600">
                <a:latin typeface="Symbol" pitchFamily="18" charset="2"/>
                <a:cs typeface="Times New Roman" pitchFamily="18" charset="0"/>
                <a:sym typeface="Symbol" pitchFamily="18" charset="2"/>
              </a:rPr>
              <a:t> </a:t>
            </a:r>
            <a:endParaRPr lang="en-US" sz="1600">
              <a:cs typeface="Times New Roman" pitchFamily="18" charset="0"/>
              <a:sym typeface="Symbol" pitchFamily="18" charset="2"/>
            </a:endParaRPr>
          </a:p>
          <a:p>
            <a:pPr eaLnBrk="0" hangingPunct="0"/>
            <a:r>
              <a:rPr lang="en-US" sz="1600">
                <a:cs typeface="Times New Roman" pitchFamily="18" charset="0"/>
                <a:sym typeface="Symbol" pitchFamily="18" charset="2"/>
              </a:rPr>
              <a:t>Horizontal: </a:t>
            </a:r>
            <a:r>
              <a:rPr lang="en-US" sz="1600">
                <a:latin typeface="Symbol" pitchFamily="18" charset="2"/>
                <a:cs typeface="Times New Roman" pitchFamily="18" charset="0"/>
                <a:sym typeface="Symbol" pitchFamily="18" charset="2"/>
              </a:rPr>
              <a:t>D</a:t>
            </a:r>
            <a:r>
              <a:rPr lang="en-US" sz="1600" baseline="-30000">
                <a:cs typeface="Times New Roman" pitchFamily="18" charset="0"/>
                <a:sym typeface="Symbol" pitchFamily="18" charset="2"/>
              </a:rPr>
              <a:t>depth</a:t>
            </a:r>
            <a:r>
              <a:rPr lang="en-US" sz="1600">
                <a:cs typeface="Times New Roman" pitchFamily="18" charset="0"/>
                <a:sym typeface="Symbol" pitchFamily="18" charset="2"/>
              </a:rPr>
              <a:t> </a:t>
            </a:r>
            <a:r>
              <a:rPr lang="en-US" sz="1600">
                <a:cs typeface="Times New Roman" pitchFamily="18" charset="0"/>
              </a:rPr>
              <a:t> L/2 * </a:t>
            </a:r>
            <a:r>
              <a:rPr lang="en-US" sz="1600">
                <a:cs typeface="Times New Roman" pitchFamily="18" charset="0"/>
                <a:sym typeface="Symbol" pitchFamily="18" charset="2"/>
              </a:rPr>
              <a:t></a:t>
            </a:r>
            <a:r>
              <a:rPr lang="en-US" sz="1600">
                <a:latin typeface="Symbol" pitchFamily="18" charset="2"/>
                <a:cs typeface="Times New Roman" pitchFamily="18" charset="0"/>
              </a:rPr>
              <a:t>/2 = s</a:t>
            </a:r>
            <a:r>
              <a:rPr lang="en-US" sz="1600" baseline="-30000">
                <a:cs typeface="Times New Roman" pitchFamily="18" charset="0"/>
                <a:sym typeface="Symbol" pitchFamily="18" charset="2"/>
              </a:rPr>
              <a:t> depth</a:t>
            </a:r>
            <a:r>
              <a:rPr lang="en-US" sz="1600">
                <a:latin typeface="Symbol" pitchFamily="18" charset="2"/>
                <a:cs typeface="Times New Roman" pitchFamily="18" charset="0"/>
                <a:sym typeface="Symbol" pitchFamily="18" charset="2"/>
              </a:rPr>
              <a:t> </a:t>
            </a:r>
            <a:r>
              <a:rPr lang="en-US" sz="1600">
                <a:cs typeface="Times New Roman" pitchFamily="18" charset="0"/>
                <a:sym typeface="Symbol" pitchFamily="18" charset="2"/>
              </a:rPr>
              <a:t> (mirror defines opening angle θ)</a:t>
            </a:r>
          </a:p>
          <a:p>
            <a:pPr eaLnBrk="0" hangingPunct="0"/>
            <a:r>
              <a:rPr lang="en-US" sz="1600">
                <a:cs typeface="Times New Roman" pitchFamily="18" charset="0"/>
              </a:rPr>
              <a:t>L </a:t>
            </a:r>
            <a:r>
              <a:rPr lang="en-US" sz="1600">
                <a:cs typeface="Times New Roman" pitchFamily="18" charset="0"/>
                <a:sym typeface="Symbol" pitchFamily="18" charset="2"/>
              </a:rPr>
              <a:t></a:t>
            </a:r>
            <a:r>
              <a:rPr lang="en-US" sz="1600">
                <a:cs typeface="Times New Roman" pitchFamily="18" charset="0"/>
              </a:rPr>
              <a:t> </a:t>
            </a:r>
            <a:r>
              <a:rPr lang="en-US" sz="1600">
                <a:latin typeface="Symbol" pitchFamily="18" charset="2"/>
                <a:cs typeface="Times New Roman" pitchFamily="18" charset="0"/>
                <a:sym typeface="Symbol" pitchFamily="18" charset="2"/>
              </a:rPr>
              <a:t>r </a:t>
            </a:r>
            <a:r>
              <a:rPr lang="en-US" sz="1600">
                <a:cs typeface="Times New Roman" pitchFamily="18" charset="0"/>
                <a:sym typeface="Symbol" pitchFamily="18" charset="2"/>
              </a:rPr>
              <a:t>tan</a:t>
            </a:r>
            <a:r>
              <a:rPr lang="en-US" sz="1600">
                <a:latin typeface="Symbol" pitchFamily="18" charset="2"/>
                <a:cs typeface="Times New Roman" pitchFamily="18" charset="0"/>
              </a:rPr>
              <a:t> </a:t>
            </a:r>
            <a:r>
              <a:rPr lang="en-US" sz="1600">
                <a:cs typeface="Times New Roman" pitchFamily="18" charset="0"/>
                <a:sym typeface="Symbol" pitchFamily="18" charset="2"/>
              </a:rPr>
              <a:t>or 2</a:t>
            </a:r>
            <a:r>
              <a:rPr lang="en-US" sz="1600">
                <a:latin typeface="Symbol" pitchFamily="18" charset="2"/>
                <a:cs typeface="Times New Roman" pitchFamily="18" charset="0"/>
                <a:sym typeface="Symbol" pitchFamily="18" charset="2"/>
              </a:rPr>
              <a:t>r</a:t>
            </a:r>
            <a:r>
              <a:rPr lang="en-US" sz="1600">
                <a:cs typeface="Times New Roman" pitchFamily="18" charset="0"/>
                <a:sym typeface="Symbol" pitchFamily="18" charset="2"/>
              </a:rPr>
              <a:t> (</a:t>
            </a:r>
            <a:r>
              <a:rPr lang="en-US" sz="1600">
                <a:latin typeface="Symbol" pitchFamily="18" charset="2"/>
                <a:cs typeface="Times New Roman" pitchFamily="18" charset="0"/>
              </a:rPr>
              <a:t>/2 + </a:t>
            </a:r>
            <a:r>
              <a:rPr lang="en-US" sz="1600">
                <a:cs typeface="Times New Roman" pitchFamily="18" charset="0"/>
                <a:sym typeface="Symbol" pitchFamily="18" charset="2"/>
              </a:rPr>
              <a:t></a:t>
            </a:r>
            <a:r>
              <a:rPr lang="en-US" sz="1600">
                <a:cs typeface="Times New Roman" pitchFamily="18" charset="0"/>
              </a:rPr>
              <a:t>)</a:t>
            </a:r>
          </a:p>
        </p:txBody>
      </p:sp>
      <p:sp>
        <p:nvSpPr>
          <p:cNvPr id="7174" name="Text Box 6"/>
          <p:cNvSpPr txBox="1">
            <a:spLocks noChangeArrowheads="1"/>
          </p:cNvSpPr>
          <p:nvPr/>
        </p:nvSpPr>
        <p:spPr bwMode="auto">
          <a:xfrm>
            <a:off x="251520" y="366183"/>
            <a:ext cx="19764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Depth of field:</a:t>
            </a:r>
            <a:endParaRPr lang="en-GB" dirty="0"/>
          </a:p>
        </p:txBody>
      </p:sp>
      <p:grpSp>
        <p:nvGrpSpPr>
          <p:cNvPr id="17" name="Group 16"/>
          <p:cNvGrpSpPr/>
          <p:nvPr/>
        </p:nvGrpSpPr>
        <p:grpSpPr>
          <a:xfrm>
            <a:off x="6228184" y="177146"/>
            <a:ext cx="2785451" cy="2392487"/>
            <a:chOff x="130365" y="1249264"/>
            <a:chExt cx="5019675" cy="5232499"/>
          </a:xfrm>
        </p:grpSpPr>
        <p:grpSp>
          <p:nvGrpSpPr>
            <p:cNvPr id="18" name="Group 10"/>
            <p:cNvGrpSpPr>
              <a:grpSpLocks/>
            </p:cNvGrpSpPr>
            <p:nvPr/>
          </p:nvGrpSpPr>
          <p:grpSpPr bwMode="auto">
            <a:xfrm>
              <a:off x="130365" y="1249264"/>
              <a:ext cx="5019675" cy="4067175"/>
              <a:chOff x="0" y="816"/>
              <a:chExt cx="3162" cy="2562"/>
            </a:xfrm>
          </p:grpSpPr>
          <p:grpSp>
            <p:nvGrpSpPr>
              <p:cNvPr id="24" name="Group 8"/>
              <p:cNvGrpSpPr>
                <a:grpSpLocks/>
              </p:cNvGrpSpPr>
              <p:nvPr/>
            </p:nvGrpSpPr>
            <p:grpSpPr bwMode="auto">
              <a:xfrm>
                <a:off x="0" y="816"/>
                <a:ext cx="3162" cy="2562"/>
                <a:chOff x="0" y="816"/>
                <a:chExt cx="3162" cy="2562"/>
              </a:xfrm>
            </p:grpSpPr>
            <p:pic>
              <p:nvPicPr>
                <p:cNvPr id="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16"/>
                  <a:ext cx="3162" cy="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 Box 7"/>
                <p:cNvSpPr txBox="1">
                  <a:spLocks noChangeArrowheads="1"/>
                </p:cNvSpPr>
                <p:nvPr/>
              </p:nvSpPr>
              <p:spPr bwMode="auto">
                <a:xfrm>
                  <a:off x="720" y="2400"/>
                  <a:ext cx="354" cy="3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dirty="0"/>
                    <a:t>Ψ</a:t>
                  </a:r>
                </a:p>
              </p:txBody>
            </p:sp>
          </p:grpSp>
          <p:sp>
            <p:nvSpPr>
              <p:cNvPr id="25" name="Rectangle 9"/>
              <p:cNvSpPr>
                <a:spLocks noChangeArrowheads="1"/>
              </p:cNvSpPr>
              <p:nvPr/>
            </p:nvSpPr>
            <p:spPr bwMode="auto">
              <a:xfrm>
                <a:off x="2016" y="2809"/>
                <a:ext cx="71" cy="7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sp>
          <p:nvSpPr>
            <p:cNvPr id="19" name="Line 11"/>
            <p:cNvSpPr>
              <a:spLocks noChangeShapeType="1"/>
            </p:cNvSpPr>
            <p:nvPr/>
          </p:nvSpPr>
          <p:spPr bwMode="auto">
            <a:xfrm>
              <a:off x="3276600" y="5013325"/>
              <a:ext cx="431800" cy="10795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 name="Line 12"/>
            <p:cNvSpPr>
              <a:spLocks noChangeShapeType="1"/>
            </p:cNvSpPr>
            <p:nvPr/>
          </p:nvSpPr>
          <p:spPr bwMode="auto">
            <a:xfrm flipH="1">
              <a:off x="3708400" y="5013325"/>
              <a:ext cx="503238" cy="10795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1" name="Rectangle 13"/>
            <p:cNvSpPr>
              <a:spLocks noChangeArrowheads="1"/>
            </p:cNvSpPr>
            <p:nvPr/>
          </p:nvSpPr>
          <p:spPr bwMode="auto">
            <a:xfrm>
              <a:off x="3606800" y="6122988"/>
              <a:ext cx="215900" cy="35877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22" name="Line 15"/>
            <p:cNvSpPr>
              <a:spLocks noChangeShapeType="1"/>
            </p:cNvSpPr>
            <p:nvPr/>
          </p:nvSpPr>
          <p:spPr bwMode="auto">
            <a:xfrm flipH="1" flipV="1">
              <a:off x="3563938" y="6021388"/>
              <a:ext cx="144462" cy="1444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3" name="Line 17"/>
            <p:cNvSpPr>
              <a:spLocks noChangeShapeType="1"/>
            </p:cNvSpPr>
            <p:nvPr/>
          </p:nvSpPr>
          <p:spPr bwMode="auto">
            <a:xfrm flipV="1">
              <a:off x="3708400" y="6021388"/>
              <a:ext cx="215900" cy="1444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pic>
        <p:nvPicPr>
          <p:cNvPr id="7205" name="Picture 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3400347"/>
            <a:ext cx="6172200" cy="249545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ChangeArrowheads="1"/>
          </p:cNvSpPr>
          <p:nvPr/>
        </p:nvSpPr>
        <p:spPr bwMode="auto">
          <a:xfrm>
            <a:off x="539750" y="476250"/>
            <a:ext cx="7315200" cy="2057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DE" sz="1600">
                <a:cs typeface="Times New Roman" pitchFamily="18" charset="0"/>
              </a:rPr>
              <a:t>EQ 3:</a:t>
            </a:r>
            <a:endParaRPr lang="en-US" sz="1600">
              <a:cs typeface="Times New Roman" pitchFamily="18" charset="0"/>
            </a:endParaRPr>
          </a:p>
          <a:p>
            <a:pPr eaLnBrk="0" hangingPunct="0"/>
            <a:r>
              <a:rPr lang="en-US" sz="1600">
                <a:cs typeface="Times New Roman" pitchFamily="18" charset="0"/>
              </a:rPr>
              <a:t>Arc (horizontal): </a:t>
            </a:r>
          </a:p>
          <a:p>
            <a:pPr eaLnBrk="0" hangingPunct="0"/>
            <a:r>
              <a:rPr lang="en-US" sz="1600">
                <a:cs typeface="Times New Roman" pitchFamily="18" charset="0"/>
              </a:rPr>
              <a:t>Observation of the beam in the horizontal plane is complicated by the fact that the light is emitted by all points along the arc. The horizontal width of the apparent source is related to the observation angle as: </a:t>
            </a:r>
          </a:p>
          <a:p>
            <a:pPr eaLnBrk="0" hangingPunct="0"/>
            <a:endParaRPr lang="en-US" sz="1600">
              <a:cs typeface="Times New Roman" pitchFamily="18" charset="0"/>
            </a:endParaRPr>
          </a:p>
          <a:p>
            <a:pPr eaLnBrk="0" hangingPunct="0"/>
            <a:r>
              <a:rPr lang="en-US" sz="1600">
                <a:latin typeface="Symbol" pitchFamily="18" charset="2"/>
                <a:cs typeface="Times New Roman" pitchFamily="18" charset="0"/>
              </a:rPr>
              <a:t>D</a:t>
            </a:r>
            <a:r>
              <a:rPr lang="en-US" sz="1600">
                <a:cs typeface="Times New Roman" pitchFamily="18" charset="0"/>
              </a:rPr>
              <a:t>x</a:t>
            </a:r>
            <a:r>
              <a:rPr lang="en-US" sz="1600" baseline="-30000">
                <a:cs typeface="Times New Roman" pitchFamily="18" charset="0"/>
              </a:rPr>
              <a:t>arc</a:t>
            </a:r>
            <a:r>
              <a:rPr lang="en-US" sz="1600">
                <a:cs typeface="Times New Roman" pitchFamily="18" charset="0"/>
              </a:rPr>
              <a:t>  = </a:t>
            </a:r>
            <a:r>
              <a:rPr lang="en-US" sz="1600">
                <a:latin typeface="Symbol" pitchFamily="18" charset="2"/>
                <a:cs typeface="Times New Roman" pitchFamily="18" charset="0"/>
              </a:rPr>
              <a:t>r</a:t>
            </a:r>
            <a:r>
              <a:rPr lang="en-US" sz="1600">
                <a:cs typeface="Times New Roman" pitchFamily="18" charset="0"/>
              </a:rPr>
              <a:t> </a:t>
            </a:r>
            <a:r>
              <a:rPr lang="en-US" sz="1600">
                <a:cs typeface="Times New Roman" pitchFamily="18" charset="0"/>
                <a:sym typeface="Symbol" pitchFamily="18" charset="2"/>
              </a:rPr>
              <a:t></a:t>
            </a:r>
            <a:r>
              <a:rPr lang="en-US" sz="1600">
                <a:latin typeface="Symbol" pitchFamily="18" charset="2"/>
                <a:cs typeface="Times New Roman" pitchFamily="18" charset="0"/>
              </a:rPr>
              <a:t> </a:t>
            </a:r>
            <a:r>
              <a:rPr lang="en-US" sz="1600" baseline="30000">
                <a:cs typeface="Times New Roman" pitchFamily="18" charset="0"/>
                <a:sym typeface="Symbol" pitchFamily="18" charset="2"/>
              </a:rPr>
              <a:t>2</a:t>
            </a:r>
            <a:r>
              <a:rPr lang="en-US" sz="1600">
                <a:cs typeface="Times New Roman" pitchFamily="18" charset="0"/>
                <a:sym typeface="Symbol" pitchFamily="18" charset="2"/>
              </a:rPr>
              <a:t>/8 = </a:t>
            </a:r>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arc </a:t>
            </a:r>
            <a:r>
              <a:rPr lang="en-US" sz="1600">
                <a:cs typeface="Times New Roman" pitchFamily="18" charset="0"/>
                <a:sym typeface="Symbol" pitchFamily="18" charset="2"/>
              </a:rPr>
              <a:t>(mirror defines opening angle θ)</a:t>
            </a:r>
            <a:endParaRPr lang="en-US" sz="1600">
              <a:cs typeface="Times New Roman" pitchFamily="18" charset="0"/>
            </a:endParaRPr>
          </a:p>
          <a:p>
            <a:pPr eaLnBrk="0" hangingPunct="0"/>
            <a:endParaRPr lang="en-US" sz="1600"/>
          </a:p>
        </p:txBody>
      </p:sp>
      <p:graphicFrame>
        <p:nvGraphicFramePr>
          <p:cNvPr id="8194" name="Object 2"/>
          <p:cNvGraphicFramePr>
            <a:graphicFrameLocks noChangeAspect="1"/>
          </p:cNvGraphicFramePr>
          <p:nvPr/>
        </p:nvGraphicFramePr>
        <p:xfrm>
          <a:off x="539750" y="2492375"/>
          <a:ext cx="7307263" cy="3876675"/>
        </p:xfrm>
        <a:graphic>
          <a:graphicData uri="http://schemas.openxmlformats.org/presentationml/2006/ole">
            <mc:AlternateContent xmlns:mc="http://schemas.openxmlformats.org/markup-compatibility/2006">
              <mc:Choice xmlns:v="urn:schemas-microsoft-com:vml" Requires="v">
                <p:oleObj spid="_x0000_s9304" r:id="rId4" imgW="5476875" imgH="3419475" progId="MSDraw.Drawing.8.1">
                  <p:embed/>
                </p:oleObj>
              </mc:Choice>
              <mc:Fallback>
                <p:oleObj r:id="rId4" imgW="5476875" imgH="3419475" progId="MSDraw.Drawing.8.1">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750" y="2492375"/>
                        <a:ext cx="7307263" cy="38766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8" name="Line 6"/>
          <p:cNvSpPr>
            <a:spLocks noChangeShapeType="1"/>
          </p:cNvSpPr>
          <p:nvPr/>
        </p:nvSpPr>
        <p:spPr bwMode="auto">
          <a:xfrm>
            <a:off x="4953000" y="3962400"/>
            <a:ext cx="0" cy="1905000"/>
          </a:xfrm>
          <a:prstGeom prst="line">
            <a:avLst/>
          </a:prstGeom>
          <a:noFill/>
          <a:ln w="1587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9222" name="Text Box 1030"/>
          <p:cNvSpPr txBox="1">
            <a:spLocks noChangeArrowheads="1"/>
          </p:cNvSpPr>
          <p:nvPr/>
        </p:nvSpPr>
        <p:spPr bwMode="auto">
          <a:xfrm>
            <a:off x="663575" y="-6350"/>
            <a:ext cx="7254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Arc:</a:t>
            </a:r>
            <a:endParaRPr lang="en-GB"/>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1908175" y="620713"/>
            <a:ext cx="5029200" cy="15684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a:cs typeface="Times New Roman" pitchFamily="18" charset="0"/>
              </a:rPr>
              <a:t>EQ 4:</a:t>
            </a:r>
          </a:p>
          <a:p>
            <a:pPr eaLnBrk="0" hangingPunct="0"/>
            <a:r>
              <a:rPr lang="en-US" sz="1600">
                <a:cs typeface="Times New Roman" pitchFamily="18" charset="0"/>
              </a:rPr>
              <a:t>Camera: </a:t>
            </a:r>
          </a:p>
          <a:p>
            <a:pPr eaLnBrk="0" hangingPunct="0"/>
            <a:r>
              <a:rPr lang="en-US" sz="1600">
                <a:cs typeface="Times New Roman" pitchFamily="18" charset="0"/>
              </a:rPr>
              <a:t>image gain = G/B = 5.485</a:t>
            </a:r>
          </a:p>
          <a:p>
            <a:pPr eaLnBrk="0" hangingPunct="0"/>
            <a:r>
              <a:rPr lang="en-US" sz="1600">
                <a:cs typeface="Times New Roman" pitchFamily="18" charset="0"/>
              </a:rPr>
              <a:t>typical resolution of camera CCD chip:  </a:t>
            </a:r>
            <a:r>
              <a:rPr lang="en-US" sz="1600">
                <a:latin typeface="Symbol" pitchFamily="18" charset="2"/>
                <a:cs typeface="Times New Roman" pitchFamily="18" charset="0"/>
              </a:rPr>
              <a:t>s</a:t>
            </a:r>
            <a:r>
              <a:rPr lang="en-US" sz="1600" baseline="-30000">
                <a:cs typeface="Times New Roman" pitchFamily="18" charset="0"/>
              </a:rPr>
              <a:t>chip</a:t>
            </a:r>
            <a:r>
              <a:rPr lang="en-US" sz="1600">
                <a:cs typeface="Times New Roman" pitchFamily="18" charset="0"/>
              </a:rPr>
              <a:t> = 6.7 </a:t>
            </a:r>
            <a:r>
              <a:rPr lang="en-US" sz="1600">
                <a:latin typeface="Symbol" pitchFamily="18" charset="2"/>
                <a:cs typeface="Times New Roman" pitchFamily="18" charset="0"/>
              </a:rPr>
              <a:t>m</a:t>
            </a:r>
            <a:r>
              <a:rPr lang="en-US" sz="1600">
                <a:cs typeface="Times New Roman" pitchFamily="18" charset="0"/>
              </a:rPr>
              <a:t>m</a:t>
            </a:r>
          </a:p>
          <a:p>
            <a:pPr eaLnBrk="0" hangingPunct="0"/>
            <a:r>
              <a:rPr lang="en-US" sz="1600">
                <a:latin typeface="Symbol" pitchFamily="18" charset="2"/>
                <a:cs typeface="Times New Roman" pitchFamily="18" charset="0"/>
              </a:rPr>
              <a:t>s</a:t>
            </a:r>
            <a:r>
              <a:rPr lang="en-US" sz="1600" baseline="-30000">
                <a:cs typeface="Times New Roman" pitchFamily="18" charset="0"/>
              </a:rPr>
              <a:t>camera </a:t>
            </a:r>
            <a:r>
              <a:rPr lang="en-US" sz="1600">
                <a:cs typeface="Times New Roman" pitchFamily="18" charset="0"/>
              </a:rPr>
              <a:t>= </a:t>
            </a:r>
            <a:r>
              <a:rPr lang="en-US" sz="1600">
                <a:latin typeface="Symbol" pitchFamily="18" charset="2"/>
                <a:cs typeface="Times New Roman" pitchFamily="18" charset="0"/>
              </a:rPr>
              <a:t>s</a:t>
            </a:r>
            <a:r>
              <a:rPr lang="en-US" sz="1600" baseline="-30000">
                <a:cs typeface="Times New Roman" pitchFamily="18" charset="0"/>
              </a:rPr>
              <a:t>chip</a:t>
            </a:r>
            <a:r>
              <a:rPr lang="en-US" sz="1600">
                <a:cs typeface="Times New Roman" pitchFamily="18" charset="0"/>
              </a:rPr>
              <a:t> * G/B = 37 </a:t>
            </a:r>
            <a:r>
              <a:rPr lang="en-US" sz="1600">
                <a:latin typeface="Symbol" pitchFamily="18" charset="2"/>
                <a:cs typeface="Times New Roman" pitchFamily="18" charset="0"/>
              </a:rPr>
              <a:t>m</a:t>
            </a:r>
            <a:r>
              <a:rPr lang="en-US" sz="1600">
                <a:cs typeface="Times New Roman" pitchFamily="18" charset="0"/>
              </a:rPr>
              <a:t>m</a:t>
            </a:r>
          </a:p>
          <a:p>
            <a:pPr eaLnBrk="0" hangingPunct="0"/>
            <a:endParaRPr lang="en-US" sz="1600"/>
          </a:p>
        </p:txBody>
      </p:sp>
      <p:grpSp>
        <p:nvGrpSpPr>
          <p:cNvPr id="9221" name="Group 5"/>
          <p:cNvGrpSpPr>
            <a:grpSpLocks/>
          </p:cNvGrpSpPr>
          <p:nvPr/>
        </p:nvGrpSpPr>
        <p:grpSpPr bwMode="auto">
          <a:xfrm>
            <a:off x="838200" y="2286000"/>
            <a:ext cx="7010400" cy="2168525"/>
            <a:chOff x="528" y="1440"/>
            <a:chExt cx="4416" cy="1366"/>
          </a:xfrm>
        </p:grpSpPr>
        <p:sp>
          <p:nvSpPr>
            <p:cNvPr id="9219" name="Rectangle 3"/>
            <p:cNvSpPr>
              <a:spLocks noChangeArrowheads="1"/>
            </p:cNvSpPr>
            <p:nvPr/>
          </p:nvSpPr>
          <p:spPr bwMode="auto">
            <a:xfrm>
              <a:off x="528" y="1824"/>
              <a:ext cx="4416" cy="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b="1" u="sng">
                  <a:latin typeface="Symbol" pitchFamily="18" charset="2"/>
                  <a:cs typeface="Times New Roman" pitchFamily="18" charset="0"/>
                </a:rPr>
                <a:t>l</a:t>
              </a:r>
              <a:r>
                <a:rPr lang="en-US" sz="1600" b="1" u="sng">
                  <a:cs typeface="Times New Roman" pitchFamily="18" charset="0"/>
                </a:rPr>
                <a:t> not monochromatic ! </a:t>
              </a:r>
              <a:endParaRPr lang="en-US" sz="1600">
                <a:cs typeface="Times New Roman" pitchFamily="18" charset="0"/>
              </a:endParaRPr>
            </a:p>
            <a:p>
              <a:pPr eaLnBrk="0" hangingPunct="0"/>
              <a:r>
                <a:rPr lang="en-US" sz="1600">
                  <a:latin typeface="Symbol" pitchFamily="18" charset="2"/>
                  <a:cs typeface="Times New Roman" pitchFamily="18" charset="0"/>
                </a:rPr>
                <a:t>s</a:t>
              </a:r>
              <a:r>
                <a:rPr lang="en-US" sz="1600" baseline="-30000">
                  <a:cs typeface="Times New Roman" pitchFamily="18" charset="0"/>
                </a:rPr>
                <a:t>Diff</a:t>
              </a:r>
              <a:r>
                <a:rPr lang="en-US" sz="1600">
                  <a:latin typeface="Symbol" pitchFamily="18" charset="2"/>
                  <a:cs typeface="Times New Roman" pitchFamily="18" charset="0"/>
                </a:rPr>
                <a:t> = 	0.47 *  l</a:t>
              </a:r>
              <a:r>
                <a:rPr lang="en-US" sz="1600">
                  <a:cs typeface="Times New Roman" pitchFamily="18" charset="0"/>
                </a:rPr>
                <a:t>/</a:t>
              </a:r>
              <a:r>
                <a:rPr lang="en-US" sz="1600">
                  <a:cs typeface="Times New Roman" pitchFamily="18" charset="0"/>
                  <a:sym typeface="Symbol" pitchFamily="18" charset="2"/>
                </a:rPr>
                <a:t></a:t>
              </a:r>
              <a:r>
                <a:rPr lang="en-US" sz="1600">
                  <a:latin typeface="Symbol" pitchFamily="18" charset="2"/>
                  <a:cs typeface="Times New Roman" pitchFamily="18" charset="0"/>
                </a:rPr>
                <a:t> </a:t>
              </a:r>
              <a:r>
                <a:rPr lang="en-US" sz="1600">
                  <a:latin typeface="Symbol" pitchFamily="18" charset="2"/>
                  <a:cs typeface="Times New Roman" pitchFamily="18" charset="0"/>
                  <a:sym typeface="Symbol" pitchFamily="18" charset="2"/>
                </a:rPr>
                <a:t> (</a:t>
              </a:r>
              <a:r>
                <a:rPr lang="en-US" sz="1600">
                  <a:cs typeface="Times New Roman" pitchFamily="18" charset="0"/>
                  <a:sym typeface="Symbol" pitchFamily="18" charset="2"/>
                </a:rPr>
                <a:t>horizontal)  	= </a:t>
              </a:r>
              <a:r>
                <a:rPr lang="en-US" sz="1600" u="sng">
                  <a:cs typeface="Times New Roman" pitchFamily="18" charset="0"/>
                  <a:sym typeface="Symbol" pitchFamily="18" charset="2"/>
                </a:rPr>
                <a:t>??? Depends on wavelength</a:t>
              </a:r>
              <a:endParaRPr lang="en-US" sz="1600">
                <a:cs typeface="Times New Roman" pitchFamily="18" charset="0"/>
                <a:sym typeface="Symbol" pitchFamily="18" charset="2"/>
              </a:endParaRP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Diff</a:t>
              </a:r>
              <a:r>
                <a:rPr lang="en-US" sz="1600">
                  <a:latin typeface="Symbol" pitchFamily="18" charset="2"/>
                  <a:cs typeface="Times New Roman" pitchFamily="18" charset="0"/>
                  <a:sym typeface="Symbol" pitchFamily="18" charset="2"/>
                </a:rPr>
                <a:t> = 	0.47 *  l</a:t>
              </a:r>
              <a:r>
                <a:rPr lang="en-US" sz="1600">
                  <a:cs typeface="Times New Roman" pitchFamily="18" charset="0"/>
                  <a:sym typeface="Symbol" pitchFamily="18" charset="2"/>
                </a:rPr>
                <a:t>/</a:t>
              </a:r>
              <a:r>
                <a:rPr lang="en-US" sz="1600">
                  <a:latin typeface="Symbol" pitchFamily="18" charset="2"/>
                  <a:cs typeface="Times New Roman" pitchFamily="18" charset="0"/>
                </a:rPr>
                <a:t> </a:t>
              </a:r>
              <a:r>
                <a:rPr lang="en-US" sz="1600">
                  <a:latin typeface="Symbol" pitchFamily="18" charset="2"/>
                  <a:cs typeface="Times New Roman" pitchFamily="18" charset="0"/>
                  <a:sym typeface="Symbol" pitchFamily="18" charset="2"/>
                </a:rPr>
                <a:t> (</a:t>
              </a:r>
              <a:r>
                <a:rPr lang="en-US" sz="1600">
                  <a:cs typeface="Times New Roman" pitchFamily="18" charset="0"/>
                  <a:sym typeface="Symbol" pitchFamily="18" charset="2"/>
                </a:rPr>
                <a:t>vertikal) 	= </a:t>
              </a:r>
              <a:r>
                <a:rPr lang="en-US" sz="1600" u="sng">
                  <a:cs typeface="Times New Roman" pitchFamily="18" charset="0"/>
                  <a:sym typeface="Symbol" pitchFamily="18" charset="2"/>
                </a:rPr>
                <a:t>??? Depends on wavelength</a:t>
              </a:r>
              <a:r>
                <a:rPr lang="en-US" sz="1600">
                  <a:latin typeface="Symbol" pitchFamily="18" charset="2"/>
                  <a:cs typeface="Times New Roman" pitchFamily="18" charset="0"/>
                  <a:sym typeface="Symbol" pitchFamily="18" charset="2"/>
                </a:rPr>
                <a:t> </a:t>
              </a: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depth</a:t>
              </a:r>
              <a:r>
                <a:rPr lang="en-US" sz="1600">
                  <a:cs typeface="Times New Roman" pitchFamily="18" charset="0"/>
                  <a:sym typeface="Symbol" pitchFamily="18" charset="2"/>
                </a:rPr>
                <a:t> = 	L/2 * </a:t>
              </a:r>
              <a:r>
                <a:rPr lang="en-US" sz="1600">
                  <a:latin typeface="Symbol" pitchFamily="18" charset="2"/>
                  <a:cs typeface="Times New Roman" pitchFamily="18" charset="0"/>
                </a:rPr>
                <a:t>/2 </a:t>
              </a:r>
              <a:r>
                <a:rPr lang="en-US" sz="1600">
                  <a:latin typeface="Symbol" pitchFamily="18" charset="2"/>
                  <a:cs typeface="Times New Roman" pitchFamily="18" charset="0"/>
                  <a:sym typeface="Symbol" pitchFamily="18" charset="2"/>
                </a:rPr>
                <a:t> 			= </a:t>
              </a:r>
              <a:r>
                <a:rPr lang="en-US" sz="1600" u="sng">
                  <a:latin typeface="Symbol" pitchFamily="18" charset="2"/>
                  <a:cs typeface="Times New Roman" pitchFamily="18" charset="0"/>
                  <a:sym typeface="Symbol" pitchFamily="18" charset="2"/>
                </a:rPr>
                <a:t>440 m</a:t>
              </a:r>
              <a:r>
                <a:rPr lang="en-US" sz="1600" u="sng">
                  <a:cs typeface="Times New Roman" pitchFamily="18" charset="0"/>
                  <a:sym typeface="Symbol" pitchFamily="18" charset="2"/>
                </a:rPr>
                <a:t>m</a:t>
              </a:r>
              <a:endParaRPr lang="en-US" sz="1600">
                <a:cs typeface="Times New Roman" pitchFamily="18" charset="0"/>
                <a:sym typeface="Symbol" pitchFamily="18" charset="2"/>
              </a:endParaRP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arc </a:t>
              </a:r>
              <a:r>
                <a:rPr lang="en-US" sz="1600">
                  <a:cs typeface="Times New Roman" pitchFamily="18" charset="0"/>
                  <a:sym typeface="Symbol" pitchFamily="18" charset="2"/>
                </a:rPr>
                <a:t> = 	</a:t>
              </a:r>
              <a:r>
                <a:rPr lang="en-US" sz="1600">
                  <a:latin typeface="Symbol" pitchFamily="18" charset="2"/>
                  <a:cs typeface="Times New Roman" pitchFamily="18" charset="0"/>
                  <a:sym typeface="Symbol" pitchFamily="18" charset="2"/>
                </a:rPr>
                <a:t>r</a:t>
              </a:r>
              <a:r>
                <a:rPr lang="en-US" sz="1600">
                  <a:cs typeface="Times New Roman" pitchFamily="18" charset="0"/>
                  <a:sym typeface="Symbol" pitchFamily="18" charset="2"/>
                </a:rPr>
                <a:t> </a:t>
              </a:r>
              <a:r>
                <a:rPr lang="en-US" sz="1600">
                  <a:latin typeface="Symbol" pitchFamily="18" charset="2"/>
                  <a:cs typeface="Times New Roman" pitchFamily="18" charset="0"/>
                </a:rPr>
                <a:t> </a:t>
              </a:r>
              <a:r>
                <a:rPr lang="en-US" sz="1600" baseline="30000">
                  <a:cs typeface="Times New Roman" pitchFamily="18" charset="0"/>
                  <a:sym typeface="Symbol" pitchFamily="18" charset="2"/>
                </a:rPr>
                <a:t>2</a:t>
              </a:r>
              <a:r>
                <a:rPr lang="en-US" sz="1600">
                  <a:cs typeface="Times New Roman" pitchFamily="18" charset="0"/>
                  <a:sym typeface="Symbol" pitchFamily="18" charset="2"/>
                </a:rPr>
                <a:t>/8 			= </a:t>
              </a:r>
              <a:r>
                <a:rPr lang="en-US" sz="1600" u="sng">
                  <a:cs typeface="Times New Roman" pitchFamily="18" charset="0"/>
                  <a:sym typeface="Symbol" pitchFamily="18" charset="2"/>
                </a:rPr>
                <a:t>219 </a:t>
              </a:r>
              <a:r>
                <a:rPr lang="en-US"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 (horizontal)</a:t>
              </a:r>
              <a:endParaRPr lang="en-US" sz="1600">
                <a:cs typeface="Times New Roman" pitchFamily="18" charset="0"/>
                <a:sym typeface="Symbol" pitchFamily="18" charset="2"/>
              </a:endParaRP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camera</a:t>
              </a:r>
              <a:r>
                <a:rPr lang="en-US" sz="1600">
                  <a:cs typeface="Times New Roman" pitchFamily="18" charset="0"/>
                  <a:sym typeface="Symbol" pitchFamily="18" charset="2"/>
                </a:rPr>
                <a:t>= 	</a:t>
              </a:r>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chip</a:t>
              </a:r>
              <a:r>
                <a:rPr lang="en-US" sz="1600">
                  <a:cs typeface="Times New Roman" pitchFamily="18" charset="0"/>
                  <a:sym typeface="Symbol" pitchFamily="18" charset="2"/>
                </a:rPr>
                <a:t> * G/B			= </a:t>
              </a:r>
              <a:r>
                <a:rPr lang="en-US" sz="1600" u="sng">
                  <a:cs typeface="Times New Roman" pitchFamily="18" charset="0"/>
                  <a:sym typeface="Symbol" pitchFamily="18" charset="2"/>
                </a:rPr>
                <a:t>37 </a:t>
              </a:r>
              <a:r>
                <a:rPr lang="en-US"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a:t>
              </a:r>
              <a:r>
                <a:rPr lang="en-US" sz="1600" b="1">
                  <a:cs typeface="Times New Roman" pitchFamily="18" charset="0"/>
                  <a:sym typeface="Symbol" pitchFamily="18" charset="2"/>
                </a:rPr>
                <a:t> </a:t>
              </a:r>
            </a:p>
          </p:txBody>
        </p:sp>
        <p:sp>
          <p:nvSpPr>
            <p:cNvPr id="9220" name="Text Box 4"/>
            <p:cNvSpPr txBox="1">
              <a:spLocks noChangeArrowheads="1"/>
            </p:cNvSpPr>
            <p:nvPr/>
          </p:nvSpPr>
          <p:spPr bwMode="auto">
            <a:xfrm>
              <a:off x="1920" y="1440"/>
              <a:ext cx="104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Resolution: </a:t>
              </a:r>
            </a:p>
          </p:txBody>
        </p:sp>
      </p:grpSp>
      <p:sp>
        <p:nvSpPr>
          <p:cNvPr id="147458" name="Text Box 2"/>
          <p:cNvSpPr txBox="1">
            <a:spLocks noChangeArrowheads="1"/>
          </p:cNvSpPr>
          <p:nvPr/>
        </p:nvSpPr>
        <p:spPr bwMode="auto">
          <a:xfrm>
            <a:off x="1958975" y="65088"/>
            <a:ext cx="3284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Camera (finite pixel size)</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92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0"/>
            <a:ext cx="4724400" cy="4244975"/>
          </a:xfrm>
          <a:prstGeom prst="rect">
            <a:avLst/>
          </a:prstGeom>
          <a:noFill/>
          <a:extLst>
            <a:ext uri="{909E8E84-426E-40DD-AFC4-6F175D3DCCD1}">
              <a14:hiddenFill xmlns:a14="http://schemas.microsoft.com/office/drawing/2010/main">
                <a:solidFill>
                  <a:srgbClr val="FFFFFF"/>
                </a:solidFill>
              </a14:hiddenFill>
            </a:ext>
          </a:extLst>
        </p:spPr>
      </p:pic>
      <p:sp>
        <p:nvSpPr>
          <p:cNvPr id="10244" name="Rectangle 4"/>
          <p:cNvSpPr>
            <a:spLocks noChangeArrowheads="1"/>
          </p:cNvSpPr>
          <p:nvPr/>
        </p:nvSpPr>
        <p:spPr bwMode="auto">
          <a:xfrm>
            <a:off x="4800600" y="0"/>
            <a:ext cx="4343400" cy="669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u="sng">
                <a:cs typeface="Times New Roman" pitchFamily="18" charset="0"/>
              </a:rPr>
              <a:t>Assume: </a:t>
            </a:r>
            <a:r>
              <a:rPr lang="en-US" sz="1600">
                <a:latin typeface="Symbol" pitchFamily="18" charset="2"/>
                <a:cs typeface="Times New Roman" pitchFamily="18" charset="0"/>
              </a:rPr>
              <a:t>l </a:t>
            </a:r>
            <a:r>
              <a:rPr lang="en-US" sz="1600">
                <a:cs typeface="Times New Roman" pitchFamily="18" charset="0"/>
              </a:rPr>
              <a:t>= 550 nm;  </a:t>
            </a:r>
          </a:p>
          <a:p>
            <a:pPr eaLnBrk="0" hangingPunct="0"/>
            <a:r>
              <a:rPr lang="en-US" sz="1600">
                <a:cs typeface="Times New Roman" pitchFamily="18" charset="0"/>
              </a:rPr>
              <a:t>(</a:t>
            </a:r>
            <a:r>
              <a:rPr lang="en-US" sz="1600">
                <a:latin typeface="Symbol" pitchFamily="18" charset="2"/>
                <a:cs typeface="Times New Roman" pitchFamily="18" charset="0"/>
              </a:rPr>
              <a:t>g</a:t>
            </a:r>
            <a:r>
              <a:rPr lang="en-US" sz="1600">
                <a:cs typeface="Times New Roman" pitchFamily="18" charset="0"/>
              </a:rPr>
              <a:t> = E/m</a:t>
            </a:r>
            <a:r>
              <a:rPr lang="en-US" sz="1600" baseline="-30000">
                <a:cs typeface="Times New Roman" pitchFamily="18" charset="0"/>
              </a:rPr>
              <a:t>0</a:t>
            </a:r>
            <a:r>
              <a:rPr lang="en-US" sz="1600">
                <a:cs typeface="Times New Roman" pitchFamily="18" charset="0"/>
              </a:rPr>
              <a:t>c</a:t>
            </a:r>
            <a:r>
              <a:rPr lang="en-US" sz="1600" baseline="30000">
                <a:cs typeface="Times New Roman" pitchFamily="18" charset="0"/>
              </a:rPr>
              <a:t>2</a:t>
            </a:r>
            <a:r>
              <a:rPr lang="en-US" sz="1600">
                <a:cs typeface="Times New Roman" pitchFamily="18" charset="0"/>
              </a:rPr>
              <a:t>)</a:t>
            </a:r>
          </a:p>
          <a:p>
            <a:pPr eaLnBrk="0" hangingPunct="0"/>
            <a:r>
              <a:rPr lang="en-US" sz="1600">
                <a:latin typeface="Symbol" pitchFamily="18" charset="2"/>
                <a:cs typeface="Times New Roman" pitchFamily="18" charset="0"/>
              </a:rPr>
              <a:t>g</a:t>
            </a:r>
            <a:r>
              <a:rPr lang="en-US" sz="1600" baseline="-30000">
                <a:cs typeface="Times New Roman" pitchFamily="18" charset="0"/>
              </a:rPr>
              <a:t>12</a:t>
            </a:r>
            <a:r>
              <a:rPr lang="en-US" sz="1600">
                <a:cs typeface="Times New Roman" pitchFamily="18" charset="0"/>
              </a:rPr>
              <a:t> = 2.35 * 10</a:t>
            </a:r>
            <a:r>
              <a:rPr lang="en-US" sz="1600" baseline="30000">
                <a:cs typeface="Times New Roman" pitchFamily="18" charset="0"/>
              </a:rPr>
              <a:t>4</a:t>
            </a:r>
            <a:r>
              <a:rPr lang="en-US" sz="1600">
                <a:cs typeface="Times New Roman" pitchFamily="18" charset="0"/>
              </a:rPr>
              <a:t> (E = 12 GeV)</a:t>
            </a:r>
          </a:p>
          <a:p>
            <a:pPr eaLnBrk="0" hangingPunct="0"/>
            <a:r>
              <a:rPr lang="en-US" sz="1600">
                <a:latin typeface="Symbol" pitchFamily="18" charset="2"/>
                <a:cs typeface="Times New Roman" pitchFamily="18" charset="0"/>
              </a:rPr>
              <a:t>g</a:t>
            </a:r>
            <a:r>
              <a:rPr lang="en-US" sz="1600" baseline="-30000">
                <a:cs typeface="Times New Roman" pitchFamily="18" charset="0"/>
              </a:rPr>
              <a:t>35</a:t>
            </a:r>
            <a:r>
              <a:rPr lang="en-US" sz="1600">
                <a:cs typeface="Times New Roman" pitchFamily="18" charset="0"/>
              </a:rPr>
              <a:t> = 6.85 * 10</a:t>
            </a:r>
            <a:r>
              <a:rPr lang="en-US" sz="1600" baseline="30000">
                <a:cs typeface="Times New Roman" pitchFamily="18" charset="0"/>
              </a:rPr>
              <a:t>4</a:t>
            </a:r>
            <a:r>
              <a:rPr lang="en-US" sz="1600">
                <a:cs typeface="Times New Roman" pitchFamily="18" charset="0"/>
              </a:rPr>
              <a:t> (E = 35 GeV)</a:t>
            </a:r>
          </a:p>
          <a:p>
            <a:pPr eaLnBrk="0" hangingPunct="0"/>
            <a:r>
              <a:rPr lang="en-US" sz="1600">
                <a:latin typeface="Symbol" pitchFamily="18" charset="2"/>
                <a:cs typeface="Times New Roman" pitchFamily="18" charset="0"/>
              </a:rPr>
              <a:t>l</a:t>
            </a:r>
            <a:r>
              <a:rPr lang="en-US" sz="1600" baseline="-30000">
                <a:cs typeface="Times New Roman" pitchFamily="18" charset="0"/>
              </a:rPr>
              <a:t>c,12</a:t>
            </a:r>
            <a:r>
              <a:rPr lang="en-US" sz="1600">
                <a:cs typeface="Times New Roman" pitchFamily="18" charset="0"/>
              </a:rPr>
              <a:t> = (4</a:t>
            </a:r>
            <a:r>
              <a:rPr lang="en-US" sz="1600">
                <a:latin typeface="Symbol" pitchFamily="18" charset="2"/>
                <a:cs typeface="Times New Roman" pitchFamily="18" charset="0"/>
              </a:rPr>
              <a:t>pr</a:t>
            </a:r>
            <a:r>
              <a:rPr lang="en-US" sz="1600">
                <a:cs typeface="Times New Roman" pitchFamily="18" charset="0"/>
              </a:rPr>
              <a:t>)/(3</a:t>
            </a:r>
            <a:r>
              <a:rPr lang="en-US" sz="1600">
                <a:latin typeface="Symbol" pitchFamily="18" charset="2"/>
                <a:cs typeface="Times New Roman" pitchFamily="18" charset="0"/>
              </a:rPr>
              <a:t>g</a:t>
            </a:r>
            <a:r>
              <a:rPr lang="en-US" sz="1600" baseline="30000">
                <a:cs typeface="Times New Roman" pitchFamily="18" charset="0"/>
              </a:rPr>
              <a:t>3</a:t>
            </a:r>
            <a:r>
              <a:rPr lang="en-US" sz="1600">
                <a:cs typeface="Times New Roman" pitchFamily="18" charset="0"/>
              </a:rPr>
              <a:t>) = 0.19</a:t>
            </a:r>
            <a:r>
              <a:rPr lang="de-DE" sz="1600">
                <a:cs typeface="Times New Roman" pitchFamily="18" charset="0"/>
              </a:rPr>
              <a:t>5 nm at 12 GeV</a:t>
            </a:r>
            <a:endParaRPr lang="en-US" sz="1600">
              <a:cs typeface="Times New Roman" pitchFamily="18" charset="0"/>
            </a:endParaRPr>
          </a:p>
          <a:p>
            <a:pPr eaLnBrk="0" hangingPunct="0"/>
            <a:r>
              <a:rPr lang="en-US" sz="1600">
                <a:latin typeface="Symbol" pitchFamily="18" charset="2"/>
                <a:cs typeface="Times New Roman" pitchFamily="18" charset="0"/>
              </a:rPr>
              <a:t>l</a:t>
            </a:r>
            <a:r>
              <a:rPr lang="de-DE" sz="1600" baseline="-30000">
                <a:cs typeface="Times New Roman" pitchFamily="18" charset="0"/>
              </a:rPr>
              <a:t>c,35</a:t>
            </a:r>
            <a:r>
              <a:rPr lang="de-DE" sz="1600">
                <a:cs typeface="Times New Roman" pitchFamily="18" charset="0"/>
              </a:rPr>
              <a:t> = (4</a:t>
            </a:r>
            <a:r>
              <a:rPr lang="en-US" sz="1600">
                <a:latin typeface="Symbol" pitchFamily="18" charset="2"/>
                <a:cs typeface="Times New Roman" pitchFamily="18" charset="0"/>
              </a:rPr>
              <a:t>pr</a:t>
            </a:r>
            <a:r>
              <a:rPr lang="de-DE" sz="1600">
                <a:cs typeface="Times New Roman" pitchFamily="18" charset="0"/>
              </a:rPr>
              <a:t>)/(3</a:t>
            </a:r>
            <a:r>
              <a:rPr lang="en-US" sz="1600">
                <a:latin typeface="Symbol" pitchFamily="18" charset="2"/>
                <a:cs typeface="Times New Roman" pitchFamily="18" charset="0"/>
              </a:rPr>
              <a:t>g</a:t>
            </a:r>
            <a:r>
              <a:rPr lang="de-DE" sz="1600" baseline="30000">
                <a:cs typeface="Times New Roman" pitchFamily="18" charset="0"/>
              </a:rPr>
              <a:t>3</a:t>
            </a:r>
            <a:r>
              <a:rPr lang="de-DE" sz="1600">
                <a:cs typeface="Times New Roman" pitchFamily="18" charset="0"/>
              </a:rPr>
              <a:t>) = 0.008 nm at 35 GeV</a:t>
            </a:r>
            <a:endParaRPr lang="en-US" sz="1600">
              <a:cs typeface="Times New Roman" pitchFamily="18" charset="0"/>
            </a:endParaRPr>
          </a:p>
          <a:p>
            <a:pPr eaLnBrk="0" hangingPunct="0"/>
            <a:endParaRPr lang="de-DE" sz="1600" u="sng">
              <a:cs typeface="Times New Roman" pitchFamily="18" charset="0"/>
            </a:endParaRPr>
          </a:p>
          <a:p>
            <a:pPr eaLnBrk="0" hangingPunct="0"/>
            <a:r>
              <a:rPr lang="en-US" sz="1600">
                <a:cs typeface="Times New Roman" pitchFamily="18" charset="0"/>
              </a:rPr>
              <a:t>opening angle (horizontal): tan</a:t>
            </a:r>
            <a:r>
              <a:rPr lang="en-US" sz="1600">
                <a:cs typeface="Times New Roman" pitchFamily="18" charset="0"/>
                <a:sym typeface="Symbol" pitchFamily="18" charset="2"/>
              </a:rPr>
              <a:t></a:t>
            </a:r>
            <a:r>
              <a:rPr lang="en-US" sz="1600">
                <a:cs typeface="Times New Roman" pitchFamily="18" charset="0"/>
              </a:rPr>
              <a:t>/2 = d/2/6216 =&gt; </a:t>
            </a:r>
            <a:r>
              <a:rPr lang="en-US" sz="1600">
                <a:cs typeface="Times New Roman" pitchFamily="18" charset="0"/>
                <a:sym typeface="Symbol" pitchFamily="18" charset="2"/>
              </a:rPr>
              <a:t></a:t>
            </a:r>
            <a:r>
              <a:rPr lang="en-US" sz="1600">
                <a:latin typeface="Symbol" pitchFamily="18" charset="2"/>
                <a:cs typeface="Times New Roman" pitchFamily="18" charset="0"/>
              </a:rPr>
              <a:t>/2</a:t>
            </a:r>
            <a:r>
              <a:rPr lang="en-US" sz="1600">
                <a:cs typeface="Times New Roman" pitchFamily="18" charset="0"/>
                <a:sym typeface="Symbol" pitchFamily="18" charset="2"/>
              </a:rPr>
              <a:t> =  arc tan d/2/6216 = </a:t>
            </a:r>
            <a:r>
              <a:rPr lang="en-US" sz="1600" u="sng">
                <a:cs typeface="Times New Roman" pitchFamily="18" charset="0"/>
                <a:sym typeface="Symbol" pitchFamily="18" charset="2"/>
              </a:rPr>
              <a:t>0.85 mrad</a:t>
            </a:r>
          </a:p>
          <a:p>
            <a:pPr eaLnBrk="0" hangingPunct="0"/>
            <a:endParaRPr lang="en-US" sz="1600">
              <a:cs typeface="Times New Roman" pitchFamily="18" charset="0"/>
              <a:sym typeface="Symbol" pitchFamily="18" charset="2"/>
            </a:endParaRPr>
          </a:p>
          <a:p>
            <a:pPr eaLnBrk="0" hangingPunct="0"/>
            <a:r>
              <a:rPr lang="en-US" sz="1600">
                <a:cs typeface="Times New Roman" pitchFamily="18" charset="0"/>
                <a:sym typeface="Symbol" pitchFamily="18" charset="2"/>
              </a:rPr>
              <a:t>opening angle (vertikal): </a:t>
            </a:r>
          </a:p>
          <a:p>
            <a:pPr eaLnBrk="0" hangingPunct="0"/>
            <a:r>
              <a:rPr lang="en-US" sz="1600">
                <a:cs typeface="Times New Roman" pitchFamily="18" charset="0"/>
                <a:sym typeface="Symbol" pitchFamily="18" charset="2"/>
              </a:rPr>
              <a:t></a:t>
            </a:r>
            <a:r>
              <a:rPr lang="en-US" sz="1600">
                <a:latin typeface="Symbol" pitchFamily="18" charset="2"/>
                <a:cs typeface="Times New Roman" pitchFamily="18" charset="0"/>
              </a:rPr>
              <a:t>(l) = 1/g (l/l</a:t>
            </a:r>
            <a:r>
              <a:rPr lang="en-US" sz="1600" baseline="-30000">
                <a:cs typeface="Times New Roman" pitchFamily="18" charset="0"/>
                <a:sym typeface="Symbol" pitchFamily="18" charset="2"/>
              </a:rPr>
              <a:t>c</a:t>
            </a:r>
            <a:r>
              <a:rPr lang="en-US" sz="1600">
                <a:latin typeface="Symbol" pitchFamily="18" charset="2"/>
                <a:cs typeface="Times New Roman" pitchFamily="18" charset="0"/>
                <a:sym typeface="Symbol" pitchFamily="18" charset="2"/>
              </a:rPr>
              <a:t>)</a:t>
            </a:r>
            <a:r>
              <a:rPr lang="en-US" sz="1600" baseline="30000">
                <a:latin typeface="Symbol" pitchFamily="18" charset="2"/>
                <a:cs typeface="Times New Roman" pitchFamily="18" charset="0"/>
                <a:sym typeface="Symbol" pitchFamily="18" charset="2"/>
              </a:rPr>
              <a:t>1/3  </a:t>
            </a:r>
            <a:r>
              <a:rPr lang="en-US" sz="1600">
                <a:cs typeface="Times New Roman" pitchFamily="18" charset="0"/>
                <a:sym typeface="Symbol" pitchFamily="18" charset="2"/>
              </a:rPr>
              <a:t>= [(3</a:t>
            </a:r>
            <a:r>
              <a:rPr lang="en-US" sz="1600">
                <a:latin typeface="Symbol" pitchFamily="18" charset="2"/>
                <a:cs typeface="Times New Roman" pitchFamily="18" charset="0"/>
                <a:sym typeface="Symbol" pitchFamily="18" charset="2"/>
              </a:rPr>
              <a:t>l)</a:t>
            </a:r>
            <a:r>
              <a:rPr lang="en-US" sz="1600">
                <a:cs typeface="Times New Roman" pitchFamily="18" charset="0"/>
                <a:sym typeface="Symbol" pitchFamily="18" charset="2"/>
              </a:rPr>
              <a:t>/(4</a:t>
            </a:r>
            <a:r>
              <a:rPr lang="en-US" sz="1600">
                <a:latin typeface="Symbol" pitchFamily="18" charset="2"/>
                <a:cs typeface="Times New Roman" pitchFamily="18" charset="0"/>
                <a:sym typeface="Symbol" pitchFamily="18" charset="2"/>
              </a:rPr>
              <a:t>pr</a:t>
            </a:r>
            <a:r>
              <a:rPr lang="en-US" sz="1600">
                <a:cs typeface="Times New Roman" pitchFamily="18" charset="0"/>
                <a:sym typeface="Symbol" pitchFamily="18" charset="2"/>
              </a:rPr>
              <a:t>)]</a:t>
            </a:r>
            <a:r>
              <a:rPr lang="en-US" sz="1600" baseline="30000">
                <a:cs typeface="Times New Roman" pitchFamily="18" charset="0"/>
                <a:sym typeface="Symbol" pitchFamily="18" charset="2"/>
              </a:rPr>
              <a:t>1/3</a:t>
            </a:r>
            <a:r>
              <a:rPr lang="en-US" sz="1600">
                <a:cs typeface="Times New Roman" pitchFamily="18" charset="0"/>
                <a:sym typeface="Symbol" pitchFamily="18" charset="2"/>
              </a:rPr>
              <a:t> = 0.6 mrad </a:t>
            </a:r>
          </a:p>
          <a:p>
            <a:pPr eaLnBrk="0" hangingPunct="0"/>
            <a:endParaRPr lang="en-US" sz="1600">
              <a:cs typeface="Times New Roman" pitchFamily="18" charset="0"/>
              <a:sym typeface="Symbol" pitchFamily="18" charset="2"/>
            </a:endParaRPr>
          </a:p>
          <a:p>
            <a:pPr eaLnBrk="0" hangingPunct="0"/>
            <a:r>
              <a:rPr lang="en-US" sz="1600">
                <a:cs typeface="Times New Roman" pitchFamily="18" charset="0"/>
                <a:sym typeface="Symbol" pitchFamily="18" charset="2"/>
              </a:rPr>
              <a:t>(mirror has to be larger than spot size on mirror) =&gt;</a:t>
            </a: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diff</a:t>
            </a:r>
            <a:r>
              <a:rPr lang="en-US" sz="1600">
                <a:latin typeface="Symbol" pitchFamily="18" charset="2"/>
                <a:cs typeface="Times New Roman" pitchFamily="18" charset="0"/>
                <a:sym typeface="Symbol" pitchFamily="18" charset="2"/>
              </a:rPr>
              <a:t> 	= 0.47 *  l</a:t>
            </a:r>
            <a:r>
              <a:rPr lang="en-US" sz="1600">
                <a:cs typeface="Times New Roman" pitchFamily="18" charset="0"/>
                <a:sym typeface="Symbol" pitchFamily="18" charset="2"/>
              </a:rPr>
              <a:t>/</a:t>
            </a:r>
            <a:r>
              <a:rPr lang="en-US" sz="1600">
                <a:latin typeface="Symbol" pitchFamily="18" charset="2"/>
                <a:cs typeface="Times New Roman" pitchFamily="18" charset="0"/>
              </a:rPr>
              <a:t>/2 </a:t>
            </a:r>
            <a:r>
              <a:rPr lang="en-US" sz="1600">
                <a:cs typeface="Times New Roman" pitchFamily="18" charset="0"/>
                <a:sym typeface="Symbol" pitchFamily="18" charset="2"/>
              </a:rPr>
              <a:t>  	=  </a:t>
            </a:r>
            <a:r>
              <a:rPr lang="en-US" sz="1600" u="sng">
                <a:cs typeface="Times New Roman" pitchFamily="18" charset="0"/>
                <a:sym typeface="Symbol" pitchFamily="18" charset="2"/>
              </a:rPr>
              <a:t>304 </a:t>
            </a:r>
            <a:r>
              <a:rPr lang="en-US"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 </a:t>
            </a:r>
            <a:r>
              <a:rPr lang="en-US" sz="1600">
                <a:latin typeface="Symbol" pitchFamily="18" charset="2"/>
                <a:cs typeface="Times New Roman" pitchFamily="18" charset="0"/>
                <a:sym typeface="Symbol" pitchFamily="18" charset="2"/>
              </a:rPr>
              <a:t> (</a:t>
            </a:r>
            <a:r>
              <a:rPr lang="en-US" sz="1600">
                <a:cs typeface="Times New Roman" pitchFamily="18" charset="0"/>
                <a:sym typeface="Symbol" pitchFamily="18" charset="2"/>
              </a:rPr>
              <a:t>horizontal)</a:t>
            </a:r>
          </a:p>
          <a:p>
            <a:pPr eaLnBrk="0" hangingPunct="0"/>
            <a:endParaRPr lang="en-US" sz="1600">
              <a:cs typeface="Times New Roman" pitchFamily="18" charset="0"/>
              <a:sym typeface="Symbol" pitchFamily="18" charset="2"/>
            </a:endParaRP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diff</a:t>
            </a:r>
            <a:r>
              <a:rPr lang="en-US" sz="1600">
                <a:latin typeface="Symbol" pitchFamily="18" charset="2"/>
                <a:cs typeface="Times New Roman" pitchFamily="18" charset="0"/>
                <a:sym typeface="Symbol" pitchFamily="18" charset="2"/>
              </a:rPr>
              <a:t>  	= 0.47 *  l</a:t>
            </a:r>
            <a:r>
              <a:rPr lang="en-US" sz="1600">
                <a:cs typeface="Times New Roman" pitchFamily="18" charset="0"/>
                <a:sym typeface="Symbol" pitchFamily="18" charset="2"/>
              </a:rPr>
              <a:t>/</a:t>
            </a:r>
            <a:r>
              <a:rPr lang="en-US" sz="1600">
                <a:cs typeface="Times New Roman" pitchFamily="18" charset="0"/>
              </a:rPr>
              <a:t>  </a:t>
            </a:r>
            <a:r>
              <a:rPr lang="en-US" sz="1600">
                <a:cs typeface="Times New Roman" pitchFamily="18" charset="0"/>
                <a:sym typeface="Symbol" pitchFamily="18" charset="2"/>
              </a:rPr>
              <a:t>	=  </a:t>
            </a:r>
            <a:r>
              <a:rPr lang="en-US" sz="1600" u="sng">
                <a:cs typeface="Times New Roman" pitchFamily="18" charset="0"/>
                <a:sym typeface="Symbol" pitchFamily="18" charset="2"/>
              </a:rPr>
              <a:t>431 </a:t>
            </a:r>
            <a:r>
              <a:rPr lang="en-US"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 </a:t>
            </a:r>
            <a:r>
              <a:rPr lang="en-US" sz="1600">
                <a:cs typeface="Times New Roman" pitchFamily="18" charset="0"/>
                <a:sym typeface="Symbol" pitchFamily="18" charset="2"/>
              </a:rPr>
              <a:t>(vertical)</a:t>
            </a:r>
          </a:p>
          <a:p>
            <a:pPr eaLnBrk="0" hangingPunct="0"/>
            <a:endParaRPr lang="en-US" sz="1600">
              <a:cs typeface="Times New Roman" pitchFamily="18" charset="0"/>
              <a:sym typeface="Symbol" pitchFamily="18" charset="2"/>
            </a:endParaRP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depth 	</a:t>
            </a:r>
            <a:r>
              <a:rPr lang="en-US" sz="1600">
                <a:latin typeface="Symbol" pitchFamily="18" charset="2"/>
                <a:cs typeface="Times New Roman" pitchFamily="18" charset="0"/>
                <a:sym typeface="Symbol" pitchFamily="18" charset="2"/>
              </a:rPr>
              <a:t>= </a:t>
            </a:r>
            <a:r>
              <a:rPr lang="en-US" sz="1600">
                <a:cs typeface="Times New Roman" pitchFamily="18" charset="0"/>
                <a:sym typeface="Symbol" pitchFamily="18" charset="2"/>
              </a:rPr>
              <a:t> L/2 * </a:t>
            </a:r>
            <a:r>
              <a:rPr lang="en-US" sz="1600">
                <a:latin typeface="Symbol" pitchFamily="18" charset="2"/>
                <a:cs typeface="Times New Roman" pitchFamily="18" charset="0"/>
              </a:rPr>
              <a:t>/2 </a:t>
            </a:r>
            <a:r>
              <a:rPr lang="en-US" sz="1600">
                <a:latin typeface="Symbol" pitchFamily="18" charset="2"/>
                <a:cs typeface="Times New Roman" pitchFamily="18" charset="0"/>
                <a:sym typeface="Symbol" pitchFamily="18" charset="2"/>
              </a:rPr>
              <a:t>	</a:t>
            </a:r>
            <a:r>
              <a:rPr lang="en-US" sz="1600">
                <a:cs typeface="Times New Roman" pitchFamily="18" charset="0"/>
                <a:sym typeface="Symbol" pitchFamily="18" charset="2"/>
              </a:rPr>
              <a:t>=  </a:t>
            </a:r>
            <a:r>
              <a:rPr lang="en-US" sz="1600" u="sng">
                <a:cs typeface="Times New Roman" pitchFamily="18" charset="0"/>
                <a:sym typeface="Symbol" pitchFamily="18" charset="2"/>
              </a:rPr>
              <a:t>440 </a:t>
            </a:r>
            <a:r>
              <a:rPr lang="en-US"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a:t>
            </a:r>
          </a:p>
          <a:p>
            <a:pPr eaLnBrk="0" hangingPunct="0"/>
            <a:endParaRPr lang="en-US" sz="1600">
              <a:cs typeface="Times New Roman" pitchFamily="18" charset="0"/>
              <a:sym typeface="Symbol" pitchFamily="18" charset="2"/>
            </a:endParaRP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arc 	</a:t>
            </a:r>
            <a:r>
              <a:rPr lang="en-US" sz="1600">
                <a:cs typeface="Times New Roman" pitchFamily="18" charset="0"/>
                <a:sym typeface="Symbol" pitchFamily="18" charset="2"/>
              </a:rPr>
              <a:t>= </a:t>
            </a:r>
            <a:r>
              <a:rPr lang="en-US" sz="1600">
                <a:latin typeface="Symbol" pitchFamily="18" charset="2"/>
                <a:cs typeface="Times New Roman" pitchFamily="18" charset="0"/>
                <a:sym typeface="Symbol" pitchFamily="18" charset="2"/>
              </a:rPr>
              <a:t>r</a:t>
            </a:r>
            <a:r>
              <a:rPr lang="en-US" sz="1600">
                <a:cs typeface="Times New Roman" pitchFamily="18" charset="0"/>
                <a:sym typeface="Symbol" pitchFamily="18" charset="2"/>
              </a:rPr>
              <a:t> </a:t>
            </a:r>
            <a:r>
              <a:rPr lang="en-US" sz="1600">
                <a:latin typeface="Symbol" pitchFamily="18" charset="2"/>
                <a:cs typeface="Times New Roman" pitchFamily="18" charset="0"/>
              </a:rPr>
              <a:t> </a:t>
            </a:r>
            <a:r>
              <a:rPr lang="en-US" sz="1600" baseline="30000">
                <a:cs typeface="Times New Roman" pitchFamily="18" charset="0"/>
                <a:sym typeface="Symbol" pitchFamily="18" charset="2"/>
              </a:rPr>
              <a:t>2</a:t>
            </a:r>
            <a:r>
              <a:rPr lang="en-US" sz="1600">
                <a:cs typeface="Times New Roman" pitchFamily="18" charset="0"/>
                <a:sym typeface="Symbol" pitchFamily="18" charset="2"/>
              </a:rPr>
              <a:t>/8 		=  </a:t>
            </a:r>
            <a:r>
              <a:rPr lang="en-US" sz="1600" u="sng">
                <a:cs typeface="Times New Roman" pitchFamily="18" charset="0"/>
                <a:sym typeface="Symbol" pitchFamily="18" charset="2"/>
              </a:rPr>
              <a:t>219 </a:t>
            </a:r>
            <a:r>
              <a:rPr lang="en-US"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 (horizontal)</a:t>
            </a:r>
          </a:p>
          <a:p>
            <a:pPr eaLnBrk="0" hangingPunct="0"/>
            <a:endParaRPr lang="en-US" sz="1600">
              <a:cs typeface="Times New Roman" pitchFamily="18" charset="0"/>
              <a:sym typeface="Symbol" pitchFamily="18" charset="2"/>
            </a:endParaRP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camera</a:t>
            </a:r>
            <a:r>
              <a:rPr lang="en-US" sz="1600">
                <a:cs typeface="Times New Roman" pitchFamily="18" charset="0"/>
                <a:sym typeface="Symbol" pitchFamily="18" charset="2"/>
              </a:rPr>
              <a:t> 	= </a:t>
            </a:r>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chip</a:t>
            </a:r>
            <a:r>
              <a:rPr lang="en-US" sz="1600">
                <a:cs typeface="Times New Roman" pitchFamily="18" charset="0"/>
                <a:sym typeface="Symbol" pitchFamily="18" charset="2"/>
              </a:rPr>
              <a:t> * G/B	=  </a:t>
            </a:r>
            <a:r>
              <a:rPr lang="en-US" sz="1600" u="sng">
                <a:cs typeface="Times New Roman" pitchFamily="18" charset="0"/>
                <a:sym typeface="Symbol" pitchFamily="18" charset="2"/>
              </a:rPr>
              <a:t>37 </a:t>
            </a:r>
            <a:r>
              <a:rPr lang="en-US"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a:t>
            </a:r>
            <a:r>
              <a:rPr lang="en-US" sz="1600" b="1">
                <a:cs typeface="Times New Roman" pitchFamily="18" charset="0"/>
                <a:sym typeface="Symbol" pitchFamily="18" charset="2"/>
              </a:rPr>
              <a:t> </a:t>
            </a:r>
            <a:endParaRPr lang="en-US" sz="1600">
              <a:cs typeface="Times New Roman" pitchFamily="18" charset="0"/>
              <a:sym typeface="Symbol" pitchFamily="18" charset="2"/>
            </a:endParaRPr>
          </a:p>
        </p:txBody>
      </p:sp>
      <p:sp>
        <p:nvSpPr>
          <p:cNvPr id="10245" name="Text Box 5"/>
          <p:cNvSpPr txBox="1">
            <a:spLocks noChangeArrowheads="1"/>
          </p:cNvSpPr>
          <p:nvPr/>
        </p:nvSpPr>
        <p:spPr bwMode="auto">
          <a:xfrm>
            <a:off x="152400" y="152400"/>
            <a:ext cx="4097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a:cs typeface="Times New Roman" pitchFamily="18" charset="0"/>
              </a:rPr>
              <a:t>typical spectral sensitivities from CCD Sensors:</a:t>
            </a:r>
          </a:p>
        </p:txBody>
      </p:sp>
      <p:sp>
        <p:nvSpPr>
          <p:cNvPr id="10246" name="Line 6"/>
          <p:cNvSpPr>
            <a:spLocks noChangeShapeType="1"/>
          </p:cNvSpPr>
          <p:nvPr/>
        </p:nvSpPr>
        <p:spPr bwMode="auto">
          <a:xfrm>
            <a:off x="4724400" y="0"/>
            <a:ext cx="0" cy="6858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0247" name="Rectangle 7"/>
          <p:cNvSpPr>
            <a:spLocks noChangeArrowheads="1"/>
          </p:cNvSpPr>
          <p:nvPr/>
        </p:nvSpPr>
        <p:spPr bwMode="auto">
          <a:xfrm>
            <a:off x="7467600" y="3657600"/>
            <a:ext cx="1143000" cy="3048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248" name="Line 8"/>
          <p:cNvSpPr>
            <a:spLocks noChangeShapeType="1"/>
          </p:cNvSpPr>
          <p:nvPr/>
        </p:nvSpPr>
        <p:spPr bwMode="auto">
          <a:xfrm flipH="1">
            <a:off x="1979613" y="188913"/>
            <a:ext cx="2879725" cy="18002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57356" name="Line 1036"/>
          <p:cNvSpPr>
            <a:spLocks noChangeShapeType="1"/>
          </p:cNvSpPr>
          <p:nvPr/>
        </p:nvSpPr>
        <p:spPr bwMode="auto">
          <a:xfrm>
            <a:off x="4716463" y="4292600"/>
            <a:ext cx="3887787"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57357" name="Line 1037"/>
          <p:cNvSpPr>
            <a:spLocks noChangeShapeType="1"/>
          </p:cNvSpPr>
          <p:nvPr/>
        </p:nvSpPr>
        <p:spPr bwMode="auto">
          <a:xfrm>
            <a:off x="4716463" y="5084763"/>
            <a:ext cx="38877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57358" name="Line 1038"/>
          <p:cNvSpPr>
            <a:spLocks noChangeShapeType="1"/>
          </p:cNvSpPr>
          <p:nvPr/>
        </p:nvSpPr>
        <p:spPr bwMode="auto">
          <a:xfrm>
            <a:off x="4716463" y="5661025"/>
            <a:ext cx="38877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57359" name="Line 1039"/>
          <p:cNvSpPr>
            <a:spLocks noChangeShapeType="1"/>
          </p:cNvSpPr>
          <p:nvPr/>
        </p:nvSpPr>
        <p:spPr bwMode="auto">
          <a:xfrm>
            <a:off x="4716463" y="6308725"/>
            <a:ext cx="38877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762000" y="990600"/>
            <a:ext cx="70866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a:latin typeface="Symbol" pitchFamily="18" charset="2"/>
                <a:cs typeface="Times New Roman" pitchFamily="18" charset="0"/>
              </a:rPr>
              <a:t>s</a:t>
            </a:r>
            <a:r>
              <a:rPr lang="en-US" sz="1600" baseline="-30000">
                <a:cs typeface="Times New Roman" pitchFamily="18" charset="0"/>
              </a:rPr>
              <a:t>cor</a:t>
            </a:r>
            <a:r>
              <a:rPr lang="en-US" sz="1600">
                <a:cs typeface="Times New Roman" pitchFamily="18" charset="0"/>
              </a:rPr>
              <a:t> = (</a:t>
            </a:r>
            <a:r>
              <a:rPr lang="en-US" sz="1600">
                <a:latin typeface="Symbol" pitchFamily="18" charset="2"/>
                <a:cs typeface="Times New Roman" pitchFamily="18" charset="0"/>
              </a:rPr>
              <a:t>s</a:t>
            </a:r>
            <a:r>
              <a:rPr lang="en-US" sz="1600" baseline="-30000">
                <a:cs typeface="Times New Roman" pitchFamily="18" charset="0"/>
              </a:rPr>
              <a:t>diff</a:t>
            </a:r>
            <a:r>
              <a:rPr lang="en-US" sz="1600" baseline="30000">
                <a:cs typeface="Times New Roman" pitchFamily="18" charset="0"/>
              </a:rPr>
              <a:t> 2</a:t>
            </a:r>
            <a:r>
              <a:rPr lang="en-US" sz="1600">
                <a:cs typeface="Times New Roman" pitchFamily="18" charset="0"/>
              </a:rPr>
              <a:t> + </a:t>
            </a:r>
            <a:r>
              <a:rPr lang="en-US" sz="1600">
                <a:latin typeface="Symbol" pitchFamily="18" charset="2"/>
                <a:cs typeface="Times New Roman" pitchFamily="18" charset="0"/>
              </a:rPr>
              <a:t>s</a:t>
            </a:r>
            <a:r>
              <a:rPr lang="en-US" sz="1600" baseline="-30000">
                <a:cs typeface="Times New Roman" pitchFamily="18" charset="0"/>
              </a:rPr>
              <a:t>depth</a:t>
            </a:r>
            <a:r>
              <a:rPr lang="en-US" sz="1600" baseline="30000">
                <a:cs typeface="Times New Roman" pitchFamily="18" charset="0"/>
              </a:rPr>
              <a:t> 2</a:t>
            </a:r>
            <a:r>
              <a:rPr lang="en-US" sz="1600">
                <a:cs typeface="Times New Roman" pitchFamily="18" charset="0"/>
              </a:rPr>
              <a:t> +</a:t>
            </a:r>
            <a:r>
              <a:rPr lang="en-US" sz="1600">
                <a:latin typeface="Symbol" pitchFamily="18" charset="2"/>
                <a:cs typeface="Times New Roman" pitchFamily="18" charset="0"/>
              </a:rPr>
              <a:t> s</a:t>
            </a:r>
            <a:r>
              <a:rPr lang="en-US" sz="1600" baseline="-30000">
                <a:cs typeface="Times New Roman" pitchFamily="18" charset="0"/>
              </a:rPr>
              <a:t>arc</a:t>
            </a:r>
            <a:r>
              <a:rPr lang="en-US" sz="1600" baseline="30000">
                <a:cs typeface="Times New Roman" pitchFamily="18" charset="0"/>
              </a:rPr>
              <a:t>2</a:t>
            </a:r>
            <a:r>
              <a:rPr lang="en-US" sz="1600">
                <a:cs typeface="Times New Roman" pitchFamily="18" charset="0"/>
              </a:rPr>
              <a:t> + </a:t>
            </a:r>
            <a:r>
              <a:rPr lang="en-US" sz="1600">
                <a:latin typeface="Symbol" pitchFamily="18" charset="2"/>
                <a:cs typeface="Times New Roman" pitchFamily="18" charset="0"/>
              </a:rPr>
              <a:t>s</a:t>
            </a:r>
            <a:r>
              <a:rPr lang="en-US" sz="1600" baseline="-30000">
                <a:cs typeface="Times New Roman" pitchFamily="18" charset="0"/>
              </a:rPr>
              <a:t>camera</a:t>
            </a:r>
            <a:r>
              <a:rPr lang="en-US" sz="1600" baseline="30000">
                <a:cs typeface="Times New Roman" pitchFamily="18" charset="0"/>
              </a:rPr>
              <a:t> 2</a:t>
            </a:r>
            <a:r>
              <a:rPr lang="en-US" sz="1600">
                <a:cs typeface="Times New Roman" pitchFamily="18" charset="0"/>
              </a:rPr>
              <a:t>)</a:t>
            </a:r>
            <a:r>
              <a:rPr lang="en-US" sz="1600" baseline="30000">
                <a:cs typeface="Times New Roman" pitchFamily="18" charset="0"/>
              </a:rPr>
              <a:t>1/2</a:t>
            </a:r>
            <a:r>
              <a:rPr lang="en-US" sz="1600">
                <a:cs typeface="Times New Roman" pitchFamily="18" charset="0"/>
              </a:rPr>
              <a:t> 		= 579 </a:t>
            </a:r>
            <a:r>
              <a:rPr lang="en-US" sz="1600">
                <a:latin typeface="Symbol" pitchFamily="18" charset="2"/>
                <a:cs typeface="Times New Roman" pitchFamily="18" charset="0"/>
              </a:rPr>
              <a:t>m</a:t>
            </a:r>
            <a:r>
              <a:rPr lang="en-US" sz="1600">
                <a:cs typeface="Times New Roman" pitchFamily="18" charset="0"/>
              </a:rPr>
              <a:t>m ; (horizontal)</a:t>
            </a:r>
          </a:p>
          <a:p>
            <a:pPr eaLnBrk="0" hangingPunct="0"/>
            <a:r>
              <a:rPr lang="en-US" sz="1600">
                <a:latin typeface="Symbol" pitchFamily="18" charset="2"/>
                <a:cs typeface="Times New Roman" pitchFamily="18" charset="0"/>
              </a:rPr>
              <a:t>s</a:t>
            </a:r>
            <a:r>
              <a:rPr lang="en-US" sz="1600" baseline="-30000">
                <a:cs typeface="Times New Roman" pitchFamily="18" charset="0"/>
              </a:rPr>
              <a:t>cor</a:t>
            </a:r>
            <a:r>
              <a:rPr lang="en-US" sz="1600">
                <a:cs typeface="Times New Roman" pitchFamily="18" charset="0"/>
              </a:rPr>
              <a:t> = (</a:t>
            </a:r>
            <a:r>
              <a:rPr lang="en-US" sz="1600">
                <a:latin typeface="Symbol" pitchFamily="18" charset="2"/>
                <a:cs typeface="Times New Roman" pitchFamily="18" charset="0"/>
              </a:rPr>
              <a:t>s</a:t>
            </a:r>
            <a:r>
              <a:rPr lang="en-US" sz="1600" baseline="-30000">
                <a:cs typeface="Times New Roman" pitchFamily="18" charset="0"/>
              </a:rPr>
              <a:t>diff</a:t>
            </a:r>
            <a:r>
              <a:rPr lang="en-US" sz="1600" baseline="30000">
                <a:cs typeface="Times New Roman" pitchFamily="18" charset="0"/>
              </a:rPr>
              <a:t> 2</a:t>
            </a:r>
            <a:r>
              <a:rPr lang="en-US" sz="1600">
                <a:cs typeface="Times New Roman" pitchFamily="18" charset="0"/>
              </a:rPr>
              <a:t> + </a:t>
            </a:r>
            <a:r>
              <a:rPr lang="en-US" sz="1600">
                <a:latin typeface="Symbol" pitchFamily="18" charset="2"/>
                <a:cs typeface="Times New Roman" pitchFamily="18" charset="0"/>
              </a:rPr>
              <a:t>s</a:t>
            </a:r>
            <a:r>
              <a:rPr lang="en-US" sz="1600" baseline="-30000">
                <a:cs typeface="Times New Roman" pitchFamily="18" charset="0"/>
              </a:rPr>
              <a:t>depth</a:t>
            </a:r>
            <a:r>
              <a:rPr lang="en-US" sz="1600" baseline="30000">
                <a:cs typeface="Times New Roman" pitchFamily="18" charset="0"/>
              </a:rPr>
              <a:t> 2</a:t>
            </a:r>
            <a:r>
              <a:rPr lang="en-US" sz="1600">
                <a:cs typeface="Times New Roman" pitchFamily="18" charset="0"/>
              </a:rPr>
              <a:t> +</a:t>
            </a:r>
            <a:r>
              <a:rPr lang="en-US" sz="1600">
                <a:latin typeface="Symbol" pitchFamily="18" charset="2"/>
                <a:cs typeface="Times New Roman" pitchFamily="18" charset="0"/>
              </a:rPr>
              <a:t> s</a:t>
            </a:r>
            <a:r>
              <a:rPr lang="en-US" sz="1600" baseline="-30000">
                <a:cs typeface="Times New Roman" pitchFamily="18" charset="0"/>
              </a:rPr>
              <a:t>camera</a:t>
            </a:r>
            <a:r>
              <a:rPr lang="en-US" sz="1600" baseline="30000">
                <a:cs typeface="Times New Roman" pitchFamily="18" charset="0"/>
              </a:rPr>
              <a:t> 2</a:t>
            </a:r>
            <a:r>
              <a:rPr lang="en-US" sz="1600">
                <a:cs typeface="Times New Roman" pitchFamily="18" charset="0"/>
              </a:rPr>
              <a:t>)</a:t>
            </a:r>
            <a:r>
              <a:rPr lang="en-US" sz="1600" baseline="30000">
                <a:cs typeface="Times New Roman" pitchFamily="18" charset="0"/>
              </a:rPr>
              <a:t>1/2</a:t>
            </a:r>
            <a:r>
              <a:rPr lang="en-US" sz="1600">
                <a:cs typeface="Times New Roman" pitchFamily="18" charset="0"/>
              </a:rPr>
              <a:t> 		= 617 </a:t>
            </a:r>
            <a:r>
              <a:rPr lang="en-US" sz="1600">
                <a:latin typeface="Symbol" pitchFamily="18" charset="2"/>
                <a:cs typeface="Times New Roman" pitchFamily="18" charset="0"/>
              </a:rPr>
              <a:t>m</a:t>
            </a:r>
            <a:r>
              <a:rPr lang="en-US" sz="1600">
                <a:cs typeface="Times New Roman" pitchFamily="18" charset="0"/>
              </a:rPr>
              <a:t>m ; (vertical)</a:t>
            </a:r>
          </a:p>
          <a:p>
            <a:pPr eaLnBrk="0" hangingPunct="0"/>
            <a:endParaRPr lang="en-US" sz="1600">
              <a:cs typeface="Times New Roman" pitchFamily="18" charset="0"/>
            </a:endParaRPr>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657600"/>
            <a:ext cx="4257675" cy="2924175"/>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3581400"/>
            <a:ext cx="3962400" cy="2466975"/>
          </a:xfrm>
          <a:prstGeom prst="rect">
            <a:avLst/>
          </a:prstGeom>
          <a:noFill/>
          <a:extLst>
            <a:ext uri="{909E8E84-426E-40DD-AFC4-6F175D3DCCD1}">
              <a14:hiddenFill xmlns:a14="http://schemas.microsoft.com/office/drawing/2010/main">
                <a:solidFill>
                  <a:srgbClr val="FFFFFF"/>
                </a:solidFill>
              </a14:hiddenFill>
            </a:ext>
          </a:extLst>
        </p:spPr>
      </p:pic>
      <p:sp>
        <p:nvSpPr>
          <p:cNvPr id="11269" name="Text Box 5"/>
          <p:cNvSpPr txBox="1">
            <a:spLocks noChangeArrowheads="1"/>
          </p:cNvSpPr>
          <p:nvPr/>
        </p:nvSpPr>
        <p:spPr bwMode="auto">
          <a:xfrm>
            <a:off x="5029200" y="2743200"/>
            <a:ext cx="37338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1600" u="sng">
                <a:cs typeface="Times New Roman" pitchFamily="18" charset="0"/>
                <a:sym typeface="Symbol" pitchFamily="18" charset="2"/>
              </a:rPr>
              <a:t>Vertical:</a:t>
            </a:r>
          </a:p>
          <a:p>
            <a:pPr eaLnBrk="0" hangingPunct="0"/>
            <a:r>
              <a:rPr lang="en-US" sz="1600">
                <a:latin typeface="Symbol" pitchFamily="18" charset="2"/>
                <a:cs typeface="Times New Roman" pitchFamily="18" charset="0"/>
              </a:rPr>
              <a:t>s</a:t>
            </a:r>
            <a:r>
              <a:rPr lang="en-US" sz="1600" baseline="-30000">
                <a:cs typeface="Times New Roman" pitchFamily="18" charset="0"/>
              </a:rPr>
              <a:t>cor </a:t>
            </a:r>
            <a:r>
              <a:rPr lang="en-US" sz="1600">
                <a:cs typeface="Times New Roman" pitchFamily="18" charset="0"/>
                <a:sym typeface="Symbol" pitchFamily="18" charset="2"/>
              </a:rPr>
              <a:t>= [(L/2 * </a:t>
            </a:r>
            <a:r>
              <a:rPr lang="en-US" sz="1600">
                <a:latin typeface="Symbol" pitchFamily="18" charset="2"/>
                <a:cs typeface="Times New Roman" pitchFamily="18" charset="0"/>
              </a:rPr>
              <a:t>)</a:t>
            </a:r>
            <a:r>
              <a:rPr lang="en-US" sz="1600" baseline="30000">
                <a:latin typeface="Symbol" pitchFamily="18" charset="2"/>
                <a:cs typeface="Times New Roman" pitchFamily="18" charset="0"/>
                <a:sym typeface="Symbol" pitchFamily="18" charset="2"/>
              </a:rPr>
              <a:t>2</a:t>
            </a:r>
            <a:r>
              <a:rPr lang="en-US" sz="1600">
                <a:latin typeface="Symbol" pitchFamily="18" charset="2"/>
                <a:cs typeface="Times New Roman" pitchFamily="18" charset="0"/>
                <a:sym typeface="Symbol" pitchFamily="18" charset="2"/>
              </a:rPr>
              <a:t> + (0.47 *  l</a:t>
            </a:r>
            <a:r>
              <a:rPr lang="en-US" sz="1600">
                <a:cs typeface="Times New Roman" pitchFamily="18" charset="0"/>
                <a:sym typeface="Symbol" pitchFamily="18" charset="2"/>
              </a:rPr>
              <a:t>/</a:t>
            </a:r>
            <a:r>
              <a:rPr lang="en-US" sz="1600">
                <a:latin typeface="Symbol" pitchFamily="18" charset="2"/>
                <a:cs typeface="Times New Roman" pitchFamily="18" charset="0"/>
              </a:rPr>
              <a:t>)</a:t>
            </a:r>
            <a:r>
              <a:rPr lang="en-US" sz="1600" baseline="30000">
                <a:latin typeface="Symbol" pitchFamily="18" charset="2"/>
                <a:cs typeface="Times New Roman" pitchFamily="18" charset="0"/>
                <a:sym typeface="Symbol" pitchFamily="18" charset="2"/>
              </a:rPr>
              <a:t>2</a:t>
            </a:r>
            <a:r>
              <a:rPr lang="en-US" sz="1600">
                <a:latin typeface="Symbol" pitchFamily="18" charset="2"/>
                <a:cs typeface="Times New Roman" pitchFamily="18" charset="0"/>
                <a:sym typeface="Symbol" pitchFamily="18" charset="2"/>
              </a:rPr>
              <a:t>]</a:t>
            </a:r>
            <a:r>
              <a:rPr lang="en-US" sz="1600" baseline="30000">
                <a:latin typeface="Symbol" pitchFamily="18" charset="2"/>
                <a:cs typeface="Times New Roman" pitchFamily="18" charset="0"/>
                <a:sym typeface="Symbol" pitchFamily="18" charset="2"/>
              </a:rPr>
              <a:t>1/2    </a:t>
            </a:r>
            <a:r>
              <a:rPr lang="en-US" sz="1600">
                <a:cs typeface="Times New Roman" pitchFamily="18" charset="0"/>
                <a:sym typeface="Symbol" pitchFamily="18" charset="2"/>
              </a:rPr>
              <a:t>with L </a:t>
            </a:r>
            <a:r>
              <a:rPr lang="en-US" sz="1600">
                <a:cs typeface="Times New Roman" pitchFamily="18" charset="0"/>
              </a:rPr>
              <a:t> </a:t>
            </a:r>
            <a:r>
              <a:rPr lang="en-US" sz="1600">
                <a:latin typeface="Symbol" pitchFamily="18" charset="2"/>
                <a:cs typeface="Times New Roman" pitchFamily="18" charset="0"/>
                <a:sym typeface="Symbol" pitchFamily="18" charset="2"/>
              </a:rPr>
              <a:t>r</a:t>
            </a:r>
            <a:r>
              <a:rPr lang="en-US" sz="1600">
                <a:cs typeface="Times New Roman" pitchFamily="18" charset="0"/>
                <a:sym typeface="Symbol" pitchFamily="18" charset="2"/>
              </a:rPr>
              <a:t> tan </a:t>
            </a:r>
            <a:r>
              <a:rPr lang="en-US" sz="1600">
                <a:cs typeface="Times New Roman" pitchFamily="18" charset="0"/>
              </a:rPr>
              <a:t> </a:t>
            </a:r>
            <a:r>
              <a:rPr lang="en-US" sz="1600">
                <a:cs typeface="Times New Roman" pitchFamily="18" charset="0"/>
                <a:sym typeface="Symbol" pitchFamily="18" charset="2"/>
              </a:rPr>
              <a:t></a:t>
            </a:r>
            <a:r>
              <a:rPr lang="en-US" sz="1600">
                <a:cs typeface="Times New Roman" pitchFamily="18" charset="0"/>
              </a:rPr>
              <a:t>  </a:t>
            </a:r>
            <a:r>
              <a:rPr lang="en-US" sz="1600">
                <a:latin typeface="Symbol" pitchFamily="18" charset="2"/>
                <a:cs typeface="Times New Roman" pitchFamily="18" charset="0"/>
                <a:sym typeface="Symbol" pitchFamily="18" charset="2"/>
              </a:rPr>
              <a:t>r</a:t>
            </a:r>
            <a:r>
              <a:rPr lang="en-US" sz="1600">
                <a:cs typeface="Times New Roman" pitchFamily="18" charset="0"/>
                <a:sym typeface="Symbol" pitchFamily="18" charset="2"/>
              </a:rPr>
              <a:t> </a:t>
            </a:r>
          </a:p>
        </p:txBody>
      </p:sp>
      <p:sp>
        <p:nvSpPr>
          <p:cNvPr id="11270" name="Text Box 6"/>
          <p:cNvSpPr txBox="1">
            <a:spLocks noChangeArrowheads="1"/>
          </p:cNvSpPr>
          <p:nvPr/>
        </p:nvSpPr>
        <p:spPr bwMode="auto">
          <a:xfrm>
            <a:off x="152400" y="2819400"/>
            <a:ext cx="4816475"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1600" u="sng">
                <a:cs typeface="Times New Roman" pitchFamily="18" charset="0"/>
              </a:rPr>
              <a:t>Horizontal:</a:t>
            </a:r>
            <a:r>
              <a:rPr lang="en-US" sz="1600">
                <a:cs typeface="Times New Roman" pitchFamily="18" charset="0"/>
              </a:rPr>
              <a:t> </a:t>
            </a:r>
          </a:p>
          <a:p>
            <a:pPr eaLnBrk="0" hangingPunct="0"/>
            <a:r>
              <a:rPr lang="en-US" sz="1600">
                <a:latin typeface="Symbol" pitchFamily="18" charset="2"/>
                <a:cs typeface="Times New Roman" pitchFamily="18" charset="0"/>
              </a:rPr>
              <a:t>s</a:t>
            </a:r>
            <a:r>
              <a:rPr lang="en-US" sz="1600" baseline="-30000">
                <a:cs typeface="Times New Roman" pitchFamily="18" charset="0"/>
              </a:rPr>
              <a:t>cor</a:t>
            </a:r>
            <a:r>
              <a:rPr lang="en-US" sz="1600">
                <a:cs typeface="Times New Roman" pitchFamily="18" charset="0"/>
              </a:rPr>
              <a:t> = [(</a:t>
            </a:r>
            <a:r>
              <a:rPr lang="en-US" sz="1600">
                <a:latin typeface="Symbol" pitchFamily="18" charset="2"/>
                <a:cs typeface="Times New Roman" pitchFamily="18" charset="0"/>
              </a:rPr>
              <a:t>r</a:t>
            </a:r>
            <a:r>
              <a:rPr lang="en-US" sz="1600">
                <a:cs typeface="Times New Roman" pitchFamily="18" charset="0"/>
              </a:rPr>
              <a:t> </a:t>
            </a:r>
            <a:r>
              <a:rPr lang="en-US" sz="1600">
                <a:cs typeface="Times New Roman" pitchFamily="18" charset="0"/>
                <a:sym typeface="Symbol" pitchFamily="18" charset="2"/>
              </a:rPr>
              <a:t></a:t>
            </a:r>
            <a:r>
              <a:rPr lang="en-US" sz="1600">
                <a:latin typeface="Symbol" pitchFamily="18" charset="2"/>
                <a:cs typeface="Times New Roman" pitchFamily="18" charset="0"/>
              </a:rPr>
              <a:t> </a:t>
            </a:r>
            <a:r>
              <a:rPr lang="en-US" sz="1600" baseline="30000">
                <a:cs typeface="Times New Roman" pitchFamily="18" charset="0"/>
                <a:sym typeface="Symbol" pitchFamily="18" charset="2"/>
              </a:rPr>
              <a:t>2</a:t>
            </a:r>
            <a:r>
              <a:rPr lang="en-US" sz="1600">
                <a:cs typeface="Times New Roman" pitchFamily="18" charset="0"/>
                <a:sym typeface="Symbol" pitchFamily="18" charset="2"/>
              </a:rPr>
              <a:t>/8)</a:t>
            </a:r>
            <a:r>
              <a:rPr lang="en-US" sz="1600" baseline="30000">
                <a:cs typeface="Times New Roman" pitchFamily="18" charset="0"/>
                <a:sym typeface="Symbol" pitchFamily="18" charset="2"/>
              </a:rPr>
              <a:t>2</a:t>
            </a:r>
            <a:r>
              <a:rPr lang="en-US" sz="1600">
                <a:cs typeface="Times New Roman" pitchFamily="18" charset="0"/>
                <a:sym typeface="Symbol" pitchFamily="18" charset="2"/>
              </a:rPr>
              <a:t> + (L/2 * </a:t>
            </a:r>
            <a:r>
              <a:rPr lang="en-US" sz="1600">
                <a:latin typeface="Symbol" pitchFamily="18" charset="2"/>
                <a:cs typeface="Times New Roman" pitchFamily="18" charset="0"/>
              </a:rPr>
              <a:t>/2)</a:t>
            </a:r>
            <a:r>
              <a:rPr lang="en-US" sz="1600" baseline="30000">
                <a:latin typeface="Symbol" pitchFamily="18" charset="2"/>
                <a:cs typeface="Times New Roman" pitchFamily="18" charset="0"/>
                <a:sym typeface="Symbol" pitchFamily="18" charset="2"/>
              </a:rPr>
              <a:t>2</a:t>
            </a:r>
            <a:r>
              <a:rPr lang="en-US" sz="1600">
                <a:latin typeface="Symbol" pitchFamily="18" charset="2"/>
                <a:cs typeface="Times New Roman" pitchFamily="18" charset="0"/>
                <a:sym typeface="Symbol" pitchFamily="18" charset="2"/>
              </a:rPr>
              <a:t> + (0.47 *  l</a:t>
            </a:r>
            <a:r>
              <a:rPr lang="en-US" sz="1600">
                <a:cs typeface="Times New Roman" pitchFamily="18" charset="0"/>
                <a:sym typeface="Symbol" pitchFamily="18" charset="2"/>
              </a:rPr>
              <a:t>/</a:t>
            </a:r>
            <a:r>
              <a:rPr lang="en-US" sz="1600">
                <a:latin typeface="Symbol" pitchFamily="18" charset="2"/>
                <a:cs typeface="Times New Roman" pitchFamily="18" charset="0"/>
              </a:rPr>
              <a:t>/2)</a:t>
            </a:r>
            <a:r>
              <a:rPr lang="en-US" sz="1600" baseline="30000">
                <a:latin typeface="Symbol" pitchFamily="18" charset="2"/>
                <a:cs typeface="Times New Roman" pitchFamily="18" charset="0"/>
                <a:sym typeface="Symbol" pitchFamily="18" charset="2"/>
              </a:rPr>
              <a:t>2</a:t>
            </a:r>
            <a:r>
              <a:rPr lang="en-US" sz="1600">
                <a:latin typeface="Symbol" pitchFamily="18" charset="2"/>
                <a:cs typeface="Times New Roman" pitchFamily="18" charset="0"/>
                <a:sym typeface="Symbol" pitchFamily="18" charset="2"/>
              </a:rPr>
              <a:t>]</a:t>
            </a:r>
            <a:r>
              <a:rPr lang="en-US" sz="1600" baseline="30000">
                <a:latin typeface="Symbol" pitchFamily="18" charset="2"/>
                <a:cs typeface="Times New Roman" pitchFamily="18" charset="0"/>
                <a:sym typeface="Symbol" pitchFamily="18" charset="2"/>
              </a:rPr>
              <a:t>1/2    </a:t>
            </a:r>
            <a:r>
              <a:rPr lang="en-US" sz="1600">
                <a:cs typeface="Times New Roman" pitchFamily="18" charset="0"/>
                <a:sym typeface="Symbol" pitchFamily="18" charset="2"/>
              </a:rPr>
              <a:t>with L </a:t>
            </a:r>
            <a:r>
              <a:rPr lang="en-US" sz="1600">
                <a:cs typeface="Times New Roman" pitchFamily="18" charset="0"/>
              </a:rPr>
              <a:t> </a:t>
            </a:r>
            <a:r>
              <a:rPr lang="en-US" sz="1600">
                <a:latin typeface="Symbol" pitchFamily="18" charset="2"/>
                <a:cs typeface="Times New Roman" pitchFamily="18" charset="0"/>
                <a:sym typeface="Symbol" pitchFamily="18" charset="2"/>
              </a:rPr>
              <a:t>r</a:t>
            </a:r>
            <a:r>
              <a:rPr lang="en-US" sz="1600">
                <a:cs typeface="Times New Roman" pitchFamily="18" charset="0"/>
                <a:sym typeface="Symbol" pitchFamily="18" charset="2"/>
              </a:rPr>
              <a:t> tan </a:t>
            </a:r>
            <a:r>
              <a:rPr lang="en-US" sz="1600">
                <a:cs typeface="Times New Roman" pitchFamily="18" charset="0"/>
              </a:rPr>
              <a:t> </a:t>
            </a:r>
            <a:r>
              <a:rPr lang="en-US" sz="1600">
                <a:cs typeface="Times New Roman" pitchFamily="18" charset="0"/>
                <a:sym typeface="Symbol" pitchFamily="18" charset="2"/>
              </a:rPr>
              <a:t></a:t>
            </a:r>
            <a:r>
              <a:rPr lang="en-US" sz="1600">
                <a:cs typeface="Times New Roman" pitchFamily="18" charset="0"/>
              </a:rPr>
              <a:t>  </a:t>
            </a:r>
            <a:r>
              <a:rPr lang="en-US" sz="1600">
                <a:latin typeface="Symbol" pitchFamily="18" charset="2"/>
                <a:cs typeface="Times New Roman" pitchFamily="18" charset="0"/>
                <a:sym typeface="Symbol" pitchFamily="18" charset="2"/>
              </a:rPr>
              <a:t>r</a:t>
            </a:r>
            <a:r>
              <a:rPr lang="en-US" sz="1600">
                <a:cs typeface="Times New Roman" pitchFamily="18" charset="0"/>
                <a:sym typeface="Symbol" pitchFamily="18" charset="2"/>
              </a:rPr>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4" name="Group 6"/>
          <p:cNvGrpSpPr>
            <a:grpSpLocks/>
          </p:cNvGrpSpPr>
          <p:nvPr/>
        </p:nvGrpSpPr>
        <p:grpSpPr bwMode="auto">
          <a:xfrm>
            <a:off x="304800" y="404813"/>
            <a:ext cx="8839200" cy="5976937"/>
            <a:chOff x="192" y="255"/>
            <a:chExt cx="5568" cy="3765"/>
          </a:xfrm>
        </p:grpSpPr>
        <p:sp>
          <p:nvSpPr>
            <p:cNvPr id="12292" name="Rectangle 4"/>
            <p:cNvSpPr>
              <a:spLocks noChangeArrowheads="1"/>
            </p:cNvSpPr>
            <p:nvPr/>
          </p:nvSpPr>
          <p:spPr bwMode="auto">
            <a:xfrm>
              <a:off x="192" y="255"/>
              <a:ext cx="5568" cy="1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457200" indent="-457200" eaLnBrk="0" hangingPunct="0"/>
              <a:endParaRPr lang="en-US" sz="1600" dirty="0">
                <a:cs typeface="Times New Roman" pitchFamily="18" charset="0"/>
              </a:endParaRPr>
            </a:p>
            <a:p>
              <a:pPr marL="457200" indent="-457200" eaLnBrk="0" hangingPunct="0"/>
              <a:r>
                <a:rPr lang="en-US" sz="1600" b="1" dirty="0">
                  <a:cs typeface="Times New Roman" pitchFamily="18" charset="0"/>
                </a:rPr>
                <a:t>1) Diffraction:</a:t>
              </a:r>
              <a:endParaRPr lang="en-US" sz="1600" dirty="0">
                <a:cs typeface="Times New Roman" pitchFamily="18" charset="0"/>
              </a:endParaRPr>
            </a:p>
            <a:p>
              <a:pPr marL="457200" indent="-457200" eaLnBrk="0" hangingPunct="0">
                <a:buFontTx/>
                <a:buAutoNum type="alphaLcParenR"/>
              </a:pPr>
              <a:r>
                <a:rPr lang="de-DE" sz="1600" dirty="0">
                  <a:cs typeface="Times New Roman" pitchFamily="18" charset="0"/>
                  <a:sym typeface="Symbol" pitchFamily="18" charset="2"/>
                </a:rPr>
                <a:t></a:t>
              </a:r>
              <a:r>
                <a:rPr lang="en-US" sz="1600" baseline="-30000" dirty="0">
                  <a:cs typeface="Times New Roman" pitchFamily="18" charset="0"/>
                </a:rPr>
                <a:t>exact</a:t>
              </a:r>
              <a:r>
                <a:rPr lang="en-US" sz="1600" dirty="0">
                  <a:cs typeface="Times New Roman" pitchFamily="18" charset="0"/>
                  <a:sym typeface="Symbol" pitchFamily="18" charset="2"/>
                </a:rPr>
                <a:t> is larger than the Gauss approximation (e.g. 0.79 </a:t>
              </a:r>
              <a:r>
                <a:rPr lang="de-DE" sz="1600" dirty="0">
                  <a:cs typeface="Times New Roman" pitchFamily="18" charset="0"/>
                  <a:sym typeface="Symbol" pitchFamily="18" charset="2"/>
                </a:rPr>
                <a:t></a:t>
              </a:r>
              <a:r>
                <a:rPr lang="en-US" sz="1600" dirty="0">
                  <a:cs typeface="Times New Roman" pitchFamily="18" charset="0"/>
                </a:rPr>
                <a:t> 1.08 </a:t>
              </a:r>
              <a:r>
                <a:rPr lang="en-US" sz="1600" dirty="0" err="1">
                  <a:cs typeface="Times New Roman" pitchFamily="18" charset="0"/>
                </a:rPr>
                <a:t>mrad</a:t>
              </a:r>
              <a:r>
                <a:rPr lang="en-US" sz="1600" dirty="0">
                  <a:cs typeface="Times New Roman" pitchFamily="18" charset="0"/>
                </a:rPr>
                <a:t> at Tristan) </a:t>
              </a:r>
            </a:p>
            <a:p>
              <a:pPr marL="457200" indent="-457200" eaLnBrk="0" hangingPunct="0">
                <a:buFontTx/>
                <a:buAutoNum type="alphaLcParenR"/>
              </a:pPr>
              <a:endParaRPr lang="en-US" sz="1600" dirty="0">
                <a:cs typeface="Times New Roman" pitchFamily="18" charset="0"/>
                <a:sym typeface="Symbol" pitchFamily="18" charset="2"/>
              </a:endParaRPr>
            </a:p>
            <a:p>
              <a:pPr marL="457200" indent="-457200" eaLnBrk="0" hangingPunct="0"/>
              <a:r>
                <a:rPr lang="en-US" sz="1600" dirty="0">
                  <a:cs typeface="Times New Roman" pitchFamily="18" charset="0"/>
                  <a:sym typeface="Symbol" pitchFamily="18" charset="2"/>
                </a:rPr>
                <a:t>b) For a </a:t>
              </a:r>
              <a:r>
                <a:rPr lang="en-US" sz="1600" dirty="0" err="1">
                  <a:cs typeface="Times New Roman" pitchFamily="18" charset="0"/>
                  <a:sym typeface="Symbol" pitchFamily="18" charset="2"/>
                </a:rPr>
                <a:t>gaussian</a:t>
              </a:r>
              <a:r>
                <a:rPr lang="en-US" sz="1600" dirty="0">
                  <a:cs typeface="Times New Roman" pitchFamily="18" charset="0"/>
                  <a:sym typeface="Symbol" pitchFamily="18" charset="2"/>
                </a:rPr>
                <a:t> beam the diffraction width is </a:t>
              </a:r>
              <a:r>
                <a:rPr lang="de-DE" sz="1600" dirty="0">
                  <a:latin typeface="Symbol" pitchFamily="18" charset="2"/>
                  <a:cs typeface="Times New Roman" pitchFamily="18" charset="0"/>
                  <a:sym typeface="Symbol" pitchFamily="18" charset="2"/>
                </a:rPr>
                <a:t>s</a:t>
              </a:r>
              <a:r>
                <a:rPr lang="en-US" sz="1600" baseline="-30000" dirty="0">
                  <a:cs typeface="Times New Roman" pitchFamily="18" charset="0"/>
                  <a:sym typeface="Symbol" pitchFamily="18" charset="2"/>
                </a:rPr>
                <a:t>diff</a:t>
              </a:r>
              <a:r>
                <a:rPr lang="de-DE" sz="1600" dirty="0">
                  <a:latin typeface="Symbol" pitchFamily="18" charset="2"/>
                  <a:cs typeface="Times New Roman" pitchFamily="18" charset="0"/>
                  <a:sym typeface="Symbol" pitchFamily="18" charset="2"/>
                </a:rPr>
                <a:t> </a:t>
              </a:r>
              <a:r>
                <a:rPr lang="de-DE" sz="1600" dirty="0">
                  <a:latin typeface="Symbol" pitchFamily="18" charset="2"/>
                  <a:cs typeface="Times New Roman" pitchFamily="18" charset="0"/>
                </a:rPr>
                <a:t> 1/p * </a:t>
              </a:r>
              <a:r>
                <a:rPr lang="de-DE" sz="1600" dirty="0">
                  <a:latin typeface="Symbol" pitchFamily="18" charset="2"/>
                  <a:cs typeface="Times New Roman" pitchFamily="18" charset="0"/>
                  <a:sym typeface="Symbol" pitchFamily="18" charset="2"/>
                </a:rPr>
                <a:t> l</a:t>
              </a:r>
              <a:r>
                <a:rPr lang="en-US" sz="1600" dirty="0">
                  <a:cs typeface="Times New Roman" pitchFamily="18" charset="0"/>
                  <a:sym typeface="Symbol" pitchFamily="18" charset="2"/>
                </a:rPr>
                <a:t>/</a:t>
              </a:r>
              <a:r>
                <a:rPr lang="de-DE" sz="1600" dirty="0">
                  <a:cs typeface="Times New Roman" pitchFamily="18" charset="0"/>
                  <a:sym typeface="Symbol" pitchFamily="18" charset="2"/>
                </a:rPr>
                <a:t></a:t>
              </a:r>
            </a:p>
            <a:p>
              <a:pPr marL="457200" indent="-457200" eaLnBrk="0" hangingPunct="0"/>
              <a:endParaRPr lang="en-US" sz="800" dirty="0">
                <a:cs typeface="Times New Roman" pitchFamily="18" charset="0"/>
              </a:endParaRPr>
            </a:p>
            <a:p>
              <a:pPr marL="457200" indent="-457200" eaLnBrk="0" hangingPunct="0"/>
              <a:r>
                <a:rPr lang="en-US" sz="1200" dirty="0">
                  <a:cs typeface="Times New Roman" pitchFamily="18" charset="0"/>
                  <a:sym typeface="Symbol" pitchFamily="18" charset="2"/>
                </a:rPr>
                <a:t>(Ref: </a:t>
              </a:r>
              <a:r>
                <a:rPr lang="en-US" sz="1200" b="1" dirty="0">
                  <a:cs typeface="Times New Roman" pitchFamily="18" charset="0"/>
                  <a:sym typeface="Symbol" pitchFamily="18" charset="2"/>
                </a:rPr>
                <a:t>ON OPTICAL RESOLUTION OF BEAM SIZE MEASUREMENTS BY MEANS OF SYNCHROTRON RADIATION</a:t>
              </a:r>
              <a:r>
                <a:rPr lang="en-US" sz="1200" dirty="0">
                  <a:cs typeface="Times New Roman" pitchFamily="18" charset="0"/>
                  <a:sym typeface="Symbol" pitchFamily="18" charset="2"/>
                </a:rPr>
                <a:t>. By A. Ogata (KEK, Tsukuba). 1991. Published in Nucl.Instrum.Meth.A301:596-598,1991)</a:t>
              </a:r>
            </a:p>
            <a:p>
              <a:pPr marL="457200" indent="-457200" eaLnBrk="0" hangingPunct="0"/>
              <a:endParaRPr lang="en-US" sz="800" dirty="0">
                <a:cs typeface="Times New Roman" pitchFamily="18" charset="0"/>
                <a:sym typeface="Symbol" pitchFamily="18" charset="2"/>
              </a:endParaRPr>
            </a:p>
            <a:p>
              <a:pPr marL="457200" indent="-457200" eaLnBrk="0" hangingPunct="0"/>
              <a:r>
                <a:rPr lang="en-US" sz="1600" dirty="0">
                  <a:cs typeface="Times New Roman" pitchFamily="18" charset="0"/>
                  <a:sym typeface="Symbol" pitchFamily="18" charset="2"/>
                </a:rPr>
                <a:t>=&gt;  </a:t>
              </a:r>
              <a:r>
                <a:rPr lang="de-DE" sz="1600" dirty="0">
                  <a:latin typeface="Symbol" pitchFamily="18" charset="2"/>
                  <a:cs typeface="Times New Roman" pitchFamily="18" charset="0"/>
                  <a:sym typeface="Symbol" pitchFamily="18" charset="2"/>
                </a:rPr>
                <a:t>s</a:t>
              </a:r>
              <a:r>
                <a:rPr lang="en-US" sz="1600" baseline="-30000" dirty="0">
                  <a:cs typeface="Times New Roman" pitchFamily="18" charset="0"/>
                  <a:sym typeface="Symbol" pitchFamily="18" charset="2"/>
                </a:rPr>
                <a:t>diff</a:t>
              </a:r>
              <a:r>
                <a:rPr lang="de-DE" sz="1600" dirty="0">
                  <a:latin typeface="Symbol" pitchFamily="18" charset="2"/>
                  <a:cs typeface="Times New Roman" pitchFamily="18" charset="0"/>
                  <a:sym typeface="Symbol" pitchFamily="18" charset="2"/>
                </a:rPr>
                <a:t> </a:t>
              </a:r>
              <a:r>
                <a:rPr lang="de-DE" sz="1600" dirty="0">
                  <a:latin typeface="Symbol" pitchFamily="18" charset="2"/>
                  <a:cs typeface="Times New Roman" pitchFamily="18" charset="0"/>
                </a:rPr>
                <a:t> 1/p * </a:t>
              </a:r>
              <a:r>
                <a:rPr lang="de-DE" sz="1600" dirty="0">
                  <a:latin typeface="Symbol" pitchFamily="18" charset="2"/>
                  <a:cs typeface="Times New Roman" pitchFamily="18" charset="0"/>
                  <a:sym typeface="Symbol" pitchFamily="18" charset="2"/>
                </a:rPr>
                <a:t> l</a:t>
              </a:r>
              <a:r>
                <a:rPr lang="en-US" sz="1600" dirty="0">
                  <a:cs typeface="Times New Roman" pitchFamily="18" charset="0"/>
                  <a:sym typeface="Symbol" pitchFamily="18" charset="2"/>
                </a:rPr>
                <a:t>/</a:t>
              </a:r>
              <a:r>
                <a:rPr lang="de-DE" sz="1600" dirty="0">
                  <a:cs typeface="Times New Roman" pitchFamily="18" charset="0"/>
                  <a:sym typeface="Symbol" pitchFamily="18" charset="2"/>
                </a:rPr>
                <a:t></a:t>
              </a:r>
              <a:r>
                <a:rPr lang="en-US" sz="1600" baseline="-30000" dirty="0">
                  <a:cs typeface="Times New Roman" pitchFamily="18" charset="0"/>
                </a:rPr>
                <a:t>exact</a:t>
              </a:r>
              <a:r>
                <a:rPr lang="en-US" sz="1600" dirty="0">
                  <a:cs typeface="Times New Roman" pitchFamily="18" charset="0"/>
                  <a:sym typeface="Symbol" pitchFamily="18" charset="2"/>
                </a:rPr>
                <a:t> = </a:t>
              </a:r>
              <a:r>
                <a:rPr lang="en-US" sz="1600" u="sng" dirty="0">
                  <a:cs typeface="Times New Roman" pitchFamily="18" charset="0"/>
                  <a:sym typeface="Symbol" pitchFamily="18" charset="2"/>
                </a:rPr>
                <a:t>218 </a:t>
              </a:r>
              <a:r>
                <a:rPr lang="de-DE" sz="1600" u="sng" dirty="0">
                  <a:latin typeface="Symbol" pitchFamily="18" charset="2"/>
                  <a:cs typeface="Times New Roman" pitchFamily="18" charset="0"/>
                  <a:sym typeface="Symbol" pitchFamily="18" charset="2"/>
                </a:rPr>
                <a:t>m</a:t>
              </a:r>
              <a:r>
                <a:rPr lang="en-US" sz="1600" u="sng" dirty="0">
                  <a:cs typeface="Times New Roman" pitchFamily="18" charset="0"/>
                  <a:sym typeface="Symbol" pitchFamily="18" charset="2"/>
                </a:rPr>
                <a:t>m</a:t>
              </a:r>
              <a:r>
                <a:rPr lang="en-US" sz="1600" dirty="0">
                  <a:cs typeface="Times New Roman" pitchFamily="18" charset="0"/>
                  <a:sym typeface="Symbol" pitchFamily="18" charset="2"/>
                </a:rPr>
                <a:t> (</a:t>
              </a:r>
              <a:r>
                <a:rPr lang="de-DE" sz="1600" dirty="0">
                  <a:cs typeface="Times New Roman" pitchFamily="18" charset="0"/>
                  <a:sym typeface="Symbol" pitchFamily="18" charset="2"/>
                </a:rPr>
                <a:t></a:t>
              </a:r>
              <a:r>
                <a:rPr lang="en-US" sz="1600" baseline="-30000" dirty="0">
                  <a:cs typeface="Times New Roman" pitchFamily="18" charset="0"/>
                </a:rPr>
                <a:t>exact</a:t>
              </a:r>
              <a:r>
                <a:rPr lang="en-US" sz="1600" dirty="0">
                  <a:cs typeface="Times New Roman" pitchFamily="18" charset="0"/>
                  <a:sym typeface="Symbol" pitchFamily="18" charset="2"/>
                </a:rPr>
                <a:t> = 0.8 </a:t>
              </a:r>
              <a:r>
                <a:rPr lang="en-US" sz="1600" dirty="0" err="1">
                  <a:cs typeface="Times New Roman" pitchFamily="18" charset="0"/>
                  <a:sym typeface="Symbol" pitchFamily="18" charset="2"/>
                </a:rPr>
                <a:t>mrad</a:t>
              </a:r>
              <a:r>
                <a:rPr lang="en-US" sz="1600" dirty="0">
                  <a:cs typeface="Times New Roman" pitchFamily="18" charset="0"/>
                  <a:sym typeface="Symbol" pitchFamily="18" charset="2"/>
                </a:rPr>
                <a:t>, </a:t>
              </a:r>
              <a:r>
                <a:rPr lang="de-DE" sz="1600" dirty="0">
                  <a:latin typeface="Symbol" pitchFamily="18" charset="2"/>
                  <a:cs typeface="Times New Roman" pitchFamily="18" charset="0"/>
                  <a:sym typeface="Symbol" pitchFamily="18" charset="2"/>
                </a:rPr>
                <a:t>l </a:t>
              </a:r>
              <a:r>
                <a:rPr lang="en-US" sz="1600" dirty="0">
                  <a:cs typeface="Times New Roman" pitchFamily="18" charset="0"/>
                  <a:sym typeface="Symbol" pitchFamily="18" charset="2"/>
                </a:rPr>
                <a:t>= 550 nm)  vertical</a:t>
              </a:r>
            </a:p>
            <a:p>
              <a:pPr marL="457200" indent="-457200" eaLnBrk="0" hangingPunct="0"/>
              <a:r>
                <a:rPr lang="en-US" sz="1200" b="1" dirty="0">
                  <a:cs typeface="Times New Roman" pitchFamily="18" charset="0"/>
                  <a:sym typeface="Symbol" pitchFamily="18" charset="2"/>
                </a:rPr>
                <a:t/>
              </a:r>
              <a:br>
                <a:rPr lang="en-US" sz="1200" b="1" dirty="0">
                  <a:cs typeface="Times New Roman" pitchFamily="18" charset="0"/>
                  <a:sym typeface="Symbol" pitchFamily="18" charset="2"/>
                </a:rPr>
              </a:br>
              <a:endParaRPr lang="en-US" sz="1200" dirty="0">
                <a:cs typeface="Times New Roman" pitchFamily="18" charset="0"/>
                <a:sym typeface="Symbol" pitchFamily="18" charset="2"/>
              </a:endParaRPr>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 y="1763"/>
              <a:ext cx="2592" cy="2257"/>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2" y="1804"/>
              <a:ext cx="2700" cy="2168"/>
            </a:xfrm>
            <a:prstGeom prst="rect">
              <a:avLst/>
            </a:prstGeom>
            <a:noFill/>
            <a:extLst>
              <a:ext uri="{909E8E84-426E-40DD-AFC4-6F175D3DCCD1}">
                <a14:hiddenFill xmlns:a14="http://schemas.microsoft.com/office/drawing/2010/main">
                  <a:solidFill>
                    <a:srgbClr val="FFFFFF"/>
                  </a:solidFill>
                </a14:hiddenFill>
              </a:ext>
            </a:extLst>
          </p:spPr>
        </p:pic>
      </p:grpSp>
      <p:sp>
        <p:nvSpPr>
          <p:cNvPr id="12293" name="Text Box 5"/>
          <p:cNvSpPr txBox="1">
            <a:spLocks noChangeArrowheads="1"/>
          </p:cNvSpPr>
          <p:nvPr/>
        </p:nvSpPr>
        <p:spPr bwMode="auto">
          <a:xfrm>
            <a:off x="1187624" y="220147"/>
            <a:ext cx="57262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u="sng" dirty="0" smtClean="0">
                <a:solidFill>
                  <a:srgbClr val="FF0000"/>
                </a:solidFill>
                <a:latin typeface="Comic Sans MS" pitchFamily="66" charset="0"/>
              </a:rPr>
              <a:t>Discussion: So found correction terms too large!!!</a:t>
            </a:r>
            <a:endParaRPr lang="en-GB" sz="1800" dirty="0">
              <a:solidFill>
                <a:srgbClr val="FF0000"/>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91" name="Picture 7" descr="Pictur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69988" name="Text Box 4"/>
          <p:cNvSpPr txBox="1">
            <a:spLocks noChangeArrowheads="1"/>
          </p:cNvSpPr>
          <p:nvPr/>
        </p:nvSpPr>
        <p:spPr bwMode="auto">
          <a:xfrm>
            <a:off x="466725" y="4581525"/>
            <a:ext cx="7200900"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buFont typeface="Wingdings" pitchFamily="2" charset="2"/>
              <a:buChar char="§"/>
            </a:pPr>
            <a:r>
              <a:rPr lang="de-DE" dirty="0">
                <a:solidFill>
                  <a:schemeClr val="bg1"/>
                </a:solidFill>
                <a:latin typeface="Comic Sans MS" pitchFamily="66" charset="0"/>
              </a:rPr>
              <a:t> </a:t>
            </a:r>
            <a:r>
              <a:rPr lang="de-DE" dirty="0" err="1">
                <a:solidFill>
                  <a:schemeClr val="bg1"/>
                </a:solidFill>
                <a:latin typeface="Comic Sans MS" pitchFamily="66" charset="0"/>
              </a:rPr>
              <a:t>Introduction</a:t>
            </a:r>
            <a:endParaRPr lang="de-DE" dirty="0">
              <a:solidFill>
                <a:schemeClr val="bg1"/>
              </a:solidFill>
              <a:latin typeface="Comic Sans MS" pitchFamily="66" charset="0"/>
            </a:endParaRPr>
          </a:p>
          <a:p>
            <a:pPr>
              <a:spcBef>
                <a:spcPct val="50000"/>
              </a:spcBef>
              <a:buFont typeface="Wingdings" pitchFamily="2" charset="2"/>
              <a:buChar char="§"/>
            </a:pPr>
            <a:r>
              <a:rPr lang="de-DE" dirty="0">
                <a:solidFill>
                  <a:schemeClr val="bg1"/>
                </a:solidFill>
                <a:latin typeface="Comic Sans MS" pitchFamily="66" charset="0"/>
              </a:rPr>
              <a:t> Resolution </a:t>
            </a:r>
            <a:r>
              <a:rPr lang="de-DE" dirty="0" err="1">
                <a:solidFill>
                  <a:schemeClr val="bg1"/>
                </a:solidFill>
                <a:latin typeface="Comic Sans MS" pitchFamily="66" charset="0"/>
              </a:rPr>
              <a:t>limits</a:t>
            </a:r>
            <a:endParaRPr lang="de-DE" dirty="0">
              <a:solidFill>
                <a:schemeClr val="bg1"/>
              </a:solidFill>
              <a:latin typeface="Comic Sans MS" pitchFamily="66" charset="0"/>
            </a:endParaRPr>
          </a:p>
          <a:p>
            <a:pPr>
              <a:spcBef>
                <a:spcPct val="50000"/>
              </a:spcBef>
              <a:buFont typeface="Wingdings" pitchFamily="2" charset="2"/>
              <a:buChar char="§"/>
            </a:pPr>
            <a:r>
              <a:rPr lang="de-DE" dirty="0">
                <a:solidFill>
                  <a:schemeClr val="bg1"/>
                </a:solidFill>
                <a:latin typeface="Comic Sans MS" pitchFamily="66" charset="0"/>
              </a:rPr>
              <a:t> Small Emittance </a:t>
            </a:r>
            <a:r>
              <a:rPr lang="de-DE" dirty="0" err="1">
                <a:solidFill>
                  <a:schemeClr val="bg1"/>
                </a:solidFill>
                <a:latin typeface="Comic Sans MS" pitchFamily="66" charset="0"/>
              </a:rPr>
              <a:t>Measurements</a:t>
            </a:r>
            <a:endParaRPr lang="de-DE" dirty="0">
              <a:solidFill>
                <a:schemeClr val="bg1"/>
              </a:solidFill>
              <a:latin typeface="Comic Sans MS" pitchFamily="66" charset="0"/>
            </a:endParaRPr>
          </a:p>
          <a:p>
            <a:pPr>
              <a:spcBef>
                <a:spcPct val="50000"/>
              </a:spcBef>
              <a:buFont typeface="Wingdings" pitchFamily="2" charset="2"/>
              <a:buChar char="§"/>
            </a:pPr>
            <a:r>
              <a:rPr lang="de-DE" dirty="0">
                <a:solidFill>
                  <a:schemeClr val="tx1">
                    <a:lumMod val="75000"/>
                    <a:lumOff val="25000"/>
                  </a:schemeClr>
                </a:solidFill>
                <a:latin typeface="Comic Sans MS" pitchFamily="66" charset="0"/>
              </a:rPr>
              <a:t> </a:t>
            </a:r>
            <a:r>
              <a:rPr lang="de-DE" dirty="0" smtClean="0">
                <a:solidFill>
                  <a:schemeClr val="tx1">
                    <a:lumMod val="75000"/>
                    <a:lumOff val="25000"/>
                  </a:schemeClr>
                </a:solidFill>
                <a:latin typeface="Comic Sans MS" pitchFamily="66" charset="0"/>
              </a:rPr>
              <a:t>(Proton </a:t>
            </a:r>
            <a:r>
              <a:rPr lang="de-DE" dirty="0">
                <a:solidFill>
                  <a:schemeClr val="tx1">
                    <a:lumMod val="75000"/>
                    <a:lumOff val="25000"/>
                  </a:schemeClr>
                </a:solidFill>
                <a:latin typeface="Comic Sans MS" pitchFamily="66" charset="0"/>
              </a:rPr>
              <a:t>Synchrotron Radiation </a:t>
            </a:r>
            <a:r>
              <a:rPr lang="de-DE" dirty="0" err="1" smtClean="0">
                <a:solidFill>
                  <a:schemeClr val="tx1">
                    <a:lumMod val="75000"/>
                    <a:lumOff val="25000"/>
                  </a:schemeClr>
                </a:solidFill>
                <a:latin typeface="Comic Sans MS" pitchFamily="66" charset="0"/>
              </a:rPr>
              <a:t>Diagnostics</a:t>
            </a:r>
            <a:r>
              <a:rPr lang="de-DE" dirty="0" smtClean="0">
                <a:solidFill>
                  <a:schemeClr val="tx1">
                    <a:lumMod val="75000"/>
                    <a:lumOff val="25000"/>
                  </a:schemeClr>
                </a:solidFill>
                <a:latin typeface="Comic Sans MS" pitchFamily="66" charset="0"/>
              </a:rPr>
              <a:t>)</a:t>
            </a:r>
            <a:endParaRPr lang="en-GB" dirty="0">
              <a:solidFill>
                <a:schemeClr val="tx1">
                  <a:lumMod val="75000"/>
                  <a:lumOff val="25000"/>
                </a:schemeClr>
              </a:solidFill>
              <a:latin typeface="Comic Sans MS" pitchFamily="66" charset="0"/>
            </a:endParaRPr>
          </a:p>
        </p:txBody>
      </p:sp>
      <p:sp>
        <p:nvSpPr>
          <p:cNvPr id="169990" name="Rectangle 6"/>
          <p:cNvSpPr>
            <a:spLocks noGrp="1" noChangeArrowheads="1"/>
          </p:cNvSpPr>
          <p:nvPr>
            <p:ph type="ctrTitle"/>
          </p:nvPr>
        </p:nvSpPr>
        <p:spPr>
          <a:xfrm>
            <a:off x="760413" y="1292225"/>
            <a:ext cx="7772400" cy="1470025"/>
          </a:xfrm>
          <a:noFill/>
          <a:ln/>
        </p:spPr>
        <p:txBody>
          <a:bodyPr/>
          <a:lstStyle/>
          <a:p>
            <a:r>
              <a:rPr lang="en-GB" sz="3600" dirty="0">
                <a:solidFill>
                  <a:schemeClr val="bg1"/>
                </a:solidFill>
                <a:latin typeface="Comic Sans MS" pitchFamily="66" charset="0"/>
              </a:rPr>
              <a:t>Synchrotron Light Profile </a:t>
            </a:r>
            <a:r>
              <a:rPr lang="en-GB" sz="3600" dirty="0" smtClean="0">
                <a:solidFill>
                  <a:schemeClr val="bg1"/>
                </a:solidFill>
                <a:latin typeface="Comic Sans MS" pitchFamily="66" charset="0"/>
              </a:rPr>
              <a:t>Monitor </a:t>
            </a:r>
            <a:r>
              <a:rPr lang="de-DE" sz="3600" dirty="0">
                <a:solidFill>
                  <a:schemeClr val="bg1"/>
                </a:solidFill>
                <a:latin typeface="Comic Sans MS" pitchFamily="66" charset="0"/>
              </a:rPr>
              <a:t/>
            </a:r>
            <a:br>
              <a:rPr lang="de-DE" sz="3600" dirty="0">
                <a:solidFill>
                  <a:schemeClr val="bg1"/>
                </a:solidFill>
                <a:latin typeface="Comic Sans MS" pitchFamily="66" charset="0"/>
              </a:rPr>
            </a:br>
            <a:endParaRPr lang="en-GB" sz="3600" dirty="0">
              <a:solidFill>
                <a:schemeClr val="bg1"/>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99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ChangeArrowheads="1"/>
          </p:cNvSpPr>
          <p:nvPr/>
        </p:nvSpPr>
        <p:spPr bwMode="auto">
          <a:xfrm>
            <a:off x="457200" y="533400"/>
            <a:ext cx="8382000" cy="167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b="1">
                <a:cs typeface="Times New Roman" pitchFamily="18" charset="0"/>
              </a:rPr>
              <a:t>2) Depth of field:</a:t>
            </a:r>
            <a:endParaRPr lang="en-US" sz="1600">
              <a:cs typeface="Times New Roman" pitchFamily="18" charset="0"/>
            </a:endParaRPr>
          </a:p>
          <a:p>
            <a:pPr eaLnBrk="0" hangingPunct="0"/>
            <a:r>
              <a:rPr lang="en-US" sz="1600">
                <a:cs typeface="Times New Roman" pitchFamily="18" charset="0"/>
              </a:rPr>
              <a:t>The formula R</a:t>
            </a:r>
            <a:r>
              <a:rPr lang="en-US" sz="1600" baseline="-30000">
                <a:cs typeface="Times New Roman" pitchFamily="18" charset="0"/>
              </a:rPr>
              <a:t>depth</a:t>
            </a:r>
            <a:r>
              <a:rPr lang="de-DE" sz="1600">
                <a:latin typeface="Symbol" pitchFamily="18" charset="2"/>
                <a:cs typeface="Times New Roman" pitchFamily="18" charset="0"/>
              </a:rPr>
              <a:t> = </a:t>
            </a:r>
            <a:r>
              <a:rPr lang="en-US" sz="1600">
                <a:cs typeface="Times New Roman" pitchFamily="18" charset="0"/>
              </a:rPr>
              <a:t> L/2 * </a:t>
            </a:r>
            <a:r>
              <a:rPr lang="de-DE" sz="1600">
                <a:cs typeface="Times New Roman" pitchFamily="18" charset="0"/>
                <a:sym typeface="Symbol" pitchFamily="18" charset="2"/>
              </a:rPr>
              <a:t></a:t>
            </a:r>
            <a:r>
              <a:rPr lang="de-DE" sz="1600">
                <a:latin typeface="Symbol" pitchFamily="18" charset="2"/>
                <a:cs typeface="Times New Roman" pitchFamily="18" charset="0"/>
              </a:rPr>
              <a:t>/2 </a:t>
            </a:r>
            <a:r>
              <a:rPr lang="en-US" sz="1600">
                <a:cs typeface="Times New Roman" pitchFamily="18" charset="0"/>
                <a:sym typeface="Symbol" pitchFamily="18" charset="2"/>
              </a:rPr>
              <a:t>describes the radius of the distribution due to the depth of field effect. It is not gaussian and has long tails. The resolution of an image is probably much better than the formula above. A gaussian approximation with the same integral is shown in the figure below resulting in a width of</a:t>
            </a:r>
            <a:r>
              <a:rPr lang="de-DE" sz="1600">
                <a:latin typeface="Symbol" pitchFamily="18" charset="2"/>
                <a:cs typeface="Times New Roman" pitchFamily="18" charset="0"/>
                <a:sym typeface="Symbol" pitchFamily="18" charset="2"/>
              </a:rPr>
              <a:t> s</a:t>
            </a:r>
            <a:r>
              <a:rPr lang="en-US" sz="1600" baseline="-30000">
                <a:cs typeface="Times New Roman" pitchFamily="18" charset="0"/>
                <a:sym typeface="Symbol" pitchFamily="18" charset="2"/>
              </a:rPr>
              <a:t>depth </a:t>
            </a:r>
            <a:r>
              <a:rPr lang="de-DE" sz="1600">
                <a:latin typeface="Symbol" pitchFamily="18" charset="2"/>
                <a:cs typeface="Times New Roman" pitchFamily="18" charset="0"/>
                <a:sym typeface="Symbol" pitchFamily="18" charset="2"/>
              </a:rPr>
              <a:t>= 61 m</a:t>
            </a:r>
            <a:r>
              <a:rPr lang="en-US" sz="1600">
                <a:cs typeface="Times New Roman" pitchFamily="18" charset="0"/>
                <a:sym typeface="Symbol" pitchFamily="18" charset="2"/>
              </a:rPr>
              <a:t>m.</a:t>
            </a:r>
          </a:p>
          <a:p>
            <a:pPr eaLnBrk="0" hangingPunct="0"/>
            <a:r>
              <a:rPr lang="en-US" sz="1200">
                <a:cs typeface="Times New Roman" pitchFamily="18" charset="0"/>
                <a:sym typeface="Symbol" pitchFamily="18" charset="2"/>
              </a:rPr>
              <a:t> </a:t>
            </a:r>
            <a:endParaRPr lang="en-US" sz="1000">
              <a:cs typeface="Times New Roman" pitchFamily="18" charset="0"/>
              <a:sym typeface="Symbol" pitchFamily="18" charset="2"/>
            </a:endParaRPr>
          </a:p>
          <a:p>
            <a:pPr eaLnBrk="0" hangingPunct="0"/>
            <a:endParaRPr lang="en-US" sz="1200">
              <a:cs typeface="Times New Roman" pitchFamily="18" charset="0"/>
              <a:sym typeface="Symbol" pitchFamily="18" charset="2"/>
            </a:endParaRPr>
          </a:p>
        </p:txBody>
      </p:sp>
      <p:graphicFrame>
        <p:nvGraphicFramePr>
          <p:cNvPr id="13314" name="Object 2"/>
          <p:cNvGraphicFramePr>
            <a:graphicFrameLocks noChangeAspect="1"/>
          </p:cNvGraphicFramePr>
          <p:nvPr/>
        </p:nvGraphicFramePr>
        <p:xfrm>
          <a:off x="1219200" y="2209800"/>
          <a:ext cx="6705600" cy="4121150"/>
        </p:xfrm>
        <a:graphic>
          <a:graphicData uri="http://schemas.openxmlformats.org/presentationml/2006/ole">
            <mc:AlternateContent xmlns:mc="http://schemas.openxmlformats.org/markup-compatibility/2006">
              <mc:Choice xmlns:v="urn:schemas-microsoft-com:vml" Requires="v">
                <p:oleObj spid="_x0000_s13397" r:id="rId4" imgW="9307068" imgH="5718048" progId="Excel.Sheet.8">
                  <p:embed/>
                </p:oleObj>
              </mc:Choice>
              <mc:Fallback>
                <p:oleObj r:id="rId4" imgW="9307068" imgH="5718048" progId="Excel.Shee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2209800"/>
                        <a:ext cx="6705600" cy="4121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ChangeArrowheads="1"/>
          </p:cNvSpPr>
          <p:nvPr/>
        </p:nvSpPr>
        <p:spPr bwMode="auto">
          <a:xfrm>
            <a:off x="685800" y="304800"/>
            <a:ext cx="7989888"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a:latin typeface="Symbol" pitchFamily="18" charset="2"/>
                <a:cs typeface="Times New Roman" pitchFamily="18" charset="0"/>
              </a:rPr>
              <a:t>s</a:t>
            </a:r>
            <a:r>
              <a:rPr lang="en-US" sz="1600" baseline="-30000">
                <a:cs typeface="Times New Roman" pitchFamily="18" charset="0"/>
              </a:rPr>
              <a:t>diff</a:t>
            </a:r>
            <a:r>
              <a:rPr lang="en-US" sz="1600">
                <a:latin typeface="Symbol" pitchFamily="18" charset="2"/>
                <a:cs typeface="Times New Roman" pitchFamily="18" charset="0"/>
              </a:rPr>
              <a:t> 	= 0.47 *  l</a:t>
            </a:r>
            <a:r>
              <a:rPr lang="en-US" sz="1600">
                <a:cs typeface="Times New Roman" pitchFamily="18" charset="0"/>
              </a:rPr>
              <a:t>/</a:t>
            </a:r>
            <a:r>
              <a:rPr lang="en-US" sz="1600">
                <a:cs typeface="Times New Roman" pitchFamily="18" charset="0"/>
                <a:sym typeface="Symbol" pitchFamily="18" charset="2"/>
              </a:rPr>
              <a:t></a:t>
            </a:r>
            <a:r>
              <a:rPr lang="en-US" sz="1600">
                <a:latin typeface="Symbol" pitchFamily="18" charset="2"/>
                <a:cs typeface="Times New Roman" pitchFamily="18" charset="0"/>
              </a:rPr>
              <a:t>/2 </a:t>
            </a:r>
            <a:r>
              <a:rPr lang="en-US" sz="1600">
                <a:cs typeface="Times New Roman" pitchFamily="18" charset="0"/>
                <a:sym typeface="Symbol" pitchFamily="18" charset="2"/>
              </a:rPr>
              <a:t>  	=  </a:t>
            </a:r>
            <a:r>
              <a:rPr lang="en-US" sz="1600" u="sng">
                <a:cs typeface="Times New Roman" pitchFamily="18" charset="0"/>
                <a:sym typeface="Symbol" pitchFamily="18" charset="2"/>
              </a:rPr>
              <a:t>304 </a:t>
            </a:r>
            <a:r>
              <a:rPr lang="en-US"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 </a:t>
            </a:r>
            <a:r>
              <a:rPr lang="en-US" sz="1600">
                <a:latin typeface="Symbol" pitchFamily="18" charset="2"/>
                <a:cs typeface="Times New Roman" pitchFamily="18" charset="0"/>
                <a:sym typeface="Symbol" pitchFamily="18" charset="2"/>
              </a:rPr>
              <a:t> (</a:t>
            </a:r>
            <a:r>
              <a:rPr lang="en-US" sz="1600">
                <a:cs typeface="Times New Roman" pitchFamily="18" charset="0"/>
                <a:sym typeface="Symbol" pitchFamily="18" charset="2"/>
              </a:rPr>
              <a:t>horizontal)                                              before:</a:t>
            </a: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diff</a:t>
            </a:r>
            <a:r>
              <a:rPr lang="en-US" sz="1600">
                <a:latin typeface="Symbol" pitchFamily="18" charset="2"/>
                <a:cs typeface="Times New Roman" pitchFamily="18" charset="0"/>
                <a:sym typeface="Symbol" pitchFamily="18" charset="2"/>
              </a:rPr>
              <a:t>  	= 1/p *  l</a:t>
            </a:r>
            <a:r>
              <a:rPr lang="en-US" sz="1600">
                <a:cs typeface="Times New Roman" pitchFamily="18" charset="0"/>
                <a:sym typeface="Symbol" pitchFamily="18" charset="2"/>
              </a:rPr>
              <a:t>/</a:t>
            </a:r>
            <a:r>
              <a:rPr lang="en-US" sz="1600">
                <a:cs typeface="Times New Roman" pitchFamily="18" charset="0"/>
              </a:rPr>
              <a:t>  </a:t>
            </a:r>
            <a:r>
              <a:rPr lang="en-US" sz="1600">
                <a:cs typeface="Times New Roman" pitchFamily="18" charset="0"/>
                <a:sym typeface="Symbol" pitchFamily="18" charset="2"/>
              </a:rPr>
              <a:t>	=  </a:t>
            </a:r>
            <a:r>
              <a:rPr lang="en-US" sz="1600" u="sng">
                <a:cs typeface="Times New Roman" pitchFamily="18" charset="0"/>
                <a:sym typeface="Symbol" pitchFamily="18" charset="2"/>
              </a:rPr>
              <a:t>218 </a:t>
            </a:r>
            <a:r>
              <a:rPr lang="de-DE"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a:t>
            </a:r>
            <a:r>
              <a:rPr lang="en-US" sz="1600">
                <a:cs typeface="Times New Roman" pitchFamily="18" charset="0"/>
                <a:sym typeface="Symbol" pitchFamily="18" charset="2"/>
              </a:rPr>
              <a:t>  (vertical)		                            (</a:t>
            </a:r>
            <a:r>
              <a:rPr lang="en-US" sz="1600" u="sng">
                <a:cs typeface="Times New Roman" pitchFamily="18" charset="0"/>
                <a:sym typeface="Symbol" pitchFamily="18" charset="2"/>
              </a:rPr>
              <a:t>431 </a:t>
            </a:r>
            <a:r>
              <a:rPr lang="en-US"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 </a:t>
            </a:r>
            <a:endParaRPr lang="en-US" sz="1600">
              <a:cs typeface="Times New Roman" pitchFamily="18" charset="0"/>
              <a:sym typeface="Symbol" pitchFamily="18" charset="2"/>
            </a:endParaRP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depth 	</a:t>
            </a:r>
            <a:r>
              <a:rPr lang="en-US" sz="1600">
                <a:latin typeface="Symbol" pitchFamily="18" charset="2"/>
                <a:cs typeface="Times New Roman" pitchFamily="18" charset="0"/>
                <a:sym typeface="Symbol" pitchFamily="18" charset="2"/>
              </a:rPr>
              <a:t>= </a:t>
            </a:r>
            <a:r>
              <a:rPr lang="en-US" sz="1600">
                <a:cs typeface="Times New Roman" pitchFamily="18" charset="0"/>
                <a:sym typeface="Symbol" pitchFamily="18" charset="2"/>
              </a:rPr>
              <a:t>L/2 * </a:t>
            </a:r>
            <a:r>
              <a:rPr lang="en-US" sz="1600">
                <a:latin typeface="Symbol" pitchFamily="18" charset="2"/>
                <a:cs typeface="Times New Roman" pitchFamily="18" charset="0"/>
              </a:rPr>
              <a:t>/2 </a:t>
            </a:r>
            <a:r>
              <a:rPr lang="en-US" sz="1600">
                <a:latin typeface="Symbol" pitchFamily="18" charset="2"/>
                <a:cs typeface="Times New Roman" pitchFamily="18" charset="0"/>
                <a:sym typeface="Symbol" pitchFamily="18" charset="2"/>
              </a:rPr>
              <a:t>	</a:t>
            </a:r>
            <a:r>
              <a:rPr lang="en-US" sz="1600">
                <a:cs typeface="Times New Roman" pitchFamily="18" charset="0"/>
                <a:sym typeface="Symbol" pitchFamily="18" charset="2"/>
              </a:rPr>
              <a:t>=  </a:t>
            </a:r>
            <a:r>
              <a:rPr lang="en-US" sz="1600" u="sng">
                <a:cs typeface="Times New Roman" pitchFamily="18" charset="0"/>
                <a:sym typeface="Symbol" pitchFamily="18" charset="2"/>
              </a:rPr>
              <a:t>61 </a:t>
            </a:r>
            <a:r>
              <a:rPr lang="en-US"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a:t>
            </a:r>
            <a:r>
              <a:rPr lang="en-US" sz="1600">
                <a:cs typeface="Times New Roman" pitchFamily="18" charset="0"/>
                <a:sym typeface="Symbol" pitchFamily="18" charset="2"/>
              </a:rPr>
              <a:t> 			                            (</a:t>
            </a:r>
            <a:r>
              <a:rPr lang="en-US" sz="1600" u="sng">
                <a:cs typeface="Times New Roman" pitchFamily="18" charset="0"/>
                <a:sym typeface="Symbol" pitchFamily="18" charset="2"/>
              </a:rPr>
              <a:t>440 </a:t>
            </a:r>
            <a:r>
              <a:rPr lang="en-US"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a:t>
            </a:r>
            <a:endParaRPr lang="en-US" sz="1600">
              <a:cs typeface="Times New Roman" pitchFamily="18" charset="0"/>
              <a:sym typeface="Symbol" pitchFamily="18" charset="2"/>
            </a:endParaRP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arc 	</a:t>
            </a:r>
            <a:r>
              <a:rPr lang="en-US" sz="1600">
                <a:cs typeface="Times New Roman" pitchFamily="18" charset="0"/>
                <a:sym typeface="Symbol" pitchFamily="18" charset="2"/>
              </a:rPr>
              <a:t>= </a:t>
            </a:r>
            <a:r>
              <a:rPr lang="en-US" sz="1600">
                <a:latin typeface="Symbol" pitchFamily="18" charset="2"/>
                <a:cs typeface="Times New Roman" pitchFamily="18" charset="0"/>
                <a:sym typeface="Symbol" pitchFamily="18" charset="2"/>
              </a:rPr>
              <a:t>r</a:t>
            </a:r>
            <a:r>
              <a:rPr lang="en-US" sz="1600">
                <a:cs typeface="Times New Roman" pitchFamily="18" charset="0"/>
                <a:sym typeface="Symbol" pitchFamily="18" charset="2"/>
              </a:rPr>
              <a:t> </a:t>
            </a:r>
            <a:r>
              <a:rPr lang="en-US" sz="1600">
                <a:latin typeface="Symbol" pitchFamily="18" charset="2"/>
                <a:cs typeface="Times New Roman" pitchFamily="18" charset="0"/>
              </a:rPr>
              <a:t> </a:t>
            </a:r>
            <a:r>
              <a:rPr lang="en-US" sz="1600" baseline="30000">
                <a:cs typeface="Times New Roman" pitchFamily="18" charset="0"/>
                <a:sym typeface="Symbol" pitchFamily="18" charset="2"/>
              </a:rPr>
              <a:t>2</a:t>
            </a:r>
            <a:r>
              <a:rPr lang="en-US" sz="1600">
                <a:cs typeface="Times New Roman" pitchFamily="18" charset="0"/>
                <a:sym typeface="Symbol" pitchFamily="18" charset="2"/>
              </a:rPr>
              <a:t>/8 		=  </a:t>
            </a:r>
            <a:r>
              <a:rPr lang="en-US" sz="1600" u="sng">
                <a:cs typeface="Times New Roman" pitchFamily="18" charset="0"/>
                <a:sym typeface="Symbol" pitchFamily="18" charset="2"/>
              </a:rPr>
              <a:t>219 </a:t>
            </a:r>
            <a:r>
              <a:rPr lang="en-US"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 (horizontal)</a:t>
            </a:r>
            <a:endParaRPr lang="en-US" sz="1600">
              <a:cs typeface="Times New Roman" pitchFamily="18" charset="0"/>
              <a:sym typeface="Symbol" pitchFamily="18" charset="2"/>
            </a:endParaRP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camera</a:t>
            </a:r>
            <a:r>
              <a:rPr lang="en-US" sz="1600">
                <a:cs typeface="Times New Roman" pitchFamily="18" charset="0"/>
                <a:sym typeface="Symbol" pitchFamily="18" charset="2"/>
              </a:rPr>
              <a:t> 	= </a:t>
            </a:r>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chip</a:t>
            </a:r>
            <a:r>
              <a:rPr lang="en-US" sz="1600">
                <a:cs typeface="Times New Roman" pitchFamily="18" charset="0"/>
                <a:sym typeface="Symbol" pitchFamily="18" charset="2"/>
              </a:rPr>
              <a:t> * G/B	=  </a:t>
            </a:r>
            <a:r>
              <a:rPr lang="en-US" sz="1600" u="sng">
                <a:cs typeface="Times New Roman" pitchFamily="18" charset="0"/>
                <a:sym typeface="Symbol" pitchFamily="18" charset="2"/>
              </a:rPr>
              <a:t>37 </a:t>
            </a:r>
            <a:r>
              <a:rPr lang="en-US"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a:t>
            </a:r>
            <a:r>
              <a:rPr lang="en-US" sz="1600" b="1">
                <a:cs typeface="Times New Roman" pitchFamily="18" charset="0"/>
                <a:sym typeface="Symbol" pitchFamily="18" charset="2"/>
              </a:rPr>
              <a:t> </a:t>
            </a:r>
            <a:endParaRPr lang="en-US" sz="1600">
              <a:cs typeface="Times New Roman" pitchFamily="18" charset="0"/>
              <a:sym typeface="Symbol" pitchFamily="18" charset="2"/>
            </a:endParaRPr>
          </a:p>
          <a:p>
            <a:pPr eaLnBrk="0" hangingPunct="0"/>
            <a:r>
              <a:rPr lang="en-US" sz="1600">
                <a:latin typeface="Times New Roman"/>
                <a:cs typeface="Times New Roman" pitchFamily="18" charset="0"/>
                <a:sym typeface="Symbol" pitchFamily="18" charset="2"/>
              </a:rPr>
              <a:t> </a:t>
            </a:r>
            <a:endParaRPr lang="en-US" sz="1600">
              <a:cs typeface="Times New Roman" pitchFamily="18" charset="0"/>
              <a:sym typeface="Symbol" pitchFamily="18" charset="2"/>
            </a:endParaRP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cor</a:t>
            </a:r>
            <a:r>
              <a:rPr lang="en-US" sz="1600">
                <a:cs typeface="Times New Roman" pitchFamily="18" charset="0"/>
                <a:sym typeface="Symbol" pitchFamily="18" charset="2"/>
              </a:rPr>
              <a:t> = (</a:t>
            </a:r>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diff</a:t>
            </a:r>
            <a:r>
              <a:rPr lang="en-US" sz="1600" baseline="30000">
                <a:cs typeface="Times New Roman" pitchFamily="18" charset="0"/>
                <a:sym typeface="Symbol" pitchFamily="18" charset="2"/>
              </a:rPr>
              <a:t> 2</a:t>
            </a:r>
            <a:r>
              <a:rPr lang="en-US" sz="1600">
                <a:cs typeface="Times New Roman" pitchFamily="18" charset="0"/>
                <a:sym typeface="Symbol" pitchFamily="18" charset="2"/>
              </a:rPr>
              <a:t> + </a:t>
            </a:r>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depth</a:t>
            </a:r>
            <a:r>
              <a:rPr lang="en-US" sz="1600" baseline="30000">
                <a:cs typeface="Times New Roman" pitchFamily="18" charset="0"/>
                <a:sym typeface="Symbol" pitchFamily="18" charset="2"/>
              </a:rPr>
              <a:t> 2</a:t>
            </a:r>
            <a:r>
              <a:rPr lang="en-US" sz="1600">
                <a:cs typeface="Times New Roman" pitchFamily="18" charset="0"/>
                <a:sym typeface="Symbol" pitchFamily="18" charset="2"/>
              </a:rPr>
              <a:t> +</a:t>
            </a:r>
            <a:r>
              <a:rPr lang="en-US" sz="1600">
                <a:latin typeface="Symbol" pitchFamily="18" charset="2"/>
                <a:cs typeface="Times New Roman" pitchFamily="18" charset="0"/>
                <a:sym typeface="Symbol" pitchFamily="18" charset="2"/>
              </a:rPr>
              <a:t> s</a:t>
            </a:r>
            <a:r>
              <a:rPr lang="en-US" sz="1600" baseline="-30000">
                <a:cs typeface="Times New Roman" pitchFamily="18" charset="0"/>
                <a:sym typeface="Symbol" pitchFamily="18" charset="2"/>
              </a:rPr>
              <a:t>arc</a:t>
            </a:r>
            <a:r>
              <a:rPr lang="en-US" sz="1600" baseline="30000">
                <a:cs typeface="Times New Roman" pitchFamily="18" charset="0"/>
                <a:sym typeface="Symbol" pitchFamily="18" charset="2"/>
              </a:rPr>
              <a:t>2</a:t>
            </a:r>
            <a:r>
              <a:rPr lang="en-US" sz="1600">
                <a:cs typeface="Times New Roman" pitchFamily="18" charset="0"/>
                <a:sym typeface="Symbol" pitchFamily="18" charset="2"/>
              </a:rPr>
              <a:t> + </a:t>
            </a:r>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camera</a:t>
            </a:r>
            <a:r>
              <a:rPr lang="en-US" sz="1600" baseline="30000">
                <a:cs typeface="Times New Roman" pitchFamily="18" charset="0"/>
                <a:sym typeface="Symbol" pitchFamily="18" charset="2"/>
              </a:rPr>
              <a:t> 2</a:t>
            </a:r>
            <a:r>
              <a:rPr lang="en-US" sz="1600">
                <a:cs typeface="Times New Roman" pitchFamily="18" charset="0"/>
                <a:sym typeface="Symbol" pitchFamily="18" charset="2"/>
              </a:rPr>
              <a:t>)</a:t>
            </a:r>
            <a:r>
              <a:rPr lang="en-US" sz="1600" baseline="30000">
                <a:cs typeface="Times New Roman" pitchFamily="18" charset="0"/>
                <a:sym typeface="Symbol" pitchFamily="18" charset="2"/>
              </a:rPr>
              <a:t>1/2</a:t>
            </a:r>
            <a:r>
              <a:rPr lang="en-US" sz="1600">
                <a:cs typeface="Times New Roman" pitchFamily="18" charset="0"/>
                <a:sym typeface="Symbol" pitchFamily="18" charset="2"/>
              </a:rPr>
              <a:t> 		= </a:t>
            </a:r>
            <a:r>
              <a:rPr lang="en-US" sz="1600" u="sng">
                <a:cs typeface="Times New Roman" pitchFamily="18" charset="0"/>
                <a:sym typeface="Symbol" pitchFamily="18" charset="2"/>
              </a:rPr>
              <a:t>381 </a:t>
            </a:r>
            <a:r>
              <a:rPr lang="de-DE"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a:t>
            </a:r>
            <a:r>
              <a:rPr lang="en-US" sz="1600">
                <a:cs typeface="Times New Roman" pitchFamily="18" charset="0"/>
                <a:sym typeface="Symbol" pitchFamily="18" charset="2"/>
              </a:rPr>
              <a:t> ; (horizontal)         (579 </a:t>
            </a:r>
            <a:r>
              <a:rPr lang="en-US" sz="1600">
                <a:latin typeface="Symbol" pitchFamily="18" charset="2"/>
                <a:cs typeface="Times New Roman" pitchFamily="18" charset="0"/>
                <a:sym typeface="Symbol" pitchFamily="18" charset="2"/>
              </a:rPr>
              <a:t>m</a:t>
            </a:r>
            <a:r>
              <a:rPr lang="en-US" sz="1600">
                <a:cs typeface="Times New Roman" pitchFamily="18" charset="0"/>
                <a:sym typeface="Symbol" pitchFamily="18" charset="2"/>
              </a:rPr>
              <a:t>m)</a:t>
            </a:r>
          </a:p>
          <a:p>
            <a:pPr eaLnBrk="0" hangingPunct="0"/>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cor</a:t>
            </a:r>
            <a:r>
              <a:rPr lang="en-US" sz="1600">
                <a:cs typeface="Times New Roman" pitchFamily="18" charset="0"/>
                <a:sym typeface="Symbol" pitchFamily="18" charset="2"/>
              </a:rPr>
              <a:t> = (</a:t>
            </a:r>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diff</a:t>
            </a:r>
            <a:r>
              <a:rPr lang="en-US" sz="1600" baseline="30000">
                <a:cs typeface="Times New Roman" pitchFamily="18" charset="0"/>
                <a:sym typeface="Symbol" pitchFamily="18" charset="2"/>
              </a:rPr>
              <a:t> 2</a:t>
            </a:r>
            <a:r>
              <a:rPr lang="en-US" sz="1600">
                <a:cs typeface="Times New Roman" pitchFamily="18" charset="0"/>
                <a:sym typeface="Symbol" pitchFamily="18" charset="2"/>
              </a:rPr>
              <a:t> + </a:t>
            </a:r>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depth</a:t>
            </a:r>
            <a:r>
              <a:rPr lang="en-US" sz="1600" baseline="30000">
                <a:cs typeface="Times New Roman" pitchFamily="18" charset="0"/>
                <a:sym typeface="Symbol" pitchFamily="18" charset="2"/>
              </a:rPr>
              <a:t> 2</a:t>
            </a:r>
            <a:r>
              <a:rPr lang="en-US" sz="1600">
                <a:cs typeface="Times New Roman" pitchFamily="18" charset="0"/>
                <a:sym typeface="Symbol" pitchFamily="18" charset="2"/>
              </a:rPr>
              <a:t> +</a:t>
            </a:r>
            <a:r>
              <a:rPr lang="en-US" sz="1600">
                <a:latin typeface="Symbol" pitchFamily="18" charset="2"/>
                <a:cs typeface="Times New Roman" pitchFamily="18" charset="0"/>
                <a:sym typeface="Symbol" pitchFamily="18" charset="2"/>
              </a:rPr>
              <a:t> s</a:t>
            </a:r>
            <a:r>
              <a:rPr lang="en-US" sz="1600" baseline="-30000">
                <a:cs typeface="Times New Roman" pitchFamily="18" charset="0"/>
                <a:sym typeface="Symbol" pitchFamily="18" charset="2"/>
              </a:rPr>
              <a:t>camera</a:t>
            </a:r>
            <a:r>
              <a:rPr lang="en-US" sz="1600" baseline="30000">
                <a:cs typeface="Times New Roman" pitchFamily="18" charset="0"/>
                <a:sym typeface="Symbol" pitchFamily="18" charset="2"/>
              </a:rPr>
              <a:t> 2</a:t>
            </a:r>
            <a:r>
              <a:rPr lang="en-US" sz="1600">
                <a:cs typeface="Times New Roman" pitchFamily="18" charset="0"/>
                <a:sym typeface="Symbol" pitchFamily="18" charset="2"/>
              </a:rPr>
              <a:t>)</a:t>
            </a:r>
            <a:r>
              <a:rPr lang="en-US" sz="1600" baseline="30000">
                <a:cs typeface="Times New Roman" pitchFamily="18" charset="0"/>
                <a:sym typeface="Symbol" pitchFamily="18" charset="2"/>
              </a:rPr>
              <a:t>1/2</a:t>
            </a:r>
            <a:r>
              <a:rPr lang="en-US" sz="1600">
                <a:cs typeface="Times New Roman" pitchFamily="18" charset="0"/>
                <a:sym typeface="Symbol" pitchFamily="18" charset="2"/>
              </a:rPr>
              <a:t> 		= </a:t>
            </a:r>
            <a:r>
              <a:rPr lang="en-US" sz="1600" u="sng">
                <a:cs typeface="Times New Roman" pitchFamily="18" charset="0"/>
                <a:sym typeface="Symbol" pitchFamily="18" charset="2"/>
              </a:rPr>
              <a:t>229 </a:t>
            </a:r>
            <a:r>
              <a:rPr lang="de-DE" sz="1600" u="sng">
                <a:latin typeface="Symbol" pitchFamily="18" charset="2"/>
                <a:cs typeface="Times New Roman" pitchFamily="18" charset="0"/>
                <a:sym typeface="Symbol" pitchFamily="18" charset="2"/>
              </a:rPr>
              <a:t>m</a:t>
            </a:r>
            <a:r>
              <a:rPr lang="en-US" sz="1600" u="sng">
                <a:cs typeface="Times New Roman" pitchFamily="18" charset="0"/>
                <a:sym typeface="Symbol" pitchFamily="18" charset="2"/>
              </a:rPr>
              <a:t>m</a:t>
            </a:r>
            <a:r>
              <a:rPr lang="en-US" sz="1600">
                <a:cs typeface="Times New Roman" pitchFamily="18" charset="0"/>
                <a:sym typeface="Symbol" pitchFamily="18" charset="2"/>
              </a:rPr>
              <a:t> ; (vertical)             (617 </a:t>
            </a:r>
            <a:r>
              <a:rPr lang="en-US" sz="1600">
                <a:latin typeface="Symbol" pitchFamily="18" charset="2"/>
                <a:cs typeface="Times New Roman" pitchFamily="18" charset="0"/>
                <a:sym typeface="Symbol" pitchFamily="18" charset="2"/>
              </a:rPr>
              <a:t>m</a:t>
            </a:r>
            <a:r>
              <a:rPr lang="en-US" sz="1600">
                <a:cs typeface="Times New Roman" pitchFamily="18" charset="0"/>
                <a:sym typeface="Symbol" pitchFamily="18" charset="2"/>
              </a:rPr>
              <a:t>m)</a:t>
            </a:r>
          </a:p>
          <a:p>
            <a:pPr eaLnBrk="0" hangingPunct="0"/>
            <a:r>
              <a:rPr lang="en-US" sz="1600">
                <a:cs typeface="Times New Roman" pitchFamily="18" charset="0"/>
                <a:sym typeface="Symbol" pitchFamily="18" charset="2"/>
              </a:rPr>
              <a:t> </a:t>
            </a:r>
          </a:p>
          <a:p>
            <a:pPr eaLnBrk="0" hangingPunct="0"/>
            <a:r>
              <a:rPr lang="en-US" sz="1600">
                <a:cs typeface="Times New Roman" pitchFamily="18" charset="0"/>
                <a:sym typeface="Symbol" pitchFamily="18" charset="2"/>
              </a:rPr>
              <a:t>Beam width </a:t>
            </a:r>
            <a:r>
              <a:rPr lang="en-US" sz="1600">
                <a:latin typeface="Symbol" pitchFamily="18" charset="2"/>
                <a:cs typeface="Times New Roman" pitchFamily="18" charset="0"/>
                <a:sym typeface="Symbol" pitchFamily="18" charset="2"/>
              </a:rPr>
              <a:t> s</a:t>
            </a:r>
            <a:r>
              <a:rPr lang="en-US" sz="1600" baseline="-30000">
                <a:cs typeface="Times New Roman" pitchFamily="18" charset="0"/>
                <a:sym typeface="Symbol" pitchFamily="18" charset="2"/>
              </a:rPr>
              <a:t>beam</a:t>
            </a:r>
            <a:r>
              <a:rPr lang="en-US" sz="1600">
                <a:cs typeface="Times New Roman" pitchFamily="18" charset="0"/>
                <a:sym typeface="Symbol" pitchFamily="18" charset="2"/>
              </a:rPr>
              <a:t> = (</a:t>
            </a:r>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fit_measured</a:t>
            </a:r>
            <a:r>
              <a:rPr lang="en-US" sz="1600" baseline="30000">
                <a:cs typeface="Times New Roman" pitchFamily="18" charset="0"/>
                <a:sym typeface="Symbol" pitchFamily="18" charset="2"/>
              </a:rPr>
              <a:t> 2</a:t>
            </a:r>
            <a:r>
              <a:rPr lang="en-US" sz="1600">
                <a:cs typeface="Times New Roman" pitchFamily="18" charset="0"/>
                <a:sym typeface="Symbol" pitchFamily="18" charset="2"/>
              </a:rPr>
              <a:t> - </a:t>
            </a:r>
            <a:r>
              <a:rPr lang="en-US" sz="1600">
                <a:latin typeface="Symbol" pitchFamily="18" charset="2"/>
                <a:cs typeface="Times New Roman" pitchFamily="18" charset="0"/>
                <a:sym typeface="Symbol" pitchFamily="18" charset="2"/>
              </a:rPr>
              <a:t>s</a:t>
            </a:r>
            <a:r>
              <a:rPr lang="en-US" sz="1600" baseline="-30000">
                <a:cs typeface="Times New Roman" pitchFamily="18" charset="0"/>
                <a:sym typeface="Symbol" pitchFamily="18" charset="2"/>
              </a:rPr>
              <a:t>cor</a:t>
            </a:r>
            <a:r>
              <a:rPr lang="en-US" sz="1600" baseline="30000">
                <a:cs typeface="Times New Roman" pitchFamily="18" charset="0"/>
                <a:sym typeface="Symbol" pitchFamily="18" charset="2"/>
              </a:rPr>
              <a:t> 2</a:t>
            </a:r>
            <a:r>
              <a:rPr lang="en-US" sz="1600">
                <a:cs typeface="Times New Roman" pitchFamily="18" charset="0"/>
                <a:sym typeface="Symbol" pitchFamily="18" charset="2"/>
              </a:rPr>
              <a:t>)</a:t>
            </a:r>
            <a:r>
              <a:rPr lang="en-US" sz="1600" baseline="30000">
                <a:cs typeface="Times New Roman" pitchFamily="18" charset="0"/>
                <a:sym typeface="Symbol" pitchFamily="18" charset="2"/>
              </a:rPr>
              <a:t>1/2</a:t>
            </a:r>
            <a:endParaRPr lang="en-US" sz="1200">
              <a:cs typeface="Times New Roman" pitchFamily="18" charset="0"/>
              <a:sym typeface="Symbol" pitchFamily="18" charset="2"/>
            </a:endParaRPr>
          </a:p>
        </p:txBody>
      </p:sp>
      <p:sp>
        <p:nvSpPr>
          <p:cNvPr id="14340" name="Rectangle 4"/>
          <p:cNvSpPr>
            <a:spLocks noChangeArrowheads="1"/>
          </p:cNvSpPr>
          <p:nvPr/>
        </p:nvSpPr>
        <p:spPr bwMode="auto">
          <a:xfrm>
            <a:off x="0" y="27051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14342" name="Rectangle 6"/>
          <p:cNvSpPr>
            <a:spLocks noChangeArrowheads="1"/>
          </p:cNvSpPr>
          <p:nvPr/>
        </p:nvSpPr>
        <p:spPr bwMode="auto">
          <a:xfrm>
            <a:off x="2319338" y="16430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pic>
        <p:nvPicPr>
          <p:cNvPr id="14341" name="Picture 5" descr="S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713" y="3068638"/>
            <a:ext cx="4752975" cy="3768725"/>
          </a:xfrm>
          <a:prstGeom prst="rect">
            <a:avLst/>
          </a:prstGeom>
          <a:noFill/>
          <a:extLst>
            <a:ext uri="{909E8E84-426E-40DD-AFC4-6F175D3DCCD1}">
              <a14:hiddenFill xmlns:a14="http://schemas.microsoft.com/office/drawing/2010/main">
                <a:solidFill>
                  <a:srgbClr val="FFFFFF"/>
                </a:solidFill>
              </a14:hiddenFill>
            </a:ext>
          </a:extLst>
        </p:spPr>
      </p:pic>
      <p:sp>
        <p:nvSpPr>
          <p:cNvPr id="14343" name="Rectangle 7"/>
          <p:cNvSpPr>
            <a:spLocks noChangeArrowheads="1"/>
          </p:cNvSpPr>
          <p:nvPr/>
        </p:nvSpPr>
        <p:spPr bwMode="auto">
          <a:xfrm>
            <a:off x="3352800" y="304800"/>
            <a:ext cx="2286000" cy="1371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4344" name="Rectangle 8"/>
          <p:cNvSpPr>
            <a:spLocks noChangeArrowheads="1"/>
          </p:cNvSpPr>
          <p:nvPr/>
        </p:nvSpPr>
        <p:spPr bwMode="auto">
          <a:xfrm>
            <a:off x="5257800" y="1752600"/>
            <a:ext cx="22098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4346" name="Rectangle 10"/>
          <p:cNvSpPr>
            <a:spLocks noChangeArrowheads="1"/>
          </p:cNvSpPr>
          <p:nvPr/>
        </p:nvSpPr>
        <p:spPr bwMode="auto">
          <a:xfrm>
            <a:off x="7596188" y="260350"/>
            <a:ext cx="1223962" cy="2232025"/>
          </a:xfrm>
          <a:prstGeom prst="rect">
            <a:avLst/>
          </a:prstGeom>
          <a:solidFill>
            <a:schemeClr val="accent1">
              <a:alpha val="17000"/>
            </a:scheme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4347" name="Text Box 11"/>
          <p:cNvSpPr txBox="1">
            <a:spLocks noChangeArrowheads="1"/>
          </p:cNvSpPr>
          <p:nvPr/>
        </p:nvSpPr>
        <p:spPr bwMode="auto">
          <a:xfrm>
            <a:off x="6640513" y="6035675"/>
            <a:ext cx="1965325" cy="4667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Symbol" pitchFamily="18" charset="2"/>
              </a:rPr>
              <a:t>s</a:t>
            </a:r>
            <a:r>
              <a:rPr lang="en-US" baseline="-25000"/>
              <a:t>vert</a:t>
            </a:r>
            <a:r>
              <a:rPr lang="en-US"/>
              <a:t> = 860 </a:t>
            </a:r>
            <a:r>
              <a:rPr lang="en-US">
                <a:latin typeface="Symbol" pitchFamily="18" charset="2"/>
              </a:rPr>
              <a:t>m</a:t>
            </a:r>
            <a:r>
              <a:rPr lang="en-US"/>
              <a:t>m</a:t>
            </a:r>
            <a:endParaRPr lang="de-DE"/>
          </a:p>
        </p:txBody>
      </p:sp>
      <p:sp>
        <p:nvSpPr>
          <p:cNvPr id="14349" name="Line 13"/>
          <p:cNvSpPr>
            <a:spLocks noChangeShapeType="1"/>
          </p:cNvSpPr>
          <p:nvPr/>
        </p:nvSpPr>
        <p:spPr bwMode="auto">
          <a:xfrm flipH="1" flipV="1">
            <a:off x="6732588" y="2420938"/>
            <a:ext cx="1008062" cy="360045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cxnSp>
        <p:nvCxnSpPr>
          <p:cNvPr id="3" name="Straight Arrow Connector 2"/>
          <p:cNvCxnSpPr/>
          <p:nvPr/>
        </p:nvCxnSpPr>
        <p:spPr>
          <a:xfrm>
            <a:off x="5364088" y="764704"/>
            <a:ext cx="22321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4355976" y="990600"/>
            <a:ext cx="32402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7416403" y="1988840"/>
            <a:ext cx="17978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7092280" y="2204864"/>
            <a:ext cx="50390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74082" name="Picture 2" descr="PinholeSetu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 y="2820988"/>
            <a:ext cx="6553200" cy="2479675"/>
          </a:xfrm>
          <a:prstGeom prst="rect">
            <a:avLst/>
          </a:prstGeom>
          <a:noFill/>
          <a:extLst>
            <a:ext uri="{909E8E84-426E-40DD-AFC4-6F175D3DCCD1}">
              <a14:hiddenFill xmlns:a14="http://schemas.microsoft.com/office/drawing/2010/main">
                <a:solidFill>
                  <a:srgbClr val="FFFFFF"/>
                </a:solidFill>
              </a14:hiddenFill>
            </a:ext>
          </a:extLst>
        </p:spPr>
      </p:pic>
      <p:sp>
        <p:nvSpPr>
          <p:cNvPr id="174083" name="Line 3"/>
          <p:cNvSpPr>
            <a:spLocks noChangeShapeType="1"/>
          </p:cNvSpPr>
          <p:nvPr/>
        </p:nvSpPr>
        <p:spPr bwMode="auto">
          <a:xfrm>
            <a:off x="323850" y="765175"/>
            <a:ext cx="8496300" cy="0"/>
          </a:xfrm>
          <a:prstGeom prst="line">
            <a:avLst/>
          </a:prstGeom>
          <a:noFill/>
          <a:ln w="38100" cmpd="dbl">
            <a:solidFill>
              <a:srgbClr val="00589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74084" name="Line 4"/>
          <p:cNvSpPr>
            <a:spLocks noChangeShapeType="1"/>
          </p:cNvSpPr>
          <p:nvPr/>
        </p:nvSpPr>
        <p:spPr bwMode="auto">
          <a:xfrm>
            <a:off x="323850" y="6524625"/>
            <a:ext cx="84963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74085" name="Text Box 5"/>
          <p:cNvSpPr txBox="1">
            <a:spLocks noChangeArrowheads="1"/>
          </p:cNvSpPr>
          <p:nvPr/>
        </p:nvSpPr>
        <p:spPr bwMode="auto">
          <a:xfrm>
            <a:off x="250825" y="6545263"/>
            <a:ext cx="1800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200">
                <a:solidFill>
                  <a:schemeClr val="bg2"/>
                </a:solidFill>
              </a:rPr>
              <a:t>Gero Kube, DESY / MDI</a:t>
            </a:r>
            <a:endParaRPr lang="en-GB" sz="1200">
              <a:solidFill>
                <a:schemeClr val="bg2"/>
              </a:solidFill>
            </a:endParaRPr>
          </a:p>
        </p:txBody>
      </p:sp>
      <p:sp>
        <p:nvSpPr>
          <p:cNvPr id="174086" name="Rectangle 6"/>
          <p:cNvSpPr>
            <a:spLocks noGrp="1" noChangeArrowheads="1"/>
          </p:cNvSpPr>
          <p:nvPr>
            <p:ph type="title"/>
          </p:nvPr>
        </p:nvSpPr>
        <p:spPr>
          <a:xfrm>
            <a:off x="395288" y="188913"/>
            <a:ext cx="6769100" cy="647700"/>
          </a:xfrm>
          <a:noFill/>
          <a:ln/>
        </p:spPr>
        <p:txBody>
          <a:bodyPr/>
          <a:lstStyle/>
          <a:p>
            <a:pPr algn="l"/>
            <a:r>
              <a:rPr lang="de-DE" sz="3200">
                <a:solidFill>
                  <a:srgbClr val="003E6E"/>
                </a:solidFill>
                <a:latin typeface="Comic Sans MS" pitchFamily="66" charset="0"/>
              </a:rPr>
              <a:t>X-ray Pinhole Camera</a:t>
            </a:r>
            <a:endParaRPr lang="en-GB" sz="3200">
              <a:solidFill>
                <a:srgbClr val="003E6E"/>
              </a:solidFill>
              <a:latin typeface="Comic Sans MS" pitchFamily="66" charset="0"/>
            </a:endParaRPr>
          </a:p>
        </p:txBody>
      </p:sp>
      <p:sp>
        <p:nvSpPr>
          <p:cNvPr id="174087" name="Rectangle 7"/>
          <p:cNvSpPr>
            <a:spLocks noChangeArrowheads="1"/>
          </p:cNvSpPr>
          <p:nvPr/>
        </p:nvSpPr>
        <p:spPr bwMode="auto">
          <a:xfrm>
            <a:off x="323850" y="796925"/>
            <a:ext cx="6048375" cy="47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spcBef>
                <a:spcPct val="20000"/>
              </a:spcBef>
              <a:buFontTx/>
              <a:buChar char="•"/>
            </a:pPr>
            <a:endParaRPr lang="de-DE"/>
          </a:p>
        </p:txBody>
      </p:sp>
      <p:pic>
        <p:nvPicPr>
          <p:cNvPr id="174088" name="Picture 8" descr="HG_LOGO_S_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40650" y="585788"/>
            <a:ext cx="1008063" cy="395287"/>
          </a:xfrm>
          <a:prstGeom prst="rect">
            <a:avLst/>
          </a:prstGeom>
          <a:noFill/>
          <a:extLst>
            <a:ext uri="{909E8E84-426E-40DD-AFC4-6F175D3DCCD1}">
              <a14:hiddenFill xmlns:a14="http://schemas.microsoft.com/office/drawing/2010/main">
                <a:solidFill>
                  <a:srgbClr val="FFFFFF"/>
                </a:solidFill>
              </a14:hiddenFill>
            </a:ext>
          </a:extLst>
        </p:spPr>
      </p:pic>
      <p:pic>
        <p:nvPicPr>
          <p:cNvPr id="174089" name="Picture 9" descr="DESY-Logo-cyan-RG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29575" y="115888"/>
            <a:ext cx="563563" cy="563562"/>
          </a:xfrm>
          <a:prstGeom prst="rect">
            <a:avLst/>
          </a:prstGeom>
          <a:noFill/>
          <a:extLst>
            <a:ext uri="{909E8E84-426E-40DD-AFC4-6F175D3DCCD1}">
              <a14:hiddenFill xmlns:a14="http://schemas.microsoft.com/office/drawing/2010/main">
                <a:solidFill>
                  <a:srgbClr val="FFFFFF"/>
                </a:solidFill>
              </a14:hiddenFill>
            </a:ext>
          </a:extLst>
        </p:spPr>
      </p:pic>
      <p:sp>
        <p:nvSpPr>
          <p:cNvPr id="174090" name="Text Box 10"/>
          <p:cNvSpPr txBox="1">
            <a:spLocks noChangeArrowheads="1"/>
          </p:cNvSpPr>
          <p:nvPr/>
        </p:nvSpPr>
        <p:spPr bwMode="auto">
          <a:xfrm>
            <a:off x="7092950" y="3213100"/>
            <a:ext cx="10080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de-DE" sz="1200">
              <a:latin typeface="Mathematica1" pitchFamily="2" charset="2"/>
            </a:endParaRPr>
          </a:p>
        </p:txBody>
      </p:sp>
      <p:sp>
        <p:nvSpPr>
          <p:cNvPr id="174091" name="Text Box 11"/>
          <p:cNvSpPr txBox="1">
            <a:spLocks noChangeArrowheads="1"/>
          </p:cNvSpPr>
          <p:nvPr/>
        </p:nvSpPr>
        <p:spPr bwMode="auto">
          <a:xfrm>
            <a:off x="2913063" y="2698750"/>
            <a:ext cx="53308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000" b="1">
                <a:latin typeface="Arial Unicode MS" pitchFamily="34" charset="-128"/>
                <a:ea typeface="Arial Unicode MS" pitchFamily="34" charset="-128"/>
                <a:cs typeface="Arial Unicode MS" pitchFamily="34" charset="-128"/>
              </a:rPr>
              <a:t>P.Elleaume, C.Fortgang, C.Penel and E.Tarazona, J.Synchrotron Rad.  2 (1995) , 209</a:t>
            </a:r>
            <a:endParaRPr lang="en-GB" sz="1000" b="1">
              <a:latin typeface="Arial Unicode MS" pitchFamily="34" charset="-128"/>
              <a:ea typeface="Arial Unicode MS" pitchFamily="34" charset="-128"/>
              <a:cs typeface="Arial Unicode MS" pitchFamily="34" charset="-128"/>
            </a:endParaRPr>
          </a:p>
        </p:txBody>
      </p:sp>
      <p:sp>
        <p:nvSpPr>
          <p:cNvPr id="174092" name="Text Box 12"/>
          <p:cNvSpPr txBox="1">
            <a:spLocks noChangeArrowheads="1"/>
          </p:cNvSpPr>
          <p:nvPr/>
        </p:nvSpPr>
        <p:spPr bwMode="auto">
          <a:xfrm>
            <a:off x="971550" y="1292225"/>
            <a:ext cx="69135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600"/>
              <a:t>description of phenomenon already by Aristoteles (384-322 b.C.) in „Problemata“</a:t>
            </a:r>
            <a:endParaRPr lang="en-GB" sz="1600"/>
          </a:p>
        </p:txBody>
      </p:sp>
      <p:grpSp>
        <p:nvGrpSpPr>
          <p:cNvPr id="174093" name="Group 13"/>
          <p:cNvGrpSpPr>
            <a:grpSpLocks/>
          </p:cNvGrpSpPr>
          <p:nvPr/>
        </p:nvGrpSpPr>
        <p:grpSpPr bwMode="auto">
          <a:xfrm>
            <a:off x="5291138" y="2093913"/>
            <a:ext cx="1368425" cy="433387"/>
            <a:chOff x="1746" y="1479"/>
            <a:chExt cx="862" cy="273"/>
          </a:xfrm>
        </p:grpSpPr>
        <p:sp>
          <p:nvSpPr>
            <p:cNvPr id="174094" name="AutoShape 14"/>
            <p:cNvSpPr>
              <a:spLocks noChangeArrowheads="1"/>
            </p:cNvSpPr>
            <p:nvPr/>
          </p:nvSpPr>
          <p:spPr bwMode="auto">
            <a:xfrm>
              <a:off x="1746" y="1479"/>
              <a:ext cx="862" cy="273"/>
            </a:xfrm>
            <a:prstGeom prst="roundRect">
              <a:avLst>
                <a:gd name="adj" fmla="val 16667"/>
              </a:avLst>
            </a:prstGeom>
            <a:solidFill>
              <a:schemeClr val="accent2">
                <a:alpha val="25000"/>
              </a:schemeClr>
            </a:solidFill>
            <a:ln w="1905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aphicFrame>
          <p:nvGraphicFramePr>
            <p:cNvPr id="174095" name="Object 15"/>
            <p:cNvGraphicFramePr>
              <a:graphicFrameLocks noChangeAspect="1"/>
            </p:cNvGraphicFramePr>
            <p:nvPr/>
          </p:nvGraphicFramePr>
          <p:xfrm>
            <a:off x="1788" y="1525"/>
            <a:ext cx="784" cy="184"/>
          </p:xfrm>
          <a:graphic>
            <a:graphicData uri="http://schemas.openxmlformats.org/presentationml/2006/ole">
              <mc:AlternateContent xmlns:mc="http://schemas.openxmlformats.org/markup-compatibility/2006">
                <mc:Choice xmlns:v="urn:schemas-microsoft-com:vml" Requires="v">
                  <p:oleObj spid="_x0000_s174193" name="Equation" r:id="rId6" imgW="1244520" imgH="291960" progId="Equation.3">
                    <p:embed/>
                  </p:oleObj>
                </mc:Choice>
                <mc:Fallback>
                  <p:oleObj name="Equation" r:id="rId6" imgW="1244520" imgH="291960" progId="Equation.3">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88" y="1525"/>
                          <a:ext cx="784" cy="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174096" name="Text Box 16"/>
          <p:cNvSpPr txBox="1">
            <a:spLocks noChangeArrowheads="1"/>
          </p:cNvSpPr>
          <p:nvPr/>
        </p:nvSpPr>
        <p:spPr bwMode="auto">
          <a:xfrm>
            <a:off x="250825" y="944563"/>
            <a:ext cx="3168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Blip>
                <a:blip r:embed="rId8"/>
              </a:buBlip>
            </a:pPr>
            <a:r>
              <a:rPr lang="de-DE" sz="1800">
                <a:solidFill>
                  <a:schemeClr val="accent2"/>
                </a:solidFill>
                <a:latin typeface="Comic Sans MS" pitchFamily="66" charset="0"/>
              </a:rPr>
              <a:t>   „camera obscura“</a:t>
            </a:r>
            <a:endParaRPr lang="en-GB" sz="1800">
              <a:solidFill>
                <a:schemeClr val="accent2"/>
              </a:solidFill>
              <a:latin typeface="Comic Sans MS" pitchFamily="66" charset="0"/>
            </a:endParaRPr>
          </a:p>
        </p:txBody>
      </p:sp>
      <p:sp>
        <p:nvSpPr>
          <p:cNvPr id="174097" name="Text Box 17"/>
          <p:cNvSpPr txBox="1">
            <a:spLocks noChangeArrowheads="1"/>
          </p:cNvSpPr>
          <p:nvPr/>
        </p:nvSpPr>
        <p:spPr bwMode="auto">
          <a:xfrm>
            <a:off x="250825" y="1663700"/>
            <a:ext cx="56165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Blip>
                <a:blip r:embed="rId8"/>
              </a:buBlip>
            </a:pPr>
            <a:r>
              <a:rPr lang="de-DE" sz="1800">
                <a:solidFill>
                  <a:schemeClr val="accent2"/>
                </a:solidFill>
                <a:latin typeface="Comic Sans MS" pitchFamily="66" charset="0"/>
              </a:rPr>
              <a:t>   most common emittance monitor</a:t>
            </a:r>
            <a:endParaRPr lang="en-GB" sz="1800">
              <a:solidFill>
                <a:schemeClr val="accent2"/>
              </a:solidFill>
              <a:latin typeface="Comic Sans MS" pitchFamily="66" charset="0"/>
            </a:endParaRPr>
          </a:p>
        </p:txBody>
      </p:sp>
      <p:sp>
        <p:nvSpPr>
          <p:cNvPr id="174098" name="Text Box 18"/>
          <p:cNvSpPr txBox="1">
            <a:spLocks noChangeArrowheads="1"/>
          </p:cNvSpPr>
          <p:nvPr/>
        </p:nvSpPr>
        <p:spPr bwMode="auto">
          <a:xfrm>
            <a:off x="1042988" y="2601913"/>
            <a:ext cx="18002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600">
                <a:solidFill>
                  <a:srgbClr val="0000FF"/>
                </a:solidFill>
                <a:latin typeface="Comic Sans MS" pitchFamily="66" charset="0"/>
              </a:rPr>
              <a:t>example: ESRF</a:t>
            </a:r>
            <a:endParaRPr lang="en-GB" sz="1600">
              <a:solidFill>
                <a:srgbClr val="0000FF"/>
              </a:solidFill>
              <a:latin typeface="Comic Sans MS" pitchFamily="66" charset="0"/>
            </a:endParaRPr>
          </a:p>
        </p:txBody>
      </p:sp>
      <p:sp>
        <p:nvSpPr>
          <p:cNvPr id="174099" name="Text Box 19"/>
          <p:cNvSpPr txBox="1">
            <a:spLocks noChangeArrowheads="1"/>
          </p:cNvSpPr>
          <p:nvPr/>
        </p:nvSpPr>
        <p:spPr bwMode="auto">
          <a:xfrm>
            <a:off x="1331913" y="2095500"/>
            <a:ext cx="1368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600"/>
              <a:t>simple setup</a:t>
            </a:r>
            <a:endParaRPr lang="en-GB" sz="1600"/>
          </a:p>
        </p:txBody>
      </p:sp>
      <p:sp>
        <p:nvSpPr>
          <p:cNvPr id="174100" name="Text Box 20"/>
          <p:cNvSpPr txBox="1">
            <a:spLocks noChangeArrowheads="1"/>
          </p:cNvSpPr>
          <p:nvPr/>
        </p:nvSpPr>
        <p:spPr bwMode="auto">
          <a:xfrm>
            <a:off x="3490913" y="2117725"/>
            <a:ext cx="1728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600"/>
              <a:t>limited resolution</a:t>
            </a:r>
            <a:endParaRPr lang="en-GB" sz="1600"/>
          </a:p>
        </p:txBody>
      </p:sp>
      <p:sp>
        <p:nvSpPr>
          <p:cNvPr id="174101" name="Line 21"/>
          <p:cNvSpPr>
            <a:spLocks noChangeShapeType="1"/>
          </p:cNvSpPr>
          <p:nvPr/>
        </p:nvSpPr>
        <p:spPr bwMode="auto">
          <a:xfrm>
            <a:off x="2843213" y="2311400"/>
            <a:ext cx="360362" cy="0"/>
          </a:xfrm>
          <a:prstGeom prst="line">
            <a:avLst/>
          </a:prstGeom>
          <a:noFill/>
          <a:ln w="31750" cmpd="dbl">
            <a:solidFill>
              <a:srgbClr val="0000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pic>
        <p:nvPicPr>
          <p:cNvPr id="174102" name="Picture 22" descr="fullID25pict"/>
          <p:cNvPicPr>
            <a:picLocks noGrp="1" noChangeAspect="1" noChangeArrowheads="1"/>
          </p:cNvPicPr>
          <p:nvPr>
            <p:ph sz="half" idx="1"/>
          </p:nvPr>
        </p:nvPicPr>
        <p:blipFill>
          <a:blip r:embed="rId9">
            <a:extLst>
              <a:ext uri="{28A0092B-C50C-407E-A947-70E740481C1C}">
                <a14:useLocalDpi xmlns:a14="http://schemas.microsoft.com/office/drawing/2010/main" val="0"/>
              </a:ext>
            </a:extLst>
          </a:blip>
          <a:srcRect/>
          <a:stretch>
            <a:fillRect/>
          </a:stretch>
        </p:blipFill>
        <p:spPr>
          <a:xfrm>
            <a:off x="6453188" y="3895725"/>
            <a:ext cx="2665412" cy="2079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03" name="Text Box 23"/>
          <p:cNvSpPr txBox="1">
            <a:spLocks noChangeArrowheads="1"/>
          </p:cNvSpPr>
          <p:nvPr/>
        </p:nvSpPr>
        <p:spPr bwMode="auto">
          <a:xfrm>
            <a:off x="6948488" y="5962650"/>
            <a:ext cx="20161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200"/>
              <a:t>courtesy of K.Scheidt, ESRF</a:t>
            </a:r>
            <a:endParaRPr lang="en-GB" sz="1200"/>
          </a:p>
        </p:txBody>
      </p:sp>
      <p:sp>
        <p:nvSpPr>
          <p:cNvPr id="174104" name="Text Box 24"/>
          <p:cNvSpPr txBox="1">
            <a:spLocks noChangeArrowheads="1"/>
          </p:cNvSpPr>
          <p:nvPr/>
        </p:nvSpPr>
        <p:spPr bwMode="auto">
          <a:xfrm>
            <a:off x="7031038" y="3370263"/>
            <a:ext cx="15113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400">
                <a:solidFill>
                  <a:srgbClr val="FF0000"/>
                </a:solidFill>
              </a:rPr>
              <a:t>ID-25 X-ray pinhole camera:</a:t>
            </a:r>
            <a:endParaRPr lang="en-GB" sz="1400">
              <a:solidFill>
                <a:srgbClr val="FF0000"/>
              </a:solidFill>
            </a:endParaRPr>
          </a:p>
        </p:txBody>
      </p:sp>
      <p:grpSp>
        <p:nvGrpSpPr>
          <p:cNvPr id="174105" name="Group 25"/>
          <p:cNvGrpSpPr>
            <a:grpSpLocks/>
          </p:cNvGrpSpPr>
          <p:nvPr/>
        </p:nvGrpSpPr>
        <p:grpSpPr bwMode="auto">
          <a:xfrm>
            <a:off x="1717675" y="4292600"/>
            <a:ext cx="3862388" cy="2160588"/>
            <a:chOff x="1082" y="2704"/>
            <a:chExt cx="2433" cy="1361"/>
          </a:xfrm>
        </p:grpSpPr>
        <p:grpSp>
          <p:nvGrpSpPr>
            <p:cNvPr id="174106" name="Group 26"/>
            <p:cNvGrpSpPr>
              <a:grpSpLocks/>
            </p:cNvGrpSpPr>
            <p:nvPr/>
          </p:nvGrpSpPr>
          <p:grpSpPr bwMode="auto">
            <a:xfrm>
              <a:off x="1082" y="3250"/>
              <a:ext cx="2433" cy="815"/>
              <a:chOff x="991" y="3250"/>
              <a:chExt cx="2433" cy="815"/>
            </a:xfrm>
          </p:grpSpPr>
          <p:pic>
            <p:nvPicPr>
              <p:cNvPr id="174107" name="Picture 27"/>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55" y="3250"/>
                <a:ext cx="869" cy="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8" name="Text Box 28"/>
              <p:cNvSpPr txBox="1">
                <a:spLocks noChangeArrowheads="1"/>
              </p:cNvSpPr>
              <p:nvPr/>
            </p:nvSpPr>
            <p:spPr bwMode="auto">
              <a:xfrm>
                <a:off x="991" y="3719"/>
                <a:ext cx="1723"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200">
                    <a:solidFill>
                      <a:schemeClr val="accent2"/>
                    </a:solidFill>
                  </a:rPr>
                  <a:t>PETRA III pinhole camera:</a:t>
                </a:r>
              </a:p>
              <a:p>
                <a:pPr>
                  <a:spcBef>
                    <a:spcPct val="50000"/>
                  </a:spcBef>
                </a:pPr>
                <a:r>
                  <a:rPr lang="en-US" sz="1200">
                    <a:solidFill>
                      <a:schemeClr val="accent2"/>
                    </a:solidFill>
                    <a:cs typeface="Times New Roman" pitchFamily="18" charset="0"/>
                  </a:rPr>
                  <a:t>Ø 18 </a:t>
                </a:r>
                <a:r>
                  <a:rPr lang="el-GR" sz="1200">
                    <a:solidFill>
                      <a:schemeClr val="accent2"/>
                    </a:solidFill>
                    <a:cs typeface="Times New Roman" pitchFamily="18" charset="0"/>
                  </a:rPr>
                  <a:t>μ</a:t>
                </a:r>
                <a:r>
                  <a:rPr lang="de-DE" sz="1200">
                    <a:solidFill>
                      <a:schemeClr val="accent2"/>
                    </a:solidFill>
                    <a:cs typeface="Times New Roman" pitchFamily="18" charset="0"/>
                  </a:rPr>
                  <a:t>m hole in 500 </a:t>
                </a:r>
                <a:r>
                  <a:rPr lang="el-GR" sz="1200">
                    <a:solidFill>
                      <a:schemeClr val="accent2"/>
                    </a:solidFill>
                    <a:cs typeface="Times New Roman" pitchFamily="18" charset="0"/>
                  </a:rPr>
                  <a:t>μ</a:t>
                </a:r>
                <a:r>
                  <a:rPr lang="de-DE" sz="1200">
                    <a:solidFill>
                      <a:schemeClr val="accent2"/>
                    </a:solidFill>
                    <a:cs typeface="Times New Roman" pitchFamily="18" charset="0"/>
                  </a:rPr>
                  <a:t>m thick W plate</a:t>
                </a:r>
                <a:endParaRPr lang="el-GR" sz="1200">
                  <a:solidFill>
                    <a:schemeClr val="accent2"/>
                  </a:solidFill>
                  <a:cs typeface="Times New Roman" pitchFamily="18" charset="0"/>
                </a:endParaRPr>
              </a:p>
            </p:txBody>
          </p:sp>
        </p:grpSp>
        <p:sp>
          <p:nvSpPr>
            <p:cNvPr id="174109" name="Line 29"/>
            <p:cNvSpPr>
              <a:spLocks noChangeShapeType="1"/>
            </p:cNvSpPr>
            <p:nvPr/>
          </p:nvSpPr>
          <p:spPr bwMode="auto">
            <a:xfrm>
              <a:off x="2336" y="2722"/>
              <a:ext cx="1179" cy="527"/>
            </a:xfrm>
            <a:prstGeom prst="line">
              <a:avLst/>
            </a:prstGeom>
            <a:noFill/>
            <a:ln w="952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74110" name="Line 30"/>
            <p:cNvSpPr>
              <a:spLocks noChangeShapeType="1"/>
            </p:cNvSpPr>
            <p:nvPr/>
          </p:nvSpPr>
          <p:spPr bwMode="auto">
            <a:xfrm>
              <a:off x="2336" y="2704"/>
              <a:ext cx="317" cy="551"/>
            </a:xfrm>
            <a:prstGeom prst="line">
              <a:avLst/>
            </a:prstGeom>
            <a:noFill/>
            <a:ln w="952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41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75106" name="Group 2"/>
          <p:cNvGrpSpPr>
            <a:grpSpLocks/>
          </p:cNvGrpSpPr>
          <p:nvPr/>
        </p:nvGrpSpPr>
        <p:grpSpPr bwMode="auto">
          <a:xfrm>
            <a:off x="2771775" y="3394075"/>
            <a:ext cx="1079500" cy="720725"/>
            <a:chOff x="1066" y="3067"/>
            <a:chExt cx="680" cy="454"/>
          </a:xfrm>
        </p:grpSpPr>
        <p:graphicFrame>
          <p:nvGraphicFramePr>
            <p:cNvPr id="175107" name="Object 3"/>
            <p:cNvGraphicFramePr>
              <a:graphicFrameLocks noChangeAspect="1"/>
            </p:cNvGraphicFramePr>
            <p:nvPr/>
          </p:nvGraphicFramePr>
          <p:xfrm>
            <a:off x="1134" y="3067"/>
            <a:ext cx="508" cy="410"/>
          </p:xfrm>
          <a:graphic>
            <a:graphicData uri="http://schemas.openxmlformats.org/presentationml/2006/ole">
              <mc:AlternateContent xmlns:mc="http://schemas.openxmlformats.org/markup-compatibility/2006">
                <mc:Choice xmlns:v="urn:schemas-microsoft-com:vml" Requires="v">
                  <p:oleObj spid="_x0000_s175476" name="Equation" r:id="rId3" imgW="736560" imgH="609480" progId="Equation.3">
                    <p:embed/>
                  </p:oleObj>
                </mc:Choice>
                <mc:Fallback>
                  <p:oleObj name="Equation" r:id="rId3" imgW="736560" imgH="60948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4" y="3067"/>
                          <a:ext cx="508" cy="4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5108" name="AutoShape 4"/>
            <p:cNvSpPr>
              <a:spLocks noChangeArrowheads="1"/>
            </p:cNvSpPr>
            <p:nvPr/>
          </p:nvSpPr>
          <p:spPr bwMode="auto">
            <a:xfrm>
              <a:off x="1066" y="3067"/>
              <a:ext cx="680" cy="454"/>
            </a:xfrm>
            <a:prstGeom prst="roundRect">
              <a:avLst>
                <a:gd name="adj" fmla="val 16667"/>
              </a:avLst>
            </a:prstGeom>
            <a:solidFill>
              <a:srgbClr val="FFFF00">
                <a:alpha val="30000"/>
              </a:srgbClr>
            </a:solidFill>
            <a:ln w="254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sp>
        <p:nvSpPr>
          <p:cNvPr id="175109" name="Line 5"/>
          <p:cNvSpPr>
            <a:spLocks noChangeShapeType="1"/>
          </p:cNvSpPr>
          <p:nvPr/>
        </p:nvSpPr>
        <p:spPr bwMode="auto">
          <a:xfrm>
            <a:off x="323850" y="765175"/>
            <a:ext cx="8496300" cy="0"/>
          </a:xfrm>
          <a:prstGeom prst="line">
            <a:avLst/>
          </a:prstGeom>
          <a:noFill/>
          <a:ln w="38100" cmpd="dbl">
            <a:solidFill>
              <a:srgbClr val="00589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75110" name="Line 6"/>
          <p:cNvSpPr>
            <a:spLocks noChangeShapeType="1"/>
          </p:cNvSpPr>
          <p:nvPr/>
        </p:nvSpPr>
        <p:spPr bwMode="auto">
          <a:xfrm>
            <a:off x="323850" y="6524625"/>
            <a:ext cx="84963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75111" name="Text Box 7"/>
          <p:cNvSpPr txBox="1">
            <a:spLocks noChangeArrowheads="1"/>
          </p:cNvSpPr>
          <p:nvPr/>
        </p:nvSpPr>
        <p:spPr bwMode="auto">
          <a:xfrm>
            <a:off x="250825" y="6545263"/>
            <a:ext cx="1800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200">
                <a:solidFill>
                  <a:schemeClr val="bg2"/>
                </a:solidFill>
              </a:rPr>
              <a:t>Gero Kube, DESY / MDI</a:t>
            </a:r>
            <a:endParaRPr lang="en-GB" sz="1200">
              <a:solidFill>
                <a:schemeClr val="bg2"/>
              </a:solidFill>
            </a:endParaRPr>
          </a:p>
        </p:txBody>
      </p:sp>
      <p:sp>
        <p:nvSpPr>
          <p:cNvPr id="175112" name="Rectangle 8"/>
          <p:cNvSpPr>
            <a:spLocks noGrp="1" noChangeArrowheads="1"/>
          </p:cNvSpPr>
          <p:nvPr>
            <p:ph type="title"/>
          </p:nvPr>
        </p:nvSpPr>
        <p:spPr>
          <a:xfrm>
            <a:off x="395288" y="188913"/>
            <a:ext cx="6769100" cy="647700"/>
          </a:xfrm>
          <a:noFill/>
          <a:ln/>
        </p:spPr>
        <p:txBody>
          <a:bodyPr/>
          <a:lstStyle/>
          <a:p>
            <a:pPr algn="l"/>
            <a:r>
              <a:rPr lang="de-DE" sz="3200">
                <a:solidFill>
                  <a:srgbClr val="003E6E"/>
                </a:solidFill>
                <a:latin typeface="Comic Sans MS" pitchFamily="66" charset="0"/>
              </a:rPr>
              <a:t>Compound Refractive Lens</a:t>
            </a:r>
            <a:endParaRPr lang="en-GB" sz="3200">
              <a:solidFill>
                <a:srgbClr val="003E6E"/>
              </a:solidFill>
              <a:latin typeface="Comic Sans MS" pitchFamily="66" charset="0"/>
            </a:endParaRPr>
          </a:p>
        </p:txBody>
      </p:sp>
      <p:sp>
        <p:nvSpPr>
          <p:cNvPr id="175113" name="Rectangle 9"/>
          <p:cNvSpPr>
            <a:spLocks noChangeArrowheads="1"/>
          </p:cNvSpPr>
          <p:nvPr/>
        </p:nvSpPr>
        <p:spPr bwMode="auto">
          <a:xfrm>
            <a:off x="323850" y="796925"/>
            <a:ext cx="6048375" cy="47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spcBef>
                <a:spcPct val="20000"/>
              </a:spcBef>
              <a:buFontTx/>
              <a:buChar char="•"/>
            </a:pPr>
            <a:endParaRPr lang="de-DE"/>
          </a:p>
        </p:txBody>
      </p:sp>
      <p:pic>
        <p:nvPicPr>
          <p:cNvPr id="175114" name="Picture 10" descr="HG_LOGO_S_RG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40650" y="585788"/>
            <a:ext cx="1008063" cy="395287"/>
          </a:xfrm>
          <a:prstGeom prst="rect">
            <a:avLst/>
          </a:prstGeom>
          <a:noFill/>
          <a:extLst>
            <a:ext uri="{909E8E84-426E-40DD-AFC4-6F175D3DCCD1}">
              <a14:hiddenFill xmlns:a14="http://schemas.microsoft.com/office/drawing/2010/main">
                <a:solidFill>
                  <a:srgbClr val="FFFFFF"/>
                </a:solidFill>
              </a14:hiddenFill>
            </a:ext>
          </a:extLst>
        </p:spPr>
      </p:pic>
      <p:pic>
        <p:nvPicPr>
          <p:cNvPr id="175115" name="Picture 11" descr="DESY-Logo-cyan-RGB"/>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29575" y="115888"/>
            <a:ext cx="563563" cy="563562"/>
          </a:xfrm>
          <a:prstGeom prst="rect">
            <a:avLst/>
          </a:prstGeom>
          <a:noFill/>
          <a:extLst>
            <a:ext uri="{909E8E84-426E-40DD-AFC4-6F175D3DCCD1}">
              <a14:hiddenFill xmlns:a14="http://schemas.microsoft.com/office/drawing/2010/main">
                <a:solidFill>
                  <a:srgbClr val="FFFFFF"/>
                </a:solidFill>
              </a14:hiddenFill>
            </a:ext>
          </a:extLst>
        </p:spPr>
      </p:pic>
      <p:sp>
        <p:nvSpPr>
          <p:cNvPr id="175116" name="Text Box 12"/>
          <p:cNvSpPr txBox="1">
            <a:spLocks noChangeArrowheads="1"/>
          </p:cNvSpPr>
          <p:nvPr/>
        </p:nvSpPr>
        <p:spPr bwMode="auto">
          <a:xfrm>
            <a:off x="323850" y="981075"/>
            <a:ext cx="23034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000">
                <a:solidFill>
                  <a:schemeClr val="accent2"/>
                </a:solidFill>
              </a:rPr>
              <a:t>lens-maker formula:</a:t>
            </a:r>
            <a:endParaRPr lang="en-GB" sz="2000">
              <a:solidFill>
                <a:schemeClr val="accent2"/>
              </a:solidFill>
            </a:endParaRPr>
          </a:p>
        </p:txBody>
      </p:sp>
      <p:sp>
        <p:nvSpPr>
          <p:cNvPr id="175117" name="Text Box 13"/>
          <p:cNvSpPr txBox="1">
            <a:spLocks noChangeArrowheads="1"/>
          </p:cNvSpPr>
          <p:nvPr/>
        </p:nvSpPr>
        <p:spPr bwMode="auto">
          <a:xfrm>
            <a:off x="2916238" y="981075"/>
            <a:ext cx="18018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000"/>
              <a:t>1/f = 2(n-1) / R</a:t>
            </a:r>
            <a:endParaRPr lang="en-GB" sz="2000"/>
          </a:p>
        </p:txBody>
      </p:sp>
      <p:sp>
        <p:nvSpPr>
          <p:cNvPr id="175118" name="Text Box 14"/>
          <p:cNvSpPr txBox="1">
            <a:spLocks noChangeArrowheads="1"/>
          </p:cNvSpPr>
          <p:nvPr/>
        </p:nvSpPr>
        <p:spPr bwMode="auto">
          <a:xfrm>
            <a:off x="323850" y="1447800"/>
            <a:ext cx="25923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000">
                <a:solidFill>
                  <a:schemeClr val="accent2"/>
                </a:solidFill>
              </a:rPr>
              <a:t>X-ray refraction index :</a:t>
            </a:r>
            <a:endParaRPr lang="en-GB" sz="2000">
              <a:solidFill>
                <a:schemeClr val="accent2"/>
              </a:solidFill>
            </a:endParaRPr>
          </a:p>
        </p:txBody>
      </p:sp>
      <p:graphicFrame>
        <p:nvGraphicFramePr>
          <p:cNvPr id="175119" name="Object 15"/>
          <p:cNvGraphicFramePr>
            <a:graphicFrameLocks noChangeAspect="1"/>
          </p:cNvGraphicFramePr>
          <p:nvPr/>
        </p:nvGraphicFramePr>
        <p:xfrm>
          <a:off x="2987675" y="1489075"/>
          <a:ext cx="2235200" cy="355600"/>
        </p:xfrm>
        <a:graphic>
          <a:graphicData uri="http://schemas.openxmlformats.org/presentationml/2006/ole">
            <mc:AlternateContent xmlns:mc="http://schemas.openxmlformats.org/markup-compatibility/2006">
              <mc:Choice xmlns:v="urn:schemas-microsoft-com:vml" Requires="v">
                <p:oleObj spid="_x0000_s175477" name="Equation" r:id="rId7" imgW="2234880" imgH="355320" progId="Equation.3">
                  <p:embed/>
                </p:oleObj>
              </mc:Choice>
              <mc:Fallback>
                <p:oleObj name="Equation" r:id="rId7" imgW="2234880" imgH="355320" progId="Equation.3">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7675" y="1489075"/>
                        <a:ext cx="22352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5120" name="Object 16"/>
          <p:cNvGraphicFramePr>
            <a:graphicFrameLocks noChangeAspect="1"/>
          </p:cNvGraphicFramePr>
          <p:nvPr/>
        </p:nvGraphicFramePr>
        <p:xfrm>
          <a:off x="4905375" y="908050"/>
          <a:ext cx="746125" cy="1008063"/>
        </p:xfrm>
        <a:graphic>
          <a:graphicData uri="http://schemas.openxmlformats.org/presentationml/2006/ole">
            <mc:AlternateContent xmlns:mc="http://schemas.openxmlformats.org/markup-compatibility/2006">
              <mc:Choice xmlns:v="urn:schemas-microsoft-com:vml" Requires="v">
                <p:oleObj spid="_x0000_s175478" name="Equation" r:id="rId9" imgW="215640" imgH="291960" progId="Equation.3">
                  <p:embed/>
                </p:oleObj>
              </mc:Choice>
              <mc:Fallback>
                <p:oleObj name="Equation" r:id="rId9" imgW="215640" imgH="291960" progId="Equation.3">
                  <p:embed/>
                  <p:pic>
                    <p:nvPicPr>
                      <p:cNvPr id="0" name="Object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05375" y="908050"/>
                        <a:ext cx="746125" cy="1008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5121" name="Text Box 17"/>
          <p:cNvSpPr txBox="1">
            <a:spLocks noChangeArrowheads="1"/>
          </p:cNvSpPr>
          <p:nvPr/>
        </p:nvSpPr>
        <p:spPr bwMode="auto">
          <a:xfrm>
            <a:off x="5795963" y="981075"/>
            <a:ext cx="3024187"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Blip>
                <a:blip r:embed="rId11"/>
              </a:buBlip>
            </a:pPr>
            <a:r>
              <a:rPr lang="de-DE" sz="2000">
                <a:solidFill>
                  <a:srgbClr val="FF0000"/>
                </a:solidFill>
              </a:rPr>
              <a:t> concave lens shape</a:t>
            </a:r>
          </a:p>
          <a:p>
            <a:pPr>
              <a:spcBef>
                <a:spcPct val="50000"/>
              </a:spcBef>
              <a:buFont typeface="Wingdings" pitchFamily="2" charset="2"/>
              <a:buBlip>
                <a:blip r:embed="rId11"/>
              </a:buBlip>
            </a:pPr>
            <a:r>
              <a:rPr lang="de-DE" sz="2000">
                <a:solidFill>
                  <a:srgbClr val="FF0000"/>
                </a:solidFill>
              </a:rPr>
              <a:t> strong surface bending R    </a:t>
            </a:r>
            <a:endParaRPr lang="en-GB" sz="2000">
              <a:solidFill>
                <a:srgbClr val="FF0000"/>
              </a:solidFill>
            </a:endParaRPr>
          </a:p>
        </p:txBody>
      </p:sp>
      <p:sp>
        <p:nvSpPr>
          <p:cNvPr id="175122" name="Text Box 18"/>
          <p:cNvSpPr txBox="1">
            <a:spLocks noChangeArrowheads="1"/>
          </p:cNvSpPr>
          <p:nvPr/>
        </p:nvSpPr>
        <p:spPr bwMode="auto">
          <a:xfrm>
            <a:off x="2411413" y="2205038"/>
            <a:ext cx="2160587"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Blip>
                <a:blip r:embed="rId11"/>
              </a:buBlip>
            </a:pPr>
            <a:r>
              <a:rPr lang="de-DE" sz="2000">
                <a:solidFill>
                  <a:srgbClr val="FF0000"/>
                </a:solidFill>
              </a:rPr>
              <a:t> </a:t>
            </a:r>
            <a:r>
              <a:rPr lang="de-DE" sz="1600">
                <a:solidFill>
                  <a:srgbClr val="FF0000"/>
                </a:solidFill>
              </a:rPr>
              <a:t>small Z (Be, Al, …)</a:t>
            </a:r>
          </a:p>
          <a:p>
            <a:pPr>
              <a:spcBef>
                <a:spcPct val="50000"/>
              </a:spcBef>
              <a:buFont typeface="Wingdings" pitchFamily="2" charset="2"/>
              <a:buBlip>
                <a:blip r:embed="rId11"/>
              </a:buBlip>
            </a:pPr>
            <a:r>
              <a:rPr lang="de-DE" sz="2000">
                <a:solidFill>
                  <a:srgbClr val="FF0000"/>
                </a:solidFill>
              </a:rPr>
              <a:t> </a:t>
            </a:r>
            <a:r>
              <a:rPr lang="de-DE" sz="1600">
                <a:solidFill>
                  <a:srgbClr val="FF0000"/>
                </a:solidFill>
              </a:rPr>
              <a:t>small d</a:t>
            </a:r>
            <a:r>
              <a:rPr lang="de-DE" sz="2000">
                <a:solidFill>
                  <a:srgbClr val="FF0000"/>
                </a:solidFill>
              </a:rPr>
              <a:t> </a:t>
            </a:r>
            <a:endParaRPr lang="en-GB" sz="2000">
              <a:solidFill>
                <a:srgbClr val="FF0000"/>
              </a:solidFill>
            </a:endParaRPr>
          </a:p>
        </p:txBody>
      </p:sp>
      <p:sp>
        <p:nvSpPr>
          <p:cNvPr id="175123" name="Text Box 19"/>
          <p:cNvSpPr txBox="1">
            <a:spLocks noChangeArrowheads="1"/>
          </p:cNvSpPr>
          <p:nvPr/>
        </p:nvSpPr>
        <p:spPr bwMode="auto">
          <a:xfrm>
            <a:off x="3481388" y="3671888"/>
            <a:ext cx="5762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000">
                <a:solidFill>
                  <a:srgbClr val="009900"/>
                </a:solidFill>
              </a:rPr>
              <a:t>N</a:t>
            </a:r>
            <a:endParaRPr lang="en-GB" sz="2000">
              <a:solidFill>
                <a:srgbClr val="009900"/>
              </a:solidFill>
            </a:endParaRPr>
          </a:p>
        </p:txBody>
      </p:sp>
      <p:sp>
        <p:nvSpPr>
          <p:cNvPr id="175124" name="Rectangle 20"/>
          <p:cNvSpPr>
            <a:spLocks noChangeArrowheads="1"/>
          </p:cNvSpPr>
          <p:nvPr/>
        </p:nvSpPr>
        <p:spPr bwMode="auto">
          <a:xfrm rot="10800000">
            <a:off x="4140200" y="4003675"/>
            <a:ext cx="431800"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spcBef>
                <a:spcPct val="20000"/>
              </a:spcBef>
            </a:pPr>
            <a:r>
              <a:rPr lang="de-DE" sz="4000">
                <a:solidFill>
                  <a:srgbClr val="009900"/>
                </a:solidFill>
                <a:latin typeface="Mathematica5" pitchFamily="2" charset="2"/>
              </a:rPr>
              <a:t>Ü</a:t>
            </a:r>
            <a:endParaRPr lang="en-GB" sz="4000">
              <a:solidFill>
                <a:srgbClr val="009900"/>
              </a:solidFill>
              <a:latin typeface="Mathematica5" pitchFamily="2" charset="2"/>
            </a:endParaRPr>
          </a:p>
        </p:txBody>
      </p:sp>
      <p:sp>
        <p:nvSpPr>
          <p:cNvPr id="175125" name="Text Box 21"/>
          <p:cNvSpPr txBox="1">
            <a:spLocks noChangeArrowheads="1"/>
          </p:cNvSpPr>
          <p:nvPr/>
        </p:nvSpPr>
        <p:spPr bwMode="auto">
          <a:xfrm>
            <a:off x="4573588" y="3571875"/>
            <a:ext cx="3959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a:solidFill>
                  <a:srgbClr val="009900"/>
                </a:solidFill>
              </a:rPr>
              <a:t>many lenses (N=10…300)</a:t>
            </a:r>
            <a:endParaRPr lang="en-GB">
              <a:solidFill>
                <a:srgbClr val="009900"/>
              </a:solidFill>
            </a:endParaRPr>
          </a:p>
        </p:txBody>
      </p:sp>
      <p:grpSp>
        <p:nvGrpSpPr>
          <p:cNvPr id="175126" name="Group 22"/>
          <p:cNvGrpSpPr>
            <a:grpSpLocks/>
          </p:cNvGrpSpPr>
          <p:nvPr/>
        </p:nvGrpSpPr>
        <p:grpSpPr bwMode="auto">
          <a:xfrm>
            <a:off x="250825" y="2111375"/>
            <a:ext cx="2016125" cy="2403475"/>
            <a:chOff x="2426" y="1071"/>
            <a:chExt cx="1361" cy="1606"/>
          </a:xfrm>
        </p:grpSpPr>
        <p:sp>
          <p:nvSpPr>
            <p:cNvPr id="175127" name="Rectangle 23"/>
            <p:cNvSpPr>
              <a:spLocks noChangeArrowheads="1"/>
            </p:cNvSpPr>
            <p:nvPr/>
          </p:nvSpPr>
          <p:spPr bwMode="auto">
            <a:xfrm>
              <a:off x="2426" y="1071"/>
              <a:ext cx="1361" cy="1588"/>
            </a:xfrm>
            <a:prstGeom prst="rect">
              <a:avLst/>
            </a:prstGeom>
            <a:solidFill>
              <a:srgbClr val="0000FF">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nvGrpSpPr>
            <p:cNvPr id="175128" name="Group 24"/>
            <p:cNvGrpSpPr>
              <a:grpSpLocks/>
            </p:cNvGrpSpPr>
            <p:nvPr/>
          </p:nvGrpSpPr>
          <p:grpSpPr bwMode="auto">
            <a:xfrm>
              <a:off x="2438" y="1082"/>
              <a:ext cx="1340" cy="1595"/>
              <a:chOff x="2438" y="1082"/>
              <a:chExt cx="1340" cy="1595"/>
            </a:xfrm>
          </p:grpSpPr>
          <p:sp>
            <p:nvSpPr>
              <p:cNvPr id="175129" name="Line 25"/>
              <p:cNvSpPr>
                <a:spLocks noChangeShapeType="1"/>
              </p:cNvSpPr>
              <p:nvPr/>
            </p:nvSpPr>
            <p:spPr bwMode="auto">
              <a:xfrm>
                <a:off x="2486" y="2354"/>
                <a:ext cx="568" cy="136"/>
              </a:xfrm>
              <a:prstGeom prst="line">
                <a:avLst/>
              </a:prstGeom>
              <a:noFill/>
              <a:ln w="28575">
                <a:solidFill>
                  <a:srgbClr val="FFFF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75130" name="Line 26"/>
              <p:cNvSpPr>
                <a:spLocks noChangeShapeType="1"/>
              </p:cNvSpPr>
              <p:nvPr/>
            </p:nvSpPr>
            <p:spPr bwMode="auto">
              <a:xfrm flipH="1">
                <a:off x="3062" y="2434"/>
                <a:ext cx="80" cy="88"/>
              </a:xfrm>
              <a:prstGeom prst="line">
                <a:avLst/>
              </a:prstGeom>
              <a:noFill/>
              <a:ln w="1905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75131" name="Line 27"/>
              <p:cNvSpPr>
                <a:spLocks noChangeShapeType="1"/>
              </p:cNvSpPr>
              <p:nvPr/>
            </p:nvSpPr>
            <p:spPr bwMode="auto">
              <a:xfrm flipH="1">
                <a:off x="2446" y="2266"/>
                <a:ext cx="144" cy="96"/>
              </a:xfrm>
              <a:prstGeom prst="line">
                <a:avLst/>
              </a:prstGeom>
              <a:noFill/>
              <a:ln w="1905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75132" name="Text Box 28"/>
              <p:cNvSpPr txBox="1">
                <a:spLocks noChangeArrowheads="1"/>
              </p:cNvSpPr>
              <p:nvPr/>
            </p:nvSpPr>
            <p:spPr bwMode="auto">
              <a:xfrm>
                <a:off x="2653" y="2412"/>
                <a:ext cx="172"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de-DE" sz="2000" i="1">
                    <a:solidFill>
                      <a:srgbClr val="FFFF00"/>
                    </a:solidFill>
                  </a:rPr>
                  <a:t>l</a:t>
                </a:r>
              </a:p>
            </p:txBody>
          </p:sp>
          <p:pic>
            <p:nvPicPr>
              <p:cNvPr id="175133" name="Picture 29"/>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438" y="1082"/>
                <a:ext cx="1340" cy="1384"/>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75134" name="Group 30"/>
          <p:cNvGrpSpPr>
            <a:grpSpLocks/>
          </p:cNvGrpSpPr>
          <p:nvPr/>
        </p:nvGrpSpPr>
        <p:grpSpPr bwMode="auto">
          <a:xfrm>
            <a:off x="4689475" y="2060575"/>
            <a:ext cx="4424363" cy="1585913"/>
            <a:chOff x="1202" y="1388"/>
            <a:chExt cx="3198" cy="1362"/>
          </a:xfrm>
        </p:grpSpPr>
        <p:sp>
          <p:nvSpPr>
            <p:cNvPr id="175135" name="Rectangle 31"/>
            <p:cNvSpPr>
              <a:spLocks noChangeArrowheads="1"/>
            </p:cNvSpPr>
            <p:nvPr/>
          </p:nvSpPr>
          <p:spPr bwMode="auto">
            <a:xfrm>
              <a:off x="1202" y="1388"/>
              <a:ext cx="3175" cy="1316"/>
            </a:xfrm>
            <a:prstGeom prst="rect">
              <a:avLst/>
            </a:prstGeom>
            <a:solidFill>
              <a:srgbClr val="0000FF">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pic>
          <p:nvPicPr>
            <p:cNvPr id="175136" name="Picture 3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92" y="1438"/>
              <a:ext cx="2940" cy="1312"/>
            </a:xfrm>
            <a:prstGeom prst="rect">
              <a:avLst/>
            </a:prstGeom>
            <a:noFill/>
            <a:extLst>
              <a:ext uri="{909E8E84-426E-40DD-AFC4-6F175D3DCCD1}">
                <a14:hiddenFill xmlns:a14="http://schemas.microsoft.com/office/drawing/2010/main">
                  <a:solidFill>
                    <a:srgbClr val="FFFFFF"/>
                  </a:solidFill>
                </a14:hiddenFill>
              </a:ext>
            </a:extLst>
          </p:spPr>
        </p:pic>
        <p:grpSp>
          <p:nvGrpSpPr>
            <p:cNvPr id="175137" name="Group 33"/>
            <p:cNvGrpSpPr>
              <a:grpSpLocks/>
            </p:cNvGrpSpPr>
            <p:nvPr/>
          </p:nvGrpSpPr>
          <p:grpSpPr bwMode="auto">
            <a:xfrm>
              <a:off x="3751" y="1868"/>
              <a:ext cx="649" cy="658"/>
              <a:chOff x="5039" y="2296"/>
              <a:chExt cx="649" cy="658"/>
            </a:xfrm>
          </p:grpSpPr>
          <p:sp>
            <p:nvSpPr>
              <p:cNvPr id="175138" name="Oval 34"/>
              <p:cNvSpPr>
                <a:spLocks noChangeArrowheads="1"/>
              </p:cNvSpPr>
              <p:nvPr/>
            </p:nvSpPr>
            <p:spPr bwMode="auto">
              <a:xfrm rot="730165">
                <a:off x="5039" y="2474"/>
                <a:ext cx="116" cy="480"/>
              </a:xfrm>
              <a:prstGeom prst="ellipse">
                <a:avLst/>
              </a:prstGeom>
              <a:noFill/>
              <a:ln w="25400" cap="rnd">
                <a:solidFill>
                  <a:schemeClr val="folHlink"/>
                </a:solidFill>
                <a:prstDash val="sysDot"/>
                <a:round/>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de-DE">
                  <a:latin typeface="Monotype Corsiva" pitchFamily="66" charset="0"/>
                </a:endParaRPr>
              </a:p>
            </p:txBody>
          </p:sp>
          <p:sp>
            <p:nvSpPr>
              <p:cNvPr id="175139" name="Line 35"/>
              <p:cNvSpPr>
                <a:spLocks noChangeShapeType="1"/>
              </p:cNvSpPr>
              <p:nvPr/>
            </p:nvSpPr>
            <p:spPr bwMode="auto">
              <a:xfrm flipV="1">
                <a:off x="5128" y="2296"/>
                <a:ext cx="192" cy="192"/>
              </a:xfrm>
              <a:prstGeom prst="line">
                <a:avLst/>
              </a:prstGeom>
              <a:noFill/>
              <a:ln w="254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75140" name="Line 36"/>
              <p:cNvSpPr>
                <a:spLocks noChangeShapeType="1"/>
              </p:cNvSpPr>
              <p:nvPr/>
            </p:nvSpPr>
            <p:spPr bwMode="auto">
              <a:xfrm flipV="1">
                <a:off x="5072" y="2688"/>
                <a:ext cx="216" cy="248"/>
              </a:xfrm>
              <a:prstGeom prst="line">
                <a:avLst/>
              </a:prstGeom>
              <a:noFill/>
              <a:ln w="254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75141" name="Text Box 37"/>
              <p:cNvSpPr txBox="1">
                <a:spLocks noChangeArrowheads="1"/>
              </p:cNvSpPr>
              <p:nvPr/>
            </p:nvSpPr>
            <p:spPr bwMode="auto">
              <a:xfrm>
                <a:off x="5232" y="2357"/>
                <a:ext cx="456" cy="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de-DE" i="1">
                    <a:solidFill>
                      <a:schemeClr val="folHlink"/>
                    </a:solidFill>
                  </a:rPr>
                  <a:t>D</a:t>
                </a:r>
                <a:r>
                  <a:rPr lang="de-DE" baseline="-25000">
                    <a:solidFill>
                      <a:schemeClr val="folHlink"/>
                    </a:solidFill>
                  </a:rPr>
                  <a:t>eff</a:t>
                </a:r>
                <a:endParaRPr lang="de-DE">
                  <a:solidFill>
                    <a:schemeClr val="folHlink"/>
                  </a:solidFill>
                </a:endParaRPr>
              </a:p>
            </p:txBody>
          </p:sp>
        </p:grpSp>
      </p:grpSp>
      <p:grpSp>
        <p:nvGrpSpPr>
          <p:cNvPr id="175142" name="Group 38"/>
          <p:cNvGrpSpPr>
            <a:grpSpLocks/>
          </p:cNvGrpSpPr>
          <p:nvPr/>
        </p:nvGrpSpPr>
        <p:grpSpPr bwMode="auto">
          <a:xfrm>
            <a:off x="665163" y="4221163"/>
            <a:ext cx="8228012" cy="2203450"/>
            <a:chOff x="419" y="2659"/>
            <a:chExt cx="5183" cy="1388"/>
          </a:xfrm>
        </p:grpSpPr>
        <p:sp>
          <p:nvSpPr>
            <p:cNvPr id="175143" name="Text Box 39"/>
            <p:cNvSpPr txBox="1">
              <a:spLocks noChangeArrowheads="1"/>
            </p:cNvSpPr>
            <p:nvPr/>
          </p:nvSpPr>
          <p:spPr bwMode="auto">
            <a:xfrm>
              <a:off x="1611" y="2840"/>
              <a:ext cx="172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000" b="1">
                  <a:solidFill>
                    <a:srgbClr val="0000FF"/>
                  </a:solidFill>
                </a:rPr>
                <a:t>PETRA III @ 20 keV:</a:t>
              </a:r>
              <a:endParaRPr lang="en-GB" sz="2000" b="1">
                <a:solidFill>
                  <a:srgbClr val="0000FF"/>
                </a:solidFill>
              </a:endParaRPr>
            </a:p>
          </p:txBody>
        </p:sp>
        <p:grpSp>
          <p:nvGrpSpPr>
            <p:cNvPr id="175144" name="Group 40"/>
            <p:cNvGrpSpPr>
              <a:grpSpLocks/>
            </p:cNvGrpSpPr>
            <p:nvPr/>
          </p:nvGrpSpPr>
          <p:grpSpPr bwMode="auto">
            <a:xfrm>
              <a:off x="419" y="3140"/>
              <a:ext cx="2779" cy="907"/>
              <a:chOff x="419" y="3140"/>
              <a:chExt cx="2779" cy="907"/>
            </a:xfrm>
          </p:grpSpPr>
          <p:sp>
            <p:nvSpPr>
              <p:cNvPr id="175145" name="AutoShape 41"/>
              <p:cNvSpPr>
                <a:spLocks noChangeArrowheads="1"/>
              </p:cNvSpPr>
              <p:nvPr/>
            </p:nvSpPr>
            <p:spPr bwMode="auto">
              <a:xfrm>
                <a:off x="419" y="3140"/>
                <a:ext cx="2767" cy="907"/>
              </a:xfrm>
              <a:prstGeom prst="roundRect">
                <a:avLst>
                  <a:gd name="adj" fmla="val 16667"/>
                </a:avLst>
              </a:prstGeom>
              <a:solidFill>
                <a:srgbClr val="0000FF">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75146" name="AutoShape 42"/>
              <p:cNvSpPr>
                <a:spLocks noChangeArrowheads="1"/>
              </p:cNvSpPr>
              <p:nvPr/>
            </p:nvSpPr>
            <p:spPr bwMode="auto">
              <a:xfrm>
                <a:off x="1746" y="3475"/>
                <a:ext cx="953" cy="499"/>
              </a:xfrm>
              <a:prstGeom prst="roundRect">
                <a:avLst>
                  <a:gd name="adj" fmla="val 16667"/>
                </a:avLst>
              </a:prstGeom>
              <a:solidFill>
                <a:schemeClr val="bg1"/>
              </a:solidFill>
              <a:ln>
                <a:noFill/>
              </a:ln>
              <a:effectLst/>
              <a:extLst>
                <a:ext uri="{91240B29-F687-4F45-9708-019B960494DF}">
                  <a14:hiddenLine xmlns:a14="http://schemas.microsoft.com/office/drawing/2010/main" w="254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75147" name="Text Box 43"/>
              <p:cNvSpPr txBox="1">
                <a:spLocks noChangeArrowheads="1"/>
              </p:cNvSpPr>
              <p:nvPr/>
            </p:nvSpPr>
            <p:spPr bwMode="auto">
              <a:xfrm>
                <a:off x="431" y="3148"/>
                <a:ext cx="2767"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de-DE" sz="2000">
                    <a:solidFill>
                      <a:srgbClr val="FF0000"/>
                    </a:solidFill>
                  </a:rPr>
                  <a:t> </a:t>
                </a:r>
                <a:r>
                  <a:rPr lang="de-DE" sz="1600"/>
                  <a:t>R = 200 </a:t>
                </a:r>
                <a:r>
                  <a:rPr lang="el-GR" sz="1600">
                    <a:cs typeface="Times New Roman" pitchFamily="18" charset="0"/>
                  </a:rPr>
                  <a:t>μ</a:t>
                </a:r>
                <a:r>
                  <a:rPr lang="de-DE" sz="1600"/>
                  <a:t>m, R</a:t>
                </a:r>
                <a:r>
                  <a:rPr lang="de-DE" sz="1600" baseline="-25000"/>
                  <a:t>0</a:t>
                </a:r>
                <a:r>
                  <a:rPr lang="de-DE" sz="1600"/>
                  <a:t> = 500 </a:t>
                </a:r>
                <a:r>
                  <a:rPr lang="el-GR" sz="1600">
                    <a:cs typeface="Times New Roman" pitchFamily="18" charset="0"/>
                  </a:rPr>
                  <a:t>μ</a:t>
                </a:r>
                <a:r>
                  <a:rPr lang="de-DE" sz="1600"/>
                  <a:t>m, d = 10 </a:t>
                </a:r>
                <a:r>
                  <a:rPr lang="el-GR" sz="1600">
                    <a:cs typeface="Times New Roman" pitchFamily="18" charset="0"/>
                  </a:rPr>
                  <a:t>μ</a:t>
                </a:r>
                <a:r>
                  <a:rPr lang="de-DE" sz="1600"/>
                  <a:t>m, l = 1mm</a:t>
                </a:r>
              </a:p>
              <a:p>
                <a:pPr>
                  <a:spcBef>
                    <a:spcPct val="50000"/>
                  </a:spcBef>
                  <a:buFontTx/>
                  <a:buChar char="•"/>
                </a:pPr>
                <a:r>
                  <a:rPr lang="de-DE" sz="2000">
                    <a:solidFill>
                      <a:srgbClr val="FF0000"/>
                    </a:solidFill>
                  </a:rPr>
                  <a:t> </a:t>
                </a:r>
                <a:r>
                  <a:rPr lang="de-DE" sz="1600"/>
                  <a:t>N = 31</a:t>
                </a:r>
              </a:p>
              <a:p>
                <a:pPr>
                  <a:spcBef>
                    <a:spcPct val="50000"/>
                  </a:spcBef>
                  <a:buFontTx/>
                  <a:buChar char="•"/>
                </a:pPr>
                <a:r>
                  <a:rPr lang="de-DE" sz="2000">
                    <a:solidFill>
                      <a:srgbClr val="FF0000"/>
                    </a:solidFill>
                  </a:rPr>
                  <a:t> </a:t>
                </a:r>
                <a:r>
                  <a:rPr lang="de-DE" sz="1600"/>
                  <a:t>material: beryllium</a:t>
                </a:r>
                <a:endParaRPr lang="en-GB" sz="1600"/>
              </a:p>
            </p:txBody>
          </p:sp>
          <p:graphicFrame>
            <p:nvGraphicFramePr>
              <p:cNvPr id="175148" name="Object 44"/>
              <p:cNvGraphicFramePr>
                <a:graphicFrameLocks noChangeAspect="1"/>
              </p:cNvGraphicFramePr>
              <p:nvPr/>
            </p:nvGraphicFramePr>
            <p:xfrm>
              <a:off x="1831" y="3524"/>
              <a:ext cx="816" cy="392"/>
            </p:xfrm>
            <a:graphic>
              <a:graphicData uri="http://schemas.openxmlformats.org/presentationml/2006/ole">
                <mc:AlternateContent xmlns:mc="http://schemas.openxmlformats.org/markup-compatibility/2006">
                  <mc:Choice xmlns:v="urn:schemas-microsoft-com:vml" Requires="v">
                    <p:oleObj spid="_x0000_s175479" name="Equation" r:id="rId14" imgW="1295280" imgH="622080" progId="Equation.3">
                      <p:embed/>
                    </p:oleObj>
                  </mc:Choice>
                  <mc:Fallback>
                    <p:oleObj name="Equation" r:id="rId14" imgW="1295280" imgH="622080" progId="Equation.3">
                      <p:embed/>
                      <p:pic>
                        <p:nvPicPr>
                          <p:cNvPr id="0" name="Object 4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831" y="3524"/>
                            <a:ext cx="816" cy="3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pic>
          <p:nvPicPr>
            <p:cNvPr id="175149" name="Picture 45" descr="CRL"/>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470" y="3077"/>
              <a:ext cx="1279" cy="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5150" name="Picture 46" descr="CRLStack"/>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888" y="2659"/>
              <a:ext cx="714" cy="1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6130" name="Line 2"/>
          <p:cNvSpPr>
            <a:spLocks noChangeShapeType="1"/>
          </p:cNvSpPr>
          <p:nvPr/>
        </p:nvSpPr>
        <p:spPr bwMode="auto">
          <a:xfrm>
            <a:off x="323850" y="765175"/>
            <a:ext cx="8496300" cy="0"/>
          </a:xfrm>
          <a:prstGeom prst="line">
            <a:avLst/>
          </a:prstGeom>
          <a:noFill/>
          <a:ln w="38100" cmpd="dbl">
            <a:solidFill>
              <a:srgbClr val="00589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76131" name="Line 3"/>
          <p:cNvSpPr>
            <a:spLocks noChangeShapeType="1"/>
          </p:cNvSpPr>
          <p:nvPr/>
        </p:nvSpPr>
        <p:spPr bwMode="auto">
          <a:xfrm>
            <a:off x="323850" y="6524625"/>
            <a:ext cx="84963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76132" name="Text Box 4"/>
          <p:cNvSpPr txBox="1">
            <a:spLocks noChangeArrowheads="1"/>
          </p:cNvSpPr>
          <p:nvPr/>
        </p:nvSpPr>
        <p:spPr bwMode="auto">
          <a:xfrm>
            <a:off x="250825" y="6545263"/>
            <a:ext cx="1800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200">
                <a:solidFill>
                  <a:schemeClr val="bg2"/>
                </a:solidFill>
              </a:rPr>
              <a:t>Gero Kube, DESY / MDI</a:t>
            </a:r>
            <a:endParaRPr lang="en-GB" sz="1200">
              <a:solidFill>
                <a:schemeClr val="bg2"/>
              </a:solidFill>
            </a:endParaRPr>
          </a:p>
        </p:txBody>
      </p:sp>
      <p:sp>
        <p:nvSpPr>
          <p:cNvPr id="176133" name="Rectangle 5"/>
          <p:cNvSpPr>
            <a:spLocks noGrp="1" noChangeArrowheads="1"/>
          </p:cNvSpPr>
          <p:nvPr>
            <p:ph type="title"/>
          </p:nvPr>
        </p:nvSpPr>
        <p:spPr>
          <a:xfrm>
            <a:off x="395288" y="188913"/>
            <a:ext cx="7129462" cy="647700"/>
          </a:xfrm>
          <a:noFill/>
          <a:ln/>
        </p:spPr>
        <p:txBody>
          <a:bodyPr/>
          <a:lstStyle/>
          <a:p>
            <a:pPr algn="l"/>
            <a:r>
              <a:rPr lang="de-DE" sz="3200">
                <a:solidFill>
                  <a:srgbClr val="003E6E"/>
                </a:solidFill>
                <a:latin typeface="Comic Sans MS" pitchFamily="66" charset="0"/>
              </a:rPr>
              <a:t>CRL Monitor @ PETRA III  (DESY)</a:t>
            </a:r>
            <a:endParaRPr lang="en-GB" sz="3200">
              <a:solidFill>
                <a:srgbClr val="003E6E"/>
              </a:solidFill>
              <a:latin typeface="Comic Sans MS" pitchFamily="66" charset="0"/>
            </a:endParaRPr>
          </a:p>
        </p:txBody>
      </p:sp>
      <p:sp>
        <p:nvSpPr>
          <p:cNvPr id="176134" name="Rectangle 6"/>
          <p:cNvSpPr>
            <a:spLocks noChangeArrowheads="1"/>
          </p:cNvSpPr>
          <p:nvPr/>
        </p:nvSpPr>
        <p:spPr bwMode="auto">
          <a:xfrm>
            <a:off x="323850" y="796925"/>
            <a:ext cx="6048375" cy="47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spcBef>
                <a:spcPct val="20000"/>
              </a:spcBef>
              <a:buFontTx/>
              <a:buChar char="•"/>
            </a:pPr>
            <a:endParaRPr lang="de-DE"/>
          </a:p>
        </p:txBody>
      </p:sp>
      <p:pic>
        <p:nvPicPr>
          <p:cNvPr id="176135" name="Picture 7" descr="HG_LOGO_S_RGB"/>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650" y="585788"/>
            <a:ext cx="1008063" cy="395287"/>
          </a:xfrm>
          <a:prstGeom prst="rect">
            <a:avLst/>
          </a:prstGeom>
          <a:noFill/>
          <a:extLst>
            <a:ext uri="{909E8E84-426E-40DD-AFC4-6F175D3DCCD1}">
              <a14:hiddenFill xmlns:a14="http://schemas.microsoft.com/office/drawing/2010/main">
                <a:solidFill>
                  <a:srgbClr val="FFFFFF"/>
                </a:solidFill>
              </a14:hiddenFill>
            </a:ext>
          </a:extLst>
        </p:spPr>
      </p:pic>
      <p:pic>
        <p:nvPicPr>
          <p:cNvPr id="176136" name="Picture 8" descr="DESY-Logo-cyan-RG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29575" y="115888"/>
            <a:ext cx="563563" cy="563562"/>
          </a:xfrm>
          <a:prstGeom prst="rect">
            <a:avLst/>
          </a:prstGeom>
          <a:noFill/>
          <a:extLst>
            <a:ext uri="{909E8E84-426E-40DD-AFC4-6F175D3DCCD1}">
              <a14:hiddenFill xmlns:a14="http://schemas.microsoft.com/office/drawing/2010/main">
                <a:solidFill>
                  <a:srgbClr val="FFFFFF"/>
                </a:solidFill>
              </a14:hiddenFill>
            </a:ext>
          </a:extLst>
        </p:spPr>
      </p:pic>
      <p:sp>
        <p:nvSpPr>
          <p:cNvPr id="176137" name="Text Box 9"/>
          <p:cNvSpPr txBox="1">
            <a:spLocks noChangeArrowheads="1"/>
          </p:cNvSpPr>
          <p:nvPr/>
        </p:nvSpPr>
        <p:spPr bwMode="auto">
          <a:xfrm>
            <a:off x="107950" y="895350"/>
            <a:ext cx="59039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Blip>
                <a:blip r:embed="rId4"/>
              </a:buBlip>
            </a:pPr>
            <a:r>
              <a:rPr lang="de-DE" sz="1800">
                <a:solidFill>
                  <a:srgbClr val="0000FF"/>
                </a:solidFill>
                <a:latin typeface="Comic Sans MS" pitchFamily="66" charset="0"/>
                <a:ea typeface="Arial Unicode MS" pitchFamily="34" charset="-128"/>
                <a:cs typeface="Arial Unicode MS" pitchFamily="34" charset="-128"/>
              </a:rPr>
              <a:t>   PETRA III diagnostics beamline</a:t>
            </a:r>
            <a:endParaRPr lang="en-GB" sz="1800">
              <a:solidFill>
                <a:srgbClr val="0000FF"/>
              </a:solidFill>
              <a:latin typeface="Comic Sans MS" pitchFamily="66" charset="0"/>
              <a:ea typeface="Arial Unicode MS" pitchFamily="34" charset="-128"/>
              <a:cs typeface="Arial Unicode MS" pitchFamily="34" charset="-128"/>
            </a:endParaRPr>
          </a:p>
        </p:txBody>
      </p:sp>
      <p:grpSp>
        <p:nvGrpSpPr>
          <p:cNvPr id="176138" name="Group 10"/>
          <p:cNvGrpSpPr>
            <a:grpSpLocks/>
          </p:cNvGrpSpPr>
          <p:nvPr/>
        </p:nvGrpSpPr>
        <p:grpSpPr bwMode="auto">
          <a:xfrm>
            <a:off x="684213" y="1484313"/>
            <a:ext cx="6408737" cy="3286125"/>
            <a:chOff x="340" y="952"/>
            <a:chExt cx="4037" cy="2070"/>
          </a:xfrm>
        </p:grpSpPr>
        <p:pic>
          <p:nvPicPr>
            <p:cNvPr id="176139"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0" y="952"/>
              <a:ext cx="4037" cy="2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76140" name="Group 12"/>
            <p:cNvGrpSpPr>
              <a:grpSpLocks/>
            </p:cNvGrpSpPr>
            <p:nvPr/>
          </p:nvGrpSpPr>
          <p:grpSpPr bwMode="auto">
            <a:xfrm>
              <a:off x="3923" y="1968"/>
              <a:ext cx="409" cy="600"/>
              <a:chOff x="5147" y="2104"/>
              <a:chExt cx="409" cy="600"/>
            </a:xfrm>
          </p:grpSpPr>
          <p:sp>
            <p:nvSpPr>
              <p:cNvPr id="176141" name="Text Box 13"/>
              <p:cNvSpPr txBox="1">
                <a:spLocks noChangeArrowheads="1"/>
              </p:cNvSpPr>
              <p:nvPr/>
            </p:nvSpPr>
            <p:spPr bwMode="auto">
              <a:xfrm>
                <a:off x="5147" y="2104"/>
                <a:ext cx="409"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400">
                    <a:solidFill>
                      <a:schemeClr val="accent2"/>
                    </a:solidFill>
                  </a:rPr>
                  <a:t>CCD</a:t>
                </a:r>
                <a:endParaRPr lang="en-GB" sz="1400">
                  <a:solidFill>
                    <a:schemeClr val="accent2"/>
                  </a:solidFill>
                </a:endParaRPr>
              </a:p>
            </p:txBody>
          </p:sp>
          <p:sp>
            <p:nvSpPr>
              <p:cNvPr id="176142" name="Line 14"/>
              <p:cNvSpPr>
                <a:spLocks noChangeShapeType="1"/>
              </p:cNvSpPr>
              <p:nvPr/>
            </p:nvSpPr>
            <p:spPr bwMode="auto">
              <a:xfrm>
                <a:off x="5466" y="2295"/>
                <a:ext cx="45" cy="409"/>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76143" name="Group 15"/>
            <p:cNvGrpSpPr>
              <a:grpSpLocks/>
            </p:cNvGrpSpPr>
            <p:nvPr/>
          </p:nvGrpSpPr>
          <p:grpSpPr bwMode="auto">
            <a:xfrm>
              <a:off x="521" y="1344"/>
              <a:ext cx="907" cy="907"/>
              <a:chOff x="975" y="1344"/>
              <a:chExt cx="907" cy="907"/>
            </a:xfrm>
          </p:grpSpPr>
          <p:sp>
            <p:nvSpPr>
              <p:cNvPr id="176144" name="Text Box 16"/>
              <p:cNvSpPr txBox="1">
                <a:spLocks noChangeArrowheads="1"/>
              </p:cNvSpPr>
              <p:nvPr/>
            </p:nvSpPr>
            <p:spPr bwMode="auto">
              <a:xfrm>
                <a:off x="975" y="2059"/>
                <a:ext cx="907"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400">
                    <a:solidFill>
                      <a:schemeClr val="accent2"/>
                    </a:solidFill>
                  </a:rPr>
                  <a:t>X-ray optics</a:t>
                </a:r>
                <a:endParaRPr lang="en-GB" sz="1400">
                  <a:solidFill>
                    <a:schemeClr val="accent2"/>
                  </a:solidFill>
                </a:endParaRPr>
              </a:p>
            </p:txBody>
          </p:sp>
          <p:sp>
            <p:nvSpPr>
              <p:cNvPr id="176145" name="Line 17"/>
              <p:cNvSpPr>
                <a:spLocks noChangeShapeType="1"/>
              </p:cNvSpPr>
              <p:nvPr/>
            </p:nvSpPr>
            <p:spPr bwMode="auto">
              <a:xfrm flipH="1" flipV="1">
                <a:off x="1292" y="1344"/>
                <a:ext cx="2" cy="725"/>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76146" name="Group 18"/>
            <p:cNvGrpSpPr>
              <a:grpSpLocks/>
            </p:cNvGrpSpPr>
            <p:nvPr/>
          </p:nvGrpSpPr>
          <p:grpSpPr bwMode="auto">
            <a:xfrm>
              <a:off x="2654" y="2432"/>
              <a:ext cx="1269" cy="484"/>
              <a:chOff x="2654" y="2432"/>
              <a:chExt cx="1269" cy="484"/>
            </a:xfrm>
          </p:grpSpPr>
          <p:sp>
            <p:nvSpPr>
              <p:cNvPr id="176147" name="Text Box 19"/>
              <p:cNvSpPr txBox="1">
                <a:spLocks noChangeArrowheads="1"/>
              </p:cNvSpPr>
              <p:nvPr/>
            </p:nvSpPr>
            <p:spPr bwMode="auto">
              <a:xfrm>
                <a:off x="2654" y="2523"/>
                <a:ext cx="861" cy="39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400">
                    <a:solidFill>
                      <a:schemeClr val="accent2"/>
                    </a:solidFill>
                  </a:rPr>
                  <a:t>Monochromator</a:t>
                </a:r>
              </a:p>
              <a:p>
                <a:pPr>
                  <a:spcBef>
                    <a:spcPct val="50000"/>
                  </a:spcBef>
                </a:pPr>
                <a:r>
                  <a:rPr lang="de-DE" sz="1400">
                    <a:solidFill>
                      <a:schemeClr val="accent2"/>
                    </a:solidFill>
                  </a:rPr>
                  <a:t>      Si (311) </a:t>
                </a:r>
                <a:endParaRPr lang="en-GB" sz="1400">
                  <a:solidFill>
                    <a:schemeClr val="accent2"/>
                  </a:solidFill>
                </a:endParaRPr>
              </a:p>
            </p:txBody>
          </p:sp>
          <p:sp>
            <p:nvSpPr>
              <p:cNvPr id="176148" name="Line 20"/>
              <p:cNvSpPr>
                <a:spLocks noChangeShapeType="1"/>
              </p:cNvSpPr>
              <p:nvPr/>
            </p:nvSpPr>
            <p:spPr bwMode="auto">
              <a:xfrm flipV="1">
                <a:off x="3379" y="2432"/>
                <a:ext cx="544" cy="272"/>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grpSp>
        <p:nvGrpSpPr>
          <p:cNvPr id="176149" name="Group 21"/>
          <p:cNvGrpSpPr>
            <a:grpSpLocks/>
          </p:cNvGrpSpPr>
          <p:nvPr/>
        </p:nvGrpSpPr>
        <p:grpSpPr bwMode="auto">
          <a:xfrm>
            <a:off x="525463" y="1412875"/>
            <a:ext cx="6783387" cy="3346450"/>
            <a:chOff x="295" y="-108"/>
            <a:chExt cx="4273" cy="2108"/>
          </a:xfrm>
        </p:grpSpPr>
        <p:pic>
          <p:nvPicPr>
            <p:cNvPr id="176150" name="Picture 22" descr="Beamlin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5" y="-108"/>
              <a:ext cx="4273" cy="2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6151" name="Group 23"/>
            <p:cNvGrpSpPr>
              <a:grpSpLocks/>
            </p:cNvGrpSpPr>
            <p:nvPr/>
          </p:nvGrpSpPr>
          <p:grpSpPr bwMode="auto">
            <a:xfrm>
              <a:off x="477" y="130"/>
              <a:ext cx="725" cy="941"/>
              <a:chOff x="477" y="130"/>
              <a:chExt cx="725" cy="941"/>
            </a:xfrm>
          </p:grpSpPr>
          <p:sp>
            <p:nvSpPr>
              <p:cNvPr id="176152" name="Text Box 24"/>
              <p:cNvSpPr txBox="1">
                <a:spLocks noChangeArrowheads="1"/>
              </p:cNvSpPr>
              <p:nvPr/>
            </p:nvSpPr>
            <p:spPr bwMode="auto">
              <a:xfrm>
                <a:off x="477" y="879"/>
                <a:ext cx="725"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400">
                    <a:solidFill>
                      <a:schemeClr val="accent2"/>
                    </a:solidFill>
                  </a:rPr>
                  <a:t>X-ray optics</a:t>
                </a:r>
                <a:endParaRPr lang="en-GB" sz="1400">
                  <a:solidFill>
                    <a:schemeClr val="accent2"/>
                  </a:solidFill>
                </a:endParaRPr>
              </a:p>
            </p:txBody>
          </p:sp>
          <p:sp>
            <p:nvSpPr>
              <p:cNvPr id="176153" name="Line 25"/>
              <p:cNvSpPr>
                <a:spLocks noChangeShapeType="1"/>
              </p:cNvSpPr>
              <p:nvPr/>
            </p:nvSpPr>
            <p:spPr bwMode="auto">
              <a:xfrm flipH="1" flipV="1">
                <a:off x="658" y="130"/>
                <a:ext cx="147" cy="918"/>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76154" name="Group 26"/>
            <p:cNvGrpSpPr>
              <a:grpSpLocks/>
            </p:cNvGrpSpPr>
            <p:nvPr/>
          </p:nvGrpSpPr>
          <p:grpSpPr bwMode="auto">
            <a:xfrm>
              <a:off x="4104" y="527"/>
              <a:ext cx="454" cy="600"/>
              <a:chOff x="4921" y="2755"/>
              <a:chExt cx="454" cy="600"/>
            </a:xfrm>
          </p:grpSpPr>
          <p:sp>
            <p:nvSpPr>
              <p:cNvPr id="176155" name="Text Box 27"/>
              <p:cNvSpPr txBox="1">
                <a:spLocks noChangeArrowheads="1"/>
              </p:cNvSpPr>
              <p:nvPr/>
            </p:nvSpPr>
            <p:spPr bwMode="auto">
              <a:xfrm>
                <a:off x="4921" y="2755"/>
                <a:ext cx="409"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400">
                    <a:solidFill>
                      <a:schemeClr val="accent2"/>
                    </a:solidFill>
                  </a:rPr>
                  <a:t>CCD</a:t>
                </a:r>
                <a:endParaRPr lang="en-GB" sz="1400">
                  <a:solidFill>
                    <a:schemeClr val="accent2"/>
                  </a:solidFill>
                </a:endParaRPr>
              </a:p>
            </p:txBody>
          </p:sp>
          <p:sp>
            <p:nvSpPr>
              <p:cNvPr id="176156" name="Line 28"/>
              <p:cNvSpPr>
                <a:spLocks noChangeShapeType="1"/>
              </p:cNvSpPr>
              <p:nvPr/>
            </p:nvSpPr>
            <p:spPr bwMode="auto">
              <a:xfrm>
                <a:off x="5240" y="2946"/>
                <a:ext cx="135" cy="409"/>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76157" name="Group 29"/>
            <p:cNvGrpSpPr>
              <a:grpSpLocks/>
            </p:cNvGrpSpPr>
            <p:nvPr/>
          </p:nvGrpSpPr>
          <p:grpSpPr bwMode="auto">
            <a:xfrm>
              <a:off x="3061" y="799"/>
              <a:ext cx="861" cy="801"/>
              <a:chOff x="2608" y="1752"/>
              <a:chExt cx="861" cy="801"/>
            </a:xfrm>
          </p:grpSpPr>
          <p:sp>
            <p:nvSpPr>
              <p:cNvPr id="176158" name="Text Box 30"/>
              <p:cNvSpPr txBox="1">
                <a:spLocks noChangeArrowheads="1"/>
              </p:cNvSpPr>
              <p:nvPr/>
            </p:nvSpPr>
            <p:spPr bwMode="auto">
              <a:xfrm>
                <a:off x="2608" y="2160"/>
                <a:ext cx="861" cy="39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400">
                    <a:solidFill>
                      <a:schemeClr val="accent2"/>
                    </a:solidFill>
                  </a:rPr>
                  <a:t>Monochromator</a:t>
                </a:r>
              </a:p>
              <a:p>
                <a:pPr>
                  <a:spcBef>
                    <a:spcPct val="50000"/>
                  </a:spcBef>
                </a:pPr>
                <a:r>
                  <a:rPr lang="de-DE" sz="1400">
                    <a:solidFill>
                      <a:schemeClr val="accent2"/>
                    </a:solidFill>
                  </a:rPr>
                  <a:t>      Si (311) </a:t>
                </a:r>
                <a:endParaRPr lang="en-GB" sz="1400">
                  <a:solidFill>
                    <a:schemeClr val="accent2"/>
                  </a:solidFill>
                </a:endParaRPr>
              </a:p>
            </p:txBody>
          </p:sp>
          <p:sp>
            <p:nvSpPr>
              <p:cNvPr id="176159" name="Line 31"/>
              <p:cNvSpPr>
                <a:spLocks noChangeShapeType="1"/>
              </p:cNvSpPr>
              <p:nvPr/>
            </p:nvSpPr>
            <p:spPr bwMode="auto">
              <a:xfrm flipV="1">
                <a:off x="2972" y="1752"/>
                <a:ext cx="362" cy="454"/>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grpSp>
        <p:nvGrpSpPr>
          <p:cNvPr id="176160" name="Group 32"/>
          <p:cNvGrpSpPr>
            <a:grpSpLocks/>
          </p:cNvGrpSpPr>
          <p:nvPr/>
        </p:nvGrpSpPr>
        <p:grpSpPr bwMode="auto">
          <a:xfrm>
            <a:off x="2268538" y="2079625"/>
            <a:ext cx="6551612" cy="4302125"/>
            <a:chOff x="521" y="935"/>
            <a:chExt cx="3716" cy="2483"/>
          </a:xfrm>
        </p:grpSpPr>
        <p:pic>
          <p:nvPicPr>
            <p:cNvPr id="176161" name="Picture 33" descr="CRLKamme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1" y="935"/>
              <a:ext cx="3716" cy="2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6162" name="Line 34"/>
            <p:cNvSpPr>
              <a:spLocks noChangeShapeType="1"/>
            </p:cNvSpPr>
            <p:nvPr/>
          </p:nvSpPr>
          <p:spPr bwMode="auto">
            <a:xfrm flipV="1">
              <a:off x="736" y="1944"/>
              <a:ext cx="324" cy="47"/>
            </a:xfrm>
            <a:prstGeom prst="line">
              <a:avLst/>
            </a:prstGeom>
            <a:noFill/>
            <a:ln w="38100">
              <a:solidFill>
                <a:srgbClr val="0000FF"/>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76163" name="Line 35"/>
            <p:cNvSpPr>
              <a:spLocks noChangeShapeType="1"/>
            </p:cNvSpPr>
            <p:nvPr/>
          </p:nvSpPr>
          <p:spPr bwMode="auto">
            <a:xfrm flipV="1">
              <a:off x="3515" y="1611"/>
              <a:ext cx="278" cy="47"/>
            </a:xfrm>
            <a:prstGeom prst="line">
              <a:avLst/>
            </a:prstGeom>
            <a:noFill/>
            <a:ln w="38100">
              <a:solidFill>
                <a:srgbClr val="0000FF"/>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76164" name="Text Box 36"/>
            <p:cNvSpPr txBox="1">
              <a:spLocks noChangeArrowheads="1"/>
            </p:cNvSpPr>
            <p:nvPr/>
          </p:nvSpPr>
          <p:spPr bwMode="auto">
            <a:xfrm>
              <a:off x="784" y="1629"/>
              <a:ext cx="186" cy="22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l-GR" sz="2000" b="1">
                  <a:solidFill>
                    <a:srgbClr val="0000FF"/>
                  </a:solidFill>
                  <a:cs typeface="Times New Roman" pitchFamily="18" charset="0"/>
                </a:rPr>
                <a:t>γ</a:t>
              </a:r>
            </a:p>
          </p:txBody>
        </p:sp>
        <p:grpSp>
          <p:nvGrpSpPr>
            <p:cNvPr id="176165" name="Group 37"/>
            <p:cNvGrpSpPr>
              <a:grpSpLocks/>
            </p:cNvGrpSpPr>
            <p:nvPr/>
          </p:nvGrpSpPr>
          <p:grpSpPr bwMode="auto">
            <a:xfrm>
              <a:off x="2159" y="1919"/>
              <a:ext cx="836" cy="688"/>
              <a:chOff x="3470" y="2579"/>
              <a:chExt cx="816" cy="656"/>
            </a:xfrm>
          </p:grpSpPr>
          <p:sp>
            <p:nvSpPr>
              <p:cNvPr id="176166" name="Text Box 38"/>
              <p:cNvSpPr txBox="1">
                <a:spLocks noChangeArrowheads="1"/>
              </p:cNvSpPr>
              <p:nvPr/>
            </p:nvSpPr>
            <p:spPr bwMode="auto">
              <a:xfrm>
                <a:off x="3470" y="3067"/>
                <a:ext cx="816" cy="16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400">
                    <a:solidFill>
                      <a:schemeClr val="accent2"/>
                    </a:solidFill>
                  </a:rPr>
                  <a:t>CR lens stack</a:t>
                </a:r>
                <a:endParaRPr lang="en-GB" sz="1400">
                  <a:solidFill>
                    <a:schemeClr val="accent2"/>
                  </a:solidFill>
                </a:endParaRPr>
              </a:p>
            </p:txBody>
          </p:sp>
          <p:sp>
            <p:nvSpPr>
              <p:cNvPr id="176167" name="Line 39"/>
              <p:cNvSpPr>
                <a:spLocks noChangeShapeType="1"/>
              </p:cNvSpPr>
              <p:nvPr/>
            </p:nvSpPr>
            <p:spPr bwMode="auto">
              <a:xfrm flipH="1" flipV="1">
                <a:off x="3696" y="2579"/>
                <a:ext cx="139" cy="488"/>
              </a:xfrm>
              <a:prstGeom prst="line">
                <a:avLst/>
              </a:prstGeom>
              <a:noFill/>
              <a:ln w="1905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76168" name="Group 40"/>
            <p:cNvGrpSpPr>
              <a:grpSpLocks/>
            </p:cNvGrpSpPr>
            <p:nvPr/>
          </p:nvGrpSpPr>
          <p:grpSpPr bwMode="auto">
            <a:xfrm>
              <a:off x="2962" y="1011"/>
              <a:ext cx="835" cy="772"/>
              <a:chOff x="4377" y="1696"/>
              <a:chExt cx="816" cy="736"/>
            </a:xfrm>
          </p:grpSpPr>
          <p:sp>
            <p:nvSpPr>
              <p:cNvPr id="176169" name="Text Box 41"/>
              <p:cNvSpPr txBox="1">
                <a:spLocks noChangeArrowheads="1"/>
              </p:cNvSpPr>
              <p:nvPr/>
            </p:nvSpPr>
            <p:spPr bwMode="auto">
              <a:xfrm>
                <a:off x="4377" y="1696"/>
                <a:ext cx="816" cy="16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400">
                    <a:solidFill>
                      <a:schemeClr val="accent2"/>
                    </a:solidFill>
                  </a:rPr>
                  <a:t>pinhole optic</a:t>
                </a:r>
                <a:endParaRPr lang="en-GB" sz="1400">
                  <a:solidFill>
                    <a:schemeClr val="accent2"/>
                  </a:solidFill>
                </a:endParaRPr>
              </a:p>
            </p:txBody>
          </p:sp>
          <p:sp>
            <p:nvSpPr>
              <p:cNvPr id="176170" name="Line 42"/>
              <p:cNvSpPr>
                <a:spLocks noChangeShapeType="1"/>
              </p:cNvSpPr>
              <p:nvPr/>
            </p:nvSpPr>
            <p:spPr bwMode="auto">
              <a:xfrm flipH="1">
                <a:off x="4604" y="1842"/>
                <a:ext cx="136" cy="590"/>
              </a:xfrm>
              <a:prstGeom prst="line">
                <a:avLst/>
              </a:prstGeom>
              <a:noFill/>
              <a:ln w="1905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76171" name="Group 43"/>
            <p:cNvGrpSpPr>
              <a:grpSpLocks/>
            </p:cNvGrpSpPr>
            <p:nvPr/>
          </p:nvGrpSpPr>
          <p:grpSpPr bwMode="auto">
            <a:xfrm>
              <a:off x="938" y="992"/>
              <a:ext cx="975" cy="772"/>
              <a:chOff x="2336" y="1706"/>
              <a:chExt cx="952" cy="736"/>
            </a:xfrm>
          </p:grpSpPr>
          <p:sp>
            <p:nvSpPr>
              <p:cNvPr id="176172" name="Text Box 44"/>
              <p:cNvSpPr txBox="1">
                <a:spLocks noChangeArrowheads="1"/>
              </p:cNvSpPr>
              <p:nvPr/>
            </p:nvSpPr>
            <p:spPr bwMode="auto">
              <a:xfrm>
                <a:off x="2336" y="1706"/>
                <a:ext cx="952" cy="16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400">
                    <a:solidFill>
                      <a:schemeClr val="accent2"/>
                    </a:solidFill>
                  </a:rPr>
                  <a:t>entrance absorber</a:t>
                </a:r>
                <a:endParaRPr lang="en-GB" sz="1400">
                  <a:solidFill>
                    <a:schemeClr val="accent2"/>
                  </a:solidFill>
                </a:endParaRPr>
              </a:p>
            </p:txBody>
          </p:sp>
          <p:sp>
            <p:nvSpPr>
              <p:cNvPr id="176173" name="Line 45"/>
              <p:cNvSpPr>
                <a:spLocks noChangeShapeType="1"/>
              </p:cNvSpPr>
              <p:nvPr/>
            </p:nvSpPr>
            <p:spPr bwMode="auto">
              <a:xfrm flipH="1">
                <a:off x="2608" y="1852"/>
                <a:ext cx="136" cy="590"/>
              </a:xfrm>
              <a:prstGeom prst="line">
                <a:avLst/>
              </a:prstGeom>
              <a:noFill/>
              <a:ln w="1905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sp>
        <p:nvSpPr>
          <p:cNvPr id="176175" name="AutoShape 47">
            <a:hlinkClick r:id="rId8" action="ppaction://hlinksldjump"/>
          </p:cNvPr>
          <p:cNvSpPr>
            <a:spLocks noChangeArrowheads="1"/>
          </p:cNvSpPr>
          <p:nvPr/>
        </p:nvSpPr>
        <p:spPr bwMode="auto">
          <a:xfrm>
            <a:off x="179388" y="5876925"/>
            <a:ext cx="649287" cy="433388"/>
          </a:xfrm>
          <a:prstGeom prst="leftArrow">
            <a:avLst>
              <a:gd name="adj1" fmla="val 50000"/>
              <a:gd name="adj2" fmla="val 3745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614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7616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6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75"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2034" name="Line 2"/>
          <p:cNvSpPr>
            <a:spLocks noChangeShapeType="1"/>
          </p:cNvSpPr>
          <p:nvPr/>
        </p:nvSpPr>
        <p:spPr bwMode="auto">
          <a:xfrm>
            <a:off x="323850" y="765175"/>
            <a:ext cx="8496300" cy="0"/>
          </a:xfrm>
          <a:prstGeom prst="line">
            <a:avLst/>
          </a:prstGeom>
          <a:noFill/>
          <a:ln w="38100" cmpd="dbl">
            <a:solidFill>
              <a:srgbClr val="00589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72035" name="Line 3"/>
          <p:cNvSpPr>
            <a:spLocks noChangeShapeType="1"/>
          </p:cNvSpPr>
          <p:nvPr/>
        </p:nvSpPr>
        <p:spPr bwMode="auto">
          <a:xfrm>
            <a:off x="0" y="6453188"/>
            <a:ext cx="84963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72037" name="Rectangle 5"/>
          <p:cNvSpPr>
            <a:spLocks noGrp="1" noChangeArrowheads="1"/>
          </p:cNvSpPr>
          <p:nvPr>
            <p:ph type="title"/>
          </p:nvPr>
        </p:nvSpPr>
        <p:spPr>
          <a:xfrm>
            <a:off x="395288" y="188913"/>
            <a:ext cx="7200900" cy="647700"/>
          </a:xfrm>
          <a:noFill/>
          <a:ln/>
        </p:spPr>
        <p:txBody>
          <a:bodyPr/>
          <a:lstStyle/>
          <a:p>
            <a:pPr algn="l"/>
            <a:r>
              <a:rPr lang="de-DE" sz="3200">
                <a:solidFill>
                  <a:srgbClr val="003E6E"/>
                </a:solidFill>
                <a:latin typeface="Comic Sans MS" pitchFamily="66" charset="0"/>
              </a:rPr>
              <a:t>Resolution Improvements</a:t>
            </a:r>
            <a:endParaRPr lang="en-GB" sz="3200">
              <a:solidFill>
                <a:srgbClr val="003E6E"/>
              </a:solidFill>
              <a:latin typeface="Comic Sans MS" pitchFamily="66" charset="0"/>
            </a:endParaRPr>
          </a:p>
        </p:txBody>
      </p:sp>
      <p:pic>
        <p:nvPicPr>
          <p:cNvPr id="172038" name="Picture 6" descr="HG_LOGO_S_RG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0650" y="585788"/>
            <a:ext cx="1008063" cy="395287"/>
          </a:xfrm>
          <a:prstGeom prst="rect">
            <a:avLst/>
          </a:prstGeom>
          <a:noFill/>
          <a:extLst>
            <a:ext uri="{909E8E84-426E-40DD-AFC4-6F175D3DCCD1}">
              <a14:hiddenFill xmlns:a14="http://schemas.microsoft.com/office/drawing/2010/main">
                <a:solidFill>
                  <a:srgbClr val="FFFFFF"/>
                </a:solidFill>
              </a14:hiddenFill>
            </a:ext>
          </a:extLst>
        </p:spPr>
      </p:pic>
      <p:pic>
        <p:nvPicPr>
          <p:cNvPr id="172039" name="Picture 7" descr="DESY-Logo-cyan-RG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29575" y="115888"/>
            <a:ext cx="563563" cy="563562"/>
          </a:xfrm>
          <a:prstGeom prst="rect">
            <a:avLst/>
          </a:prstGeom>
          <a:noFill/>
          <a:extLst>
            <a:ext uri="{909E8E84-426E-40DD-AFC4-6F175D3DCCD1}">
              <a14:hiddenFill xmlns:a14="http://schemas.microsoft.com/office/drawing/2010/main">
                <a:solidFill>
                  <a:srgbClr val="FFFFFF"/>
                </a:solidFill>
              </a14:hiddenFill>
            </a:ext>
          </a:extLst>
        </p:spPr>
      </p:pic>
      <p:grpSp>
        <p:nvGrpSpPr>
          <p:cNvPr id="172043" name="Group 11"/>
          <p:cNvGrpSpPr>
            <a:grpSpLocks/>
          </p:cNvGrpSpPr>
          <p:nvPr/>
        </p:nvGrpSpPr>
        <p:grpSpPr bwMode="auto">
          <a:xfrm>
            <a:off x="7488238" y="2195513"/>
            <a:ext cx="1152525" cy="865187"/>
            <a:chOff x="4966" y="2341"/>
            <a:chExt cx="726" cy="545"/>
          </a:xfrm>
        </p:grpSpPr>
        <p:sp>
          <p:nvSpPr>
            <p:cNvPr id="172044" name="Rectangle 12"/>
            <p:cNvSpPr>
              <a:spLocks noChangeArrowheads="1"/>
            </p:cNvSpPr>
            <p:nvPr/>
          </p:nvSpPr>
          <p:spPr bwMode="auto">
            <a:xfrm>
              <a:off x="4967" y="2341"/>
              <a:ext cx="725" cy="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spcBef>
                  <a:spcPct val="20000"/>
                </a:spcBef>
              </a:pPr>
              <a:r>
                <a:rPr lang="de-DE" sz="1800"/>
                <a:t>visibility: </a:t>
              </a:r>
              <a:endParaRPr lang="en-GB" sz="1800"/>
            </a:p>
          </p:txBody>
        </p:sp>
        <p:graphicFrame>
          <p:nvGraphicFramePr>
            <p:cNvPr id="172045" name="Object 13"/>
            <p:cNvGraphicFramePr>
              <a:graphicFrameLocks noChangeAspect="1"/>
            </p:cNvGraphicFramePr>
            <p:nvPr/>
          </p:nvGraphicFramePr>
          <p:xfrm>
            <a:off x="5000" y="2597"/>
            <a:ext cx="639" cy="270"/>
          </p:xfrm>
          <a:graphic>
            <a:graphicData uri="http://schemas.openxmlformats.org/presentationml/2006/ole">
              <mc:AlternateContent xmlns:mc="http://schemas.openxmlformats.org/markup-compatibility/2006">
                <mc:Choice xmlns:v="urn:schemas-microsoft-com:vml" Requires="v">
                  <p:oleObj spid="_x0000_s172400" name="Equation" r:id="rId5" imgW="1473120" imgH="609480" progId="Equation.3">
                    <p:embed/>
                  </p:oleObj>
                </mc:Choice>
                <mc:Fallback>
                  <p:oleObj name="Equation" r:id="rId5" imgW="1473120" imgH="609480" progId="Equation.3">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0" y="2597"/>
                          <a:ext cx="639" cy="2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2046" name="AutoShape 14"/>
            <p:cNvSpPr>
              <a:spLocks noChangeArrowheads="1"/>
            </p:cNvSpPr>
            <p:nvPr/>
          </p:nvSpPr>
          <p:spPr bwMode="auto">
            <a:xfrm>
              <a:off x="4966" y="2568"/>
              <a:ext cx="726" cy="318"/>
            </a:xfrm>
            <a:prstGeom prst="roundRect">
              <a:avLst>
                <a:gd name="adj" fmla="val 16667"/>
              </a:avLst>
            </a:prstGeom>
            <a:solidFill>
              <a:srgbClr val="0000FF">
                <a:alpha val="20000"/>
              </a:srgbClr>
            </a:solidFill>
            <a:ln>
              <a:noFill/>
            </a:ln>
            <a:effectLst/>
            <a:extLst>
              <a:ext uri="{91240B29-F687-4F45-9708-019B960494DF}">
                <a14:hiddenLine xmlns:a14="http://schemas.microsoft.com/office/drawing/2010/main" w="25400">
                  <a:solidFill>
                    <a:srgbClr val="0000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grpSp>
        <p:nvGrpSpPr>
          <p:cNvPr id="172047" name="Group 15"/>
          <p:cNvGrpSpPr>
            <a:grpSpLocks/>
          </p:cNvGrpSpPr>
          <p:nvPr/>
        </p:nvGrpSpPr>
        <p:grpSpPr bwMode="auto">
          <a:xfrm>
            <a:off x="7632700" y="3563938"/>
            <a:ext cx="863600" cy="431800"/>
            <a:chOff x="612" y="3430"/>
            <a:chExt cx="318" cy="182"/>
          </a:xfrm>
        </p:grpSpPr>
        <p:graphicFrame>
          <p:nvGraphicFramePr>
            <p:cNvPr id="172048" name="Object 16"/>
            <p:cNvGraphicFramePr>
              <a:graphicFrameLocks noChangeAspect="1"/>
            </p:cNvGraphicFramePr>
            <p:nvPr/>
          </p:nvGraphicFramePr>
          <p:xfrm>
            <a:off x="657" y="3475"/>
            <a:ext cx="209" cy="124"/>
          </p:xfrm>
          <a:graphic>
            <a:graphicData uri="http://schemas.openxmlformats.org/presentationml/2006/ole">
              <mc:AlternateContent xmlns:mc="http://schemas.openxmlformats.org/markup-compatibility/2006">
                <mc:Choice xmlns:v="urn:schemas-microsoft-com:vml" Requires="v">
                  <p:oleObj spid="_x0000_s172401" name="Equation" r:id="rId7" imgW="482400" imgH="279360" progId="Equation.3">
                    <p:embed/>
                  </p:oleObj>
                </mc:Choice>
                <mc:Fallback>
                  <p:oleObj name="Equation" r:id="rId7" imgW="482400" imgH="279360" progId="Equation.3">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7" y="3475"/>
                          <a:ext cx="209" cy="1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2049" name="AutoShape 17"/>
            <p:cNvSpPr>
              <a:spLocks noChangeArrowheads="1"/>
            </p:cNvSpPr>
            <p:nvPr/>
          </p:nvSpPr>
          <p:spPr bwMode="auto">
            <a:xfrm>
              <a:off x="612" y="3430"/>
              <a:ext cx="318" cy="182"/>
            </a:xfrm>
            <a:prstGeom prst="roundRect">
              <a:avLst>
                <a:gd name="adj" fmla="val 16667"/>
              </a:avLst>
            </a:prstGeom>
            <a:solidFill>
              <a:schemeClr val="accent1">
                <a:alpha val="30000"/>
              </a:schemeClr>
            </a:solidFill>
            <a:ln w="2540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grpSp>
        <p:nvGrpSpPr>
          <p:cNvPr id="172050" name="Group 18"/>
          <p:cNvGrpSpPr>
            <a:grpSpLocks/>
          </p:cNvGrpSpPr>
          <p:nvPr/>
        </p:nvGrpSpPr>
        <p:grpSpPr bwMode="auto">
          <a:xfrm>
            <a:off x="7632700" y="3563938"/>
            <a:ext cx="863600" cy="431800"/>
            <a:chOff x="3152" y="3339"/>
            <a:chExt cx="318" cy="182"/>
          </a:xfrm>
        </p:grpSpPr>
        <p:graphicFrame>
          <p:nvGraphicFramePr>
            <p:cNvPr id="172051" name="Object 19"/>
            <p:cNvGraphicFramePr>
              <a:graphicFrameLocks noChangeAspect="1"/>
            </p:cNvGraphicFramePr>
            <p:nvPr/>
          </p:nvGraphicFramePr>
          <p:xfrm>
            <a:off x="3198" y="3385"/>
            <a:ext cx="209" cy="124"/>
          </p:xfrm>
          <a:graphic>
            <a:graphicData uri="http://schemas.openxmlformats.org/presentationml/2006/ole">
              <mc:AlternateContent xmlns:mc="http://schemas.openxmlformats.org/markup-compatibility/2006">
                <mc:Choice xmlns:v="urn:schemas-microsoft-com:vml" Requires="v">
                  <p:oleObj spid="_x0000_s172402" name="Equation" r:id="rId9" imgW="482400" imgH="279360" progId="Equation.3">
                    <p:embed/>
                  </p:oleObj>
                </mc:Choice>
                <mc:Fallback>
                  <p:oleObj name="Equation" r:id="rId9" imgW="482400" imgH="279360" progId="Equation.3">
                    <p:embed/>
                    <p:pic>
                      <p:nvPicPr>
                        <p:cNvPr id="0" name="Object 1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98" y="3385"/>
                          <a:ext cx="209" cy="1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2052" name="AutoShape 20"/>
            <p:cNvSpPr>
              <a:spLocks noChangeArrowheads="1"/>
            </p:cNvSpPr>
            <p:nvPr/>
          </p:nvSpPr>
          <p:spPr bwMode="auto">
            <a:xfrm>
              <a:off x="3152" y="3339"/>
              <a:ext cx="318" cy="182"/>
            </a:xfrm>
            <a:prstGeom prst="roundRect">
              <a:avLst>
                <a:gd name="adj" fmla="val 16667"/>
              </a:avLst>
            </a:prstGeom>
            <a:solidFill>
              <a:schemeClr val="accent1">
                <a:alpha val="30000"/>
              </a:schemeClr>
            </a:solidFill>
            <a:ln w="2540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pic>
        <p:nvPicPr>
          <p:cNvPr id="172053" name="Picture 21" descr="Mitsuhashi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1800" y="2628900"/>
            <a:ext cx="6862763" cy="2078038"/>
          </a:xfrm>
          <a:prstGeom prst="rect">
            <a:avLst/>
          </a:prstGeom>
          <a:noFill/>
          <a:extLst>
            <a:ext uri="{909E8E84-426E-40DD-AFC4-6F175D3DCCD1}">
              <a14:hiddenFill xmlns:a14="http://schemas.microsoft.com/office/drawing/2010/main">
                <a:solidFill>
                  <a:srgbClr val="FFFFFF"/>
                </a:solidFill>
              </a14:hiddenFill>
            </a:ext>
          </a:extLst>
        </p:spPr>
      </p:pic>
      <p:sp>
        <p:nvSpPr>
          <p:cNvPr id="172054" name="Text Box 22"/>
          <p:cNvSpPr txBox="1">
            <a:spLocks noChangeArrowheads="1"/>
          </p:cNvSpPr>
          <p:nvPr/>
        </p:nvSpPr>
        <p:spPr bwMode="auto">
          <a:xfrm>
            <a:off x="576263" y="4572000"/>
            <a:ext cx="36004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000">
                <a:latin typeface="Arial" pitchFamily="34" charset="0"/>
              </a:rPr>
              <a:t>T. Mitsuhashi, Proc. BIW04, AIP Conf. Proc. 732, pp. 3-18</a:t>
            </a:r>
            <a:endParaRPr lang="en-GB" sz="1000">
              <a:latin typeface="Arial" pitchFamily="34" charset="0"/>
            </a:endParaRPr>
          </a:p>
        </p:txBody>
      </p:sp>
      <p:pic>
        <p:nvPicPr>
          <p:cNvPr id="172055" name="Picture 23" descr="Mitsuhashi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flipV="1">
            <a:off x="542925" y="2767013"/>
            <a:ext cx="6840538" cy="1849437"/>
          </a:xfrm>
          <a:prstGeom prst="rect">
            <a:avLst/>
          </a:prstGeom>
          <a:noFill/>
          <a:extLst>
            <a:ext uri="{909E8E84-426E-40DD-AFC4-6F175D3DCCD1}">
              <a14:hiddenFill xmlns:a14="http://schemas.microsoft.com/office/drawing/2010/main">
                <a:solidFill>
                  <a:srgbClr val="FFFFFF"/>
                </a:solidFill>
              </a14:hiddenFill>
            </a:ext>
          </a:extLst>
        </p:spPr>
      </p:pic>
      <p:sp>
        <p:nvSpPr>
          <p:cNvPr id="172056" name="Text Box 24"/>
          <p:cNvSpPr txBox="1">
            <a:spLocks noChangeArrowheads="1"/>
          </p:cNvSpPr>
          <p:nvPr/>
        </p:nvSpPr>
        <p:spPr bwMode="auto">
          <a:xfrm>
            <a:off x="0" y="3070225"/>
            <a:ext cx="16557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600">
                <a:solidFill>
                  <a:srgbClr val="FF0000"/>
                </a:solidFill>
                <a:latin typeface="Comic Sans MS" pitchFamily="66" charset="0"/>
              </a:rPr>
              <a:t>point source</a:t>
            </a:r>
            <a:endParaRPr lang="en-GB" sz="1600">
              <a:solidFill>
                <a:srgbClr val="FF0000"/>
              </a:solidFill>
              <a:latin typeface="Comic Sans MS" pitchFamily="66" charset="0"/>
            </a:endParaRPr>
          </a:p>
        </p:txBody>
      </p:sp>
      <p:sp>
        <p:nvSpPr>
          <p:cNvPr id="172057" name="Text Box 25"/>
          <p:cNvSpPr txBox="1">
            <a:spLocks noChangeArrowheads="1"/>
          </p:cNvSpPr>
          <p:nvPr/>
        </p:nvSpPr>
        <p:spPr bwMode="auto">
          <a:xfrm>
            <a:off x="0" y="2997200"/>
            <a:ext cx="20161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600">
                <a:solidFill>
                  <a:srgbClr val="FF0000"/>
                </a:solidFill>
                <a:latin typeface="Comic Sans MS" pitchFamily="66" charset="0"/>
              </a:rPr>
              <a:t>extended source</a:t>
            </a:r>
            <a:endParaRPr lang="en-GB" sz="1600">
              <a:solidFill>
                <a:srgbClr val="FF0000"/>
              </a:solidFill>
              <a:latin typeface="Comic Sans MS" pitchFamily="66" charset="0"/>
            </a:endParaRPr>
          </a:p>
        </p:txBody>
      </p:sp>
      <p:sp>
        <p:nvSpPr>
          <p:cNvPr id="172058" name="Text Box 26"/>
          <p:cNvSpPr txBox="1">
            <a:spLocks noChangeArrowheads="1"/>
          </p:cNvSpPr>
          <p:nvPr/>
        </p:nvSpPr>
        <p:spPr bwMode="auto">
          <a:xfrm>
            <a:off x="576263" y="5013325"/>
            <a:ext cx="38877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Blip>
                <a:blip r:embed="rId13"/>
              </a:buBlip>
            </a:pPr>
            <a:r>
              <a:rPr lang="de-DE" sz="1800">
                <a:solidFill>
                  <a:srgbClr val="0000FF"/>
                </a:solidFill>
              </a:rPr>
              <a:t> resolution limit</a:t>
            </a:r>
            <a:r>
              <a:rPr lang="de-DE" sz="1800"/>
              <a:t>: uncertainty principle</a:t>
            </a:r>
            <a:endParaRPr lang="en-GB" sz="1800"/>
          </a:p>
        </p:txBody>
      </p:sp>
      <p:grpSp>
        <p:nvGrpSpPr>
          <p:cNvPr id="172059" name="Group 27"/>
          <p:cNvGrpSpPr>
            <a:grpSpLocks/>
          </p:cNvGrpSpPr>
          <p:nvPr/>
        </p:nvGrpSpPr>
        <p:grpSpPr bwMode="auto">
          <a:xfrm>
            <a:off x="4522788" y="4941888"/>
            <a:ext cx="1441450" cy="576262"/>
            <a:chOff x="4183" y="3702"/>
            <a:chExt cx="908" cy="363"/>
          </a:xfrm>
        </p:grpSpPr>
        <p:graphicFrame>
          <p:nvGraphicFramePr>
            <p:cNvPr id="172060" name="Object 28"/>
            <p:cNvGraphicFramePr>
              <a:graphicFrameLocks noChangeAspect="1"/>
            </p:cNvGraphicFramePr>
            <p:nvPr/>
          </p:nvGraphicFramePr>
          <p:xfrm>
            <a:off x="4217" y="3804"/>
            <a:ext cx="860" cy="185"/>
          </p:xfrm>
          <a:graphic>
            <a:graphicData uri="http://schemas.openxmlformats.org/presentationml/2006/ole">
              <mc:AlternateContent xmlns:mc="http://schemas.openxmlformats.org/markup-compatibility/2006">
                <mc:Choice xmlns:v="urn:schemas-microsoft-com:vml" Requires="v">
                  <p:oleObj spid="_x0000_s172403" name="Equation" r:id="rId14" imgW="965160" imgH="279360" progId="Equation.3">
                    <p:embed/>
                  </p:oleObj>
                </mc:Choice>
                <mc:Fallback>
                  <p:oleObj name="Equation" r:id="rId14" imgW="965160" imgH="279360" progId="Equation.3">
                    <p:embed/>
                    <p:pic>
                      <p:nvPicPr>
                        <p:cNvPr id="0" name="Object 2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17" y="3804"/>
                          <a:ext cx="860" cy="1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2061" name="AutoShape 29"/>
            <p:cNvSpPr>
              <a:spLocks noChangeArrowheads="1"/>
            </p:cNvSpPr>
            <p:nvPr/>
          </p:nvSpPr>
          <p:spPr bwMode="auto">
            <a:xfrm>
              <a:off x="4183" y="3702"/>
              <a:ext cx="908" cy="363"/>
            </a:xfrm>
            <a:prstGeom prst="roundRect">
              <a:avLst>
                <a:gd name="adj" fmla="val 16667"/>
              </a:avLst>
            </a:prstGeom>
            <a:solidFill>
              <a:srgbClr val="0000FF">
                <a:alpha val="20000"/>
              </a:srgbClr>
            </a:solidFill>
            <a:ln>
              <a:noFill/>
            </a:ln>
            <a:effectLst/>
            <a:extLst>
              <a:ext uri="{91240B29-F687-4F45-9708-019B960494DF}">
                <a14:hiddenLine xmlns:a14="http://schemas.microsoft.com/office/drawing/2010/main" w="25400">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grpSp>
        <p:nvGrpSpPr>
          <p:cNvPr id="172062" name="Group 30"/>
          <p:cNvGrpSpPr>
            <a:grpSpLocks/>
          </p:cNvGrpSpPr>
          <p:nvPr/>
        </p:nvGrpSpPr>
        <p:grpSpPr bwMode="auto">
          <a:xfrm>
            <a:off x="6264275" y="4870450"/>
            <a:ext cx="2016125" cy="720725"/>
            <a:chOff x="4150" y="3566"/>
            <a:chExt cx="1270" cy="454"/>
          </a:xfrm>
        </p:grpSpPr>
        <p:sp>
          <p:nvSpPr>
            <p:cNvPr id="172063" name="Text Box 31"/>
            <p:cNvSpPr txBox="1">
              <a:spLocks noChangeArrowheads="1"/>
            </p:cNvSpPr>
            <p:nvPr/>
          </p:nvSpPr>
          <p:spPr bwMode="auto">
            <a:xfrm>
              <a:off x="4150" y="3566"/>
              <a:ext cx="12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l-GR" sz="1800">
                  <a:solidFill>
                    <a:schemeClr val="accent2"/>
                  </a:solidFill>
                  <a:cs typeface="Times New Roman" pitchFamily="18" charset="0"/>
                </a:rPr>
                <a:t>Δ</a:t>
              </a:r>
              <a:r>
                <a:rPr lang="de-DE" sz="1800">
                  <a:solidFill>
                    <a:schemeClr val="accent2"/>
                  </a:solidFill>
                </a:rPr>
                <a:t>n</a:t>
              </a:r>
              <a:r>
                <a:rPr lang="de-DE" sz="1800"/>
                <a:t>: photon number</a:t>
              </a:r>
              <a:endParaRPr lang="en-GB" sz="1800"/>
            </a:p>
          </p:txBody>
        </p:sp>
        <p:sp>
          <p:nvSpPr>
            <p:cNvPr id="172064" name="Text Box 32"/>
            <p:cNvSpPr txBox="1">
              <a:spLocks noChangeArrowheads="1"/>
            </p:cNvSpPr>
            <p:nvPr/>
          </p:nvSpPr>
          <p:spPr bwMode="auto">
            <a:xfrm>
              <a:off x="4160" y="3789"/>
              <a:ext cx="12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l-GR" sz="1800">
                  <a:solidFill>
                    <a:schemeClr val="accent2"/>
                  </a:solidFill>
                  <a:cs typeface="Times New Roman" pitchFamily="18" charset="0"/>
                </a:rPr>
                <a:t>ΔΦ</a:t>
              </a:r>
              <a:r>
                <a:rPr lang="de-DE" sz="1800"/>
                <a:t>: photon phase</a:t>
              </a:r>
              <a:endParaRPr lang="en-GB" sz="1800"/>
            </a:p>
          </p:txBody>
        </p:sp>
      </p:grpSp>
      <p:grpSp>
        <p:nvGrpSpPr>
          <p:cNvPr id="172069" name="Group 37"/>
          <p:cNvGrpSpPr>
            <a:grpSpLocks/>
          </p:cNvGrpSpPr>
          <p:nvPr/>
        </p:nvGrpSpPr>
        <p:grpSpPr bwMode="auto">
          <a:xfrm>
            <a:off x="144463" y="1509713"/>
            <a:ext cx="8785225" cy="1152525"/>
            <a:chOff x="204" y="1495"/>
            <a:chExt cx="5534" cy="726"/>
          </a:xfrm>
        </p:grpSpPr>
        <p:sp>
          <p:nvSpPr>
            <p:cNvPr id="172070" name="Rectangle 38"/>
            <p:cNvSpPr>
              <a:spLocks noChangeArrowheads="1"/>
            </p:cNvSpPr>
            <p:nvPr/>
          </p:nvSpPr>
          <p:spPr bwMode="auto">
            <a:xfrm>
              <a:off x="204" y="1495"/>
              <a:ext cx="2676" cy="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spcBef>
                  <a:spcPct val="20000"/>
                </a:spcBef>
              </a:pPr>
              <a:r>
                <a:rPr lang="de-DE" b="1">
                  <a:solidFill>
                    <a:schemeClr val="accent2"/>
                  </a:solidFill>
                </a:rPr>
                <a:t>2.)  interferometric approach</a:t>
              </a:r>
              <a:endParaRPr lang="en-GB" b="1">
                <a:solidFill>
                  <a:schemeClr val="accent2"/>
                </a:solidFill>
              </a:endParaRPr>
            </a:p>
          </p:txBody>
        </p:sp>
        <p:sp>
          <p:nvSpPr>
            <p:cNvPr id="172071" name="Text Box 39"/>
            <p:cNvSpPr txBox="1">
              <a:spLocks noChangeArrowheads="1"/>
            </p:cNvSpPr>
            <p:nvPr/>
          </p:nvSpPr>
          <p:spPr bwMode="auto">
            <a:xfrm>
              <a:off x="476" y="1767"/>
              <a:ext cx="526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000">
                  <a:latin typeface="Arial" pitchFamily="34" charset="0"/>
                </a:rPr>
                <a:t>T. Mitsuhashi , Proc. Joint US-CERN-Japan-Russia School of Particle Accelerators, Montreux, 11-20 May 1998 (World Scientific), pp. 399-427.</a:t>
              </a:r>
              <a:endParaRPr lang="en-GB" sz="1000">
                <a:latin typeface="Arial" pitchFamily="34" charset="0"/>
              </a:endParaRPr>
            </a:p>
          </p:txBody>
        </p:sp>
        <p:grpSp>
          <p:nvGrpSpPr>
            <p:cNvPr id="172072" name="Group 40"/>
            <p:cNvGrpSpPr>
              <a:grpSpLocks/>
            </p:cNvGrpSpPr>
            <p:nvPr/>
          </p:nvGrpSpPr>
          <p:grpSpPr bwMode="auto">
            <a:xfrm>
              <a:off x="703" y="1994"/>
              <a:ext cx="3855" cy="227"/>
              <a:chOff x="703" y="1994"/>
              <a:chExt cx="3855" cy="227"/>
            </a:xfrm>
          </p:grpSpPr>
          <p:sp>
            <p:nvSpPr>
              <p:cNvPr id="172073" name="Rectangle 41"/>
              <p:cNvSpPr>
                <a:spLocks noChangeArrowheads="1"/>
              </p:cNvSpPr>
              <p:nvPr/>
            </p:nvSpPr>
            <p:spPr bwMode="auto">
              <a:xfrm>
                <a:off x="975" y="1994"/>
                <a:ext cx="3583" cy="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spcBef>
                    <a:spcPct val="20000"/>
                  </a:spcBef>
                </a:pPr>
                <a:r>
                  <a:rPr lang="de-DE" sz="1800">
                    <a:solidFill>
                      <a:srgbClr val="0000FF"/>
                    </a:solidFill>
                    <a:latin typeface="Comic Sans MS" pitchFamily="66" charset="0"/>
                  </a:rPr>
                  <a:t>probing spatial coherence of synchrotron radiation</a:t>
                </a:r>
                <a:endParaRPr lang="en-GB" sz="1800">
                  <a:solidFill>
                    <a:srgbClr val="0000FF"/>
                  </a:solidFill>
                  <a:latin typeface="Mathematica1" pitchFamily="2" charset="2"/>
                </a:endParaRPr>
              </a:p>
            </p:txBody>
          </p:sp>
          <p:sp>
            <p:nvSpPr>
              <p:cNvPr id="172074" name="Line 42"/>
              <p:cNvSpPr>
                <a:spLocks noChangeShapeType="1"/>
              </p:cNvSpPr>
              <p:nvPr/>
            </p:nvSpPr>
            <p:spPr bwMode="auto">
              <a:xfrm>
                <a:off x="703" y="2127"/>
                <a:ext cx="227" cy="0"/>
              </a:xfrm>
              <a:prstGeom prst="line">
                <a:avLst/>
              </a:prstGeom>
              <a:noFill/>
              <a:ln w="38100" cmpd="dbl">
                <a:solidFill>
                  <a:srgbClr val="0000FF"/>
                </a:solidFill>
                <a:round/>
                <a:headEnd type="none"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205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204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204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205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205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xit" presetSubtype="0" fill="hold" nodeType="clickEffect">
                                  <p:stCondLst>
                                    <p:cond delay="0"/>
                                  </p:stCondLst>
                                  <p:childTnLst>
                                    <p:set>
                                      <p:cBhvr>
                                        <p:cTn id="18" dur="1" fill="hold">
                                          <p:stCondLst>
                                            <p:cond delay="0"/>
                                          </p:stCondLst>
                                        </p:cTn>
                                        <p:tgtEl>
                                          <p:spTgt spid="172047"/>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172053"/>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17205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205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2057"/>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172056"/>
                                        </p:tgtEl>
                                        <p:attrNameLst>
                                          <p:attrName>style.visibility</p:attrName>
                                        </p:attrNameLst>
                                      </p:cBhvr>
                                      <p:to>
                                        <p:strVal val="hidden"/>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205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7205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720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54" grpId="0"/>
      <p:bldP spid="172056" grpId="0"/>
      <p:bldP spid="172056" grpId="1"/>
      <p:bldP spid="172057" grpId="0"/>
      <p:bldP spid="17205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7218" name="Group 2"/>
          <p:cNvGrpSpPr>
            <a:grpSpLocks noChangeAspect="1"/>
          </p:cNvGrpSpPr>
          <p:nvPr/>
        </p:nvGrpSpPr>
        <p:grpSpPr bwMode="auto">
          <a:xfrm>
            <a:off x="7956550" y="150813"/>
            <a:ext cx="957263" cy="539750"/>
            <a:chOff x="4468" y="119"/>
            <a:chExt cx="1192" cy="672"/>
          </a:xfrm>
        </p:grpSpPr>
        <p:pic>
          <p:nvPicPr>
            <p:cNvPr id="137219" name="Picture 3" descr="HGF-mSchrift-klei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8" y="119"/>
              <a:ext cx="523" cy="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7220" name="Picture 4" descr="desy_lo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2" y="119"/>
              <a:ext cx="648" cy="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7221" name="Line 5"/>
          <p:cNvSpPr>
            <a:spLocks noChangeShapeType="1"/>
          </p:cNvSpPr>
          <p:nvPr/>
        </p:nvSpPr>
        <p:spPr bwMode="auto">
          <a:xfrm>
            <a:off x="323850" y="765175"/>
            <a:ext cx="8496300" cy="0"/>
          </a:xfrm>
          <a:prstGeom prst="line">
            <a:avLst/>
          </a:prstGeom>
          <a:noFill/>
          <a:ln w="38100" cmpd="dbl">
            <a:solidFill>
              <a:srgbClr val="0099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37222" name="Line 6"/>
          <p:cNvSpPr>
            <a:spLocks noChangeShapeType="1"/>
          </p:cNvSpPr>
          <p:nvPr/>
        </p:nvSpPr>
        <p:spPr bwMode="auto">
          <a:xfrm>
            <a:off x="323850" y="6524625"/>
            <a:ext cx="84963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37225" name="Rectangle 9"/>
          <p:cNvSpPr>
            <a:spLocks noGrp="1" noChangeArrowheads="1"/>
          </p:cNvSpPr>
          <p:nvPr>
            <p:ph type="title"/>
          </p:nvPr>
        </p:nvSpPr>
        <p:spPr>
          <a:xfrm>
            <a:off x="455613" y="196850"/>
            <a:ext cx="4968875" cy="614363"/>
          </a:xfrm>
          <a:noFill/>
          <a:ln/>
        </p:spPr>
        <p:txBody>
          <a:bodyPr/>
          <a:lstStyle/>
          <a:p>
            <a:r>
              <a:rPr lang="de-DE" sz="3200">
                <a:solidFill>
                  <a:srgbClr val="FF6699"/>
                </a:solidFill>
                <a:latin typeface="Comic Sans MS" pitchFamily="66" charset="0"/>
              </a:rPr>
              <a:t>Interference: ATF (KEK)</a:t>
            </a:r>
            <a:endParaRPr lang="en-GB" sz="3200">
              <a:solidFill>
                <a:srgbClr val="FF6699"/>
              </a:solidFill>
              <a:latin typeface="Comic Sans MS" pitchFamily="66" charset="0"/>
            </a:endParaRPr>
          </a:p>
        </p:txBody>
      </p:sp>
      <p:pic>
        <p:nvPicPr>
          <p:cNvPr id="137226" name="Picture 10" descr="page2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43438" y="1465263"/>
            <a:ext cx="4321175" cy="3116262"/>
          </a:xfrm>
          <a:prstGeom prst="rect">
            <a:avLst/>
          </a:prstGeom>
          <a:noFill/>
          <a:extLst>
            <a:ext uri="{909E8E84-426E-40DD-AFC4-6F175D3DCCD1}">
              <a14:hiddenFill xmlns:a14="http://schemas.microsoft.com/office/drawing/2010/main">
                <a:solidFill>
                  <a:srgbClr val="FFFFFF"/>
                </a:solidFill>
              </a14:hiddenFill>
            </a:ext>
          </a:extLst>
        </p:spPr>
      </p:pic>
      <p:pic>
        <p:nvPicPr>
          <p:cNvPr id="137227" name="Picture 11" descr="ATF_KEKSetu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750" y="1052513"/>
            <a:ext cx="3806825" cy="4127500"/>
          </a:xfrm>
          <a:prstGeom prst="rect">
            <a:avLst/>
          </a:prstGeom>
          <a:noFill/>
          <a:extLst>
            <a:ext uri="{909E8E84-426E-40DD-AFC4-6F175D3DCCD1}">
              <a14:hiddenFill xmlns:a14="http://schemas.microsoft.com/office/drawing/2010/main">
                <a:solidFill>
                  <a:srgbClr val="FFFFFF"/>
                </a:solidFill>
              </a14:hiddenFill>
            </a:ext>
          </a:extLst>
        </p:spPr>
      </p:pic>
      <p:sp>
        <p:nvSpPr>
          <p:cNvPr id="137228" name="Text Box 12"/>
          <p:cNvSpPr txBox="1">
            <a:spLocks noChangeArrowheads="1"/>
          </p:cNvSpPr>
          <p:nvPr/>
        </p:nvSpPr>
        <p:spPr bwMode="auto">
          <a:xfrm>
            <a:off x="468313" y="5272088"/>
            <a:ext cx="27368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000">
                <a:latin typeface="Arial Unicode MS" pitchFamily="34" charset="-128"/>
                <a:ea typeface="Arial Unicode MS" pitchFamily="34" charset="-128"/>
                <a:cs typeface="Arial Unicode MS" pitchFamily="34" charset="-128"/>
              </a:rPr>
              <a:t>H.Hanyo et al., Proc. of PAC99 (1999), 2143</a:t>
            </a:r>
            <a:endParaRPr lang="en-GB" sz="1000">
              <a:latin typeface="Arial Unicode MS" pitchFamily="34" charset="-128"/>
              <a:ea typeface="Arial Unicode MS" pitchFamily="34" charset="-128"/>
              <a:cs typeface="Arial Unicode MS" pitchFamily="34" charset="-128"/>
            </a:endParaRPr>
          </a:p>
        </p:txBody>
      </p:sp>
      <p:sp>
        <p:nvSpPr>
          <p:cNvPr id="137229" name="Text Box 13"/>
          <p:cNvSpPr txBox="1">
            <a:spLocks noChangeArrowheads="1"/>
          </p:cNvSpPr>
          <p:nvPr/>
        </p:nvSpPr>
        <p:spPr bwMode="auto">
          <a:xfrm>
            <a:off x="5724525" y="1016000"/>
            <a:ext cx="23034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000">
                <a:solidFill>
                  <a:schemeClr val="accent2"/>
                </a:solidFill>
                <a:ea typeface="Arial Unicode MS" pitchFamily="34" charset="-128"/>
                <a:cs typeface="Arial Unicode MS" pitchFamily="34" charset="-128"/>
              </a:rPr>
              <a:t>vertical beam size:</a:t>
            </a:r>
            <a:endParaRPr lang="en-GB" sz="2000">
              <a:solidFill>
                <a:schemeClr val="accent2"/>
              </a:solidFill>
              <a:ea typeface="Arial Unicode MS" pitchFamily="34" charset="-128"/>
              <a:cs typeface="Arial Unicode MS" pitchFamily="34" charset="-128"/>
            </a:endParaRPr>
          </a:p>
        </p:txBody>
      </p:sp>
      <p:sp>
        <p:nvSpPr>
          <p:cNvPr id="137230" name="Rectangle 14"/>
          <p:cNvSpPr>
            <a:spLocks noChangeArrowheads="1"/>
          </p:cNvSpPr>
          <p:nvPr/>
        </p:nvSpPr>
        <p:spPr bwMode="auto">
          <a:xfrm>
            <a:off x="323850" y="5588000"/>
            <a:ext cx="7056438"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spcBef>
                <a:spcPct val="20000"/>
              </a:spcBef>
              <a:buFont typeface="Wingdings" pitchFamily="2" charset="2"/>
              <a:buChar char="Ø"/>
            </a:pPr>
            <a:r>
              <a:rPr lang="de-DE">
                <a:solidFill>
                  <a:schemeClr val="accent2"/>
                </a:solidFill>
              </a:rPr>
              <a:t>smallest result: 4.7 </a:t>
            </a:r>
            <a:r>
              <a:rPr lang="de-DE">
                <a:solidFill>
                  <a:schemeClr val="accent2"/>
                </a:solidFill>
                <a:latin typeface="Symbol" pitchFamily="18" charset="2"/>
              </a:rPr>
              <a:t>m</a:t>
            </a:r>
            <a:r>
              <a:rPr lang="de-DE">
                <a:solidFill>
                  <a:schemeClr val="accent2"/>
                </a:solidFill>
              </a:rPr>
              <a:t>m with 400nm @ ATF, KEK</a:t>
            </a:r>
            <a:endParaRPr lang="en-GB">
              <a:solidFill>
                <a:schemeClr val="accent2"/>
              </a:solidFill>
            </a:endParaRPr>
          </a:p>
        </p:txBody>
      </p:sp>
      <p:sp>
        <p:nvSpPr>
          <p:cNvPr id="137231" name="Text Box 15"/>
          <p:cNvSpPr txBox="1">
            <a:spLocks noChangeArrowheads="1"/>
          </p:cNvSpPr>
          <p:nvPr/>
        </p:nvSpPr>
        <p:spPr bwMode="auto">
          <a:xfrm>
            <a:off x="2916238" y="6056313"/>
            <a:ext cx="23034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000">
                <a:solidFill>
                  <a:schemeClr val="accent2"/>
                </a:solidFill>
                <a:ea typeface="Arial Unicode MS" pitchFamily="34" charset="-128"/>
                <a:cs typeface="Arial Unicode MS" pitchFamily="34" charset="-128"/>
              </a:rPr>
              <a:t>accuracy ~ 1 </a:t>
            </a:r>
            <a:r>
              <a:rPr lang="de-DE" sz="2000">
                <a:solidFill>
                  <a:schemeClr val="accent2"/>
                </a:solidFill>
                <a:latin typeface="Symbol" pitchFamily="18" charset="2"/>
                <a:ea typeface="Arial Unicode MS" pitchFamily="34" charset="-128"/>
                <a:cs typeface="Arial Unicode MS" pitchFamily="34" charset="-128"/>
              </a:rPr>
              <a:t>m</a:t>
            </a:r>
            <a:r>
              <a:rPr lang="de-DE" sz="2000">
                <a:solidFill>
                  <a:schemeClr val="accent2"/>
                </a:solidFill>
                <a:ea typeface="Arial Unicode MS" pitchFamily="34" charset="-128"/>
                <a:cs typeface="Arial Unicode MS" pitchFamily="34" charset="-128"/>
              </a:rPr>
              <a:t>m</a:t>
            </a:r>
            <a:endParaRPr lang="en-GB" sz="2000">
              <a:solidFill>
                <a:schemeClr val="accent2"/>
              </a:solidFill>
              <a:ea typeface="Arial Unicode MS" pitchFamily="34" charset="-128"/>
              <a:cs typeface="Arial Unicode MS" pitchFamily="34" charset="-128"/>
            </a:endParaRPr>
          </a:p>
        </p:txBody>
      </p:sp>
      <p:sp>
        <p:nvSpPr>
          <p:cNvPr id="137232" name="Text Box 16"/>
          <p:cNvSpPr txBox="1">
            <a:spLocks noChangeArrowheads="1"/>
          </p:cNvSpPr>
          <p:nvPr/>
        </p:nvSpPr>
        <p:spPr bwMode="auto">
          <a:xfrm>
            <a:off x="6732588" y="5129213"/>
            <a:ext cx="2016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1000">
                <a:latin typeface="Arial Unicode MS" pitchFamily="34" charset="-128"/>
                <a:ea typeface="Arial Unicode MS" pitchFamily="34" charset="-128"/>
                <a:cs typeface="Arial Unicode MS" pitchFamily="34" charset="-128"/>
              </a:rPr>
              <a:t>courtesy of T.Mitsuhashi, KEK</a:t>
            </a:r>
            <a:endParaRPr lang="en-GB" sz="1000">
              <a:latin typeface="Arial Unicode MS" pitchFamily="34" charset="-128"/>
              <a:ea typeface="Arial Unicode MS" pitchFamily="34" charset="-128"/>
              <a:cs typeface="Arial Unicode MS" pitchFamily="34" charset="-128"/>
            </a:endParaRPr>
          </a:p>
        </p:txBody>
      </p:sp>
      <p:pic>
        <p:nvPicPr>
          <p:cNvPr id="137233" name="Picture 17" descr="MitsuhashiCoherenc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16463" y="1052513"/>
            <a:ext cx="4176712" cy="3584575"/>
          </a:xfrm>
          <a:prstGeom prst="rect">
            <a:avLst/>
          </a:prstGeom>
          <a:noFill/>
          <a:extLst>
            <a:ext uri="{909E8E84-426E-40DD-AFC4-6F175D3DCCD1}">
              <a14:hiddenFill xmlns:a14="http://schemas.microsoft.com/office/drawing/2010/main">
                <a:solidFill>
                  <a:srgbClr val="FFFFFF"/>
                </a:solidFill>
              </a14:hiddenFill>
            </a:ext>
          </a:extLst>
        </p:spPr>
      </p:pic>
      <p:sp>
        <p:nvSpPr>
          <p:cNvPr id="137234" name="AutoShape 18">
            <a:hlinkClick r:id="" action="ppaction://hlinkshowjump?jump=nextslide"/>
          </p:cNvPr>
          <p:cNvSpPr>
            <a:spLocks noChangeArrowheads="1"/>
          </p:cNvSpPr>
          <p:nvPr/>
        </p:nvSpPr>
        <p:spPr bwMode="auto">
          <a:xfrm>
            <a:off x="7740650" y="5949950"/>
            <a:ext cx="863600" cy="503238"/>
          </a:xfrm>
          <a:prstGeom prst="leftArrow">
            <a:avLst>
              <a:gd name="adj1" fmla="val 50000"/>
              <a:gd name="adj2" fmla="val 4290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57338"/>
            <a:ext cx="5029200" cy="4343400"/>
          </a:xfrm>
          <a:prstGeom prst="rect">
            <a:avLst/>
          </a:prstGeom>
          <a:noFill/>
          <a:extLst>
            <a:ext uri="{909E8E84-426E-40DD-AFC4-6F175D3DCCD1}">
              <a14:hiddenFill xmlns:a14="http://schemas.microsoft.com/office/drawing/2010/main">
                <a:solidFill>
                  <a:srgbClr val="FFFFFF"/>
                </a:solidFill>
              </a14:hiddenFill>
            </a:ext>
          </a:extLst>
        </p:spPr>
      </p:pic>
      <p:sp>
        <p:nvSpPr>
          <p:cNvPr id="139269" name="Oval 5"/>
          <p:cNvSpPr>
            <a:spLocks noChangeArrowheads="1"/>
          </p:cNvSpPr>
          <p:nvPr/>
        </p:nvSpPr>
        <p:spPr bwMode="auto">
          <a:xfrm>
            <a:off x="2916238" y="5273675"/>
            <a:ext cx="2362200" cy="838200"/>
          </a:xfrm>
          <a:prstGeom prst="ellipse">
            <a:avLst/>
          </a:prstGeom>
          <a:noFill/>
          <a:ln w="222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nvGrpSpPr>
          <p:cNvPr id="139277" name="Group 13"/>
          <p:cNvGrpSpPr>
            <a:grpSpLocks/>
          </p:cNvGrpSpPr>
          <p:nvPr/>
        </p:nvGrpSpPr>
        <p:grpSpPr bwMode="auto">
          <a:xfrm>
            <a:off x="4930775" y="2490788"/>
            <a:ext cx="4213225" cy="4367212"/>
            <a:chOff x="3106" y="119"/>
            <a:chExt cx="2654" cy="2751"/>
          </a:xfrm>
        </p:grpSpPr>
        <p:pic>
          <p:nvPicPr>
            <p:cNvPr id="13927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6" y="119"/>
              <a:ext cx="2654" cy="2751"/>
            </a:xfrm>
            <a:prstGeom prst="rect">
              <a:avLst/>
            </a:prstGeom>
            <a:noFill/>
            <a:extLst>
              <a:ext uri="{909E8E84-426E-40DD-AFC4-6F175D3DCCD1}">
                <a14:hiddenFill xmlns:a14="http://schemas.microsoft.com/office/drawing/2010/main">
                  <a:solidFill>
                    <a:srgbClr val="FFFFFF"/>
                  </a:solidFill>
                </a14:hiddenFill>
              </a:ext>
            </a:extLst>
          </p:spPr>
        </p:pic>
        <p:sp>
          <p:nvSpPr>
            <p:cNvPr id="139272" name="Oval 8"/>
            <p:cNvSpPr>
              <a:spLocks noChangeArrowheads="1"/>
            </p:cNvSpPr>
            <p:nvPr/>
          </p:nvSpPr>
          <p:spPr bwMode="auto">
            <a:xfrm>
              <a:off x="3969" y="2160"/>
              <a:ext cx="432" cy="672"/>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grpSp>
        <p:nvGrpSpPr>
          <p:cNvPr id="139278" name="Group 14"/>
          <p:cNvGrpSpPr>
            <a:grpSpLocks/>
          </p:cNvGrpSpPr>
          <p:nvPr/>
        </p:nvGrpSpPr>
        <p:grpSpPr bwMode="auto">
          <a:xfrm>
            <a:off x="4918075" y="0"/>
            <a:ext cx="4225925" cy="4364038"/>
            <a:chOff x="3098" y="0"/>
            <a:chExt cx="2662" cy="2749"/>
          </a:xfrm>
        </p:grpSpPr>
        <p:pic>
          <p:nvPicPr>
            <p:cNvPr id="139276"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98" y="0"/>
              <a:ext cx="2662" cy="2749"/>
            </a:xfrm>
            <a:prstGeom prst="rect">
              <a:avLst/>
            </a:prstGeom>
            <a:noFill/>
            <a:extLst>
              <a:ext uri="{909E8E84-426E-40DD-AFC4-6F175D3DCCD1}">
                <a14:hiddenFill xmlns:a14="http://schemas.microsoft.com/office/drawing/2010/main">
                  <a:solidFill>
                    <a:srgbClr val="FFFFFF"/>
                  </a:solidFill>
                </a14:hiddenFill>
              </a:ext>
            </a:extLst>
          </p:spPr>
        </p:pic>
        <p:sp>
          <p:nvSpPr>
            <p:cNvPr id="139275" name="Oval 11"/>
            <p:cNvSpPr>
              <a:spLocks noChangeArrowheads="1"/>
            </p:cNvSpPr>
            <p:nvPr/>
          </p:nvSpPr>
          <p:spPr bwMode="auto">
            <a:xfrm>
              <a:off x="3923" y="1933"/>
              <a:ext cx="480" cy="768"/>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sp>
        <p:nvSpPr>
          <p:cNvPr id="139280" name="Text Box 16"/>
          <p:cNvSpPr txBox="1">
            <a:spLocks noChangeArrowheads="1"/>
          </p:cNvSpPr>
          <p:nvPr/>
        </p:nvSpPr>
        <p:spPr bwMode="auto">
          <a:xfrm>
            <a:off x="87313" y="-6350"/>
            <a:ext cx="4953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latin typeface="Comic Sans MS" panose="030F0702030302020204" pitchFamily="66" charset="0"/>
              </a:rPr>
              <a:t>Comparison </a:t>
            </a:r>
          </a:p>
          <a:p>
            <a:endParaRPr lang="en-US" dirty="0" smtClean="0">
              <a:latin typeface="Comic Sans MS" panose="030F0702030302020204" pitchFamily="66" charset="0"/>
            </a:endParaRPr>
          </a:p>
          <a:p>
            <a:r>
              <a:rPr lang="en-US" dirty="0" smtClean="0">
                <a:latin typeface="Comic Sans MS" panose="030F0702030302020204" pitchFamily="66" charset="0"/>
              </a:rPr>
              <a:t>SR-monitor   vs      Wire </a:t>
            </a:r>
            <a:r>
              <a:rPr lang="en-US" dirty="0">
                <a:latin typeface="Comic Sans MS" panose="030F0702030302020204" pitchFamily="66" charset="0"/>
              </a:rPr>
              <a:t>scanner </a:t>
            </a:r>
            <a:endParaRPr lang="en-GB" dirty="0">
              <a:latin typeface="Comic Sans MS" panose="030F0702030302020204" pitchFamily="66" charset="0"/>
            </a:endParaRPr>
          </a:p>
        </p:txBody>
      </p:sp>
      <p:sp>
        <p:nvSpPr>
          <p:cNvPr id="139281" name="Text Box 17"/>
          <p:cNvSpPr txBox="1">
            <a:spLocks noChangeArrowheads="1"/>
          </p:cNvSpPr>
          <p:nvPr/>
        </p:nvSpPr>
        <p:spPr bwMode="auto">
          <a:xfrm>
            <a:off x="250825" y="5943600"/>
            <a:ext cx="1739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err="1">
                <a:latin typeface="Symbol" pitchFamily="18" charset="2"/>
              </a:rPr>
              <a:t>s</a:t>
            </a:r>
            <a:r>
              <a:rPr lang="en-US" baseline="-25000" dirty="0" err="1"/>
              <a:t>v</a:t>
            </a:r>
            <a:r>
              <a:rPr lang="en-US" dirty="0"/>
              <a:t> = 542 </a:t>
            </a:r>
            <a:r>
              <a:rPr lang="en-US" dirty="0">
                <a:latin typeface="Symbol" pitchFamily="18" charset="2"/>
              </a:rPr>
              <a:t>m</a:t>
            </a:r>
            <a:r>
              <a:rPr lang="en-US" dirty="0"/>
              <a:t>m</a:t>
            </a:r>
            <a:endParaRPr lang="en-GB" dirty="0"/>
          </a:p>
        </p:txBody>
      </p:sp>
      <p:cxnSp>
        <p:nvCxnSpPr>
          <p:cNvPr id="3" name="Straight Arrow Connector 2"/>
          <p:cNvCxnSpPr/>
          <p:nvPr/>
        </p:nvCxnSpPr>
        <p:spPr>
          <a:xfrm flipH="1" flipV="1">
            <a:off x="4283968" y="5517232"/>
            <a:ext cx="2016820" cy="4263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a:stCxn id="139275" idx="3"/>
          </p:cNvCxnSpPr>
          <p:nvPr/>
        </p:nvCxnSpPr>
        <p:spPr>
          <a:xfrm flipH="1">
            <a:off x="4211960" y="4109290"/>
            <a:ext cx="2127395" cy="14799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927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92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8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Pictur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902808" y="1196752"/>
            <a:ext cx="5338384" cy="461665"/>
          </a:xfrm>
          <a:prstGeom prst="rect">
            <a:avLst/>
          </a:prstGeom>
          <a:noFill/>
        </p:spPr>
        <p:txBody>
          <a:bodyPr wrap="none" rtlCol="0">
            <a:spAutoFit/>
          </a:bodyPr>
          <a:lstStyle/>
          <a:p>
            <a:r>
              <a:rPr lang="en-US" b="1" dirty="0" smtClean="0">
                <a:solidFill>
                  <a:schemeClr val="bg1"/>
                </a:solidFill>
              </a:rPr>
              <a:t>End of Synchrotron Radiation Monitor</a:t>
            </a:r>
            <a:endParaRPr lang="en-US" b="1" dirty="0">
              <a:solidFill>
                <a:schemeClr val="bg1"/>
              </a:solidFill>
            </a:endParaRPr>
          </a:p>
        </p:txBody>
      </p:sp>
      <p:sp>
        <p:nvSpPr>
          <p:cNvPr id="3" name="AutoShape 6">
            <a:hlinkClick r:id="rId3" action="ppaction://hlinksldjump" highlightClick="1"/>
          </p:cNvPr>
          <p:cNvSpPr>
            <a:spLocks noChangeArrowheads="1"/>
          </p:cNvSpPr>
          <p:nvPr/>
        </p:nvSpPr>
        <p:spPr bwMode="auto">
          <a:xfrm>
            <a:off x="8458200" y="6381328"/>
            <a:ext cx="685800" cy="476672"/>
          </a:xfrm>
          <a:prstGeom prst="actionButtonBackPreviou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Tree>
    <p:extLst>
      <p:ext uri="{BB962C8B-B14F-4D97-AF65-F5344CB8AC3E}">
        <p14:creationId xmlns:p14="http://schemas.microsoft.com/office/powerpoint/2010/main" val="33006891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304800" y="685800"/>
            <a:ext cx="82296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eaLnBrk="0" hangingPunct="0"/>
            <a:r>
              <a:rPr lang="en-US" sz="1600" b="1" dirty="0">
                <a:latin typeface="Arial" pitchFamily="34" charset="0"/>
              </a:rPr>
              <a:t>        </a:t>
            </a:r>
            <a:r>
              <a:rPr lang="en-US" sz="1600" b="1" dirty="0">
                <a:latin typeface="Comic Sans MS" pitchFamily="66" charset="0"/>
              </a:rPr>
              <a:t>Introduction</a:t>
            </a:r>
          </a:p>
          <a:p>
            <a:pPr eaLnBrk="0" hangingPunct="0"/>
            <a:r>
              <a:rPr lang="en-US" sz="1600" dirty="0">
                <a:latin typeface="Comic Sans MS" pitchFamily="66" charset="0"/>
                <a:cs typeface="Times New Roman" pitchFamily="18" charset="0"/>
              </a:rPr>
              <a:t>	Conventional wire scanners with thin solid wires (conventional compared with new techniques using, for example, Lasers) are widely used for beam size measurements in particle accelerators.   </a:t>
            </a:r>
          </a:p>
        </p:txBody>
      </p:sp>
      <p:sp>
        <p:nvSpPr>
          <p:cNvPr id="18435" name="Text Box 3"/>
          <p:cNvSpPr txBox="1">
            <a:spLocks noChangeArrowheads="1"/>
          </p:cNvSpPr>
          <p:nvPr/>
        </p:nvSpPr>
        <p:spPr bwMode="auto">
          <a:xfrm>
            <a:off x="2895600" y="304800"/>
            <a:ext cx="2379177" cy="461665"/>
          </a:xfrm>
          <a:prstGeom prst="rect">
            <a:avLst/>
          </a:prstGeom>
          <a:solidFill>
            <a:srgbClr val="000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b="1" dirty="0">
                <a:solidFill>
                  <a:srgbClr val="FFFF00"/>
                </a:solidFill>
                <a:latin typeface="Comic Sans MS" pitchFamily="66" charset="0"/>
              </a:rPr>
              <a:t>Wire Scanners</a:t>
            </a:r>
          </a:p>
        </p:txBody>
      </p:sp>
      <p:sp>
        <p:nvSpPr>
          <p:cNvPr id="18436" name="Text Box 4"/>
          <p:cNvSpPr txBox="1">
            <a:spLocks noChangeArrowheads="1"/>
          </p:cNvSpPr>
          <p:nvPr/>
        </p:nvSpPr>
        <p:spPr bwMode="auto">
          <a:xfrm>
            <a:off x="212725" y="3567113"/>
            <a:ext cx="3231975"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eaLnBrk="0" hangingPunct="0"/>
            <a:r>
              <a:rPr lang="en-US" sz="1600" b="1" dirty="0">
                <a:latin typeface="Comic Sans MS" pitchFamily="66" charset="0"/>
                <a:cs typeface="Times New Roman" pitchFamily="18" charset="0"/>
              </a:rPr>
              <a:t>Their advantages:</a:t>
            </a:r>
            <a:r>
              <a:rPr lang="en-US" sz="1600" dirty="0">
                <a:latin typeface="Comic Sans MS" pitchFamily="66" charset="0"/>
                <a:cs typeface="Times New Roman" pitchFamily="18" charset="0"/>
              </a:rPr>
              <a:t> </a:t>
            </a:r>
          </a:p>
          <a:p>
            <a:pPr eaLnBrk="0" hangingPunct="0">
              <a:buFontTx/>
              <a:buAutoNum type="arabicParenR"/>
            </a:pPr>
            <a:r>
              <a:rPr lang="en-US" sz="1600" dirty="0">
                <a:latin typeface="Comic Sans MS" pitchFamily="66" charset="0"/>
                <a:cs typeface="Times New Roman" pitchFamily="18" charset="0"/>
              </a:rPr>
              <a:t>Resolution of down to 1 </a:t>
            </a:r>
            <a:r>
              <a:rPr lang="en-US" sz="1600" b="1" dirty="0">
                <a:latin typeface="Symbol" pitchFamily="18" charset="2"/>
                <a:cs typeface="Times New Roman" pitchFamily="18" charset="0"/>
              </a:rPr>
              <a:t>m</a:t>
            </a:r>
            <a:r>
              <a:rPr lang="en-US" sz="1600" dirty="0">
                <a:latin typeface="Comic Sans MS" pitchFamily="66" charset="0"/>
                <a:cs typeface="Times New Roman" pitchFamily="18" charset="0"/>
              </a:rPr>
              <a:t>m</a:t>
            </a:r>
          </a:p>
          <a:p>
            <a:pPr eaLnBrk="0" hangingPunct="0">
              <a:buFontTx/>
              <a:buAutoNum type="arabicParenR"/>
            </a:pPr>
            <a:r>
              <a:rPr lang="en-US" sz="1600" dirty="0">
                <a:latin typeface="Comic Sans MS" pitchFamily="66" charset="0"/>
                <a:cs typeface="Times New Roman" pitchFamily="18" charset="0"/>
              </a:rPr>
              <a:t>Trusty, reliable</a:t>
            </a:r>
          </a:p>
          <a:p>
            <a:pPr eaLnBrk="0" hangingPunct="0">
              <a:buFontTx/>
              <a:buAutoNum type="arabicParenR"/>
            </a:pPr>
            <a:r>
              <a:rPr lang="en-US" sz="1600" dirty="0">
                <a:latin typeface="Comic Sans MS" pitchFamily="66" charset="0"/>
                <a:cs typeface="Times New Roman" pitchFamily="18" charset="0"/>
              </a:rPr>
              <a:t>Direct</a:t>
            </a:r>
          </a:p>
          <a:p>
            <a:pPr eaLnBrk="0" hangingPunct="0"/>
            <a:endParaRPr lang="en-US" sz="1600" dirty="0">
              <a:cs typeface="Times New Roman" pitchFamily="18" charset="0"/>
            </a:endParaRPr>
          </a:p>
          <a:p>
            <a:pPr eaLnBrk="0" hangingPunct="0"/>
            <a:endParaRPr lang="en-US" sz="1600" dirty="0">
              <a:cs typeface="Times New Roman" pitchFamily="18" charset="0"/>
            </a:endParaRPr>
          </a:p>
          <a:p>
            <a:pPr eaLnBrk="0" hangingPunct="0"/>
            <a:endParaRPr lang="en-US" sz="1600" dirty="0">
              <a:cs typeface="Times New Roman" pitchFamily="18" charset="0"/>
            </a:endParaRPr>
          </a:p>
        </p:txBody>
      </p:sp>
      <p:pic>
        <p:nvPicPr>
          <p:cNvPr id="18437" name="Picture 5" descr="scanbe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1968919"/>
            <a:ext cx="5334000" cy="36385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904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0420" y="1920525"/>
            <a:ext cx="5580692" cy="3686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779912" y="5765098"/>
            <a:ext cx="4273927" cy="400110"/>
          </a:xfrm>
          <a:prstGeom prst="rect">
            <a:avLst/>
          </a:prstGeom>
          <a:noFill/>
        </p:spPr>
        <p:txBody>
          <a:bodyPr wrap="none" rtlCol="0">
            <a:spAutoFit/>
          </a:bodyPr>
          <a:lstStyle/>
          <a:p>
            <a:r>
              <a:rPr lang="en-US" sz="1000" b="1" dirty="0"/>
              <a:t>CERN-SPS Wire Scanner </a:t>
            </a:r>
            <a:r>
              <a:rPr lang="en-US" sz="1000" b="1" dirty="0" err="1"/>
              <a:t>Impedence</a:t>
            </a:r>
            <a:r>
              <a:rPr lang="en-US" sz="1000" b="1" dirty="0"/>
              <a:t> and Wire Heating Studies</a:t>
            </a:r>
            <a:endParaRPr lang="de-DE" sz="1000" dirty="0"/>
          </a:p>
          <a:p>
            <a:r>
              <a:rPr lang="en-US" sz="1000" dirty="0" err="1" smtClean="0"/>
              <a:t>E.Piselli</a:t>
            </a:r>
            <a:r>
              <a:rPr lang="en-US" sz="1000" dirty="0" smtClean="0"/>
              <a:t>, et al. IBIC </a:t>
            </a:r>
            <a:r>
              <a:rPr lang="en-US" sz="1000" dirty="0"/>
              <a:t>2014, </a:t>
            </a:r>
            <a:r>
              <a:rPr lang="en-US" sz="1000" dirty="0" smtClean="0"/>
              <a:t>Monterey</a:t>
            </a:r>
            <a:r>
              <a:rPr lang="en-US" sz="1000" dirty="0"/>
              <a:t>, California, USA </a:t>
            </a:r>
            <a:r>
              <a:rPr lang="en-US" sz="1000" dirty="0" smtClean="0"/>
              <a:t>September </a:t>
            </a:r>
            <a:r>
              <a:rPr lang="en-US" sz="1000" dirty="0"/>
              <a:t>14-18, 2014. </a:t>
            </a:r>
            <a:endParaRPr lang="de-DE"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90466"/>
                                        </p:tgtEl>
                                        <p:attrNameLst>
                                          <p:attrName>style.visibility</p:attrName>
                                        </p:attrNameLst>
                                      </p:cBhvr>
                                      <p:to>
                                        <p:strVal val="visible"/>
                                      </p:to>
                                    </p:set>
                                    <p:animEffect transition="in" filter="barn(inVertical)">
                                      <p:cBhvr>
                                        <p:cTn id="7" dur="500"/>
                                        <p:tgtEl>
                                          <p:spTgt spid="19046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8" name="Rectangle 16"/>
          <p:cNvSpPr>
            <a:spLocks noChangeArrowheads="1"/>
          </p:cNvSpPr>
          <p:nvPr/>
        </p:nvSpPr>
        <p:spPr bwMode="auto">
          <a:xfrm>
            <a:off x="179512" y="381000"/>
            <a:ext cx="8830722" cy="5609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152352" rIns="0" bIns="38088">
            <a:spAutoFit/>
          </a:bodyPr>
          <a:lstStyle/>
          <a:p>
            <a:r>
              <a:rPr lang="en-US" sz="1600" dirty="0">
                <a:cs typeface="Times New Roman" pitchFamily="18" charset="0"/>
              </a:rPr>
              <a:t>In electron accelerators the effect of synchrotron radiation (SR) can be used for beam size measurements. In this course we will </a:t>
            </a:r>
            <a:r>
              <a:rPr lang="en-US" sz="1600" b="1" u="sng" dirty="0">
                <a:cs typeface="Times New Roman" pitchFamily="18" charset="0"/>
              </a:rPr>
              <a:t>focus on profile determination</a:t>
            </a:r>
            <a:r>
              <a:rPr lang="en-US" sz="1600" dirty="0">
                <a:cs typeface="Times New Roman" pitchFamily="18" charset="0"/>
              </a:rPr>
              <a:t>, but SR can also be used for bunch length measurements with e.g. streak cameras with a resolution of &lt; 1 ps. From classical electrodynamics the radiated power is given  for a momentum change </a:t>
            </a:r>
            <a:r>
              <a:rPr lang="en-US" sz="1600" dirty="0" err="1">
                <a:cs typeface="Times New Roman" pitchFamily="18" charset="0"/>
              </a:rPr>
              <a:t>dp</a:t>
            </a:r>
            <a:r>
              <a:rPr lang="en-US" sz="1600" dirty="0">
                <a:cs typeface="Times New Roman" pitchFamily="18" charset="0"/>
              </a:rPr>
              <a:t>/</a:t>
            </a:r>
            <a:r>
              <a:rPr lang="en-US" sz="1600" dirty="0" err="1">
                <a:cs typeface="Times New Roman" pitchFamily="18" charset="0"/>
              </a:rPr>
              <a:t>dt</a:t>
            </a:r>
            <a:r>
              <a:rPr lang="en-US" sz="1600" dirty="0">
                <a:cs typeface="Times New Roman" pitchFamily="18" charset="0"/>
              </a:rPr>
              <a:t> and a particle with mass m</a:t>
            </a:r>
            <a:r>
              <a:rPr lang="en-US" sz="1600" baseline="-30000" dirty="0">
                <a:cs typeface="Times New Roman" pitchFamily="18" charset="0"/>
              </a:rPr>
              <a:t>0</a:t>
            </a:r>
            <a:r>
              <a:rPr lang="en-US" sz="1600" dirty="0">
                <a:cs typeface="Times New Roman" pitchFamily="18" charset="0"/>
              </a:rPr>
              <a:t> and charge e:</a:t>
            </a:r>
          </a:p>
          <a:p>
            <a:pPr eaLnBrk="0" hangingPunct="0"/>
            <a:r>
              <a:rPr lang="en-US" sz="1600" dirty="0">
                <a:cs typeface="Times New Roman" pitchFamily="18" charset="0"/>
              </a:rPr>
              <a:t> </a:t>
            </a:r>
          </a:p>
          <a:p>
            <a:pPr eaLnBrk="0" hangingPunct="0"/>
            <a:endParaRPr lang="en-US" sz="1600" dirty="0">
              <a:cs typeface="Times New Roman" pitchFamily="18" charset="0"/>
            </a:endParaRPr>
          </a:p>
          <a:p>
            <a:pPr eaLnBrk="0" hangingPunct="0"/>
            <a:endParaRPr lang="en-US" sz="1600" dirty="0">
              <a:cs typeface="Times New Roman" pitchFamily="18" charset="0"/>
            </a:endParaRPr>
          </a:p>
          <a:p>
            <a:pPr eaLnBrk="0" hangingPunct="0"/>
            <a:endParaRPr lang="en-US" sz="1600" b="1" dirty="0" smtClean="0">
              <a:cs typeface="Times New Roman" pitchFamily="18" charset="0"/>
            </a:endParaRPr>
          </a:p>
          <a:p>
            <a:pPr eaLnBrk="0" hangingPunct="0"/>
            <a:r>
              <a:rPr lang="en-US" sz="1600" b="1" dirty="0" smtClean="0">
                <a:cs typeface="Times New Roman" pitchFamily="18" charset="0"/>
              </a:rPr>
              <a:t>For </a:t>
            </a:r>
            <a:r>
              <a:rPr lang="en-US" sz="1600" b="1" dirty="0">
                <a:cs typeface="Times New Roman" pitchFamily="18" charset="0"/>
              </a:rPr>
              <a:t>linear accelerators </a:t>
            </a:r>
            <a:r>
              <a:rPr lang="en-US" sz="1600" dirty="0" err="1">
                <a:cs typeface="Times New Roman" pitchFamily="18" charset="0"/>
              </a:rPr>
              <a:t>dp</a:t>
            </a:r>
            <a:r>
              <a:rPr lang="en-US" sz="1600" dirty="0">
                <a:cs typeface="Times New Roman" pitchFamily="18" charset="0"/>
              </a:rPr>
              <a:t>/</a:t>
            </a:r>
            <a:r>
              <a:rPr lang="en-US" sz="1600" dirty="0" err="1">
                <a:cs typeface="Times New Roman" pitchFamily="18" charset="0"/>
              </a:rPr>
              <a:t>dt</a:t>
            </a:r>
            <a:r>
              <a:rPr lang="en-US" sz="1600" dirty="0">
                <a:cs typeface="Times New Roman" pitchFamily="18" charset="0"/>
              </a:rPr>
              <a:t> = </a:t>
            </a:r>
            <a:r>
              <a:rPr lang="en-US" sz="1600" dirty="0" err="1">
                <a:cs typeface="Times New Roman" pitchFamily="18" charset="0"/>
              </a:rPr>
              <a:t>dW</a:t>
            </a:r>
            <a:r>
              <a:rPr lang="en-US" sz="1600" dirty="0">
                <a:cs typeface="Times New Roman" pitchFamily="18" charset="0"/>
              </a:rPr>
              <a:t>/dx. For typical values of </a:t>
            </a:r>
            <a:r>
              <a:rPr lang="en-US" sz="1600" dirty="0" err="1">
                <a:cs typeface="Times New Roman" pitchFamily="18" charset="0"/>
              </a:rPr>
              <a:t>dW</a:t>
            </a:r>
            <a:r>
              <a:rPr lang="en-US" sz="1600" dirty="0">
                <a:cs typeface="Times New Roman" pitchFamily="18" charset="0"/>
              </a:rPr>
              <a:t>/dx = 10 - 20 MeV/m the </a:t>
            </a:r>
            <a:r>
              <a:rPr lang="en-US" sz="1600" b="1" dirty="0">
                <a:cs typeface="Times New Roman" pitchFamily="18" charset="0"/>
              </a:rPr>
              <a:t>SR is negligible</a:t>
            </a:r>
            <a:r>
              <a:rPr lang="en-US" sz="1600" dirty="0">
                <a:cs typeface="Times New Roman" pitchFamily="18" charset="0"/>
              </a:rPr>
              <a:t>. In </a:t>
            </a:r>
            <a:r>
              <a:rPr lang="en-US" sz="1600" dirty="0" smtClean="0">
                <a:cs typeface="Times New Roman" pitchFamily="18" charset="0"/>
              </a:rPr>
              <a:t>bending magnets an </a:t>
            </a:r>
            <a:r>
              <a:rPr lang="en-US" sz="1600" b="1" dirty="0">
                <a:cs typeface="Times New Roman" pitchFamily="18" charset="0"/>
              </a:rPr>
              <a:t>acceleration perpendicular to the velocity </a:t>
            </a:r>
            <a:r>
              <a:rPr lang="en-US" sz="1600" dirty="0">
                <a:cs typeface="Times New Roman" pitchFamily="18" charset="0"/>
              </a:rPr>
              <a:t>exists mainly in the dipole magnets (field B) with a bending radius </a:t>
            </a:r>
            <a:r>
              <a:rPr lang="en-US" sz="1600" dirty="0">
                <a:latin typeface="Symbol" pitchFamily="18" charset="2"/>
                <a:cs typeface="Times New Roman" pitchFamily="18" charset="0"/>
              </a:rPr>
              <a:t>r </a:t>
            </a:r>
            <a:r>
              <a:rPr lang="en-US" sz="1600" dirty="0">
                <a:cs typeface="Times New Roman" pitchFamily="18" charset="0"/>
              </a:rPr>
              <a:t>= </a:t>
            </a:r>
            <a:r>
              <a:rPr lang="en-US" sz="1600" dirty="0">
                <a:latin typeface="Symbol" pitchFamily="18" charset="2"/>
                <a:cs typeface="Times New Roman" pitchFamily="18" charset="0"/>
              </a:rPr>
              <a:t>bg</a:t>
            </a:r>
            <a:r>
              <a:rPr lang="en-US" sz="1600" dirty="0">
                <a:cs typeface="Times New Roman" pitchFamily="18" charset="0"/>
              </a:rPr>
              <a:t>m</a:t>
            </a:r>
            <a:r>
              <a:rPr lang="en-US" sz="1600" baseline="-30000" dirty="0">
                <a:cs typeface="Times New Roman" pitchFamily="18" charset="0"/>
              </a:rPr>
              <a:t>0</a:t>
            </a:r>
            <a:r>
              <a:rPr lang="en-US" sz="1600" dirty="0">
                <a:cs typeface="Times New Roman" pitchFamily="18" charset="0"/>
              </a:rPr>
              <a:t>c/(</a:t>
            </a:r>
            <a:r>
              <a:rPr lang="en-US" sz="1600" dirty="0" err="1">
                <a:cs typeface="Times New Roman" pitchFamily="18" charset="0"/>
              </a:rPr>
              <a:t>eB</a:t>
            </a:r>
            <a:r>
              <a:rPr lang="en-US" sz="1600" dirty="0">
                <a:cs typeface="Times New Roman" pitchFamily="18" charset="0"/>
              </a:rPr>
              <a:t>).  The </a:t>
            </a:r>
            <a:r>
              <a:rPr lang="en-US" sz="1600" b="1" dirty="0">
                <a:cs typeface="Times New Roman" pitchFamily="18" charset="0"/>
              </a:rPr>
              <a:t>total power </a:t>
            </a:r>
            <a:r>
              <a:rPr lang="en-US" sz="1600" dirty="0">
                <a:cs typeface="Times New Roman" pitchFamily="18" charset="0"/>
              </a:rPr>
              <a:t>of N circulating particles with </a:t>
            </a:r>
            <a:r>
              <a:rPr lang="en-US" sz="1600" dirty="0">
                <a:latin typeface="Symbol" pitchFamily="18" charset="2"/>
                <a:cs typeface="Times New Roman" pitchFamily="18" charset="0"/>
              </a:rPr>
              <a:t>g</a:t>
            </a:r>
            <a:r>
              <a:rPr lang="en-US" sz="1600" dirty="0">
                <a:cs typeface="Times New Roman" pitchFamily="18" charset="0"/>
              </a:rPr>
              <a:t> = E/m</a:t>
            </a:r>
            <a:r>
              <a:rPr lang="en-US" sz="1600" baseline="-30000" dirty="0">
                <a:cs typeface="Times New Roman" pitchFamily="18" charset="0"/>
              </a:rPr>
              <a:t>0</a:t>
            </a:r>
            <a:r>
              <a:rPr lang="en-US" sz="1600" dirty="0">
                <a:cs typeface="Times New Roman" pitchFamily="18" charset="0"/>
              </a:rPr>
              <a:t>c</a:t>
            </a:r>
            <a:r>
              <a:rPr lang="en-US" sz="1600" baseline="30000" dirty="0">
                <a:cs typeface="Times New Roman" pitchFamily="18" charset="0"/>
              </a:rPr>
              <a:t>2</a:t>
            </a:r>
            <a:r>
              <a:rPr lang="en-US" sz="1600" dirty="0">
                <a:cs typeface="Times New Roman" pitchFamily="18" charset="0"/>
              </a:rPr>
              <a:t> is than</a:t>
            </a:r>
          </a:p>
          <a:p>
            <a:pPr eaLnBrk="0" hangingPunct="0"/>
            <a:r>
              <a:rPr lang="en-US" sz="1600" dirty="0">
                <a:cs typeface="Times New Roman" pitchFamily="18" charset="0"/>
              </a:rPr>
              <a:t>   </a:t>
            </a:r>
          </a:p>
          <a:p>
            <a:pPr eaLnBrk="0" hangingPunct="0"/>
            <a:endParaRPr lang="en-US" sz="1600" dirty="0">
              <a:cs typeface="Times New Roman" pitchFamily="18" charset="0"/>
            </a:endParaRPr>
          </a:p>
          <a:p>
            <a:pPr eaLnBrk="0" hangingPunct="0"/>
            <a:endParaRPr lang="en-US" sz="1600" dirty="0">
              <a:cs typeface="Times New Roman" pitchFamily="18" charset="0"/>
            </a:endParaRPr>
          </a:p>
          <a:p>
            <a:pPr eaLnBrk="0" hangingPunct="0"/>
            <a:r>
              <a:rPr lang="en-US" sz="1600" dirty="0">
                <a:cs typeface="Times New Roman" pitchFamily="18" charset="0"/>
              </a:rPr>
              <a:t>This expression is also valid for a ring having all magnets of the same strength and field-free sections in between. </a:t>
            </a:r>
            <a:endParaRPr lang="en-US" sz="1600" dirty="0" smtClean="0">
              <a:cs typeface="Times New Roman" pitchFamily="18" charset="0"/>
            </a:endParaRPr>
          </a:p>
          <a:p>
            <a:pPr eaLnBrk="0" hangingPunct="0"/>
            <a:endParaRPr lang="en-US" sz="1600" dirty="0">
              <a:cs typeface="Times New Roman" pitchFamily="18" charset="0"/>
            </a:endParaRPr>
          </a:p>
          <a:p>
            <a:pPr eaLnBrk="0" hangingPunct="0"/>
            <a:r>
              <a:rPr lang="en-US" sz="1600" dirty="0">
                <a:cs typeface="Times New Roman" pitchFamily="18" charset="0"/>
              </a:rPr>
              <a:t>The critical wavelength </a:t>
            </a:r>
            <a:endParaRPr lang="en-US" sz="1600" dirty="0" smtClean="0">
              <a:cs typeface="Times New Roman" pitchFamily="18" charset="0"/>
            </a:endParaRPr>
          </a:p>
          <a:p>
            <a:pPr eaLnBrk="0" hangingPunct="0"/>
            <a:r>
              <a:rPr lang="en-US" sz="1600" dirty="0" err="1" smtClean="0">
                <a:latin typeface="Symbol" pitchFamily="18" charset="2"/>
                <a:cs typeface="Times New Roman" pitchFamily="18" charset="0"/>
              </a:rPr>
              <a:t>l</a:t>
            </a:r>
            <a:r>
              <a:rPr lang="en-US" sz="1600" baseline="-30000" dirty="0" err="1" smtClean="0">
                <a:cs typeface="Times New Roman" pitchFamily="18" charset="0"/>
              </a:rPr>
              <a:t>c</a:t>
            </a:r>
            <a:r>
              <a:rPr lang="en-US" sz="1600" dirty="0" smtClean="0">
                <a:cs typeface="Times New Roman" pitchFamily="18" charset="0"/>
              </a:rPr>
              <a:t> divides </a:t>
            </a:r>
            <a:r>
              <a:rPr lang="en-US" sz="1600" dirty="0">
                <a:cs typeface="Times New Roman" pitchFamily="18" charset="0"/>
              </a:rPr>
              <a:t>the Spectrum </a:t>
            </a:r>
            <a:endParaRPr lang="en-US" sz="1600" dirty="0" smtClean="0">
              <a:cs typeface="Times New Roman" pitchFamily="18" charset="0"/>
            </a:endParaRPr>
          </a:p>
          <a:p>
            <a:pPr eaLnBrk="0" hangingPunct="0"/>
            <a:r>
              <a:rPr lang="en-US" sz="1600" dirty="0" smtClean="0">
                <a:cs typeface="Times New Roman" pitchFamily="18" charset="0"/>
              </a:rPr>
              <a:t>of SR </a:t>
            </a:r>
            <a:r>
              <a:rPr lang="en-US" sz="1600" dirty="0">
                <a:cs typeface="Times New Roman" pitchFamily="18" charset="0"/>
              </a:rPr>
              <a:t>in two parts of </a:t>
            </a:r>
            <a:endParaRPr lang="en-US" sz="1600" dirty="0" smtClean="0">
              <a:cs typeface="Times New Roman" pitchFamily="18" charset="0"/>
            </a:endParaRPr>
          </a:p>
          <a:p>
            <a:pPr eaLnBrk="0" hangingPunct="0"/>
            <a:r>
              <a:rPr lang="en-US" sz="1600" dirty="0" smtClean="0">
                <a:cs typeface="Times New Roman" pitchFamily="18" charset="0"/>
              </a:rPr>
              <a:t>equal </a:t>
            </a:r>
            <a:r>
              <a:rPr lang="en-US" sz="1600" dirty="0">
                <a:cs typeface="Times New Roman" pitchFamily="18" charset="0"/>
              </a:rPr>
              <a:t>power: </a:t>
            </a:r>
          </a:p>
        </p:txBody>
      </p:sp>
      <p:sp>
        <p:nvSpPr>
          <p:cNvPr id="3085" name="Rectangle 13"/>
          <p:cNvSpPr>
            <a:spLocks noChangeArrowheads="1"/>
          </p:cNvSpPr>
          <p:nvPr/>
        </p:nvSpPr>
        <p:spPr bwMode="auto">
          <a:xfrm>
            <a:off x="5822950" y="5781675"/>
            <a:ext cx="328613" cy="276225"/>
          </a:xfrm>
          <a:prstGeom prst="rect">
            <a:avLst/>
          </a:prstGeom>
          <a:solidFill>
            <a:srgbClr val="FFFFFF"/>
          </a:solidFill>
          <a:ln w="9525">
            <a:solidFill>
              <a:srgbClr val="FFFFFF"/>
            </a:solidFill>
            <a:miter lim="800000"/>
            <a:headEnd/>
            <a:tailEnd/>
          </a:ln>
        </p:spPr>
        <p:txBody>
          <a:bodyPr wrap="none" anchor="ctr"/>
          <a:lstStyle/>
          <a:p>
            <a:endParaRPr lang="de-DE"/>
          </a:p>
        </p:txBody>
      </p:sp>
      <p:sp>
        <p:nvSpPr>
          <p:cNvPr id="3089" name="Rectangle 17"/>
          <p:cNvSpPr>
            <a:spLocks noChangeArrowheads="1"/>
          </p:cNvSpPr>
          <p:nvPr/>
        </p:nvSpPr>
        <p:spPr bwMode="auto">
          <a:xfrm>
            <a:off x="304800" y="152400"/>
            <a:ext cx="613940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2000" dirty="0">
                <a:latin typeface="Comic Sans MS" pitchFamily="66" charset="0"/>
              </a:rPr>
              <a:t>Synchrotron light profile monitor</a:t>
            </a:r>
          </a:p>
        </p:txBody>
      </p:sp>
      <p:graphicFrame>
        <p:nvGraphicFramePr>
          <p:cNvPr id="3084" name="Object 12"/>
          <p:cNvGraphicFramePr>
            <a:graphicFrameLocks noChangeAspect="1"/>
          </p:cNvGraphicFramePr>
          <p:nvPr>
            <p:extLst>
              <p:ext uri="{D42A27DB-BD31-4B8C-83A1-F6EECF244321}">
                <p14:modId xmlns:p14="http://schemas.microsoft.com/office/powerpoint/2010/main" val="1449301075"/>
              </p:ext>
            </p:extLst>
          </p:nvPr>
        </p:nvGraphicFramePr>
        <p:xfrm>
          <a:off x="1043608" y="1581150"/>
          <a:ext cx="2038350" cy="657225"/>
        </p:xfrm>
        <a:graphic>
          <a:graphicData uri="http://schemas.openxmlformats.org/presentationml/2006/ole">
            <mc:AlternateContent xmlns:mc="http://schemas.openxmlformats.org/markup-compatibility/2006">
              <mc:Choice xmlns:v="urn:schemas-microsoft-com:vml" Requires="v">
                <p:oleObj spid="_x0000_s3345" r:id="rId4" imgW="1497950" imgH="482391" progId="Equation.3">
                  <p:embed/>
                </p:oleObj>
              </mc:Choice>
              <mc:Fallback>
                <p:oleObj r:id="rId4" imgW="1497950" imgH="482391" progId="Equation.3">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1581150"/>
                        <a:ext cx="2038350" cy="657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3" name="Object 11"/>
          <p:cNvGraphicFramePr>
            <a:graphicFrameLocks noChangeAspect="1"/>
          </p:cNvGraphicFramePr>
          <p:nvPr>
            <p:extLst>
              <p:ext uri="{D42A27DB-BD31-4B8C-83A1-F6EECF244321}">
                <p14:modId xmlns:p14="http://schemas.microsoft.com/office/powerpoint/2010/main" val="3806985271"/>
              </p:ext>
            </p:extLst>
          </p:nvPr>
        </p:nvGraphicFramePr>
        <p:xfrm>
          <a:off x="981075" y="3429000"/>
          <a:ext cx="1381125" cy="628650"/>
        </p:xfrm>
        <a:graphic>
          <a:graphicData uri="http://schemas.openxmlformats.org/presentationml/2006/ole">
            <mc:AlternateContent xmlns:mc="http://schemas.openxmlformats.org/markup-compatibility/2006">
              <mc:Choice xmlns:v="urn:schemas-microsoft-com:vml" Requires="v">
                <p:oleObj spid="_x0000_s3346" r:id="rId6" imgW="1016000" imgH="457200" progId="Equation.3">
                  <p:embed/>
                </p:oleObj>
              </mc:Choice>
              <mc:Fallback>
                <p:oleObj r:id="rId6" imgW="1016000" imgH="457200" progId="Equation.3">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1075" y="3429000"/>
                        <a:ext cx="1381125" cy="628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081" name="Picture 9" descr="critica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09800" y="4419600"/>
            <a:ext cx="6934200" cy="24384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082" name="Object 10"/>
          <p:cNvGraphicFramePr>
            <a:graphicFrameLocks noChangeAspect="1"/>
          </p:cNvGraphicFramePr>
          <p:nvPr>
            <p:extLst>
              <p:ext uri="{D42A27DB-BD31-4B8C-83A1-F6EECF244321}">
                <p14:modId xmlns:p14="http://schemas.microsoft.com/office/powerpoint/2010/main" val="1314603300"/>
              </p:ext>
            </p:extLst>
          </p:nvPr>
        </p:nvGraphicFramePr>
        <p:xfrm>
          <a:off x="2354737" y="5464068"/>
          <a:ext cx="1368152" cy="635213"/>
        </p:xfrm>
        <a:graphic>
          <a:graphicData uri="http://schemas.openxmlformats.org/presentationml/2006/ole">
            <mc:AlternateContent xmlns:mc="http://schemas.openxmlformats.org/markup-compatibility/2006">
              <mc:Choice xmlns:v="urn:schemas-microsoft-com:vml" Requires="v">
                <p:oleObj spid="_x0000_s3347" r:id="rId9" imgW="825500" imgH="381000" progId="Equation.3">
                  <p:embed/>
                </p:oleObj>
              </mc:Choice>
              <mc:Fallback>
                <p:oleObj r:id="rId9" imgW="825500" imgH="381000"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54737" y="5464068"/>
                        <a:ext cx="1368152" cy="635213"/>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light guid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219200"/>
            <a:ext cx="4310063" cy="5486400"/>
          </a:xfrm>
          <a:prstGeom prst="rect">
            <a:avLst/>
          </a:prstGeom>
          <a:noFill/>
          <a:extLst>
            <a:ext uri="{909E8E84-426E-40DD-AFC4-6F175D3DCCD1}">
              <a14:hiddenFill xmlns:a14="http://schemas.microsoft.com/office/drawing/2010/main">
                <a:solidFill>
                  <a:srgbClr val="FFFFFF"/>
                </a:solidFill>
              </a14:hiddenFill>
            </a:ext>
          </a:extLst>
        </p:spPr>
      </p:pic>
      <p:sp>
        <p:nvSpPr>
          <p:cNvPr id="19459" name="Line 3"/>
          <p:cNvSpPr>
            <a:spLocks noChangeShapeType="1"/>
          </p:cNvSpPr>
          <p:nvPr/>
        </p:nvSpPr>
        <p:spPr bwMode="auto">
          <a:xfrm flipH="1">
            <a:off x="3505200" y="6019800"/>
            <a:ext cx="2667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pic>
        <p:nvPicPr>
          <p:cNvPr id="19460" name="Picture 4" descr="posi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286000"/>
            <a:ext cx="5257800" cy="3276600"/>
          </a:xfrm>
          <a:prstGeom prst="rect">
            <a:avLst/>
          </a:prstGeom>
          <a:noFill/>
          <a:extLst>
            <a:ext uri="{909E8E84-426E-40DD-AFC4-6F175D3DCCD1}">
              <a14:hiddenFill xmlns:a14="http://schemas.microsoft.com/office/drawing/2010/main">
                <a:solidFill>
                  <a:srgbClr val="FFFFFF"/>
                </a:solidFill>
              </a14:hiddenFill>
            </a:ext>
          </a:extLst>
        </p:spPr>
      </p:pic>
      <p:sp>
        <p:nvSpPr>
          <p:cNvPr id="19461" name="Line 5"/>
          <p:cNvSpPr>
            <a:spLocks noChangeShapeType="1"/>
          </p:cNvSpPr>
          <p:nvPr/>
        </p:nvSpPr>
        <p:spPr bwMode="auto">
          <a:xfrm flipV="1">
            <a:off x="3505200" y="51816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pic>
        <p:nvPicPr>
          <p:cNvPr id="19462" name="Picture 6" descr="pot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342900"/>
            <a:ext cx="4419600" cy="1304925"/>
          </a:xfrm>
          <a:prstGeom prst="rect">
            <a:avLst/>
          </a:prstGeom>
          <a:noFill/>
          <a:extLst>
            <a:ext uri="{909E8E84-426E-40DD-AFC4-6F175D3DCCD1}">
              <a14:hiddenFill xmlns:a14="http://schemas.microsoft.com/office/drawing/2010/main">
                <a:solidFill>
                  <a:srgbClr val="FFFFFF"/>
                </a:solidFill>
              </a14:hiddenFill>
            </a:ext>
          </a:extLst>
        </p:spPr>
      </p:pic>
      <p:sp>
        <p:nvSpPr>
          <p:cNvPr id="19463" name="Line 7"/>
          <p:cNvSpPr>
            <a:spLocks noChangeShapeType="1"/>
          </p:cNvSpPr>
          <p:nvPr/>
        </p:nvSpPr>
        <p:spPr bwMode="auto">
          <a:xfrm>
            <a:off x="3962400" y="1447800"/>
            <a:ext cx="0" cy="2667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9464" name="Text Box 8"/>
          <p:cNvSpPr txBox="1">
            <a:spLocks noChangeArrowheads="1"/>
          </p:cNvSpPr>
          <p:nvPr/>
        </p:nvSpPr>
        <p:spPr bwMode="auto">
          <a:xfrm>
            <a:off x="533400" y="1409700"/>
            <a:ext cx="1328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600"/>
              <a:t>Potentiometer</a:t>
            </a:r>
            <a:endParaRPr lang="en-US"/>
          </a:p>
        </p:txBody>
      </p:sp>
      <p:grpSp>
        <p:nvGrpSpPr>
          <p:cNvPr id="19465" name="Group 9"/>
          <p:cNvGrpSpPr>
            <a:grpSpLocks/>
          </p:cNvGrpSpPr>
          <p:nvPr/>
        </p:nvGrpSpPr>
        <p:grpSpPr bwMode="auto">
          <a:xfrm>
            <a:off x="468313" y="0"/>
            <a:ext cx="8216900" cy="2181225"/>
            <a:chOff x="288" y="0"/>
            <a:chExt cx="5176" cy="1374"/>
          </a:xfrm>
        </p:grpSpPr>
        <p:pic>
          <p:nvPicPr>
            <p:cNvPr id="19466"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 y="24"/>
              <a:ext cx="2730" cy="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67" name="Text Box 11"/>
            <p:cNvSpPr txBox="1">
              <a:spLocks noChangeArrowheads="1"/>
            </p:cNvSpPr>
            <p:nvPr/>
          </p:nvSpPr>
          <p:spPr bwMode="auto">
            <a:xfrm>
              <a:off x="2966" y="0"/>
              <a:ext cx="2498" cy="237"/>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800"/>
                <a:t>0.1 micron position resolution is possible</a:t>
              </a:r>
            </a:p>
          </p:txBody>
        </p:sp>
      </p:grpSp>
      <p:pic>
        <p:nvPicPr>
          <p:cNvPr id="19468" name="Picture 12" descr="PWIRE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2286000"/>
            <a:ext cx="5410200" cy="4057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946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94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381000"/>
            <a:ext cx="3657600" cy="274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304800"/>
            <a:ext cx="2962275" cy="288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3429000"/>
            <a:ext cx="3238500" cy="298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10" name="Rectangle 6"/>
          <p:cNvSpPr>
            <a:spLocks noChangeArrowheads="1"/>
          </p:cNvSpPr>
          <p:nvPr/>
        </p:nvSpPr>
        <p:spPr bwMode="auto">
          <a:xfrm>
            <a:off x="5148263" y="3644900"/>
            <a:ext cx="3657600" cy="30241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GB"/>
          </a:p>
        </p:txBody>
      </p:sp>
      <p:sp>
        <p:nvSpPr>
          <p:cNvPr id="21511" name="Rectangle 7"/>
          <p:cNvSpPr>
            <a:spLocks noChangeArrowheads="1"/>
          </p:cNvSpPr>
          <p:nvPr/>
        </p:nvSpPr>
        <p:spPr bwMode="auto">
          <a:xfrm>
            <a:off x="5292725" y="3716338"/>
            <a:ext cx="32750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t>CERN/DESY 1990-2007</a:t>
            </a:r>
          </a:p>
          <a:p>
            <a:pPr eaLnBrk="0" hangingPunct="0"/>
            <a:r>
              <a:rPr lang="en-US"/>
              <a:t>FLASH: 2002 - now</a:t>
            </a:r>
          </a:p>
        </p:txBody>
      </p:sp>
      <p:sp>
        <p:nvSpPr>
          <p:cNvPr id="21512" name="Text Box 8"/>
          <p:cNvSpPr txBox="1">
            <a:spLocks noChangeArrowheads="1"/>
          </p:cNvSpPr>
          <p:nvPr/>
        </p:nvSpPr>
        <p:spPr bwMode="auto">
          <a:xfrm>
            <a:off x="5681663" y="4559300"/>
            <a:ext cx="2674937"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600"/>
              <a:t>Speed: 0 - 1 m/s</a:t>
            </a:r>
          </a:p>
          <a:p>
            <a:pPr eaLnBrk="0" hangingPunct="0"/>
            <a:r>
              <a:rPr lang="en-US" sz="1600"/>
              <a:t>Scanning area: approx. 10 cm</a:t>
            </a:r>
          </a:p>
          <a:p>
            <a:pPr eaLnBrk="0" hangingPunct="0"/>
            <a:r>
              <a:rPr lang="en-US" sz="1600"/>
              <a:t>Wire material: Carbon/Quartz</a:t>
            </a:r>
          </a:p>
          <a:p>
            <a:pPr eaLnBrk="0" hangingPunct="0"/>
            <a:r>
              <a:rPr lang="en-US" sz="1600"/>
              <a:t>Wire diameter: 7 microns</a:t>
            </a:r>
          </a:p>
          <a:p>
            <a:pPr eaLnBrk="0" hangingPunct="0"/>
            <a:r>
              <a:rPr lang="en-US" sz="1600"/>
              <a:t>                         50 </a:t>
            </a:r>
            <a:r>
              <a:rPr lang="en-US" sz="1600">
                <a:latin typeface="Symbol" pitchFamily="18" charset="2"/>
              </a:rPr>
              <a:t>m</a:t>
            </a:r>
            <a:r>
              <a:rPr lang="en-US" sz="1600"/>
              <a:t>m at Flash</a:t>
            </a:r>
          </a:p>
          <a:p>
            <a:pPr eaLnBrk="0" hangingPunct="0"/>
            <a:r>
              <a:rPr lang="en-US" sz="1600"/>
              <a:t>Signal: shower</a:t>
            </a:r>
          </a:p>
          <a:p>
            <a:pPr eaLnBrk="0" hangingPunct="0"/>
            <a:endParaRPr lang="en-US" sz="1600"/>
          </a:p>
          <a:p>
            <a:pPr eaLnBrk="0" hangingPunct="0"/>
            <a:r>
              <a:rPr lang="en-US" sz="1600"/>
              <a:t>1 micron resolution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3" name="Rectangle 5"/>
          <p:cNvSpPr>
            <a:spLocks noChangeArrowheads="1"/>
          </p:cNvSpPr>
          <p:nvPr/>
        </p:nvSpPr>
        <p:spPr bwMode="auto">
          <a:xfrm>
            <a:off x="0" y="31289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40294" name="Text Box 6"/>
          <p:cNvSpPr txBox="1">
            <a:spLocks noChangeArrowheads="1"/>
          </p:cNvSpPr>
          <p:nvPr/>
        </p:nvSpPr>
        <p:spPr bwMode="auto">
          <a:xfrm>
            <a:off x="1619250" y="188913"/>
            <a:ext cx="519244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u="sng" dirty="0">
                <a:solidFill>
                  <a:srgbClr val="006600"/>
                </a:solidFill>
                <a:latin typeface="Comic Sans MS" pitchFamily="66" charset="0"/>
              </a:rPr>
              <a:t>Where one should locate the Scintillator?</a:t>
            </a:r>
            <a:endParaRPr lang="en-GB" sz="2000" u="sng" dirty="0">
              <a:solidFill>
                <a:srgbClr val="006600"/>
              </a:solidFill>
              <a:latin typeface="Comic Sans MS" pitchFamily="66" charset="0"/>
            </a:endParaRPr>
          </a:p>
        </p:txBody>
      </p:sp>
      <p:sp>
        <p:nvSpPr>
          <p:cNvPr id="140299" name="Rectangle 11"/>
          <p:cNvSpPr>
            <a:spLocks noChangeArrowheads="1"/>
          </p:cNvSpPr>
          <p:nvPr/>
        </p:nvSpPr>
        <p:spPr bwMode="auto">
          <a:xfrm>
            <a:off x="0" y="3124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grpSp>
        <p:nvGrpSpPr>
          <p:cNvPr id="140301" name="Group 13"/>
          <p:cNvGrpSpPr>
            <a:grpSpLocks/>
          </p:cNvGrpSpPr>
          <p:nvPr/>
        </p:nvGrpSpPr>
        <p:grpSpPr bwMode="auto">
          <a:xfrm>
            <a:off x="68263" y="692151"/>
            <a:ext cx="8716963" cy="4730751"/>
            <a:chOff x="43" y="436"/>
            <a:chExt cx="5491" cy="2980"/>
          </a:xfrm>
        </p:grpSpPr>
        <p:sp>
          <p:nvSpPr>
            <p:cNvPr id="140295" name="Rectangle 7"/>
            <p:cNvSpPr>
              <a:spLocks noChangeArrowheads="1"/>
            </p:cNvSpPr>
            <p:nvPr/>
          </p:nvSpPr>
          <p:spPr bwMode="auto">
            <a:xfrm>
              <a:off x="43" y="436"/>
              <a:ext cx="5444"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sz="1600" dirty="0">
                  <a:latin typeface="Comic Sans MS" pitchFamily="66" charset="0"/>
                </a:rPr>
                <a:t>Projected angular distribution could be approximated by Gaussian with a width given by</a:t>
              </a:r>
              <a:r>
                <a:rPr lang="en-US" dirty="0">
                  <a:latin typeface="Comic Sans MS" pitchFamily="66" charset="0"/>
                </a:rPr>
                <a:t> </a:t>
              </a:r>
            </a:p>
          </p:txBody>
        </p:sp>
        <p:sp>
          <p:nvSpPr>
            <p:cNvPr id="140296" name="Rectangle 8"/>
            <p:cNvSpPr>
              <a:spLocks noChangeArrowheads="1"/>
            </p:cNvSpPr>
            <p:nvPr/>
          </p:nvSpPr>
          <p:spPr bwMode="auto">
            <a:xfrm>
              <a:off x="146" y="1216"/>
              <a:ext cx="5388" cy="1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1600" dirty="0">
                  <a:latin typeface="Comic Sans MS" pitchFamily="66" charset="0"/>
                </a:rPr>
                <a:t>d’ = 1.5</a:t>
              </a:r>
              <a:r>
                <a:rPr lang="en-US" sz="1600" dirty="0">
                  <a:latin typeface="Comic Sans MS" pitchFamily="66" charset="0"/>
                  <a:sym typeface="Symbol" pitchFamily="18" charset="2"/>
                </a:rPr>
                <a:t></a:t>
              </a:r>
              <a:r>
                <a:rPr lang="en-US" sz="1600" dirty="0">
                  <a:latin typeface="Comic Sans MS" pitchFamily="66" charset="0"/>
                </a:rPr>
                <a:t>10</a:t>
              </a:r>
              <a:r>
                <a:rPr lang="en-US" sz="1600" baseline="30000" dirty="0">
                  <a:latin typeface="Comic Sans MS" pitchFamily="66" charset="0"/>
                  <a:sym typeface="Symbol" pitchFamily="18" charset="2"/>
                </a:rPr>
                <a:t>-3</a:t>
              </a:r>
              <a:r>
                <a:rPr lang="en-US" sz="1600" dirty="0">
                  <a:latin typeface="Comic Sans MS" pitchFamily="66" charset="0"/>
                  <a:sym typeface="Symbol" pitchFamily="18" charset="2"/>
                </a:rPr>
                <a:t> cm – the thickness of the target, X</a:t>
              </a:r>
              <a:r>
                <a:rPr lang="en-US" sz="1600" baseline="-25000" dirty="0">
                  <a:latin typeface="Comic Sans MS" pitchFamily="66" charset="0"/>
                  <a:sym typeface="Symbol" pitchFamily="18" charset="2"/>
                </a:rPr>
                <a:t>0</a:t>
              </a:r>
              <a:r>
                <a:rPr lang="en-US" sz="1600" dirty="0">
                  <a:latin typeface="Comic Sans MS" pitchFamily="66" charset="0"/>
                  <a:sym typeface="Symbol" pitchFamily="18" charset="2"/>
                </a:rPr>
                <a:t>=12.3 cm – quartz-wire radiation length, x/X</a:t>
              </a:r>
              <a:r>
                <a:rPr lang="en-US" sz="1600" baseline="-25000" dirty="0">
                  <a:latin typeface="Comic Sans MS" pitchFamily="66" charset="0"/>
                  <a:sym typeface="Symbol" pitchFamily="18" charset="2"/>
                </a:rPr>
                <a:t>0</a:t>
              </a:r>
              <a:r>
                <a:rPr lang="en-US" sz="1600" dirty="0">
                  <a:latin typeface="Comic Sans MS" pitchFamily="66" charset="0"/>
                  <a:sym typeface="Symbol" pitchFamily="18" charset="2"/>
                </a:rPr>
                <a:t> = 1.22</a:t>
              </a:r>
              <a:r>
                <a:rPr lang="en-US" sz="1600" dirty="0">
                  <a:latin typeface="Comic Sans MS" pitchFamily="66" charset="0"/>
                </a:rPr>
                <a:t>10</a:t>
              </a:r>
              <a:r>
                <a:rPr lang="en-US" sz="1600" baseline="30000" dirty="0">
                  <a:latin typeface="Comic Sans MS" pitchFamily="66" charset="0"/>
                  <a:sym typeface="Symbol" pitchFamily="18" charset="2"/>
                </a:rPr>
                <a:t>-4</a:t>
              </a:r>
            </a:p>
            <a:p>
              <a:r>
                <a:rPr lang="en-US" sz="1600" dirty="0">
                  <a:latin typeface="Comic Sans MS" pitchFamily="66" charset="0"/>
                  <a:sym typeface="Symbol" pitchFamily="18" charset="2"/>
                </a:rPr>
                <a:t>It is corresponding to: </a:t>
              </a:r>
            </a:p>
            <a:p>
              <a:pPr algn="ctr">
                <a:buFont typeface="Symbol" pitchFamily="18" charset="2"/>
                <a:buNone/>
              </a:pPr>
              <a:r>
                <a:rPr lang="en-US" sz="2000" dirty="0">
                  <a:latin typeface="Symbol" pitchFamily="18" charset="2"/>
                  <a:sym typeface="Symbol" pitchFamily="18" charset="2"/>
                </a:rPr>
                <a:t></a:t>
              </a:r>
              <a:r>
                <a:rPr lang="en-US" sz="2000" baseline="-25000" dirty="0">
                  <a:sym typeface="Symbol" pitchFamily="18" charset="2"/>
                </a:rPr>
                <a:t>mean</a:t>
              </a:r>
              <a:r>
                <a:rPr lang="en-US" sz="2000" dirty="0">
                  <a:latin typeface="Symbol" pitchFamily="18" charset="2"/>
                  <a:sym typeface="Symbol" pitchFamily="18" charset="2"/>
                </a:rPr>
                <a:t> </a:t>
              </a:r>
              <a:r>
                <a:rPr lang="en-US" sz="2000" dirty="0">
                  <a:sym typeface="Symbol" pitchFamily="18" charset="2"/>
                </a:rPr>
                <a:t></a:t>
              </a:r>
              <a:r>
                <a:rPr lang="en-US" sz="2000" dirty="0"/>
                <a:t> 3.0</a:t>
              </a:r>
              <a:r>
                <a:rPr lang="en-US" sz="2000" dirty="0">
                  <a:sym typeface="Symbol" pitchFamily="18" charset="2"/>
                </a:rPr>
                <a:t></a:t>
              </a:r>
              <a:r>
                <a:rPr lang="en-US" sz="2000" dirty="0"/>
                <a:t>10</a:t>
              </a:r>
              <a:r>
                <a:rPr lang="en-US" sz="2000" dirty="0">
                  <a:sym typeface="Symbol" pitchFamily="18" charset="2"/>
                </a:rPr>
                <a:t>-6 rad</a:t>
              </a:r>
            </a:p>
            <a:p>
              <a:pPr>
                <a:buFont typeface="Symbol" pitchFamily="18" charset="2"/>
                <a:buNone/>
              </a:pPr>
              <a:r>
                <a:rPr lang="en-US" sz="1600" dirty="0">
                  <a:latin typeface="Comic Sans MS" pitchFamily="66" charset="0"/>
                  <a:sym typeface="Symbol" pitchFamily="18" charset="2"/>
                </a:rPr>
                <a:t>for electron momentum of 30GeV/c. </a:t>
              </a:r>
            </a:p>
            <a:p>
              <a:pPr>
                <a:buFont typeface="Symbol" pitchFamily="18" charset="2"/>
                <a:buNone/>
              </a:pPr>
              <a:endParaRPr lang="en-US" sz="1600" dirty="0">
                <a:latin typeface="Comic Sans MS" pitchFamily="66" charset="0"/>
                <a:sym typeface="Symbol" pitchFamily="18" charset="2"/>
              </a:endParaRPr>
            </a:p>
            <a:p>
              <a:pPr eaLnBrk="0" hangingPunct="0"/>
              <a:r>
                <a:rPr lang="en-US" sz="1600" dirty="0">
                  <a:latin typeface="Comic Sans MS" pitchFamily="66" charset="0"/>
                  <a:cs typeface="Times New Roman" pitchFamily="18" charset="0"/>
                  <a:sym typeface="Symbol" pitchFamily="18" charset="2"/>
                </a:rPr>
                <a:t>Scattered particles will arrive vacuum chamber of radius R = 2 cm at:</a:t>
              </a:r>
            </a:p>
            <a:p>
              <a:pPr eaLnBrk="0" hangingPunct="0"/>
              <a:endParaRPr lang="en-US" sz="1600" dirty="0">
                <a:cs typeface="Times New Roman" pitchFamily="18" charset="0"/>
                <a:sym typeface="Symbol" pitchFamily="18" charset="2"/>
              </a:endParaRPr>
            </a:p>
          </p:txBody>
        </p:sp>
        <p:graphicFrame>
          <p:nvGraphicFramePr>
            <p:cNvPr id="140297" name="Object 9"/>
            <p:cNvGraphicFramePr>
              <a:graphicFrameLocks noChangeAspect="1"/>
            </p:cNvGraphicFramePr>
            <p:nvPr>
              <p:extLst>
                <p:ext uri="{D42A27DB-BD31-4B8C-83A1-F6EECF244321}">
                  <p14:modId xmlns:p14="http://schemas.microsoft.com/office/powerpoint/2010/main" val="3629804155"/>
                </p:ext>
              </p:extLst>
            </p:nvPr>
          </p:nvGraphicFramePr>
          <p:xfrm>
            <a:off x="1202" y="727"/>
            <a:ext cx="2760" cy="461"/>
          </p:xfrm>
          <a:graphic>
            <a:graphicData uri="http://schemas.openxmlformats.org/presentationml/2006/ole">
              <mc:AlternateContent xmlns:mc="http://schemas.openxmlformats.org/markup-compatibility/2006">
                <mc:Choice xmlns:v="urn:schemas-microsoft-com:vml" Requires="v">
                  <p:oleObj spid="_x0000_s140468" name="Equation" r:id="rId4" imgW="2908080" imgH="482400" progId="Equation.3">
                    <p:embed/>
                  </p:oleObj>
                </mc:Choice>
                <mc:Fallback>
                  <p:oleObj name="Equation" r:id="rId4" imgW="2908080" imgH="482400" progId="Equation.3">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2" y="727"/>
                          <a:ext cx="2760" cy="46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0298" name="Object 10"/>
            <p:cNvGraphicFramePr>
              <a:graphicFrameLocks noChangeAspect="1"/>
            </p:cNvGraphicFramePr>
            <p:nvPr>
              <p:extLst>
                <p:ext uri="{D42A27DB-BD31-4B8C-83A1-F6EECF244321}">
                  <p14:modId xmlns:p14="http://schemas.microsoft.com/office/powerpoint/2010/main" val="799100845"/>
                </p:ext>
              </p:extLst>
            </p:nvPr>
          </p:nvGraphicFramePr>
          <p:xfrm>
            <a:off x="1746" y="2432"/>
            <a:ext cx="1952" cy="585"/>
          </p:xfrm>
          <a:graphic>
            <a:graphicData uri="http://schemas.openxmlformats.org/presentationml/2006/ole">
              <mc:AlternateContent xmlns:mc="http://schemas.openxmlformats.org/markup-compatibility/2006">
                <mc:Choice xmlns:v="urn:schemas-microsoft-com:vml" Requires="v">
                  <p:oleObj spid="_x0000_s140469" name="Equation" r:id="rId6" imgW="1485720" imgH="444240" progId="Equation.3">
                    <p:embed/>
                  </p:oleObj>
                </mc:Choice>
                <mc:Fallback>
                  <p:oleObj name="Equation" r:id="rId6" imgW="1485720" imgH="444240" progId="Equation.3">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46" y="2432"/>
                          <a:ext cx="1952" cy="58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0300" name="Text Box 12"/>
            <p:cNvSpPr txBox="1">
              <a:spLocks noChangeArrowheads="1"/>
            </p:cNvSpPr>
            <p:nvPr/>
          </p:nvSpPr>
          <p:spPr bwMode="auto">
            <a:xfrm>
              <a:off x="146" y="3125"/>
              <a:ext cx="2256"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u="sng" dirty="0" smtClean="0">
                  <a:solidFill>
                    <a:srgbClr val="006600"/>
                  </a:solidFill>
                  <a:latin typeface="Comic Sans MS" pitchFamily="66" charset="0"/>
                </a:rPr>
                <a:t>Sounds far away…but…</a:t>
              </a:r>
              <a:endParaRPr lang="en-GB" b="1" u="sng" dirty="0">
                <a:solidFill>
                  <a:srgbClr val="006600"/>
                </a:solidFill>
                <a:latin typeface="Comic Sans MS" pitchFamily="66" charset="0"/>
              </a:endParaRPr>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9" name="Text Box 5"/>
          <p:cNvSpPr txBox="1">
            <a:spLocks noChangeArrowheads="1"/>
          </p:cNvSpPr>
          <p:nvPr/>
        </p:nvSpPr>
        <p:spPr bwMode="auto">
          <a:xfrm>
            <a:off x="574752" y="149165"/>
            <a:ext cx="799449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dirty="0">
                <a:latin typeface="Comic Sans MS" pitchFamily="66" charset="0"/>
              </a:rPr>
              <a:t>Monte Carlo simulations </a:t>
            </a:r>
            <a:r>
              <a:rPr lang="en-US" sz="2000" dirty="0" smtClean="0">
                <a:latin typeface="Comic Sans MS" pitchFamily="66" charset="0"/>
              </a:rPr>
              <a:t>for finding </a:t>
            </a:r>
            <a:r>
              <a:rPr lang="en-US" sz="2000" dirty="0">
                <a:latin typeface="Comic Sans MS" pitchFamily="66" charset="0"/>
              </a:rPr>
              <a:t>best location </a:t>
            </a:r>
            <a:r>
              <a:rPr lang="en-US" sz="2000" dirty="0" smtClean="0">
                <a:latin typeface="Comic Sans MS" pitchFamily="66" charset="0"/>
              </a:rPr>
              <a:t>of </a:t>
            </a:r>
            <a:r>
              <a:rPr lang="en-US" sz="2000" dirty="0">
                <a:latin typeface="Comic Sans MS" pitchFamily="66" charset="0"/>
              </a:rPr>
              <a:t>scintillators</a:t>
            </a:r>
            <a:endParaRPr lang="en-GB" sz="2000" dirty="0">
              <a:latin typeface="Comic Sans MS" pitchFamily="66" charset="0"/>
            </a:endParaRPr>
          </a:p>
        </p:txBody>
      </p:sp>
      <p:sp>
        <p:nvSpPr>
          <p:cNvPr id="149510" name="Rectangle 6"/>
          <p:cNvSpPr>
            <a:spLocks noChangeArrowheads="1"/>
          </p:cNvSpPr>
          <p:nvPr/>
        </p:nvSpPr>
        <p:spPr bwMode="auto">
          <a:xfrm>
            <a:off x="1403350" y="5762595"/>
            <a:ext cx="48013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AU" sz="2000" dirty="0">
                <a:latin typeface="Comic Sans MS" pitchFamily="66" charset="0"/>
              </a:rPr>
              <a:t>Simulation includes </a:t>
            </a:r>
            <a:r>
              <a:rPr lang="en-AU" sz="2000" u="sng" dirty="0">
                <a:latin typeface="Comic Sans MS" pitchFamily="66" charset="0"/>
              </a:rPr>
              <a:t>all magnetic fields</a:t>
            </a:r>
            <a:r>
              <a:rPr lang="en-AU" sz="2000" dirty="0">
                <a:latin typeface="Comic Sans MS" pitchFamily="66" charset="0"/>
              </a:rPr>
              <a:t> </a:t>
            </a:r>
            <a:endParaRPr lang="en-US" sz="2000" dirty="0">
              <a:latin typeface="Comic Sans MS" pitchFamily="66" charset="0"/>
            </a:endParaRPr>
          </a:p>
        </p:txBody>
      </p:sp>
      <p:sp>
        <p:nvSpPr>
          <p:cNvPr id="149515" name="Rectangle 11"/>
          <p:cNvSpPr>
            <a:spLocks noChangeArrowheads="1"/>
          </p:cNvSpPr>
          <p:nvPr/>
        </p:nvSpPr>
        <p:spPr bwMode="auto">
          <a:xfrm>
            <a:off x="0" y="852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sp>
        <p:nvSpPr>
          <p:cNvPr id="149518" name="Rectangle 14"/>
          <p:cNvSpPr>
            <a:spLocks noChangeArrowheads="1"/>
          </p:cNvSpPr>
          <p:nvPr/>
        </p:nvSpPr>
        <p:spPr bwMode="auto">
          <a:xfrm>
            <a:off x="0" y="852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p>
        </p:txBody>
      </p:sp>
      <p:grpSp>
        <p:nvGrpSpPr>
          <p:cNvPr id="149525" name="Group 21"/>
          <p:cNvGrpSpPr>
            <a:grpSpLocks/>
          </p:cNvGrpSpPr>
          <p:nvPr/>
        </p:nvGrpSpPr>
        <p:grpSpPr bwMode="auto">
          <a:xfrm>
            <a:off x="4067175" y="836613"/>
            <a:ext cx="5076825" cy="4965700"/>
            <a:chOff x="2562" y="527"/>
            <a:chExt cx="3198" cy="3128"/>
          </a:xfrm>
        </p:grpSpPr>
        <p:pic>
          <p:nvPicPr>
            <p:cNvPr id="149508" name="Picture 4" descr="edep0x1"/>
            <p:cNvPicPr>
              <a:picLocks noChangeAspect="1" noChangeArrowheads="1"/>
            </p:cNvPicPr>
            <p:nvPr/>
          </p:nvPicPr>
          <p:blipFill>
            <a:blip r:embed="rId3">
              <a:extLst>
                <a:ext uri="{28A0092B-C50C-407E-A947-70E740481C1C}">
                  <a14:useLocalDpi xmlns:a14="http://schemas.microsoft.com/office/drawing/2010/main" val="0"/>
                </a:ext>
              </a:extLst>
            </a:blip>
            <a:srcRect t="15395" b="15395"/>
            <a:stretch>
              <a:fillRect/>
            </a:stretch>
          </p:blipFill>
          <p:spPr bwMode="auto">
            <a:xfrm>
              <a:off x="2562" y="527"/>
              <a:ext cx="3198" cy="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23" name="Text Box 19"/>
            <p:cNvSpPr txBox="1">
              <a:spLocks noChangeArrowheads="1"/>
            </p:cNvSpPr>
            <p:nvPr/>
          </p:nvSpPr>
          <p:spPr bwMode="auto">
            <a:xfrm>
              <a:off x="3379" y="618"/>
              <a:ext cx="181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Electrons at 30 GeV/c</a:t>
              </a:r>
              <a:endParaRPr lang="en-GB"/>
            </a:p>
          </p:txBody>
        </p:sp>
      </p:grpSp>
      <p:sp>
        <p:nvSpPr>
          <p:cNvPr id="149535" name="Text Box 31"/>
          <p:cNvSpPr txBox="1">
            <a:spLocks noChangeArrowheads="1"/>
          </p:cNvSpPr>
          <p:nvPr/>
        </p:nvSpPr>
        <p:spPr bwMode="auto">
          <a:xfrm>
            <a:off x="6011863" y="4005263"/>
            <a:ext cx="1695450" cy="3143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Wire scanner: -8.1 m</a:t>
            </a:r>
            <a:endParaRPr lang="en-GB" sz="1400"/>
          </a:p>
        </p:txBody>
      </p:sp>
      <p:sp>
        <p:nvSpPr>
          <p:cNvPr id="149536" name="Line 32"/>
          <p:cNvSpPr>
            <a:spLocks noChangeShapeType="1"/>
          </p:cNvSpPr>
          <p:nvPr/>
        </p:nvSpPr>
        <p:spPr bwMode="auto">
          <a:xfrm flipH="1">
            <a:off x="4787900" y="4292600"/>
            <a:ext cx="1223963" cy="9366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49537" name="Text Box 33"/>
          <p:cNvSpPr txBox="1">
            <a:spLocks noChangeArrowheads="1"/>
          </p:cNvSpPr>
          <p:nvPr/>
        </p:nvSpPr>
        <p:spPr bwMode="auto">
          <a:xfrm>
            <a:off x="6156325" y="4581525"/>
            <a:ext cx="1300356" cy="30777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dirty="0">
                <a:solidFill>
                  <a:srgbClr val="FF0000"/>
                </a:solidFill>
              </a:rPr>
              <a:t>Counter: 20 m</a:t>
            </a:r>
            <a:endParaRPr lang="en-GB" sz="1400" b="1" dirty="0">
              <a:solidFill>
                <a:srgbClr val="FF0000"/>
              </a:solidFill>
            </a:endParaRPr>
          </a:p>
        </p:txBody>
      </p:sp>
      <p:sp>
        <p:nvSpPr>
          <p:cNvPr id="149538" name="Line 34"/>
          <p:cNvSpPr>
            <a:spLocks noChangeShapeType="1"/>
          </p:cNvSpPr>
          <p:nvPr/>
        </p:nvSpPr>
        <p:spPr bwMode="auto">
          <a:xfrm flipH="1">
            <a:off x="5651500" y="4868863"/>
            <a:ext cx="504825"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nvGrpSpPr>
          <p:cNvPr id="149526" name="Group 22"/>
          <p:cNvGrpSpPr>
            <a:grpSpLocks/>
          </p:cNvGrpSpPr>
          <p:nvPr/>
        </p:nvGrpSpPr>
        <p:grpSpPr bwMode="auto">
          <a:xfrm>
            <a:off x="0" y="549275"/>
            <a:ext cx="5267325" cy="5153025"/>
            <a:chOff x="0" y="346"/>
            <a:chExt cx="3318" cy="3246"/>
          </a:xfrm>
        </p:grpSpPr>
        <p:grpSp>
          <p:nvGrpSpPr>
            <p:cNvPr id="149519" name="Group 15"/>
            <p:cNvGrpSpPr>
              <a:grpSpLocks/>
            </p:cNvGrpSpPr>
            <p:nvPr/>
          </p:nvGrpSpPr>
          <p:grpSpPr bwMode="auto">
            <a:xfrm>
              <a:off x="0" y="346"/>
              <a:ext cx="3318" cy="3246"/>
              <a:chOff x="0" y="537"/>
              <a:chExt cx="3318" cy="3246"/>
            </a:xfrm>
          </p:grpSpPr>
          <p:pic>
            <p:nvPicPr>
              <p:cNvPr id="149512" name="Picture 8" descr="edepp"/>
              <p:cNvPicPr>
                <a:picLocks noChangeAspect="1" noChangeArrowheads="1"/>
              </p:cNvPicPr>
              <p:nvPr/>
            </p:nvPicPr>
            <p:blipFill>
              <a:blip r:embed="rId4">
                <a:extLst>
                  <a:ext uri="{28A0092B-C50C-407E-A947-70E740481C1C}">
                    <a14:useLocalDpi xmlns:a14="http://schemas.microsoft.com/office/drawing/2010/main" val="0"/>
                  </a:ext>
                </a:extLst>
              </a:blip>
              <a:srcRect t="15395" b="15395"/>
              <a:stretch>
                <a:fillRect/>
              </a:stretch>
            </p:blipFill>
            <p:spPr bwMode="auto">
              <a:xfrm>
                <a:off x="0" y="537"/>
                <a:ext cx="3318" cy="3246"/>
              </a:xfrm>
              <a:prstGeom prst="rect">
                <a:avLst/>
              </a:prstGeom>
              <a:noFill/>
              <a:extLst>
                <a:ext uri="{909E8E84-426E-40DD-AFC4-6F175D3DCCD1}">
                  <a14:hiddenFill xmlns:a14="http://schemas.microsoft.com/office/drawing/2010/main">
                    <a:solidFill>
                      <a:srgbClr val="FFFFFF"/>
                    </a:solidFill>
                  </a14:hiddenFill>
                </a:ext>
              </a:extLst>
            </p:spPr>
          </p:pic>
          <p:sp>
            <p:nvSpPr>
              <p:cNvPr id="149514" name="AutoShape 10"/>
              <p:cNvSpPr>
                <a:spLocks/>
              </p:cNvSpPr>
              <p:nvPr/>
            </p:nvSpPr>
            <p:spPr bwMode="auto">
              <a:xfrm>
                <a:off x="1680" y="2653"/>
                <a:ext cx="678" cy="282"/>
              </a:xfrm>
              <a:prstGeom prst="borderCallout1">
                <a:avLst>
                  <a:gd name="adj1" fmla="val 25532"/>
                  <a:gd name="adj2" fmla="val -7079"/>
                  <a:gd name="adj3" fmla="val 259574"/>
                  <a:gd name="adj4" fmla="val -118583"/>
                </a:avLst>
              </a:prstGeom>
              <a:solidFill>
                <a:srgbClr val="FFFFFF"/>
              </a:solidFill>
              <a:ln w="9525">
                <a:solidFill>
                  <a:srgbClr val="000000"/>
                </a:solidFill>
                <a:miter lim="800000"/>
                <a:headEnd/>
                <a:tailEnd/>
              </a:ln>
            </p:spPr>
            <p:txBody>
              <a:bodyPr/>
              <a:lstStyle/>
              <a:p>
                <a:r>
                  <a:rPr lang="en-US" sz="1200">
                    <a:cs typeface="Times New Roman" pitchFamily="18" charset="0"/>
                  </a:rPr>
                  <a:t>Wire position:</a:t>
                </a:r>
                <a:endParaRPr lang="en-US" sz="900"/>
              </a:p>
              <a:p>
                <a:pPr algn="ctr" eaLnBrk="0" hangingPunct="0"/>
                <a:r>
                  <a:rPr lang="en-US" sz="1200">
                    <a:cs typeface="Times New Roman" pitchFamily="18" charset="0"/>
                  </a:rPr>
                  <a:t>-100cm</a:t>
                </a:r>
                <a:endParaRPr lang="en-US"/>
              </a:p>
            </p:txBody>
          </p:sp>
          <p:sp>
            <p:nvSpPr>
              <p:cNvPr id="149513" name="AutoShape 9"/>
              <p:cNvSpPr>
                <a:spLocks/>
              </p:cNvSpPr>
              <p:nvPr/>
            </p:nvSpPr>
            <p:spPr bwMode="auto">
              <a:xfrm>
                <a:off x="1674" y="3091"/>
                <a:ext cx="720" cy="192"/>
              </a:xfrm>
              <a:prstGeom prst="borderCallout1">
                <a:avLst>
                  <a:gd name="adj1" fmla="val 37500"/>
                  <a:gd name="adj2" fmla="val -6667"/>
                  <a:gd name="adj3" fmla="val 156250"/>
                  <a:gd name="adj4" fmla="val -85833"/>
                </a:avLst>
              </a:prstGeom>
              <a:solidFill>
                <a:srgbClr val="FFFFFF"/>
              </a:solidFill>
              <a:ln w="9525">
                <a:solidFill>
                  <a:srgbClr val="000000"/>
                </a:solidFill>
                <a:miter lim="800000"/>
                <a:headEnd/>
                <a:tailEnd/>
              </a:ln>
            </p:spPr>
            <p:txBody>
              <a:bodyPr/>
              <a:lstStyle/>
              <a:p>
                <a:r>
                  <a:rPr lang="en-US" sz="1200" dirty="0">
                    <a:cs typeface="Times New Roman" pitchFamily="18" charset="0"/>
                  </a:rPr>
                  <a:t>Counter: </a:t>
                </a:r>
                <a:r>
                  <a:rPr lang="en-US" sz="1200" dirty="0" smtClean="0">
                    <a:cs typeface="Times New Roman" pitchFamily="18" charset="0"/>
                  </a:rPr>
                  <a:t>29 </a:t>
                </a:r>
                <a:r>
                  <a:rPr lang="en-US" sz="1200" b="1" dirty="0" smtClean="0">
                    <a:solidFill>
                      <a:srgbClr val="FF0000"/>
                    </a:solidFill>
                    <a:cs typeface="Times New Roman" pitchFamily="18" charset="0"/>
                  </a:rPr>
                  <a:t>cm</a:t>
                </a:r>
                <a:endParaRPr lang="en-US" b="1" dirty="0">
                  <a:solidFill>
                    <a:srgbClr val="FF0000"/>
                  </a:solidFill>
                </a:endParaRPr>
              </a:p>
            </p:txBody>
          </p:sp>
        </p:grpSp>
        <p:sp>
          <p:nvSpPr>
            <p:cNvPr id="149520" name="Text Box 16"/>
            <p:cNvSpPr txBox="1">
              <a:spLocks noChangeArrowheads="1"/>
            </p:cNvSpPr>
            <p:nvPr/>
          </p:nvSpPr>
          <p:spPr bwMode="auto">
            <a:xfrm>
              <a:off x="657" y="436"/>
              <a:ext cx="177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Protons at 920 GeV/c</a:t>
              </a:r>
              <a:endParaRPr lang="en-GB"/>
            </a:p>
          </p:txBody>
        </p:sp>
        <p:pic>
          <p:nvPicPr>
            <p:cNvPr id="149522" name="Picture 18" descr="layop"/>
            <p:cNvPicPr>
              <a:picLocks noChangeAspect="1" noChangeArrowheads="1"/>
            </p:cNvPicPr>
            <p:nvPr/>
          </p:nvPicPr>
          <p:blipFill>
            <a:blip r:embed="rId5" cstate="print">
              <a:extLst>
                <a:ext uri="{28A0092B-C50C-407E-A947-70E740481C1C}">
                  <a14:useLocalDpi xmlns:a14="http://schemas.microsoft.com/office/drawing/2010/main" val="0"/>
                </a:ext>
              </a:extLst>
            </a:blip>
            <a:srcRect t="15395" b="15395"/>
            <a:stretch>
              <a:fillRect/>
            </a:stretch>
          </p:blipFill>
          <p:spPr bwMode="auto">
            <a:xfrm>
              <a:off x="612" y="754"/>
              <a:ext cx="2178" cy="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9540" name="Text Box 36"/>
          <p:cNvSpPr txBox="1">
            <a:spLocks noChangeArrowheads="1"/>
          </p:cNvSpPr>
          <p:nvPr/>
        </p:nvSpPr>
        <p:spPr bwMode="auto">
          <a:xfrm>
            <a:off x="447675" y="6184900"/>
            <a:ext cx="718658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AU" sz="2000" dirty="0">
                <a:latin typeface="Comic Sans MS" pitchFamily="66" charset="0"/>
              </a:rPr>
              <a:t>as well as </a:t>
            </a:r>
            <a:r>
              <a:rPr lang="en-AU" sz="2000" u="sng" dirty="0">
                <a:latin typeface="Comic Sans MS" pitchFamily="66" charset="0"/>
              </a:rPr>
              <a:t>all elastic and inelastic scattering cross sections</a:t>
            </a:r>
            <a:endParaRPr lang="en-GB" sz="2000" u="sng"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95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0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12" y="1524000"/>
            <a:ext cx="8715375" cy="392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1912" y="5048190"/>
            <a:ext cx="4953000" cy="400110"/>
          </a:xfrm>
          <a:prstGeom prst="rect">
            <a:avLst/>
          </a:prstGeom>
          <a:noFill/>
        </p:spPr>
        <p:txBody>
          <a:bodyPr wrap="square" rtlCol="0">
            <a:spAutoFit/>
          </a:bodyPr>
          <a:lstStyle/>
          <a:p>
            <a:r>
              <a:rPr lang="en-US" sz="1000" dirty="0" smtClean="0"/>
              <a:t>Wire scanners in low energy accelerators</a:t>
            </a:r>
          </a:p>
          <a:p>
            <a:r>
              <a:rPr lang="en-US" sz="1000" dirty="0" smtClean="0"/>
              <a:t>P. </a:t>
            </a:r>
            <a:r>
              <a:rPr lang="en-US" sz="1000" dirty="0" err="1" smtClean="0"/>
              <a:t>Elmfos</a:t>
            </a:r>
            <a:r>
              <a:rPr lang="en-US" sz="1000" dirty="0" smtClean="0"/>
              <a:t> ar. Al.; NIM A 396</a:t>
            </a:r>
            <a:endParaRPr lang="en-US" sz="1000" dirty="0"/>
          </a:p>
        </p:txBody>
      </p:sp>
      <p:sp>
        <p:nvSpPr>
          <p:cNvPr id="9" name="Rectangle 2"/>
          <p:cNvSpPr>
            <a:spLocks noChangeArrowheads="1"/>
          </p:cNvSpPr>
          <p:nvPr/>
        </p:nvSpPr>
        <p:spPr bwMode="auto">
          <a:xfrm>
            <a:off x="533400" y="190500"/>
            <a:ext cx="7772400" cy="1143000"/>
          </a:xfrm>
          <a:prstGeom prst="rect">
            <a:avLst/>
          </a:prstGeom>
          <a:noFill/>
          <a:ln w="9525">
            <a:noFill/>
            <a:miter lim="800000"/>
            <a:headEnd/>
            <a:tailEnd/>
          </a:ln>
        </p:spPr>
        <p:txBody>
          <a:bodyPr anchor="ctr"/>
          <a:lstStyle/>
          <a:p>
            <a:pPr algn="ctr" hangingPunct="0"/>
            <a:r>
              <a:rPr lang="en-US" sz="2000" b="1" dirty="0" smtClean="0">
                <a:latin typeface="Comic Sans MS" pitchFamily="66" charset="0"/>
              </a:rPr>
              <a:t>Wire Scanner at low energies</a:t>
            </a:r>
            <a:endParaRPr lang="en-US" sz="2000" b="1" dirty="0">
              <a:latin typeface="Comic Sans MS" pitchFamily="66" charset="0"/>
            </a:endParaRPr>
          </a:p>
        </p:txBody>
      </p:sp>
      <p:cxnSp>
        <p:nvCxnSpPr>
          <p:cNvPr id="3" name="Straight Connector 2"/>
          <p:cNvCxnSpPr/>
          <p:nvPr/>
        </p:nvCxnSpPr>
        <p:spPr>
          <a:xfrm>
            <a:off x="3707904" y="2564904"/>
            <a:ext cx="0" cy="1512168"/>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flipV="1">
            <a:off x="3321506" y="4189336"/>
            <a:ext cx="386397" cy="720079"/>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22946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6007" name="Rectangle 2"/>
          <p:cNvSpPr>
            <a:spLocks noChangeArrowheads="1"/>
          </p:cNvSpPr>
          <p:nvPr/>
        </p:nvSpPr>
        <p:spPr bwMode="auto">
          <a:xfrm>
            <a:off x="510823" y="320675"/>
            <a:ext cx="7772400" cy="1143000"/>
          </a:xfrm>
          <a:prstGeom prst="rect">
            <a:avLst/>
          </a:prstGeom>
          <a:noFill/>
          <a:ln w="9525">
            <a:noFill/>
            <a:miter lim="800000"/>
            <a:headEnd/>
            <a:tailEnd/>
          </a:ln>
        </p:spPr>
        <p:txBody>
          <a:bodyPr anchor="ctr"/>
          <a:lstStyle/>
          <a:p>
            <a:pPr algn="ctr" hangingPunct="0"/>
            <a:r>
              <a:rPr lang="en-US" sz="2000" b="1" dirty="0">
                <a:latin typeface="Comic Sans MS" pitchFamily="66" charset="0"/>
              </a:rPr>
              <a:t>Wire Scanner at low energies</a:t>
            </a:r>
          </a:p>
          <a:p>
            <a:pPr algn="just" hangingPunct="0"/>
            <a:r>
              <a:rPr lang="en-US" sz="2000" b="1" dirty="0" smtClean="0"/>
              <a:t> </a:t>
            </a:r>
            <a:endParaRPr lang="en-US" sz="2000" b="1" dirty="0"/>
          </a:p>
        </p:txBody>
      </p:sp>
      <p:sp>
        <p:nvSpPr>
          <p:cNvPr id="896010" name="Text Box 10"/>
          <p:cNvSpPr txBox="1">
            <a:spLocks noChangeArrowheads="1"/>
          </p:cNvSpPr>
          <p:nvPr/>
        </p:nvSpPr>
        <p:spPr bwMode="auto">
          <a:xfrm>
            <a:off x="1" y="1184275"/>
            <a:ext cx="4572000" cy="4524315"/>
          </a:xfrm>
          <a:prstGeom prst="rect">
            <a:avLst/>
          </a:prstGeom>
          <a:noFill/>
          <a:ln w="9525">
            <a:noFill/>
            <a:miter lim="800000"/>
            <a:headEnd/>
            <a:tailEnd/>
          </a:ln>
          <a:effectLst/>
        </p:spPr>
        <p:txBody>
          <a:bodyPr wrap="square">
            <a:spAutoFit/>
          </a:bodyPr>
          <a:lstStyle/>
          <a:p>
            <a:pPr marL="342900" indent="-342900"/>
            <a:r>
              <a:rPr lang="en-GB" sz="1600" dirty="0">
                <a:latin typeface="Comic Sans MS" pitchFamily="66" charset="0"/>
              </a:rPr>
              <a:t>2) Secondary electron emission (SEM) . </a:t>
            </a:r>
          </a:p>
          <a:p>
            <a:pPr marL="342900" indent="-342900"/>
            <a:endParaRPr lang="en-GB" sz="1600" dirty="0">
              <a:latin typeface="Comic Sans MS" pitchFamily="66" charset="0"/>
            </a:endParaRPr>
          </a:p>
          <a:p>
            <a:pPr marL="342900" indent="-342900">
              <a:buFont typeface="Wingdings" pitchFamily="2" charset="2"/>
              <a:buChar char="Ø"/>
            </a:pPr>
            <a:r>
              <a:rPr lang="en-GB" sz="1600" dirty="0" smtClean="0">
                <a:latin typeface="Comic Sans MS" pitchFamily="66" charset="0"/>
              </a:rPr>
              <a:t>This </a:t>
            </a:r>
            <a:r>
              <a:rPr lang="en-GB" sz="1600" dirty="0">
                <a:latin typeface="Comic Sans MS" pitchFamily="66" charset="0"/>
              </a:rPr>
              <a:t>method is often used at </a:t>
            </a:r>
            <a:r>
              <a:rPr lang="en-GB" sz="1600" u="sng" dirty="0">
                <a:latin typeface="Comic Sans MS" pitchFamily="66" charset="0"/>
              </a:rPr>
              <a:t>low energy beams</a:t>
            </a:r>
            <a:r>
              <a:rPr lang="en-GB" sz="1600" dirty="0">
                <a:latin typeface="Comic Sans MS" pitchFamily="66" charset="0"/>
              </a:rPr>
              <a:t> where the scattered particles cannot penetrate the vacuum pipe </a:t>
            </a:r>
            <a:r>
              <a:rPr lang="en-GB" sz="1600" dirty="0" smtClean="0">
                <a:latin typeface="Comic Sans MS" pitchFamily="66" charset="0"/>
              </a:rPr>
              <a:t>wall (below pion threshold). </a:t>
            </a:r>
          </a:p>
          <a:p>
            <a:pPr marL="342900" indent="-342900">
              <a:buFont typeface="Wingdings" pitchFamily="2" charset="2"/>
              <a:buChar char="Ø"/>
            </a:pPr>
            <a:endParaRPr lang="en-GB" sz="1600" dirty="0" smtClean="0">
              <a:latin typeface="Comic Sans MS" pitchFamily="66" charset="0"/>
            </a:endParaRPr>
          </a:p>
          <a:p>
            <a:pPr marL="342900" indent="-342900">
              <a:buFont typeface="Wingdings" pitchFamily="2" charset="2"/>
              <a:buChar char="Ø"/>
            </a:pPr>
            <a:r>
              <a:rPr lang="en-GB" sz="1600" dirty="0" smtClean="0">
                <a:latin typeface="Comic Sans MS" pitchFamily="66" charset="0"/>
              </a:rPr>
              <a:t>Avoid cross talk of wires</a:t>
            </a:r>
            <a:endParaRPr lang="en-GB" sz="1600" dirty="0">
              <a:latin typeface="Comic Sans MS" pitchFamily="66" charset="0"/>
            </a:endParaRPr>
          </a:p>
          <a:p>
            <a:pPr marL="342900" indent="-342900">
              <a:buFont typeface="Wingdings" pitchFamily="2" charset="2"/>
              <a:buChar char="Ø"/>
            </a:pPr>
            <a:endParaRPr lang="en-GB" sz="1600" dirty="0">
              <a:latin typeface="Comic Sans MS" pitchFamily="66" charset="0"/>
            </a:endParaRPr>
          </a:p>
          <a:p>
            <a:pPr marL="342900" indent="-342900">
              <a:buFont typeface="Wingdings" pitchFamily="2" charset="2"/>
              <a:buChar char="Ø"/>
            </a:pPr>
            <a:r>
              <a:rPr lang="en-GB" sz="1600" dirty="0">
                <a:latin typeface="Comic Sans MS" pitchFamily="66" charset="0"/>
              </a:rPr>
              <a:t> In this low energy regime the hadron beam particles stop in the wire, so that the signal is a </a:t>
            </a:r>
            <a:r>
              <a:rPr lang="en-GB" sz="1600" u="sng" dirty="0">
                <a:latin typeface="Comic Sans MS" pitchFamily="66" charset="0"/>
              </a:rPr>
              <a:t>composition</a:t>
            </a:r>
            <a:r>
              <a:rPr lang="en-GB" sz="1600" dirty="0">
                <a:latin typeface="Comic Sans MS" pitchFamily="66" charset="0"/>
              </a:rPr>
              <a:t> of the stopped charge (in case of H</a:t>
            </a:r>
            <a:r>
              <a:rPr lang="en-GB" sz="1600" b="1" baseline="30000" dirty="0">
                <a:latin typeface="Comic Sans MS" pitchFamily="66" charset="0"/>
              </a:rPr>
              <a:t>-</a:t>
            </a:r>
            <a:r>
              <a:rPr lang="en-GB" sz="1600" dirty="0">
                <a:latin typeface="Comic Sans MS" pitchFamily="66" charset="0"/>
              </a:rPr>
              <a:t>: proton and electrons) and the secondary emission coefficient. Therefore the </a:t>
            </a:r>
            <a:r>
              <a:rPr lang="en-GB" sz="1600" u="sng" dirty="0">
                <a:latin typeface="Comic Sans MS" pitchFamily="66" charset="0"/>
              </a:rPr>
              <a:t>polarity of the signal may change</a:t>
            </a:r>
            <a:r>
              <a:rPr lang="en-GB" sz="1600" dirty="0">
                <a:latin typeface="Comic Sans MS" pitchFamily="66" charset="0"/>
              </a:rPr>
              <a:t>, depending on the beam energy and particle type (true also for grids</a:t>
            </a:r>
            <a:r>
              <a:rPr lang="en-GB" sz="1600" dirty="0" smtClean="0">
                <a:latin typeface="Comic Sans MS" pitchFamily="66" charset="0"/>
              </a:rPr>
              <a:t>!). </a:t>
            </a:r>
            <a:endParaRPr lang="en-GB" sz="1600" dirty="0">
              <a:latin typeface="Comic Sans MS" pitchFamily="66" charset="0"/>
            </a:endParaRPr>
          </a:p>
        </p:txBody>
      </p:sp>
      <p:pic>
        <p:nvPicPr>
          <p:cNvPr id="896011" name="Picture 11"/>
          <p:cNvPicPr>
            <a:picLocks noChangeAspect="1" noChangeArrowheads="1"/>
          </p:cNvPicPr>
          <p:nvPr/>
        </p:nvPicPr>
        <p:blipFill>
          <a:blip r:embed="rId3"/>
          <a:srcRect/>
          <a:stretch>
            <a:fillRect/>
          </a:stretch>
        </p:blipFill>
        <p:spPr bwMode="auto">
          <a:xfrm>
            <a:off x="4572000" y="3378200"/>
            <a:ext cx="4572000" cy="3048000"/>
          </a:xfrm>
          <a:prstGeom prst="rect">
            <a:avLst/>
          </a:prstGeom>
          <a:noFill/>
          <a:ln w="9525">
            <a:solidFill>
              <a:schemeClr val="tx1"/>
            </a:solidFill>
            <a:miter lim="800000"/>
            <a:headEnd/>
            <a:tailEnd/>
          </a:ln>
          <a:effectLst/>
        </p:spPr>
      </p:pic>
      <p:sp>
        <p:nvSpPr>
          <p:cNvPr id="896012" name="Text Box 12"/>
          <p:cNvSpPr txBox="1">
            <a:spLocks noChangeArrowheads="1"/>
          </p:cNvSpPr>
          <p:nvPr/>
        </p:nvSpPr>
        <p:spPr bwMode="auto">
          <a:xfrm>
            <a:off x="4708525" y="6461125"/>
            <a:ext cx="4435475" cy="396875"/>
          </a:xfrm>
          <a:prstGeom prst="rect">
            <a:avLst/>
          </a:prstGeom>
          <a:noFill/>
          <a:ln w="9525">
            <a:noFill/>
            <a:miter lim="800000"/>
            <a:headEnd/>
            <a:tailEnd/>
          </a:ln>
          <a:effectLst/>
        </p:spPr>
        <p:txBody>
          <a:bodyPr>
            <a:spAutoFit/>
          </a:bodyPr>
          <a:lstStyle/>
          <a:p>
            <a:r>
              <a:rPr lang="en-US" sz="1000" dirty="0"/>
              <a:t>M. A. Plum, et al, SNS LINAC WIRE SCANNER SYSTEM, Signal Levels and Accuracy; LINAC2002</a:t>
            </a:r>
          </a:p>
        </p:txBody>
      </p:sp>
      <p:sp>
        <p:nvSpPr>
          <p:cNvPr id="896013" name="Text Box 13"/>
          <p:cNvSpPr txBox="1">
            <a:spLocks noChangeArrowheads="1"/>
          </p:cNvSpPr>
          <p:nvPr/>
        </p:nvSpPr>
        <p:spPr bwMode="auto">
          <a:xfrm>
            <a:off x="6210300" y="4851400"/>
            <a:ext cx="747713" cy="244475"/>
          </a:xfrm>
          <a:prstGeom prst="rect">
            <a:avLst/>
          </a:prstGeom>
          <a:noFill/>
          <a:ln w="9525">
            <a:noFill/>
            <a:miter lim="800000"/>
            <a:headEnd/>
            <a:tailEnd/>
          </a:ln>
          <a:effectLst/>
        </p:spPr>
        <p:txBody>
          <a:bodyPr wrap="none">
            <a:spAutoFit/>
          </a:bodyPr>
          <a:lstStyle/>
          <a:p>
            <a:r>
              <a:rPr lang="en-US" sz="1000">
                <a:latin typeface="Arial" charset="0"/>
              </a:rPr>
              <a:t>(stripping)</a:t>
            </a:r>
          </a:p>
        </p:txBody>
      </p:sp>
      <p:pic>
        <p:nvPicPr>
          <p:cNvPr id="904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892175"/>
            <a:ext cx="3009900" cy="244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25264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827584" y="1124744"/>
            <a:ext cx="7467600" cy="2708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sz="2000" dirty="0" smtClean="0">
                <a:latin typeface="Comic Sans MS" pitchFamily="66" charset="0"/>
                <a:cs typeface="Times New Roman" pitchFamily="18" charset="0"/>
              </a:rPr>
              <a:t>1</a:t>
            </a:r>
            <a:r>
              <a:rPr lang="en-US" sz="2000" dirty="0">
                <a:latin typeface="Comic Sans MS" pitchFamily="66" charset="0"/>
                <a:cs typeface="Times New Roman" pitchFamily="18" charset="0"/>
              </a:rPr>
              <a:t>. The smallest measurable beam size is limited by the finite wire diameter of a few microns, </a:t>
            </a:r>
          </a:p>
          <a:p>
            <a:pPr eaLnBrk="0" hangingPunct="0">
              <a:spcBef>
                <a:spcPct val="50000"/>
              </a:spcBef>
            </a:pPr>
            <a:r>
              <a:rPr lang="en-US" sz="2000" dirty="0">
                <a:latin typeface="Comic Sans MS" pitchFamily="66" charset="0"/>
                <a:cs typeface="Times New Roman" pitchFamily="18" charset="0"/>
              </a:rPr>
              <a:t>2. Higher Order Modes may couple to conductive wires and can destroy them,</a:t>
            </a:r>
          </a:p>
          <a:p>
            <a:pPr eaLnBrk="0" hangingPunct="0">
              <a:spcBef>
                <a:spcPct val="50000"/>
              </a:spcBef>
            </a:pPr>
            <a:r>
              <a:rPr lang="en-US" sz="2000" dirty="0">
                <a:latin typeface="Comic Sans MS" pitchFamily="66" charset="0"/>
                <a:cs typeface="Times New Roman" pitchFamily="18" charset="0"/>
              </a:rPr>
              <a:t>3. High beam intensities combined with small beam sizes will destroy the wire due to the high heat load.</a:t>
            </a:r>
          </a:p>
          <a:p>
            <a:pPr eaLnBrk="0" hangingPunct="0">
              <a:spcBef>
                <a:spcPct val="50000"/>
              </a:spcBef>
            </a:pPr>
            <a:r>
              <a:rPr lang="en-US" sz="2000" dirty="0">
                <a:latin typeface="Comic Sans MS" pitchFamily="66" charset="0"/>
                <a:cs typeface="Times New Roman" pitchFamily="18" charset="0"/>
              </a:rPr>
              <a:t>4. </a:t>
            </a:r>
            <a:r>
              <a:rPr lang="en-US" sz="2000" dirty="0" err="1">
                <a:latin typeface="Comic Sans MS" pitchFamily="66" charset="0"/>
                <a:cs typeface="Times New Roman" pitchFamily="18" charset="0"/>
              </a:rPr>
              <a:t>Emittance</a:t>
            </a:r>
            <a:r>
              <a:rPr lang="en-US" sz="2000" dirty="0">
                <a:latin typeface="Comic Sans MS" pitchFamily="66" charset="0"/>
                <a:cs typeface="Times New Roman" pitchFamily="18" charset="0"/>
              </a:rPr>
              <a:t> blow up</a:t>
            </a:r>
            <a:endParaRPr lang="en-GB" sz="2000" dirty="0">
              <a:latin typeface="Comic Sans MS" pitchFamily="66" charset="0"/>
              <a:cs typeface="Times New Roman" pitchFamily="18" charset="0"/>
            </a:endParaRPr>
          </a:p>
        </p:txBody>
      </p:sp>
      <p:sp>
        <p:nvSpPr>
          <p:cNvPr id="2" name="TextBox 1"/>
          <p:cNvSpPr txBox="1"/>
          <p:nvPr/>
        </p:nvSpPr>
        <p:spPr>
          <a:xfrm>
            <a:off x="962948" y="291954"/>
            <a:ext cx="4910319" cy="830997"/>
          </a:xfrm>
          <a:prstGeom prst="rect">
            <a:avLst/>
          </a:prstGeom>
          <a:noFill/>
        </p:spPr>
        <p:txBody>
          <a:bodyPr wrap="none" rtlCol="0">
            <a:spAutoFit/>
          </a:bodyPr>
          <a:lstStyle/>
          <a:p>
            <a:r>
              <a:rPr lang="en-US" b="1" dirty="0">
                <a:latin typeface="Comic Sans MS" pitchFamily="66" charset="0"/>
                <a:cs typeface="Times New Roman" pitchFamily="18" charset="0"/>
              </a:rPr>
              <a:t>Wire scanner’s limitations are</a:t>
            </a:r>
            <a:r>
              <a:rPr lang="en-US" dirty="0">
                <a:latin typeface="Comic Sans MS" pitchFamily="66" charset="0"/>
                <a:cs typeface="Times New Roman" pitchFamily="18" charset="0"/>
              </a:rPr>
              <a:t>?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288925" y="112713"/>
            <a:ext cx="8474075" cy="137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1800" b="1" dirty="0">
                <a:latin typeface="Comic Sans MS" pitchFamily="66" charset="0"/>
              </a:rPr>
              <a:t>       Limitations:</a:t>
            </a:r>
          </a:p>
          <a:p>
            <a:pPr eaLnBrk="0" hangingPunct="0"/>
            <a:r>
              <a:rPr lang="en-US" sz="1800" b="1" dirty="0">
                <a:latin typeface="Arial" pitchFamily="34" charset="0"/>
              </a:rPr>
              <a:t> </a:t>
            </a:r>
          </a:p>
          <a:p>
            <a:pPr eaLnBrk="0" hangingPunct="0"/>
            <a:r>
              <a:rPr lang="en-US" sz="1600" b="1" dirty="0">
                <a:latin typeface="Comic Sans MS" pitchFamily="66" charset="0"/>
              </a:rPr>
              <a:t>    1.  Wire size</a:t>
            </a:r>
          </a:p>
          <a:p>
            <a:pPr eaLnBrk="0" hangingPunct="0"/>
            <a:r>
              <a:rPr lang="en-US" sz="1600" dirty="0">
                <a:latin typeface="Comic Sans MS" pitchFamily="66" charset="0"/>
                <a:cs typeface="Times New Roman" pitchFamily="18" charset="0"/>
              </a:rPr>
              <a:t>The smallest achievable wires have a diameter of about 5-6 </a:t>
            </a:r>
            <a:r>
              <a:rPr lang="en-US" sz="1600" b="1" dirty="0">
                <a:latin typeface="Symbol" pitchFamily="18" charset="2"/>
                <a:cs typeface="Times New Roman" pitchFamily="18" charset="0"/>
              </a:rPr>
              <a:t>m</a:t>
            </a:r>
            <a:r>
              <a:rPr lang="en-US" sz="1600" dirty="0">
                <a:latin typeface="Comic Sans MS" pitchFamily="66" charset="0"/>
                <a:cs typeface="Times New Roman" pitchFamily="18" charset="0"/>
              </a:rPr>
              <a:t>m.</a:t>
            </a:r>
          </a:p>
          <a:p>
            <a:pPr eaLnBrk="0" hangingPunct="0"/>
            <a:r>
              <a:rPr lang="en-US" sz="1600" dirty="0">
                <a:latin typeface="Comic Sans MS" pitchFamily="66" charset="0"/>
                <a:cs typeface="Times New Roman" pitchFamily="18" charset="0"/>
              </a:rPr>
              <a:t>An example of the error in the beam width determination is shown for a 36 </a:t>
            </a:r>
            <a:r>
              <a:rPr lang="en-US" sz="1600" b="1" dirty="0">
                <a:latin typeface="Symbol" pitchFamily="18" charset="2"/>
                <a:cs typeface="Times New Roman" pitchFamily="18" charset="0"/>
              </a:rPr>
              <a:t>m</a:t>
            </a:r>
            <a:r>
              <a:rPr lang="en-US" sz="1600" dirty="0">
                <a:latin typeface="Comic Sans MS" pitchFamily="66" charset="0"/>
                <a:cs typeface="Times New Roman" pitchFamily="18" charset="0"/>
              </a:rPr>
              <a:t>m wire. </a:t>
            </a:r>
            <a:endParaRPr lang="en-US" sz="1600" dirty="0">
              <a:latin typeface="Comic Sans MS" pitchFamily="66" charset="0"/>
            </a:endParaRPr>
          </a:p>
        </p:txBody>
      </p:sp>
      <p:sp>
        <p:nvSpPr>
          <p:cNvPr id="22531" name="Rectangle 3"/>
          <p:cNvSpPr>
            <a:spLocks noChangeArrowheads="1"/>
          </p:cNvSpPr>
          <p:nvPr/>
        </p:nvSpPr>
        <p:spPr bwMode="auto">
          <a:xfrm>
            <a:off x="2476500" y="2038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pic>
        <p:nvPicPr>
          <p:cNvPr id="225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752600"/>
            <a:ext cx="3810000" cy="2427288"/>
          </a:xfrm>
          <a:prstGeom prst="rect">
            <a:avLst/>
          </a:prstGeom>
          <a:noFill/>
          <a:extLst>
            <a:ext uri="{909E8E84-426E-40DD-AFC4-6F175D3DCCD1}">
              <a14:hiddenFill xmlns:a14="http://schemas.microsoft.com/office/drawing/2010/main">
                <a:solidFill>
                  <a:srgbClr val="FFFFFF"/>
                </a:solidFill>
              </a14:hiddenFill>
            </a:ext>
          </a:extLst>
        </p:spPr>
      </p:pic>
      <p:sp>
        <p:nvSpPr>
          <p:cNvPr id="22533" name="Rectangle 5"/>
          <p:cNvSpPr>
            <a:spLocks noChangeArrowheads="1"/>
          </p:cNvSpPr>
          <p:nvPr/>
        </p:nvSpPr>
        <p:spPr bwMode="auto">
          <a:xfrm>
            <a:off x="2300288" y="1933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pic>
        <p:nvPicPr>
          <p:cNvPr id="2253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4191000"/>
            <a:ext cx="3857625" cy="2540000"/>
          </a:xfrm>
          <a:prstGeom prst="rect">
            <a:avLst/>
          </a:prstGeom>
          <a:noFill/>
          <a:extLst>
            <a:ext uri="{909E8E84-426E-40DD-AFC4-6F175D3DCCD1}">
              <a14:hiddenFill xmlns:a14="http://schemas.microsoft.com/office/drawing/2010/main">
                <a:solidFill>
                  <a:srgbClr val="FFFFFF"/>
                </a:solidFill>
              </a14:hiddenFill>
            </a:ext>
          </a:extLst>
        </p:spPr>
      </p:pic>
      <p:sp>
        <p:nvSpPr>
          <p:cNvPr id="22535" name="Rectangle 7"/>
          <p:cNvSpPr>
            <a:spLocks noChangeArrowheads="1"/>
          </p:cNvSpPr>
          <p:nvPr/>
        </p:nvSpPr>
        <p:spPr bwMode="auto">
          <a:xfrm>
            <a:off x="2162175" y="885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pic>
        <p:nvPicPr>
          <p:cNvPr id="2253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1752600"/>
            <a:ext cx="3952875" cy="4171950"/>
          </a:xfrm>
          <a:prstGeom prst="rect">
            <a:avLst/>
          </a:prstGeom>
          <a:noFill/>
          <a:extLst>
            <a:ext uri="{909E8E84-426E-40DD-AFC4-6F175D3DCCD1}">
              <a14:hiddenFill xmlns:a14="http://schemas.microsoft.com/office/drawing/2010/main">
                <a:solidFill>
                  <a:srgbClr val="FFFFFF"/>
                </a:solidFill>
              </a14:hiddenFill>
            </a:ext>
          </a:extLst>
        </p:spPr>
      </p:pic>
      <p:sp>
        <p:nvSpPr>
          <p:cNvPr id="22537" name="Text Box 9"/>
          <p:cNvSpPr txBox="1">
            <a:spLocks noChangeArrowheads="1"/>
          </p:cNvSpPr>
          <p:nvPr/>
        </p:nvSpPr>
        <p:spPr bwMode="auto">
          <a:xfrm>
            <a:off x="4267200" y="5867400"/>
            <a:ext cx="4876800" cy="85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1400" dirty="0">
                <a:cs typeface="Times New Roman" pitchFamily="18" charset="0"/>
              </a:rPr>
              <a:t>Influence of the wire diameter on the measured beam width. </a:t>
            </a:r>
          </a:p>
          <a:p>
            <a:pPr eaLnBrk="0" hangingPunct="0"/>
            <a:r>
              <a:rPr lang="en-US" sz="1200" dirty="0">
                <a:cs typeface="Times New Roman" pitchFamily="18" charset="0"/>
              </a:rPr>
              <a:t>(All figures from: Q. King; </a:t>
            </a:r>
            <a:r>
              <a:rPr lang="en-US" sz="1200" b="1" dirty="0">
                <a:cs typeface="Times New Roman" pitchFamily="18" charset="0"/>
              </a:rPr>
              <a:t>Analysis of the Influence of </a:t>
            </a:r>
            <a:r>
              <a:rPr lang="en-US" sz="1200" b="1" dirty="0" err="1">
                <a:cs typeface="Times New Roman" pitchFamily="18" charset="0"/>
              </a:rPr>
              <a:t>Fibre</a:t>
            </a:r>
            <a:r>
              <a:rPr lang="en-US" sz="1200" b="1" dirty="0">
                <a:cs typeface="Times New Roman" pitchFamily="18" charset="0"/>
              </a:rPr>
              <a:t> Diameter on </a:t>
            </a:r>
            <a:r>
              <a:rPr lang="en-US" sz="1200" b="1" dirty="0" err="1">
                <a:cs typeface="Times New Roman" pitchFamily="18" charset="0"/>
              </a:rPr>
              <a:t>Wirescanner</a:t>
            </a:r>
            <a:r>
              <a:rPr lang="en-US" sz="1200" b="1" dirty="0">
                <a:cs typeface="Times New Roman" pitchFamily="18" charset="0"/>
              </a:rPr>
              <a:t> Beam Profile Measurements</a:t>
            </a:r>
            <a:r>
              <a:rPr lang="en-US" sz="1200" dirty="0">
                <a:cs typeface="Times New Roman" pitchFamily="18" charset="0"/>
              </a:rPr>
              <a:t>, SPS-ABM-TM/Note/8802 (1988))</a:t>
            </a:r>
            <a:r>
              <a:rPr lang="en-US" sz="1200" dirty="0"/>
              <a:t>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298450" y="555625"/>
            <a:ext cx="8845550" cy="2431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1600" b="1" dirty="0">
                <a:latin typeface="Comic Sans MS" pitchFamily="66" charset="0"/>
                <a:cs typeface="Times New Roman" pitchFamily="18" charset="0"/>
              </a:rPr>
              <a:t>2. Higher Order modes</a:t>
            </a:r>
          </a:p>
          <a:p>
            <a:pPr eaLnBrk="0" hangingPunct="0"/>
            <a:r>
              <a:rPr lang="en-US" sz="1600" dirty="0">
                <a:latin typeface="Comic Sans MS" pitchFamily="66" charset="0"/>
                <a:cs typeface="Times New Roman" pitchFamily="18" charset="0"/>
              </a:rPr>
              <a:t>An early observation (1972 DORIS) with wire scanners in electron accelerators was, that the wire was </a:t>
            </a:r>
            <a:r>
              <a:rPr lang="en-US" sz="1600" dirty="0" smtClean="0">
                <a:latin typeface="Comic Sans MS" pitchFamily="66" charset="0"/>
                <a:cs typeface="Times New Roman" pitchFamily="18" charset="0"/>
              </a:rPr>
              <a:t>always </a:t>
            </a:r>
            <a:r>
              <a:rPr lang="en-US" sz="1600" dirty="0">
                <a:latin typeface="Comic Sans MS" pitchFamily="66" charset="0"/>
                <a:cs typeface="Times New Roman" pitchFamily="18" charset="0"/>
              </a:rPr>
              <a:t>broken, even without moving the scanner into the beam. An explanation was that Higher Order Modes (HOM) were coupled into the cavity of the vacuum chamber extension housing the wire scanner fork. The wire absorbs part of the RF which led to strong RF heating. </a:t>
            </a:r>
          </a:p>
          <a:p>
            <a:pPr eaLnBrk="0" hangingPunct="0"/>
            <a:r>
              <a:rPr lang="en-US" sz="1600" dirty="0">
                <a:cs typeface="Times New Roman" pitchFamily="18" charset="0"/>
              </a:rPr>
              <a:t> </a:t>
            </a:r>
            <a:endParaRPr lang="en-US" sz="2000" b="1" u="sng" dirty="0" smtClean="0">
              <a:solidFill>
                <a:srgbClr val="006600"/>
              </a:solidFill>
              <a:latin typeface="Comic Sans MS" pitchFamily="66" charset="0"/>
              <a:cs typeface="Times New Roman" pitchFamily="18" charset="0"/>
            </a:endParaRPr>
          </a:p>
          <a:p>
            <a:pPr eaLnBrk="0" hangingPunct="0"/>
            <a:r>
              <a:rPr lang="en-US" sz="2000" b="1" u="sng" dirty="0" smtClean="0">
                <a:solidFill>
                  <a:srgbClr val="006600"/>
                </a:solidFill>
                <a:latin typeface="Comic Sans MS" pitchFamily="66" charset="0"/>
                <a:cs typeface="Times New Roman" pitchFamily="18" charset="0"/>
              </a:rPr>
              <a:t>Discuss </a:t>
            </a:r>
            <a:r>
              <a:rPr lang="en-US" sz="2000" b="1" u="sng" dirty="0">
                <a:solidFill>
                  <a:srgbClr val="006600"/>
                </a:solidFill>
                <a:latin typeface="Comic Sans MS" pitchFamily="66" charset="0"/>
                <a:cs typeface="Times New Roman" pitchFamily="18" charset="0"/>
              </a:rPr>
              <a:t>methods of proving this </a:t>
            </a:r>
            <a:endParaRPr lang="en-US" sz="2000" b="1" u="sng" dirty="0" smtClean="0">
              <a:solidFill>
                <a:srgbClr val="006600"/>
              </a:solidFill>
              <a:latin typeface="Comic Sans MS" pitchFamily="66" charset="0"/>
              <a:cs typeface="Times New Roman" pitchFamily="18" charset="0"/>
            </a:endParaRPr>
          </a:p>
          <a:p>
            <a:pPr eaLnBrk="0" hangingPunct="0"/>
            <a:r>
              <a:rPr lang="en-US" sz="2000" b="1" dirty="0" smtClean="0">
                <a:solidFill>
                  <a:srgbClr val="006600"/>
                </a:solidFill>
                <a:latin typeface="Comic Sans MS" pitchFamily="66" charset="0"/>
                <a:cs typeface="Times New Roman" pitchFamily="18" charset="0"/>
              </a:rPr>
              <a:t>    </a:t>
            </a:r>
            <a:r>
              <a:rPr lang="en-US" sz="2000" b="1" u="sng" dirty="0" smtClean="0">
                <a:solidFill>
                  <a:srgbClr val="006600"/>
                </a:solidFill>
                <a:latin typeface="Comic Sans MS" pitchFamily="66" charset="0"/>
                <a:cs typeface="Times New Roman" pitchFamily="18" charset="0"/>
              </a:rPr>
              <a:t>assumption. </a:t>
            </a:r>
          </a:p>
        </p:txBody>
      </p:sp>
      <p:sp>
        <p:nvSpPr>
          <p:cNvPr id="23555" name="Text Box 3"/>
          <p:cNvSpPr txBox="1">
            <a:spLocks noChangeArrowheads="1"/>
          </p:cNvSpPr>
          <p:nvPr/>
        </p:nvSpPr>
        <p:spPr bwMode="auto">
          <a:xfrm>
            <a:off x="203696" y="3501008"/>
            <a:ext cx="7239000" cy="2739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eaLnBrk="0" hangingPunct="0"/>
            <a:r>
              <a:rPr lang="en-US" sz="2000" dirty="0">
                <a:latin typeface="Comic Sans MS" pitchFamily="66" charset="0"/>
              </a:rPr>
              <a:t> </a:t>
            </a:r>
            <a:r>
              <a:rPr lang="en-US" sz="2000" dirty="0">
                <a:solidFill>
                  <a:srgbClr val="0000FF"/>
                </a:solidFill>
                <a:latin typeface="Comic Sans MS" pitchFamily="66" charset="0"/>
                <a:cs typeface="Times New Roman" pitchFamily="18" charset="0"/>
              </a:rPr>
              <a:t>Methods:</a:t>
            </a:r>
          </a:p>
          <a:p>
            <a:pPr eaLnBrk="0" hangingPunct="0">
              <a:buFontTx/>
              <a:buAutoNum type="arabicPeriod"/>
            </a:pPr>
            <a:r>
              <a:rPr lang="en-US" sz="2000" dirty="0">
                <a:solidFill>
                  <a:srgbClr val="0000FF"/>
                </a:solidFill>
                <a:latin typeface="Comic Sans MS" pitchFamily="66" charset="0"/>
                <a:cs typeface="Times New Roman" pitchFamily="18" charset="0"/>
              </a:rPr>
              <a:t>Measurement of thermo-ionic emission</a:t>
            </a:r>
          </a:p>
          <a:p>
            <a:pPr eaLnBrk="0" hangingPunct="0">
              <a:buFontTx/>
              <a:buAutoNum type="arabicPeriod"/>
            </a:pPr>
            <a:r>
              <a:rPr lang="en-US" sz="2000" dirty="0" smtClean="0">
                <a:solidFill>
                  <a:srgbClr val="0000FF"/>
                </a:solidFill>
                <a:latin typeface="Comic Sans MS" pitchFamily="66" charset="0"/>
                <a:cs typeface="Times New Roman" pitchFamily="18" charset="0"/>
              </a:rPr>
              <a:t>Measurement </a:t>
            </a:r>
            <a:r>
              <a:rPr lang="en-US" sz="2000" dirty="0">
                <a:solidFill>
                  <a:srgbClr val="0000FF"/>
                </a:solidFill>
                <a:latin typeface="Comic Sans MS" pitchFamily="66" charset="0"/>
                <a:cs typeface="Times New Roman" pitchFamily="18" charset="0"/>
              </a:rPr>
              <a:t>of wire resistivity</a:t>
            </a:r>
          </a:p>
          <a:p>
            <a:pPr eaLnBrk="0" hangingPunct="0">
              <a:buFontTx/>
              <a:buAutoNum type="arabicPeriod"/>
            </a:pPr>
            <a:r>
              <a:rPr lang="en-US" sz="2000" dirty="0" smtClean="0">
                <a:solidFill>
                  <a:srgbClr val="0000FF"/>
                </a:solidFill>
                <a:latin typeface="Comic Sans MS" pitchFamily="66" charset="0"/>
                <a:cs typeface="Times New Roman" pitchFamily="18" charset="0"/>
              </a:rPr>
              <a:t>Optical </a:t>
            </a:r>
            <a:r>
              <a:rPr lang="en-US" sz="2000" dirty="0">
                <a:solidFill>
                  <a:srgbClr val="0000FF"/>
                </a:solidFill>
                <a:latin typeface="Comic Sans MS" pitchFamily="66" charset="0"/>
                <a:cs typeface="Times New Roman" pitchFamily="18" charset="0"/>
              </a:rPr>
              <a:t>observation of glowing </a:t>
            </a:r>
            <a:r>
              <a:rPr lang="en-US" sz="2000" dirty="0" smtClean="0">
                <a:solidFill>
                  <a:srgbClr val="0000FF"/>
                </a:solidFill>
                <a:latin typeface="Comic Sans MS" pitchFamily="66" charset="0"/>
                <a:cs typeface="Times New Roman" pitchFamily="18" charset="0"/>
              </a:rPr>
              <a:t>wire</a:t>
            </a:r>
            <a:endParaRPr lang="en-US" sz="2000" dirty="0">
              <a:solidFill>
                <a:srgbClr val="0000FF"/>
              </a:solidFill>
              <a:latin typeface="Comic Sans MS" pitchFamily="66" charset="0"/>
              <a:cs typeface="Times New Roman" pitchFamily="18" charset="0"/>
            </a:endParaRPr>
          </a:p>
          <a:p>
            <a:pPr eaLnBrk="0" hangingPunct="0">
              <a:buFontTx/>
              <a:buAutoNum type="arabicPeriod"/>
            </a:pPr>
            <a:r>
              <a:rPr lang="en-US" sz="2000" dirty="0">
                <a:solidFill>
                  <a:srgbClr val="0000FF"/>
                </a:solidFill>
                <a:latin typeface="Comic Sans MS" pitchFamily="66" charset="0"/>
                <a:cs typeface="Times New Roman" pitchFamily="18" charset="0"/>
              </a:rPr>
              <a:t>Measurement of RF coupling in </a:t>
            </a:r>
            <a:r>
              <a:rPr lang="en-US" sz="2000" dirty="0" smtClean="0">
                <a:solidFill>
                  <a:srgbClr val="0000FF"/>
                </a:solidFill>
                <a:latin typeface="Comic Sans MS" pitchFamily="66" charset="0"/>
                <a:cs typeface="Times New Roman" pitchFamily="18" charset="0"/>
              </a:rPr>
              <a:t/>
            </a:r>
            <a:br>
              <a:rPr lang="en-US" sz="2000" dirty="0" smtClean="0">
                <a:solidFill>
                  <a:srgbClr val="0000FF"/>
                </a:solidFill>
                <a:latin typeface="Comic Sans MS" pitchFamily="66" charset="0"/>
                <a:cs typeface="Times New Roman" pitchFamily="18" charset="0"/>
              </a:rPr>
            </a:br>
            <a:r>
              <a:rPr lang="en-US" sz="2000" dirty="0" smtClean="0">
                <a:solidFill>
                  <a:srgbClr val="0000FF"/>
                </a:solidFill>
                <a:latin typeface="Comic Sans MS" pitchFamily="66" charset="0"/>
                <a:cs typeface="Times New Roman" pitchFamily="18" charset="0"/>
              </a:rPr>
              <a:t>Laboratory </a:t>
            </a:r>
            <a:r>
              <a:rPr lang="en-US" sz="2000" dirty="0">
                <a:solidFill>
                  <a:srgbClr val="0000FF"/>
                </a:solidFill>
                <a:latin typeface="Comic Sans MS" pitchFamily="66" charset="0"/>
                <a:cs typeface="Times New Roman" pitchFamily="18" charset="0"/>
              </a:rPr>
              <a:t>with spectrum analyzer</a:t>
            </a:r>
          </a:p>
          <a:p>
            <a:pPr eaLnBrk="0" hangingPunct="0">
              <a:buFontTx/>
              <a:buAutoNum type="arabicPeriod"/>
            </a:pPr>
            <a:endParaRPr lang="en-US" sz="2000" dirty="0">
              <a:solidFill>
                <a:srgbClr val="0000FF"/>
              </a:solidFill>
              <a:cs typeface="Times New Roman" pitchFamily="18" charset="0"/>
            </a:endParaRPr>
          </a:p>
          <a:p>
            <a:pPr eaLnBrk="0" hangingPunct="0">
              <a:buFontTx/>
              <a:buAutoNum type="arabicPeriod"/>
            </a:pPr>
            <a:endParaRPr lang="en-US" sz="1600" dirty="0">
              <a:solidFill>
                <a:srgbClr val="0000FF"/>
              </a:solidFill>
              <a:cs typeface="Times New Roman" pitchFamily="18" charset="0"/>
            </a:endParaRPr>
          </a:p>
          <a:p>
            <a:pPr eaLnBrk="0" hangingPunct="0"/>
            <a:endParaRPr lang="en-US" sz="1600" dirty="0">
              <a:solidFill>
                <a:srgbClr val="0000FF"/>
              </a:solidFill>
              <a:cs typeface="Times New Roman" pitchFamily="18" charset="0"/>
            </a:endParaRPr>
          </a:p>
        </p:txBody>
      </p:sp>
      <p:sp>
        <p:nvSpPr>
          <p:cNvPr id="23556" name="Text Box 4"/>
          <p:cNvSpPr txBox="1">
            <a:spLocks noChangeArrowheads="1"/>
          </p:cNvSpPr>
          <p:nvPr/>
        </p:nvSpPr>
        <p:spPr bwMode="auto">
          <a:xfrm>
            <a:off x="228600" y="152400"/>
            <a:ext cx="1479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800" b="1" dirty="0">
                <a:latin typeface="Comic Sans MS" pitchFamily="66" charset="0"/>
              </a:rPr>
              <a:t>Limitations:</a:t>
            </a:r>
          </a:p>
        </p:txBody>
      </p:sp>
      <p:pic>
        <p:nvPicPr>
          <p:cNvPr id="5" name="Picture 3" descr="cavity_bpm_long Model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6" y="3830249"/>
            <a:ext cx="3636267" cy="269509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1904357"/>
            <a:ext cx="4204070" cy="1892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5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648206"/>
            <a:ext cx="4104455" cy="6196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060826" y="3746596"/>
            <a:ext cx="1494320" cy="338554"/>
          </a:xfrm>
          <a:prstGeom prst="rect">
            <a:avLst/>
          </a:prstGeom>
          <a:noFill/>
          <a:ln>
            <a:solidFill>
              <a:schemeClr val="accent1"/>
            </a:solidFill>
          </a:ln>
        </p:spPr>
        <p:txBody>
          <a:bodyPr wrap="none" rtlCol="0">
            <a:spAutoFit/>
          </a:bodyPr>
          <a:lstStyle/>
          <a:p>
            <a:r>
              <a:rPr lang="en-US" sz="1600" dirty="0" smtClean="0"/>
              <a:t>Normal profiles</a:t>
            </a:r>
            <a:endParaRPr lang="de-DE" sz="1600" dirty="0"/>
          </a:p>
        </p:txBody>
      </p:sp>
      <p:cxnSp>
        <p:nvCxnSpPr>
          <p:cNvPr id="4" name="Straight Arrow Connector 3"/>
          <p:cNvCxnSpPr/>
          <p:nvPr/>
        </p:nvCxnSpPr>
        <p:spPr>
          <a:xfrm flipV="1">
            <a:off x="6152811" y="3429000"/>
            <a:ext cx="0" cy="3175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6156176" y="4085150"/>
            <a:ext cx="0" cy="16481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7155619" y="3620733"/>
            <a:ext cx="1205779" cy="338554"/>
          </a:xfrm>
          <a:prstGeom prst="rect">
            <a:avLst/>
          </a:prstGeom>
          <a:noFill/>
          <a:ln>
            <a:solidFill>
              <a:schemeClr val="accent1"/>
            </a:solidFill>
          </a:ln>
        </p:spPr>
        <p:txBody>
          <a:bodyPr wrap="none" rtlCol="0">
            <a:spAutoFit/>
          </a:bodyPr>
          <a:lstStyle/>
          <a:p>
            <a:r>
              <a:rPr lang="en-US" sz="1600" dirty="0" smtClean="0"/>
              <a:t>Broken wire</a:t>
            </a:r>
            <a:endParaRPr lang="de-DE" sz="1600" dirty="0"/>
          </a:p>
        </p:txBody>
      </p:sp>
      <p:cxnSp>
        <p:nvCxnSpPr>
          <p:cNvPr id="7" name="Straight Arrow Connector 6"/>
          <p:cNvCxnSpPr/>
          <p:nvPr/>
        </p:nvCxnSpPr>
        <p:spPr>
          <a:xfrm flipH="1">
            <a:off x="7312660" y="3983578"/>
            <a:ext cx="418926" cy="3815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7537450" y="2708920"/>
            <a:ext cx="677515" cy="9118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115616" y="1124744"/>
            <a:ext cx="1584088" cy="338554"/>
          </a:xfrm>
          <a:prstGeom prst="rect">
            <a:avLst/>
          </a:prstGeom>
          <a:noFill/>
        </p:spPr>
        <p:txBody>
          <a:bodyPr wrap="none" rtlCol="0">
            <a:spAutoFit/>
          </a:bodyPr>
          <a:lstStyle/>
          <a:p>
            <a:r>
              <a:rPr lang="en-US" sz="1600" dirty="0" smtClean="0"/>
              <a:t>CERN SPS 2012</a:t>
            </a:r>
            <a:endParaRPr lang="de-DE" sz="1600" dirty="0"/>
          </a:p>
        </p:txBody>
      </p:sp>
      <p:sp>
        <p:nvSpPr>
          <p:cNvPr id="10" name="Rectangle 9"/>
          <p:cNvSpPr>
            <a:spLocks noChangeArrowheads="1"/>
          </p:cNvSpPr>
          <p:nvPr/>
        </p:nvSpPr>
        <p:spPr bwMode="auto">
          <a:xfrm>
            <a:off x="188439" y="271046"/>
            <a:ext cx="551465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600" u="sng" dirty="0" smtClean="0">
                <a:latin typeface="Comic Sans MS" pitchFamily="66" charset="0"/>
                <a:cs typeface="Times New Roman" pitchFamily="18" charset="0"/>
              </a:rPr>
              <a:t>1a.   </a:t>
            </a:r>
            <a:r>
              <a:rPr lang="en-US" sz="1600" u="sng" dirty="0">
                <a:latin typeface="Comic Sans MS" pitchFamily="66" charset="0"/>
                <a:cs typeface="Times New Roman" pitchFamily="18" charset="0"/>
              </a:rPr>
              <a:t>Measurement of thermo-ionic emission, </a:t>
            </a:r>
            <a:r>
              <a:rPr lang="en-US" sz="1600" u="sng" dirty="0" smtClean="0">
                <a:latin typeface="Comic Sans MS" pitchFamily="66" charset="0"/>
                <a:cs typeface="Times New Roman" pitchFamily="18" charset="0"/>
              </a:rPr>
              <a:t>during </a:t>
            </a:r>
            <a:r>
              <a:rPr lang="en-US" sz="1600" u="sng" dirty="0">
                <a:latin typeface="Comic Sans MS" pitchFamily="66" charset="0"/>
                <a:cs typeface="Times New Roman" pitchFamily="18" charset="0"/>
              </a:rPr>
              <a:t>scan</a:t>
            </a:r>
          </a:p>
        </p:txBody>
      </p:sp>
      <p:sp>
        <p:nvSpPr>
          <p:cNvPr id="24" name="TextBox 23"/>
          <p:cNvSpPr txBox="1"/>
          <p:nvPr/>
        </p:nvSpPr>
        <p:spPr>
          <a:xfrm>
            <a:off x="10041" y="6435032"/>
            <a:ext cx="4273927" cy="400110"/>
          </a:xfrm>
          <a:prstGeom prst="rect">
            <a:avLst/>
          </a:prstGeom>
          <a:noFill/>
        </p:spPr>
        <p:txBody>
          <a:bodyPr wrap="none" rtlCol="0">
            <a:spAutoFit/>
          </a:bodyPr>
          <a:lstStyle/>
          <a:p>
            <a:r>
              <a:rPr lang="en-US" sz="1000" b="1" dirty="0"/>
              <a:t>CERN-SPS Wire Scanner </a:t>
            </a:r>
            <a:r>
              <a:rPr lang="en-US" sz="1000" b="1" dirty="0" smtClean="0"/>
              <a:t>Impedance </a:t>
            </a:r>
            <a:r>
              <a:rPr lang="en-US" sz="1000" b="1" dirty="0"/>
              <a:t>and Wire Heating Studies</a:t>
            </a:r>
            <a:endParaRPr lang="de-DE" sz="1000" dirty="0"/>
          </a:p>
          <a:p>
            <a:r>
              <a:rPr lang="en-US" sz="1000" dirty="0" err="1" smtClean="0"/>
              <a:t>E.Piselli</a:t>
            </a:r>
            <a:r>
              <a:rPr lang="en-US" sz="1000" dirty="0" smtClean="0"/>
              <a:t>, et al. IBIC </a:t>
            </a:r>
            <a:r>
              <a:rPr lang="en-US" sz="1000" dirty="0"/>
              <a:t>2014, </a:t>
            </a:r>
            <a:r>
              <a:rPr lang="en-US" sz="1000" dirty="0" smtClean="0"/>
              <a:t>Monterey</a:t>
            </a:r>
            <a:r>
              <a:rPr lang="en-US" sz="1000" dirty="0"/>
              <a:t>, California, USA </a:t>
            </a:r>
            <a:r>
              <a:rPr lang="en-US" sz="1000" dirty="0" smtClean="0"/>
              <a:t>September </a:t>
            </a:r>
            <a:r>
              <a:rPr lang="en-US" sz="1000" dirty="0"/>
              <a:t>14-18, 2014. </a:t>
            </a:r>
            <a:endParaRPr lang="de-DE" sz="1000" dirty="0"/>
          </a:p>
        </p:txBody>
      </p:sp>
      <p:pic>
        <p:nvPicPr>
          <p:cNvPr id="25" name="Picture 5" descr="scanbe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5" y="2490978"/>
            <a:ext cx="3803023" cy="259420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1296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ChangeArrowheads="1"/>
          </p:cNvSpPr>
          <p:nvPr/>
        </p:nvSpPr>
        <p:spPr bwMode="auto">
          <a:xfrm>
            <a:off x="2062163" y="1395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sp>
        <p:nvSpPr>
          <p:cNvPr id="4102" name="Rectangle 6"/>
          <p:cNvSpPr>
            <a:spLocks noChangeArrowheads="1"/>
          </p:cNvSpPr>
          <p:nvPr/>
        </p:nvSpPr>
        <p:spPr bwMode="auto">
          <a:xfrm>
            <a:off x="5257800" y="228600"/>
            <a:ext cx="38862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dirty="0">
                <a:cs typeface="Times New Roman" pitchFamily="18" charset="0"/>
              </a:rPr>
              <a:t>Opening angle </a:t>
            </a:r>
            <a:r>
              <a:rPr lang="en-US" sz="1600" dirty="0">
                <a:cs typeface="Times New Roman" pitchFamily="18" charset="0"/>
                <a:sym typeface="Symbol" pitchFamily="18" charset="2"/>
              </a:rPr>
              <a:t></a:t>
            </a:r>
            <a:r>
              <a:rPr lang="en-US" sz="1600" dirty="0">
                <a:cs typeface="Times New Roman" pitchFamily="18" charset="0"/>
              </a:rPr>
              <a:t> of SR (1/2 of cone!) for </a:t>
            </a:r>
            <a:r>
              <a:rPr lang="en-US" sz="1800" b="1" dirty="0">
                <a:latin typeface="Symbol" pitchFamily="18" charset="2"/>
                <a:cs typeface="Times New Roman" pitchFamily="18" charset="0"/>
                <a:sym typeface="Symbol" pitchFamily="18" charset="2"/>
              </a:rPr>
              <a:t>l</a:t>
            </a:r>
            <a:r>
              <a:rPr lang="en-US" sz="1800" b="1" dirty="0">
                <a:cs typeface="Times New Roman" pitchFamily="18" charset="0"/>
                <a:sym typeface="Symbol" pitchFamily="18" charset="2"/>
              </a:rPr>
              <a:t>&gt;&gt;</a:t>
            </a:r>
            <a:r>
              <a:rPr lang="en-US" sz="1800" b="1" dirty="0" err="1" smtClean="0">
                <a:latin typeface="Symbol" pitchFamily="18" charset="2"/>
                <a:cs typeface="Times New Roman" pitchFamily="18" charset="0"/>
                <a:sym typeface="Symbol" pitchFamily="18" charset="2"/>
              </a:rPr>
              <a:t>l</a:t>
            </a:r>
            <a:r>
              <a:rPr lang="en-US" sz="1800" b="1" baseline="-30000" dirty="0" err="1" smtClean="0">
                <a:cs typeface="Times New Roman" pitchFamily="18" charset="0"/>
                <a:sym typeface="Symbol" pitchFamily="18" charset="2"/>
              </a:rPr>
              <a:t>c</a:t>
            </a:r>
            <a:r>
              <a:rPr lang="en-US" sz="1800" dirty="0" smtClean="0">
                <a:cs typeface="Times New Roman" pitchFamily="18" charset="0"/>
                <a:sym typeface="Symbol" pitchFamily="18" charset="2"/>
              </a:rPr>
              <a:t>(!!!): </a:t>
            </a:r>
            <a:endParaRPr lang="en-US" sz="1800" dirty="0">
              <a:cs typeface="Times New Roman" pitchFamily="18" charset="0"/>
              <a:sym typeface="Symbol" pitchFamily="18" charset="2"/>
            </a:endParaRPr>
          </a:p>
          <a:p>
            <a:pPr eaLnBrk="0" hangingPunct="0"/>
            <a:r>
              <a:rPr lang="en-US" sz="1600" dirty="0">
                <a:cs typeface="Times New Roman" pitchFamily="18" charset="0"/>
                <a:sym typeface="Symbol" pitchFamily="18" charset="2"/>
              </a:rPr>
              <a:t>with </a:t>
            </a:r>
          </a:p>
          <a:p>
            <a:pPr eaLnBrk="0" hangingPunct="0"/>
            <a:endParaRPr lang="en-US" sz="1600" dirty="0">
              <a:cs typeface="Times New Roman" pitchFamily="18" charset="0"/>
              <a:sym typeface="Symbol" pitchFamily="18" charset="2"/>
            </a:endParaRPr>
          </a:p>
          <a:p>
            <a:pPr eaLnBrk="0" hangingPunct="0"/>
            <a:endParaRPr lang="en-US" sz="1600" dirty="0">
              <a:cs typeface="Times New Roman" pitchFamily="18" charset="0"/>
              <a:sym typeface="Symbol" pitchFamily="18" charset="2"/>
            </a:endParaRPr>
          </a:p>
          <a:p>
            <a:pPr eaLnBrk="0" hangingPunct="0"/>
            <a:endParaRPr lang="en-US" sz="1600" dirty="0">
              <a:cs typeface="Times New Roman" pitchFamily="18" charset="0"/>
              <a:sym typeface="Symbol" pitchFamily="18" charset="2"/>
            </a:endParaRPr>
          </a:p>
          <a:p>
            <a:pPr eaLnBrk="0" hangingPunct="0"/>
            <a:endParaRPr lang="en-US" sz="1600" dirty="0">
              <a:cs typeface="Times New Roman" pitchFamily="18" charset="0"/>
              <a:sym typeface="Symbol" pitchFamily="18" charset="2"/>
            </a:endParaRPr>
          </a:p>
          <a:p>
            <a:pPr eaLnBrk="0" hangingPunct="0"/>
            <a:endParaRPr lang="en-US" sz="1600" dirty="0">
              <a:cs typeface="Times New Roman" pitchFamily="18" charset="0"/>
              <a:sym typeface="Symbol" pitchFamily="18" charset="2"/>
            </a:endParaRPr>
          </a:p>
          <a:p>
            <a:pPr eaLnBrk="0" hangingPunct="0"/>
            <a:endParaRPr lang="en-US" sz="1600" dirty="0">
              <a:cs typeface="Times New Roman" pitchFamily="18" charset="0"/>
              <a:sym typeface="Symbol" pitchFamily="18" charset="2"/>
            </a:endParaRPr>
          </a:p>
          <a:p>
            <a:pPr eaLnBrk="0" hangingPunct="0">
              <a:buFont typeface="Symbol" pitchFamily="18" charset="2"/>
              <a:buChar char="g"/>
            </a:pPr>
            <a:r>
              <a:rPr lang="en-US" sz="1800" dirty="0">
                <a:cs typeface="Times New Roman" pitchFamily="18" charset="0"/>
                <a:sym typeface="Symbol" pitchFamily="18" charset="2"/>
              </a:rPr>
              <a:t>=  E/m</a:t>
            </a:r>
            <a:r>
              <a:rPr lang="en-US" sz="1800" baseline="-30000" dirty="0">
                <a:cs typeface="Times New Roman" pitchFamily="18" charset="0"/>
                <a:sym typeface="Symbol" pitchFamily="18" charset="2"/>
              </a:rPr>
              <a:t>0</a:t>
            </a:r>
            <a:r>
              <a:rPr lang="en-US" sz="1800" dirty="0">
                <a:cs typeface="Times New Roman" pitchFamily="18" charset="0"/>
                <a:sym typeface="Symbol" pitchFamily="18" charset="2"/>
              </a:rPr>
              <a:t>c</a:t>
            </a:r>
            <a:r>
              <a:rPr lang="en-US" sz="1800" baseline="30000" dirty="0">
                <a:cs typeface="Times New Roman" pitchFamily="18" charset="0"/>
                <a:sym typeface="Symbol" pitchFamily="18" charset="2"/>
              </a:rPr>
              <a:t>2 </a:t>
            </a:r>
            <a:r>
              <a:rPr lang="en-US" sz="1800" dirty="0">
                <a:cs typeface="Times New Roman" pitchFamily="18" charset="0"/>
                <a:sym typeface="Symbol" pitchFamily="18" charset="2"/>
              </a:rPr>
              <a:t>= E [MeV]/0.511 </a:t>
            </a:r>
          </a:p>
          <a:p>
            <a:pPr eaLnBrk="0" hangingPunct="0">
              <a:buFont typeface="Symbol" pitchFamily="18" charset="2"/>
              <a:buChar char="g"/>
            </a:pPr>
            <a:r>
              <a:rPr lang="en-US" sz="1800" dirty="0">
                <a:cs typeface="Times New Roman" pitchFamily="18" charset="0"/>
                <a:sym typeface="Symbol" pitchFamily="18" charset="2"/>
              </a:rPr>
              <a:t>=  23483 at 12 </a:t>
            </a:r>
            <a:r>
              <a:rPr lang="en-US" sz="1800" dirty="0" err="1">
                <a:cs typeface="Times New Roman" pitchFamily="18" charset="0"/>
                <a:sym typeface="Symbol" pitchFamily="18" charset="2"/>
              </a:rPr>
              <a:t>GeV</a:t>
            </a:r>
            <a:r>
              <a:rPr lang="en-US" sz="1800" dirty="0">
                <a:cs typeface="Times New Roman" pitchFamily="18" charset="0"/>
                <a:sym typeface="Symbol" pitchFamily="18" charset="2"/>
              </a:rPr>
              <a:t> and </a:t>
            </a:r>
          </a:p>
          <a:p>
            <a:pPr eaLnBrk="0" hangingPunct="0">
              <a:buFont typeface="Symbol" pitchFamily="18" charset="2"/>
              <a:buChar char="g"/>
            </a:pPr>
            <a:r>
              <a:rPr lang="en-US" sz="1800" dirty="0">
                <a:cs typeface="Times New Roman" pitchFamily="18" charset="0"/>
                <a:sym typeface="Symbol" pitchFamily="18" charset="2"/>
              </a:rPr>
              <a:t> = 52838 at 27 </a:t>
            </a:r>
            <a:r>
              <a:rPr lang="en-US" sz="1800" dirty="0" err="1">
                <a:cs typeface="Times New Roman" pitchFamily="18" charset="0"/>
                <a:sym typeface="Symbol" pitchFamily="18" charset="2"/>
              </a:rPr>
              <a:t>GeV</a:t>
            </a:r>
            <a:r>
              <a:rPr lang="en-US" sz="1800" dirty="0">
                <a:cs typeface="Times New Roman" pitchFamily="18" charset="0"/>
                <a:sym typeface="Symbol" pitchFamily="18" charset="2"/>
              </a:rPr>
              <a:t>  </a:t>
            </a:r>
          </a:p>
          <a:p>
            <a:pPr eaLnBrk="0" hangingPunct="0"/>
            <a:r>
              <a:rPr lang="en-US" sz="1800" dirty="0">
                <a:cs typeface="Times New Roman" pitchFamily="18" charset="0"/>
                <a:sym typeface="Symbol" pitchFamily="18" charset="2"/>
              </a:rPr>
              <a:t>Path length s:</a:t>
            </a:r>
          </a:p>
          <a:p>
            <a:pPr eaLnBrk="0" hangingPunct="0"/>
            <a:r>
              <a:rPr lang="en-US" sz="1800" dirty="0">
                <a:cs typeface="Times New Roman" pitchFamily="18" charset="0"/>
                <a:sym typeface="Symbol" pitchFamily="18" charset="2"/>
              </a:rPr>
              <a:t>s = </a:t>
            </a:r>
            <a:r>
              <a:rPr lang="en-US" sz="1800" dirty="0">
                <a:latin typeface="Symbol" pitchFamily="18" charset="2"/>
                <a:cs typeface="Times New Roman" pitchFamily="18" charset="0"/>
                <a:sym typeface="Symbol" pitchFamily="18" charset="2"/>
              </a:rPr>
              <a:t>r</a:t>
            </a:r>
            <a:endParaRPr lang="en-US" sz="1800" dirty="0">
              <a:cs typeface="Times New Roman" pitchFamily="18" charset="0"/>
            </a:endParaRPr>
          </a:p>
          <a:p>
            <a:pPr eaLnBrk="0" hangingPunct="0"/>
            <a:r>
              <a:rPr lang="en-US" sz="1800" dirty="0">
                <a:latin typeface="Symbol" pitchFamily="18" charset="2"/>
                <a:cs typeface="Times New Roman" pitchFamily="18" charset="0"/>
                <a:sym typeface="Symbol" pitchFamily="18" charset="2"/>
              </a:rPr>
              <a:t>r = </a:t>
            </a:r>
            <a:r>
              <a:rPr lang="en-US" sz="1800" dirty="0">
                <a:cs typeface="Times New Roman" pitchFamily="18" charset="0"/>
                <a:sym typeface="Symbol" pitchFamily="18" charset="2"/>
              </a:rPr>
              <a:t>Bending radius of Dipole</a:t>
            </a:r>
            <a:endParaRPr lang="en-US" sz="1800" dirty="0">
              <a:latin typeface="Symbol" pitchFamily="18" charset="2"/>
              <a:cs typeface="Times New Roman" pitchFamily="18" charset="0"/>
              <a:sym typeface="Symbol" pitchFamily="18" charset="2"/>
            </a:endParaRPr>
          </a:p>
          <a:p>
            <a:pPr eaLnBrk="0" hangingPunct="0"/>
            <a:r>
              <a:rPr lang="en-US" sz="1200" dirty="0">
                <a:latin typeface="Times New Roman"/>
                <a:cs typeface="Times New Roman" pitchFamily="18" charset="0"/>
                <a:sym typeface="Symbol" pitchFamily="18" charset="2"/>
              </a:rPr>
              <a:t> </a:t>
            </a:r>
            <a:endParaRPr lang="en-US" sz="1000" dirty="0">
              <a:latin typeface="Symbol" pitchFamily="18" charset="2"/>
              <a:cs typeface="Times New Roman" pitchFamily="18" charset="0"/>
              <a:sym typeface="Symbol" pitchFamily="18" charset="2"/>
            </a:endParaRPr>
          </a:p>
          <a:p>
            <a:pPr eaLnBrk="0" hangingPunct="0"/>
            <a:endParaRPr lang="en-US" sz="1000" dirty="0">
              <a:latin typeface="Symbol" pitchFamily="18" charset="2"/>
              <a:cs typeface="Times New Roman" pitchFamily="18" charset="0"/>
              <a:sym typeface="Symbol" pitchFamily="18" charset="2"/>
            </a:endParaRPr>
          </a:p>
          <a:p>
            <a:pPr eaLnBrk="0" hangingPunct="0"/>
            <a:endParaRPr lang="en-US" sz="1200" dirty="0">
              <a:latin typeface="Symbol" pitchFamily="18" charset="2"/>
              <a:cs typeface="Times New Roman" pitchFamily="18" charset="0"/>
              <a:sym typeface="Symbol" pitchFamily="18" charset="2"/>
            </a:endParaRPr>
          </a:p>
        </p:txBody>
      </p:sp>
      <p:graphicFrame>
        <p:nvGraphicFramePr>
          <p:cNvPr id="4101" name="Object 5"/>
          <p:cNvGraphicFramePr>
            <a:graphicFrameLocks noChangeAspect="1"/>
          </p:cNvGraphicFramePr>
          <p:nvPr>
            <p:extLst>
              <p:ext uri="{D42A27DB-BD31-4B8C-83A1-F6EECF244321}">
                <p14:modId xmlns:p14="http://schemas.microsoft.com/office/powerpoint/2010/main" val="392773504"/>
              </p:ext>
            </p:extLst>
          </p:nvPr>
        </p:nvGraphicFramePr>
        <p:xfrm>
          <a:off x="5364088" y="1293121"/>
          <a:ext cx="2819400" cy="871538"/>
        </p:xfrm>
        <a:graphic>
          <a:graphicData uri="http://schemas.openxmlformats.org/presentationml/2006/ole">
            <mc:AlternateContent xmlns:mc="http://schemas.openxmlformats.org/markup-compatibility/2006">
              <mc:Choice xmlns:v="urn:schemas-microsoft-com:vml" Requires="v">
                <p:oleObj spid="_x0000_s4200" r:id="rId4" imgW="1651000" imgH="508000" progId="Equation.3">
                  <p:embed/>
                </p:oleObj>
              </mc:Choice>
              <mc:Fallback>
                <p:oleObj r:id="rId4" imgW="1651000" imgH="50800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64088" y="1293121"/>
                        <a:ext cx="2819400" cy="8715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 name="Group 3"/>
          <p:cNvGrpSpPr/>
          <p:nvPr/>
        </p:nvGrpSpPr>
        <p:grpSpPr>
          <a:xfrm>
            <a:off x="130365" y="1249264"/>
            <a:ext cx="5019675" cy="5232499"/>
            <a:chOff x="130365" y="1249264"/>
            <a:chExt cx="5019675" cy="5232499"/>
          </a:xfrm>
        </p:grpSpPr>
        <p:grpSp>
          <p:nvGrpSpPr>
            <p:cNvPr id="4106" name="Group 10"/>
            <p:cNvGrpSpPr>
              <a:grpSpLocks/>
            </p:cNvGrpSpPr>
            <p:nvPr/>
          </p:nvGrpSpPr>
          <p:grpSpPr bwMode="auto">
            <a:xfrm>
              <a:off x="130365" y="1249264"/>
              <a:ext cx="5019675" cy="4067175"/>
              <a:chOff x="0" y="816"/>
              <a:chExt cx="3162" cy="2562"/>
            </a:xfrm>
          </p:grpSpPr>
          <p:grpSp>
            <p:nvGrpSpPr>
              <p:cNvPr id="4104" name="Group 8"/>
              <p:cNvGrpSpPr>
                <a:grpSpLocks/>
              </p:cNvGrpSpPr>
              <p:nvPr/>
            </p:nvGrpSpPr>
            <p:grpSpPr bwMode="auto">
              <a:xfrm>
                <a:off x="0" y="816"/>
                <a:ext cx="3162" cy="2562"/>
                <a:chOff x="0" y="816"/>
                <a:chExt cx="3162" cy="2562"/>
              </a:xfrm>
            </p:grpSpPr>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816"/>
                  <a:ext cx="3162" cy="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03" name="Text Box 7"/>
                <p:cNvSpPr txBox="1">
                  <a:spLocks noChangeArrowheads="1"/>
                </p:cNvSpPr>
                <p:nvPr/>
              </p:nvSpPr>
              <p:spPr bwMode="auto">
                <a:xfrm>
                  <a:off x="720" y="2400"/>
                  <a:ext cx="258"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Ψ</a:t>
                  </a:r>
                </a:p>
              </p:txBody>
            </p:sp>
          </p:grpSp>
          <p:sp>
            <p:nvSpPr>
              <p:cNvPr id="4105" name="Rectangle 9"/>
              <p:cNvSpPr>
                <a:spLocks noChangeArrowheads="1"/>
              </p:cNvSpPr>
              <p:nvPr/>
            </p:nvSpPr>
            <p:spPr bwMode="auto">
              <a:xfrm>
                <a:off x="2016" y="2809"/>
                <a:ext cx="71" cy="7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sp>
          <p:nvSpPr>
            <p:cNvPr id="4107" name="Line 11"/>
            <p:cNvSpPr>
              <a:spLocks noChangeShapeType="1"/>
            </p:cNvSpPr>
            <p:nvPr/>
          </p:nvSpPr>
          <p:spPr bwMode="auto">
            <a:xfrm>
              <a:off x="3276600" y="5013325"/>
              <a:ext cx="431800" cy="10795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4108" name="Line 12"/>
            <p:cNvSpPr>
              <a:spLocks noChangeShapeType="1"/>
            </p:cNvSpPr>
            <p:nvPr/>
          </p:nvSpPr>
          <p:spPr bwMode="auto">
            <a:xfrm flipH="1">
              <a:off x="3708400" y="5013325"/>
              <a:ext cx="503238" cy="10795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4109" name="Rectangle 13"/>
            <p:cNvSpPr>
              <a:spLocks noChangeArrowheads="1"/>
            </p:cNvSpPr>
            <p:nvPr/>
          </p:nvSpPr>
          <p:spPr bwMode="auto">
            <a:xfrm>
              <a:off x="3606800" y="6122988"/>
              <a:ext cx="215900" cy="35877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4111" name="Line 15"/>
            <p:cNvSpPr>
              <a:spLocks noChangeShapeType="1"/>
            </p:cNvSpPr>
            <p:nvPr/>
          </p:nvSpPr>
          <p:spPr bwMode="auto">
            <a:xfrm flipH="1" flipV="1">
              <a:off x="3563938" y="6021388"/>
              <a:ext cx="144462" cy="1444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4113" name="Line 17"/>
            <p:cNvSpPr>
              <a:spLocks noChangeShapeType="1"/>
            </p:cNvSpPr>
            <p:nvPr/>
          </p:nvSpPr>
          <p:spPr bwMode="auto">
            <a:xfrm flipV="1">
              <a:off x="3708400" y="6021388"/>
              <a:ext cx="215900" cy="1444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pic>
        <p:nvPicPr>
          <p:cNvPr id="4121"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39414" y="5442744"/>
            <a:ext cx="4200379" cy="1300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436096" y="4947107"/>
            <a:ext cx="2405530" cy="369332"/>
          </a:xfrm>
          <a:prstGeom prst="rect">
            <a:avLst/>
          </a:prstGeom>
          <a:noFill/>
        </p:spPr>
        <p:txBody>
          <a:bodyPr wrap="none" rtlCol="0">
            <a:spAutoFit/>
          </a:bodyPr>
          <a:lstStyle/>
          <a:p>
            <a:r>
              <a:rPr lang="en-US" sz="1800" u="sng" dirty="0" smtClean="0"/>
              <a:t>J. Flanagan (IPAC2011)</a:t>
            </a:r>
            <a:endParaRPr lang="de-DE" sz="1800" u="sng" dirty="0"/>
          </a:p>
        </p:txBody>
      </p:sp>
      <p:sp>
        <p:nvSpPr>
          <p:cNvPr id="3" name="Rectangle 2"/>
          <p:cNvSpPr/>
          <p:nvPr/>
        </p:nvSpPr>
        <p:spPr>
          <a:xfrm>
            <a:off x="4809066" y="4947107"/>
            <a:ext cx="4230727" cy="1825962"/>
          </a:xfrm>
          <a:prstGeom prst="rect">
            <a:avLst/>
          </a:prstGeom>
          <a:noFill/>
          <a:ln>
            <a:solidFill>
              <a:schemeClr val="accent6">
                <a:lumMod val="75000"/>
              </a:schemeClr>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2624138" y="2005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914400"/>
            <a:ext cx="4048125" cy="2959100"/>
          </a:xfrm>
          <a:prstGeom prst="rect">
            <a:avLst/>
          </a:prstGeom>
          <a:noFill/>
          <a:extLst>
            <a:ext uri="{909E8E84-426E-40DD-AFC4-6F175D3DCCD1}">
              <a14:hiddenFill xmlns:a14="http://schemas.microsoft.com/office/drawing/2010/main">
                <a:solidFill>
                  <a:srgbClr val="FFFFFF"/>
                </a:solidFill>
              </a14:hiddenFill>
            </a:ext>
          </a:extLst>
        </p:spPr>
      </p:pic>
      <p:sp>
        <p:nvSpPr>
          <p:cNvPr id="25604" name="Rectangle 4"/>
          <p:cNvSpPr>
            <a:spLocks noChangeArrowheads="1"/>
          </p:cNvSpPr>
          <p:nvPr/>
        </p:nvSpPr>
        <p:spPr bwMode="auto">
          <a:xfrm>
            <a:off x="304800" y="3886200"/>
            <a:ext cx="8610600" cy="2846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tabLst>
                <a:tab pos="5486400" algn="r"/>
              </a:tabLst>
            </a:pPr>
            <a:r>
              <a:rPr lang="en-US" sz="1400" dirty="0">
                <a:latin typeface="Comic Sans MS" pitchFamily="66" charset="0"/>
                <a:cs typeface="Times New Roman" pitchFamily="18" charset="0"/>
              </a:rPr>
              <a:t>Wire heating due to the LHC beam injection in the SPS (</a:t>
            </a:r>
            <a:r>
              <a:rPr lang="en-US" sz="1400" b="1" u="sng" dirty="0">
                <a:latin typeface="Comic Sans MS" pitchFamily="66" charset="0"/>
                <a:cs typeface="Times New Roman" pitchFamily="18" charset="0"/>
              </a:rPr>
              <a:t>No scan, wire in parking position</a:t>
            </a:r>
            <a:r>
              <a:rPr lang="en-US" sz="1400" dirty="0">
                <a:latin typeface="Comic Sans MS" pitchFamily="66" charset="0"/>
                <a:cs typeface="Times New Roman" pitchFamily="18" charset="0"/>
              </a:rPr>
              <a:t>). </a:t>
            </a:r>
          </a:p>
          <a:p>
            <a:pPr eaLnBrk="0" hangingPunct="0">
              <a:tabLst>
                <a:tab pos="5486400" algn="r"/>
              </a:tabLst>
            </a:pPr>
            <a:r>
              <a:rPr lang="en-US" sz="1400" dirty="0">
                <a:latin typeface="Comic Sans MS" pitchFamily="66" charset="0"/>
                <a:cs typeface="Times New Roman" pitchFamily="18" charset="0"/>
              </a:rPr>
              <a:t>The beam energy ramp/</a:t>
            </a:r>
            <a:r>
              <a:rPr lang="en-US" sz="1400" b="1" u="sng" dirty="0">
                <a:latin typeface="Comic Sans MS" pitchFamily="66" charset="0"/>
                <a:cs typeface="Times New Roman" pitchFamily="18" charset="0"/>
              </a:rPr>
              <a:t>bunch length decreasing begin t=11 s</a:t>
            </a:r>
            <a:r>
              <a:rPr lang="en-US" sz="1100" b="1" u="sng" dirty="0">
                <a:latin typeface="Comic Sans MS" pitchFamily="66" charset="0"/>
                <a:cs typeface="Times New Roman" pitchFamily="18" charset="0"/>
              </a:rPr>
              <a:t>.</a:t>
            </a:r>
            <a:endParaRPr lang="en-US" sz="1200" b="1" u="sng" dirty="0">
              <a:latin typeface="Comic Sans MS" pitchFamily="66" charset="0"/>
              <a:cs typeface="Times New Roman" pitchFamily="18" charset="0"/>
            </a:endParaRPr>
          </a:p>
          <a:p>
            <a:pPr eaLnBrk="0" hangingPunct="0">
              <a:tabLst>
                <a:tab pos="5486400" algn="r"/>
              </a:tabLst>
            </a:pPr>
            <a:r>
              <a:rPr lang="en-US" sz="900" dirty="0">
                <a:latin typeface="Comic Sans MS" pitchFamily="66" charset="0"/>
                <a:cs typeface="Times New Roman" pitchFamily="18" charset="0"/>
              </a:rPr>
              <a:t> </a:t>
            </a:r>
          </a:p>
          <a:p>
            <a:pPr eaLnBrk="0" hangingPunct="0">
              <a:tabLst>
                <a:tab pos="5486400" algn="r"/>
              </a:tabLst>
            </a:pPr>
            <a:r>
              <a:rPr lang="en-US" sz="1600" dirty="0">
                <a:latin typeface="Comic Sans MS" pitchFamily="66" charset="0"/>
                <a:cs typeface="Times New Roman" pitchFamily="18" charset="0"/>
              </a:rPr>
              <a:t>A constant current was supplied to the wire and the voltage drop across it was fed to a digital scope together with the difference between the input and output currents. The differential current (</a:t>
            </a:r>
            <a:r>
              <a:rPr lang="en-US" sz="1600" dirty="0" err="1">
                <a:latin typeface="Comic Sans MS" pitchFamily="66" charset="0"/>
                <a:cs typeface="Times New Roman" pitchFamily="18" charset="0"/>
              </a:rPr>
              <a:t>I</a:t>
            </a:r>
            <a:r>
              <a:rPr lang="en-US" sz="1600" baseline="-30000" dirty="0" err="1">
                <a:latin typeface="Comic Sans MS" pitchFamily="66" charset="0"/>
                <a:cs typeface="Times New Roman" pitchFamily="18" charset="0"/>
              </a:rPr>
              <a:t>out</a:t>
            </a:r>
            <a:r>
              <a:rPr lang="en-US" sz="1600" dirty="0" err="1">
                <a:latin typeface="Comic Sans MS" pitchFamily="66" charset="0"/>
                <a:cs typeface="Times New Roman" pitchFamily="18" charset="0"/>
              </a:rPr>
              <a:t>-I</a:t>
            </a:r>
            <a:r>
              <a:rPr lang="en-US" sz="1600" baseline="-30000" dirty="0" err="1">
                <a:latin typeface="Comic Sans MS" pitchFamily="66" charset="0"/>
                <a:cs typeface="Times New Roman" pitchFamily="18" charset="0"/>
              </a:rPr>
              <a:t>in</a:t>
            </a:r>
            <a:r>
              <a:rPr lang="en-US" sz="1600" dirty="0">
                <a:latin typeface="Comic Sans MS" pitchFamily="66" charset="0"/>
                <a:cs typeface="Times New Roman" pitchFamily="18" charset="0"/>
              </a:rPr>
              <a:t>) grow up is due to the wire heating and consequent emission of electrons for thermionic effect. Fig. WIRE5 shows such voltage and differential current evolutions during the SPS cycle with LHC type beam. </a:t>
            </a:r>
            <a:r>
              <a:rPr lang="en-US" sz="1600" b="1" u="sng" dirty="0">
                <a:latin typeface="Comic Sans MS" pitchFamily="66" charset="0"/>
                <a:cs typeface="Times New Roman" pitchFamily="18" charset="0"/>
              </a:rPr>
              <a:t>No scans were performed along this cycle. </a:t>
            </a:r>
            <a:r>
              <a:rPr lang="en-US" sz="1600" dirty="0">
                <a:latin typeface="Comic Sans MS" pitchFamily="66" charset="0"/>
                <a:cs typeface="Times New Roman" pitchFamily="18" charset="0"/>
              </a:rPr>
              <a:t>It is thus evident that the wire heating does not depend on the direct wire-beam interaction only.</a:t>
            </a:r>
          </a:p>
          <a:p>
            <a:pPr algn="just" eaLnBrk="0" hangingPunct="0">
              <a:tabLst>
                <a:tab pos="5486400" algn="r"/>
              </a:tabLst>
            </a:pPr>
            <a:r>
              <a:rPr lang="en-US" sz="1000" dirty="0">
                <a:cs typeface="Times New Roman" pitchFamily="18" charset="0"/>
              </a:rPr>
              <a:t>(From </a:t>
            </a:r>
            <a:r>
              <a:rPr lang="en-US" sz="1000" b="1" dirty="0">
                <a:cs typeface="Times New Roman" pitchFamily="18" charset="0"/>
              </a:rPr>
              <a:t>CAVITY MODE RELATED WIRE BREAKING OF THE SPS WIRE SCANNERS AND LOSS MEASUREMENTS OF WIRE MATERIALS</a:t>
            </a:r>
            <a:endParaRPr lang="en-US" sz="1100" dirty="0">
              <a:cs typeface="Times New Roman" pitchFamily="18" charset="0"/>
            </a:endParaRPr>
          </a:p>
          <a:p>
            <a:pPr algn="just" eaLnBrk="0" hangingPunct="0">
              <a:tabLst>
                <a:tab pos="5486400" algn="r"/>
              </a:tabLst>
            </a:pPr>
            <a:r>
              <a:rPr lang="de-DE" sz="1000" dirty="0">
                <a:cs typeface="Times New Roman" pitchFamily="18" charset="0"/>
              </a:rPr>
              <a:t>F. Caspers, B. </a:t>
            </a:r>
            <a:r>
              <a:rPr lang="de-DE" sz="1000" dirty="0" err="1">
                <a:cs typeface="Times New Roman" pitchFamily="18" charset="0"/>
              </a:rPr>
              <a:t>Dehning</a:t>
            </a:r>
            <a:r>
              <a:rPr lang="de-DE" sz="1000" dirty="0">
                <a:cs typeface="Times New Roman" pitchFamily="18" charset="0"/>
              </a:rPr>
              <a:t>, </a:t>
            </a:r>
            <a:r>
              <a:rPr lang="de-DE" sz="1000" dirty="0" err="1">
                <a:cs typeface="Times New Roman" pitchFamily="18" charset="0"/>
              </a:rPr>
              <a:t>E.Jensen</a:t>
            </a:r>
            <a:r>
              <a:rPr lang="de-DE" sz="1000" dirty="0">
                <a:cs typeface="Times New Roman" pitchFamily="18" charset="0"/>
              </a:rPr>
              <a:t>, J. </a:t>
            </a:r>
            <a:r>
              <a:rPr lang="de-DE" sz="1000" dirty="0" err="1">
                <a:cs typeface="Times New Roman" pitchFamily="18" charset="0"/>
              </a:rPr>
              <a:t>Koopman</a:t>
            </a:r>
            <a:r>
              <a:rPr lang="de-DE" sz="1000" dirty="0">
                <a:cs typeface="Times New Roman" pitchFamily="18" charset="0"/>
              </a:rPr>
              <a:t>, J.F. Malo, CERN, </a:t>
            </a:r>
            <a:r>
              <a:rPr lang="de-DE" sz="1000" dirty="0" err="1">
                <a:cs typeface="Times New Roman" pitchFamily="18" charset="0"/>
              </a:rPr>
              <a:t>Geneva</a:t>
            </a:r>
            <a:r>
              <a:rPr lang="de-DE" sz="1000" dirty="0">
                <a:cs typeface="Times New Roman" pitchFamily="18" charset="0"/>
              </a:rPr>
              <a:t>, </a:t>
            </a:r>
            <a:r>
              <a:rPr lang="de-DE" sz="1000" dirty="0" err="1">
                <a:cs typeface="Times New Roman" pitchFamily="18" charset="0"/>
              </a:rPr>
              <a:t>Switzerland</a:t>
            </a:r>
            <a:endParaRPr lang="en-US" sz="1100" dirty="0">
              <a:cs typeface="Times New Roman" pitchFamily="18" charset="0"/>
            </a:endParaRPr>
          </a:p>
          <a:p>
            <a:pPr eaLnBrk="0" hangingPunct="0">
              <a:tabLst>
                <a:tab pos="5486400" algn="r"/>
              </a:tabLst>
            </a:pPr>
            <a:r>
              <a:rPr lang="en-US" sz="1000" dirty="0">
                <a:cs typeface="Times New Roman" pitchFamily="18" charset="0"/>
              </a:rPr>
              <a:t>F. </a:t>
            </a:r>
            <a:r>
              <a:rPr lang="en-US" sz="1000" dirty="0" err="1">
                <a:cs typeface="Times New Roman" pitchFamily="18" charset="0"/>
              </a:rPr>
              <a:t>Roncarolo</a:t>
            </a:r>
            <a:r>
              <a:rPr lang="en-US" sz="1000" dirty="0">
                <a:cs typeface="Times New Roman" pitchFamily="18" charset="0"/>
              </a:rPr>
              <a:t>, CERN/University of Lausanne, Switzerland; DIPAC03)</a:t>
            </a:r>
            <a:r>
              <a:rPr lang="en-US" sz="1000" dirty="0"/>
              <a:t> </a:t>
            </a:r>
            <a:endParaRPr lang="en-US" dirty="0"/>
          </a:p>
        </p:txBody>
      </p:sp>
      <p:sp>
        <p:nvSpPr>
          <p:cNvPr id="25605" name="Rectangle 5"/>
          <p:cNvSpPr>
            <a:spLocks noChangeArrowheads="1"/>
          </p:cNvSpPr>
          <p:nvPr/>
        </p:nvSpPr>
        <p:spPr bwMode="auto">
          <a:xfrm>
            <a:off x="838200" y="457200"/>
            <a:ext cx="520527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457200" indent="-457200" eaLnBrk="0" hangingPunct="0"/>
            <a:r>
              <a:rPr lang="en-US" sz="1600" u="sng" dirty="0" smtClean="0">
                <a:latin typeface="Comic Sans MS" pitchFamily="66" charset="0"/>
                <a:cs typeface="Times New Roman" pitchFamily="18" charset="0"/>
              </a:rPr>
              <a:t>1b.    </a:t>
            </a:r>
            <a:r>
              <a:rPr lang="en-US" sz="1600" u="sng" dirty="0">
                <a:latin typeface="Comic Sans MS" pitchFamily="66" charset="0"/>
                <a:cs typeface="Times New Roman" pitchFamily="18" charset="0"/>
              </a:rPr>
              <a:t>Measurement of thermo-ionic </a:t>
            </a:r>
            <a:r>
              <a:rPr lang="en-US" sz="1600" u="sng" dirty="0" smtClean="0">
                <a:latin typeface="Comic Sans MS" pitchFamily="66" charset="0"/>
                <a:cs typeface="Times New Roman" pitchFamily="18" charset="0"/>
              </a:rPr>
              <a:t>emission, no scan</a:t>
            </a:r>
            <a:endParaRPr lang="en-US" sz="1600" u="sng" dirty="0">
              <a:latin typeface="Comic Sans MS" pitchFamily="66" charset="0"/>
              <a:cs typeface="Times New Roman" pitchFamily="18" charset="0"/>
            </a:endParaRPr>
          </a:p>
        </p:txBody>
      </p:sp>
      <p:cxnSp>
        <p:nvCxnSpPr>
          <p:cNvPr id="3" name="Straight Arrow Connector 2"/>
          <p:cNvCxnSpPr/>
          <p:nvPr/>
        </p:nvCxnSpPr>
        <p:spPr>
          <a:xfrm flipV="1">
            <a:off x="4538662" y="3573016"/>
            <a:ext cx="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2395538" y="2147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grpSp>
        <p:nvGrpSpPr>
          <p:cNvPr id="24579" name="Group 3"/>
          <p:cNvGrpSpPr>
            <a:grpSpLocks/>
          </p:cNvGrpSpPr>
          <p:nvPr/>
        </p:nvGrpSpPr>
        <p:grpSpPr bwMode="auto">
          <a:xfrm>
            <a:off x="2006437" y="1728788"/>
            <a:ext cx="4352925" cy="2562225"/>
            <a:chOff x="1509" y="1353"/>
            <a:chExt cx="2742" cy="1614"/>
          </a:xfrm>
        </p:grpSpPr>
        <p:pic>
          <p:nvPicPr>
            <p:cNvPr id="245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9" y="1353"/>
              <a:ext cx="2742" cy="1614"/>
            </a:xfrm>
            <a:prstGeom prst="rect">
              <a:avLst/>
            </a:prstGeom>
            <a:noFill/>
            <a:extLst>
              <a:ext uri="{909E8E84-426E-40DD-AFC4-6F175D3DCCD1}">
                <a14:hiddenFill xmlns:a14="http://schemas.microsoft.com/office/drawing/2010/main">
                  <a:solidFill>
                    <a:srgbClr val="FFFFFF"/>
                  </a:solidFill>
                </a14:hiddenFill>
              </a:ext>
            </a:extLst>
          </p:spPr>
        </p:pic>
        <p:sp>
          <p:nvSpPr>
            <p:cNvPr id="24581" name="Rectangle 5"/>
            <p:cNvSpPr>
              <a:spLocks noChangeArrowheads="1"/>
            </p:cNvSpPr>
            <p:nvPr/>
          </p:nvSpPr>
          <p:spPr bwMode="auto">
            <a:xfrm>
              <a:off x="2016" y="1584"/>
              <a:ext cx="432" cy="9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24582" name="Rectangle 6"/>
            <p:cNvSpPr>
              <a:spLocks noChangeArrowheads="1"/>
            </p:cNvSpPr>
            <p:nvPr/>
          </p:nvSpPr>
          <p:spPr bwMode="auto">
            <a:xfrm>
              <a:off x="3168" y="1824"/>
              <a:ext cx="480" cy="14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sp>
        <p:nvSpPr>
          <p:cNvPr id="24583" name="Rectangle 7"/>
          <p:cNvSpPr>
            <a:spLocks noChangeArrowheads="1"/>
          </p:cNvSpPr>
          <p:nvPr/>
        </p:nvSpPr>
        <p:spPr bwMode="auto">
          <a:xfrm>
            <a:off x="381000" y="1181879"/>
            <a:ext cx="8382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tabLst>
                <a:tab pos="5486400" algn="r"/>
              </a:tabLst>
            </a:pPr>
            <a:r>
              <a:rPr lang="en-US" sz="1600" dirty="0">
                <a:latin typeface="Comic Sans MS" pitchFamily="66" charset="0"/>
                <a:cs typeface="Times New Roman" pitchFamily="18" charset="0"/>
              </a:rPr>
              <a:t>The wire resistivity will change depending on the temperature of the wire, even without scanning.</a:t>
            </a:r>
          </a:p>
          <a:p>
            <a:pPr eaLnBrk="0" hangingPunct="0">
              <a:tabLst>
                <a:tab pos="5486400" algn="r"/>
              </a:tabLst>
            </a:pPr>
            <a:endParaRPr lang="en-US" sz="1600" dirty="0"/>
          </a:p>
        </p:txBody>
      </p:sp>
      <p:sp>
        <p:nvSpPr>
          <p:cNvPr id="24584" name="Rectangle 8"/>
          <p:cNvSpPr>
            <a:spLocks noChangeArrowheads="1"/>
          </p:cNvSpPr>
          <p:nvPr/>
        </p:nvSpPr>
        <p:spPr bwMode="auto">
          <a:xfrm>
            <a:off x="1524000" y="4437112"/>
            <a:ext cx="5638800" cy="1325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tabLst>
                <a:tab pos="5486400" algn="r"/>
              </a:tabLst>
            </a:pPr>
            <a:r>
              <a:rPr lang="en-US" sz="1700" dirty="0">
                <a:cs typeface="Times New Roman" pitchFamily="18" charset="0"/>
              </a:rPr>
              <a:t>Here: 8</a:t>
            </a:r>
            <a:r>
              <a:rPr lang="en-US" sz="1700" dirty="0">
                <a:latin typeface="Symbol" pitchFamily="18" charset="2"/>
                <a:cs typeface="Times New Roman" pitchFamily="18" charset="0"/>
              </a:rPr>
              <a:t> m</a:t>
            </a:r>
            <a:r>
              <a:rPr lang="en-US" sz="1700" dirty="0">
                <a:cs typeface="Times New Roman" pitchFamily="18" charset="0"/>
              </a:rPr>
              <a:t>m Carbon wire</a:t>
            </a:r>
          </a:p>
          <a:p>
            <a:pPr algn="just" eaLnBrk="0" hangingPunct="0">
              <a:tabLst>
                <a:tab pos="5486400" algn="r"/>
              </a:tabLst>
            </a:pPr>
            <a:r>
              <a:rPr lang="en-US" sz="1000" dirty="0">
                <a:cs typeface="Times New Roman" pitchFamily="18" charset="0"/>
              </a:rPr>
              <a:t>(from OBSERVATION OF THERMAL EFFECTS ON THE LEP WIRE SCANNERS. By J. Camas, C. Fischer, J.J. Gras, R. Jung, J. </a:t>
            </a:r>
            <a:r>
              <a:rPr lang="en-US" sz="1000" dirty="0" err="1">
                <a:cs typeface="Times New Roman" pitchFamily="18" charset="0"/>
              </a:rPr>
              <a:t>Koopman</a:t>
            </a:r>
            <a:r>
              <a:rPr lang="en-US" sz="1000" dirty="0">
                <a:cs typeface="Times New Roman" pitchFamily="18" charset="0"/>
              </a:rPr>
              <a:t> (CERN). CERN-SL-95-20-BI, May 1995. 4pp. Presented at the 16th Particle Accelerator Conference - PAC 95, Dallas, TX, USA, 1 - 5 May 1995. Published in IEEE PAC 1995:2649-2651)</a:t>
            </a:r>
            <a:endParaRPr lang="en-US" sz="1100" dirty="0">
              <a:cs typeface="Times New Roman" pitchFamily="18" charset="0"/>
            </a:endParaRPr>
          </a:p>
          <a:p>
            <a:pPr eaLnBrk="0" hangingPunct="0">
              <a:tabLst>
                <a:tab pos="5486400" algn="r"/>
              </a:tabLst>
            </a:pPr>
            <a:endParaRPr lang="en-US" dirty="0"/>
          </a:p>
        </p:txBody>
      </p:sp>
      <p:sp>
        <p:nvSpPr>
          <p:cNvPr id="24585" name="Rectangle 9"/>
          <p:cNvSpPr>
            <a:spLocks noChangeArrowheads="1"/>
          </p:cNvSpPr>
          <p:nvPr/>
        </p:nvSpPr>
        <p:spPr bwMode="auto">
          <a:xfrm>
            <a:off x="457200" y="609600"/>
            <a:ext cx="362310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600" u="sng" dirty="0" smtClean="0">
                <a:latin typeface="Comic Sans MS" pitchFamily="66" charset="0"/>
                <a:cs typeface="Times New Roman" pitchFamily="18" charset="0"/>
              </a:rPr>
              <a:t>2.   Measurement </a:t>
            </a:r>
            <a:r>
              <a:rPr lang="en-US" sz="1600" u="sng" dirty="0">
                <a:latin typeface="Comic Sans MS" pitchFamily="66" charset="0"/>
                <a:cs typeface="Times New Roman" pitchFamily="18" charset="0"/>
              </a:rPr>
              <a:t>of wire resistivity</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2452688" y="23812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sp>
        <p:nvSpPr>
          <p:cNvPr id="26627" name="Text Box 3"/>
          <p:cNvSpPr txBox="1">
            <a:spLocks noChangeArrowheads="1"/>
          </p:cNvSpPr>
          <p:nvPr/>
        </p:nvSpPr>
        <p:spPr bwMode="auto">
          <a:xfrm>
            <a:off x="7239000" y="43434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endParaRPr lang="en-GB"/>
          </a:p>
        </p:txBody>
      </p:sp>
      <p:sp>
        <p:nvSpPr>
          <p:cNvPr id="26628" name="Rectangle 4"/>
          <p:cNvSpPr>
            <a:spLocks noChangeArrowheads="1"/>
          </p:cNvSpPr>
          <p:nvPr/>
        </p:nvSpPr>
        <p:spPr bwMode="auto">
          <a:xfrm>
            <a:off x="381000" y="4419600"/>
            <a:ext cx="8458200" cy="2046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tabLst>
                <a:tab pos="5486400" algn="r"/>
              </a:tabLst>
            </a:pPr>
            <a:r>
              <a:rPr lang="en-US" sz="1600" dirty="0">
                <a:latin typeface="Comic Sans MS" pitchFamily="66" charset="0"/>
                <a:cs typeface="Times New Roman" pitchFamily="18" charset="0"/>
              </a:rPr>
              <a:t>Digitized video recording of an 8 </a:t>
            </a:r>
            <a:r>
              <a:rPr lang="en-US" sz="1600" dirty="0">
                <a:latin typeface="Symbol" pitchFamily="18" charset="2"/>
                <a:cs typeface="Times New Roman" pitchFamily="18" charset="0"/>
              </a:rPr>
              <a:t>m</a:t>
            </a:r>
            <a:r>
              <a:rPr lang="en-US" sz="1600" dirty="0">
                <a:latin typeface="Comic Sans MS" pitchFamily="66" charset="0"/>
                <a:cs typeface="Times New Roman" pitchFamily="18" charset="0"/>
              </a:rPr>
              <a:t>m carbon wire scanning a 0.8 mA beam. The wire is parallel to the horizontal axis, and the light intensity is plotted along the vertical axis (arbitrary units). Successive profiles are separated by 20 </a:t>
            </a:r>
            <a:r>
              <a:rPr lang="en-US" sz="1600" dirty="0" err="1">
                <a:latin typeface="Comic Sans MS" pitchFamily="66" charset="0"/>
                <a:cs typeface="Times New Roman" pitchFamily="18" charset="0"/>
              </a:rPr>
              <a:t>ms.</a:t>
            </a:r>
            <a:r>
              <a:rPr lang="en-US" sz="1600" dirty="0">
                <a:latin typeface="Comic Sans MS" pitchFamily="66" charset="0"/>
                <a:cs typeface="Times New Roman" pitchFamily="18" charset="0"/>
              </a:rPr>
              <a:t> The central spot corresponds to the passage of the wire through the beam. Thus, RF heating led to (huge) thermal glowing before the beam interacts with the wire. </a:t>
            </a:r>
            <a:endParaRPr lang="en-US" sz="1600" dirty="0" smtClean="0">
              <a:latin typeface="Comic Sans MS" pitchFamily="66" charset="0"/>
              <a:cs typeface="Times New Roman" pitchFamily="18" charset="0"/>
            </a:endParaRPr>
          </a:p>
          <a:p>
            <a:pPr eaLnBrk="0" hangingPunct="0">
              <a:tabLst>
                <a:tab pos="5486400" algn="r"/>
              </a:tabLst>
            </a:pPr>
            <a:endParaRPr lang="en-US" sz="1700" dirty="0">
              <a:latin typeface="Comic Sans MS" pitchFamily="66" charset="0"/>
              <a:cs typeface="Times New Roman" pitchFamily="18" charset="0"/>
            </a:endParaRPr>
          </a:p>
          <a:p>
            <a:pPr algn="just" eaLnBrk="0" hangingPunct="0">
              <a:tabLst>
                <a:tab pos="5486400" algn="r"/>
              </a:tabLst>
            </a:pPr>
            <a:r>
              <a:rPr lang="en-US" sz="1000" dirty="0">
                <a:cs typeface="Times New Roman" pitchFamily="18" charset="0"/>
              </a:rPr>
              <a:t>(from: QUARTZ WIRES VERSUS CARBON FIBERS FOR IMPROVED BEAM HANDLING CAPACITY OF THE LEP WIRE SCANNERS.</a:t>
            </a:r>
            <a:endParaRPr lang="en-US" sz="1100" dirty="0">
              <a:cs typeface="Times New Roman" pitchFamily="18" charset="0"/>
            </a:endParaRPr>
          </a:p>
          <a:p>
            <a:pPr eaLnBrk="0" hangingPunct="0">
              <a:tabLst>
                <a:tab pos="5486400" algn="r"/>
              </a:tabLst>
            </a:pPr>
            <a:r>
              <a:rPr lang="en-US" sz="1000" dirty="0">
                <a:cs typeface="Times New Roman" pitchFamily="18" charset="0"/>
              </a:rPr>
              <a:t>By C. Fischer, R. Jung, J. </a:t>
            </a:r>
            <a:r>
              <a:rPr lang="en-US" sz="1000" dirty="0" err="1">
                <a:cs typeface="Times New Roman" pitchFamily="18" charset="0"/>
              </a:rPr>
              <a:t>Koopman</a:t>
            </a:r>
            <a:r>
              <a:rPr lang="en-US" sz="1000" dirty="0">
                <a:cs typeface="Times New Roman" pitchFamily="18" charset="0"/>
              </a:rPr>
              <a:t> (CERN). CERN-SL-96-09-BI, May 1996. 8pp. Talk given at 7th Beam Instrumentation Workshop (BIW 96), Argonne, IL, 6-9 May 1996.</a:t>
            </a:r>
            <a:r>
              <a:rPr lang="en-US" sz="1000" dirty="0"/>
              <a:t> </a:t>
            </a:r>
            <a:endParaRPr lang="en-US" dirty="0"/>
          </a:p>
        </p:txBody>
      </p:sp>
      <p:grpSp>
        <p:nvGrpSpPr>
          <p:cNvPr id="26629" name="Group 5"/>
          <p:cNvGrpSpPr>
            <a:grpSpLocks/>
          </p:cNvGrpSpPr>
          <p:nvPr/>
        </p:nvGrpSpPr>
        <p:grpSpPr bwMode="auto">
          <a:xfrm>
            <a:off x="1600200" y="1295400"/>
            <a:ext cx="6210300" cy="3048000"/>
            <a:chOff x="1008" y="816"/>
            <a:chExt cx="3912" cy="1920"/>
          </a:xfrm>
        </p:grpSpPr>
        <p:pic>
          <p:nvPicPr>
            <p:cNvPr id="266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2" y="912"/>
              <a:ext cx="2670" cy="1320"/>
            </a:xfrm>
            <a:prstGeom prst="rect">
              <a:avLst/>
            </a:prstGeom>
            <a:noFill/>
            <a:extLst>
              <a:ext uri="{909E8E84-426E-40DD-AFC4-6F175D3DCCD1}">
                <a14:hiddenFill xmlns:a14="http://schemas.microsoft.com/office/drawing/2010/main">
                  <a:solidFill>
                    <a:srgbClr val="FFFFFF"/>
                  </a:solidFill>
                </a14:hiddenFill>
              </a:ext>
            </a:extLst>
          </p:spPr>
        </p:pic>
        <p:sp>
          <p:nvSpPr>
            <p:cNvPr id="26631" name="Line 7"/>
            <p:cNvSpPr>
              <a:spLocks noChangeShapeType="1"/>
            </p:cNvSpPr>
            <p:nvPr/>
          </p:nvSpPr>
          <p:spPr bwMode="auto">
            <a:xfrm flipV="1">
              <a:off x="1728" y="1920"/>
              <a:ext cx="2592" cy="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6632" name="Text Box 8"/>
            <p:cNvSpPr txBox="1">
              <a:spLocks noChangeArrowheads="1"/>
            </p:cNvSpPr>
            <p:nvPr/>
          </p:nvSpPr>
          <p:spPr bwMode="auto">
            <a:xfrm>
              <a:off x="4272" y="1824"/>
              <a:ext cx="64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400"/>
                <a:t>Wire length</a:t>
              </a:r>
            </a:p>
          </p:txBody>
        </p:sp>
        <p:sp>
          <p:nvSpPr>
            <p:cNvPr id="26633" name="Line 9"/>
            <p:cNvSpPr>
              <a:spLocks noChangeShapeType="1"/>
            </p:cNvSpPr>
            <p:nvPr/>
          </p:nvSpPr>
          <p:spPr bwMode="auto">
            <a:xfrm flipH="1" flipV="1">
              <a:off x="1920" y="1056"/>
              <a:ext cx="1200" cy="1536"/>
            </a:xfrm>
            <a:prstGeom prst="line">
              <a:avLst/>
            </a:prstGeom>
            <a:noFill/>
            <a:ln w="5397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6634" name="Text Box 10"/>
            <p:cNvSpPr txBox="1">
              <a:spLocks noChangeArrowheads="1"/>
            </p:cNvSpPr>
            <p:nvPr/>
          </p:nvSpPr>
          <p:spPr bwMode="auto">
            <a:xfrm>
              <a:off x="2928" y="2544"/>
              <a:ext cx="35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400"/>
                <a:t>beam</a:t>
              </a:r>
            </a:p>
          </p:txBody>
        </p:sp>
        <p:sp>
          <p:nvSpPr>
            <p:cNvPr id="26635" name="Line 11"/>
            <p:cNvSpPr>
              <a:spLocks noChangeShapeType="1"/>
            </p:cNvSpPr>
            <p:nvPr/>
          </p:nvSpPr>
          <p:spPr bwMode="auto">
            <a:xfrm flipH="1" flipV="1">
              <a:off x="1248" y="1584"/>
              <a:ext cx="480" cy="62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6636" name="Text Box 12"/>
            <p:cNvSpPr txBox="1">
              <a:spLocks noChangeArrowheads="1"/>
            </p:cNvSpPr>
            <p:nvPr/>
          </p:nvSpPr>
          <p:spPr bwMode="auto">
            <a:xfrm>
              <a:off x="1008" y="1392"/>
              <a:ext cx="3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400"/>
                <a:t>time</a:t>
              </a:r>
            </a:p>
          </p:txBody>
        </p:sp>
        <p:sp>
          <p:nvSpPr>
            <p:cNvPr id="26637" name="Text Box 13"/>
            <p:cNvSpPr txBox="1">
              <a:spLocks noChangeArrowheads="1"/>
            </p:cNvSpPr>
            <p:nvPr/>
          </p:nvSpPr>
          <p:spPr bwMode="auto">
            <a:xfrm>
              <a:off x="3600" y="816"/>
              <a:ext cx="77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400"/>
                <a:t>Light intensity</a:t>
              </a:r>
            </a:p>
          </p:txBody>
        </p:sp>
        <p:sp>
          <p:nvSpPr>
            <p:cNvPr id="26638" name="Line 14"/>
            <p:cNvSpPr>
              <a:spLocks noChangeShapeType="1"/>
            </p:cNvSpPr>
            <p:nvPr/>
          </p:nvSpPr>
          <p:spPr bwMode="auto">
            <a:xfrm flipV="1">
              <a:off x="3744" y="1008"/>
              <a:ext cx="48"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sp>
        <p:nvSpPr>
          <p:cNvPr id="26639" name="Rectangle 15"/>
          <p:cNvSpPr>
            <a:spLocks noChangeArrowheads="1"/>
          </p:cNvSpPr>
          <p:nvPr/>
        </p:nvSpPr>
        <p:spPr bwMode="auto">
          <a:xfrm>
            <a:off x="914400" y="533400"/>
            <a:ext cx="396615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457200" indent="-457200" eaLnBrk="0" hangingPunct="0"/>
            <a:r>
              <a:rPr lang="en-US" sz="1600" u="sng" dirty="0">
                <a:latin typeface="Comic Sans MS" pitchFamily="66" charset="0"/>
                <a:cs typeface="Times New Roman" pitchFamily="18" charset="0"/>
              </a:rPr>
              <a:t>3</a:t>
            </a:r>
            <a:r>
              <a:rPr lang="en-US" sz="1600" u="sng" dirty="0" smtClean="0">
                <a:latin typeface="Comic Sans MS" pitchFamily="66" charset="0"/>
                <a:cs typeface="Times New Roman" pitchFamily="18" charset="0"/>
              </a:rPr>
              <a:t>.    </a:t>
            </a:r>
            <a:r>
              <a:rPr lang="en-US" sz="1600" u="sng" dirty="0">
                <a:latin typeface="Comic Sans MS" pitchFamily="66" charset="0"/>
                <a:cs typeface="Times New Roman" pitchFamily="18" charset="0"/>
              </a:rPr>
              <a:t>Optical observation of glowing wire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422" name="Picture 6" descr="C:\Documents and Settings\kay\Desktop\wire2.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8494" y="919560"/>
            <a:ext cx="5010150" cy="3800475"/>
          </a:xfrm>
          <a:prstGeom prst="rect">
            <a:avLst/>
          </a:prstGeom>
          <a:noFill/>
          <a:extLst>
            <a:ext uri="{909E8E84-426E-40DD-AFC4-6F175D3DCCD1}">
              <a14:hiddenFill xmlns:a14="http://schemas.microsoft.com/office/drawing/2010/main">
                <a:solidFill>
                  <a:srgbClr val="FFFFFF"/>
                </a:solidFill>
              </a14:hiddenFill>
            </a:ext>
          </a:extLst>
        </p:spPr>
      </p:pic>
      <p:sp>
        <p:nvSpPr>
          <p:cNvPr id="27650" name="Rectangle 2"/>
          <p:cNvSpPr>
            <a:spLocks noChangeArrowheads="1"/>
          </p:cNvSpPr>
          <p:nvPr/>
        </p:nvSpPr>
        <p:spPr bwMode="auto">
          <a:xfrm>
            <a:off x="914400" y="457200"/>
            <a:ext cx="559319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457200" indent="-457200" eaLnBrk="0" hangingPunct="0"/>
            <a:r>
              <a:rPr lang="en-US" sz="1600" u="sng" dirty="0">
                <a:latin typeface="Comic Sans MS" pitchFamily="66" charset="0"/>
                <a:cs typeface="Times New Roman" pitchFamily="18" charset="0"/>
              </a:rPr>
              <a:t>4</a:t>
            </a:r>
            <a:r>
              <a:rPr lang="en-US" sz="1600" u="sng" dirty="0" smtClean="0">
                <a:latin typeface="Comic Sans MS" pitchFamily="66" charset="0"/>
                <a:cs typeface="Times New Roman" pitchFamily="18" charset="0"/>
              </a:rPr>
              <a:t>.    </a:t>
            </a:r>
            <a:r>
              <a:rPr lang="en-US" sz="1600" u="sng" dirty="0">
                <a:latin typeface="Comic Sans MS" pitchFamily="66" charset="0"/>
                <a:cs typeface="Times New Roman" pitchFamily="18" charset="0"/>
              </a:rPr>
              <a:t>Measurement of RF coupling with spectrum analyzer</a:t>
            </a:r>
          </a:p>
        </p:txBody>
      </p:sp>
      <p:sp>
        <p:nvSpPr>
          <p:cNvPr id="27651" name="Rectangle 3"/>
          <p:cNvSpPr>
            <a:spLocks noChangeArrowheads="1"/>
          </p:cNvSpPr>
          <p:nvPr/>
        </p:nvSpPr>
        <p:spPr bwMode="auto">
          <a:xfrm>
            <a:off x="2262188" y="18145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sp>
        <p:nvSpPr>
          <p:cNvPr id="27654" name="Text Box 6"/>
          <p:cNvSpPr txBox="1">
            <a:spLocks noChangeArrowheads="1"/>
          </p:cNvSpPr>
          <p:nvPr/>
        </p:nvSpPr>
        <p:spPr bwMode="auto">
          <a:xfrm>
            <a:off x="1547664" y="6062133"/>
            <a:ext cx="4665060" cy="584775"/>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285750" indent="-285750" eaLnBrk="0" hangingPunct="0">
              <a:buFont typeface="Arial" pitchFamily="34" charset="0"/>
              <a:buChar char="•"/>
            </a:pPr>
            <a:r>
              <a:rPr lang="en-US" sz="1600" dirty="0" smtClean="0">
                <a:solidFill>
                  <a:srgbClr val="0000FF"/>
                </a:solidFill>
                <a:cs typeface="Times New Roman" pitchFamily="18" charset="0"/>
              </a:rPr>
              <a:t>Damping </a:t>
            </a:r>
            <a:r>
              <a:rPr lang="en-US" sz="1600" dirty="0">
                <a:solidFill>
                  <a:srgbClr val="0000FF"/>
                </a:solidFill>
                <a:cs typeface="Times New Roman" pitchFamily="18" charset="0"/>
              </a:rPr>
              <a:t>of Higher Order Modes with Ferrites </a:t>
            </a:r>
            <a:r>
              <a:rPr lang="en-US" sz="1600" b="1" u="sng" dirty="0">
                <a:solidFill>
                  <a:srgbClr val="0000FF"/>
                </a:solidFill>
                <a:cs typeface="Times New Roman" pitchFamily="18" charset="0"/>
              </a:rPr>
              <a:t>etc.</a:t>
            </a:r>
          </a:p>
          <a:p>
            <a:pPr marL="285750" indent="-285750" eaLnBrk="0" hangingPunct="0">
              <a:buFont typeface="Arial" pitchFamily="34" charset="0"/>
              <a:buChar char="•"/>
            </a:pPr>
            <a:r>
              <a:rPr lang="en-US" sz="1600" b="1" dirty="0" smtClean="0">
                <a:solidFill>
                  <a:srgbClr val="0000FF"/>
                </a:solidFill>
                <a:cs typeface="Times New Roman" pitchFamily="18" charset="0"/>
              </a:rPr>
              <a:t>Non </a:t>
            </a:r>
            <a:r>
              <a:rPr lang="en-US" sz="1600" b="1" dirty="0">
                <a:solidFill>
                  <a:srgbClr val="0000FF"/>
                </a:solidFill>
                <a:cs typeface="Times New Roman" pitchFamily="18" charset="0"/>
              </a:rPr>
              <a:t>conducting wires</a:t>
            </a:r>
            <a:endParaRPr lang="en-GB" sz="1600" b="1" dirty="0">
              <a:solidFill>
                <a:srgbClr val="0000FF"/>
              </a:solidFill>
              <a:cs typeface="Times New Roman" pitchFamily="18" charset="0"/>
            </a:endParaRPr>
          </a:p>
        </p:txBody>
      </p:sp>
      <p:sp>
        <p:nvSpPr>
          <p:cNvPr id="27655" name="Text Box 7"/>
          <p:cNvSpPr txBox="1">
            <a:spLocks noChangeArrowheads="1"/>
          </p:cNvSpPr>
          <p:nvPr/>
        </p:nvSpPr>
        <p:spPr bwMode="auto">
          <a:xfrm>
            <a:off x="1907704" y="5589240"/>
            <a:ext cx="4211730" cy="369332"/>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u="sng" dirty="0">
                <a:solidFill>
                  <a:srgbClr val="0000FF"/>
                </a:solidFill>
                <a:cs typeface="Times New Roman" pitchFamily="18" charset="0"/>
              </a:rPr>
              <a:t>What are solutions for the problems 1-4?</a:t>
            </a:r>
            <a:endParaRPr lang="en-GB" sz="1800" b="1" u="sng" dirty="0">
              <a:solidFill>
                <a:srgbClr val="0000FF"/>
              </a:solidFill>
              <a:cs typeface="Times New Roman" pitchFamily="18" charset="0"/>
            </a:endParaRPr>
          </a:p>
        </p:txBody>
      </p:sp>
      <p:pic>
        <p:nvPicPr>
          <p:cNvPr id="188421" name="Picture 5" descr="C:\Documents and Settings\kay\Desktop\wire1.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8494" y="919559"/>
            <a:ext cx="5010150" cy="3800475"/>
          </a:xfrm>
          <a:prstGeom prst="rect">
            <a:avLst/>
          </a:prstGeom>
          <a:noFill/>
          <a:extLst>
            <a:ext uri="{909E8E84-426E-40DD-AFC4-6F175D3DCCD1}">
              <a14:hiddenFill xmlns:a14="http://schemas.microsoft.com/office/drawing/2010/main">
                <a:solidFill>
                  <a:srgbClr val="FFFFFF"/>
                </a:solidFill>
              </a14:hiddenFill>
            </a:ext>
          </a:extLst>
        </p:spPr>
      </p:pic>
      <p:sp>
        <p:nvSpPr>
          <p:cNvPr id="27653" name="Rectangle 5"/>
          <p:cNvSpPr>
            <a:spLocks noChangeArrowheads="1"/>
          </p:cNvSpPr>
          <p:nvPr/>
        </p:nvSpPr>
        <p:spPr bwMode="auto">
          <a:xfrm>
            <a:off x="304800" y="4365104"/>
            <a:ext cx="8077200"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tabLst>
                <a:tab pos="5486400" algn="r"/>
              </a:tabLst>
            </a:pPr>
            <a:r>
              <a:rPr lang="en-US" sz="1400" dirty="0">
                <a:latin typeface="Comic Sans MS" pitchFamily="66" charset="0"/>
                <a:cs typeface="Times New Roman" pitchFamily="18" charset="0"/>
              </a:rPr>
              <a:t>Resonant cavity signal in presence of Carbon (36 </a:t>
            </a:r>
            <a:r>
              <a:rPr lang="en-US" sz="1400" dirty="0">
                <a:latin typeface="Symbol" pitchFamily="18" charset="2"/>
                <a:cs typeface="Times New Roman" pitchFamily="18" charset="0"/>
              </a:rPr>
              <a:t>m</a:t>
            </a:r>
            <a:r>
              <a:rPr lang="en-US" sz="1400" dirty="0">
                <a:latin typeface="Comic Sans MS" pitchFamily="66" charset="0"/>
                <a:cs typeface="Times New Roman" pitchFamily="18" charset="0"/>
              </a:rPr>
              <a:t>m), Silicon Carbide and Quartz wires</a:t>
            </a:r>
            <a:endParaRPr lang="en-US" sz="1600" dirty="0">
              <a:latin typeface="Comic Sans MS" pitchFamily="66" charset="0"/>
              <a:cs typeface="Times New Roman" pitchFamily="18" charset="0"/>
            </a:endParaRPr>
          </a:p>
          <a:p>
            <a:pPr algn="just" eaLnBrk="0" hangingPunct="0">
              <a:tabLst>
                <a:tab pos="5486400" algn="r"/>
              </a:tabLst>
            </a:pPr>
            <a:r>
              <a:rPr lang="en-US" sz="1600" dirty="0">
                <a:latin typeface="Comic Sans MS" pitchFamily="66" charset="0"/>
                <a:cs typeface="Times New Roman" pitchFamily="18" charset="0"/>
              </a:rPr>
              <a:t> </a:t>
            </a:r>
          </a:p>
          <a:p>
            <a:pPr eaLnBrk="0" hangingPunct="0">
              <a:tabLst>
                <a:tab pos="5486400" algn="r"/>
              </a:tabLst>
            </a:pPr>
            <a:r>
              <a:rPr lang="en-US" sz="1600" dirty="0">
                <a:latin typeface="Comic Sans MS" pitchFamily="66" charset="0"/>
                <a:cs typeface="Times New Roman" pitchFamily="18" charset="0"/>
              </a:rPr>
              <a:t>The plot qualitatively proves the RF power absorption of </a:t>
            </a:r>
            <a:r>
              <a:rPr lang="en-US" sz="1600" dirty="0" smtClean="0">
                <a:latin typeface="Comic Sans MS" pitchFamily="66" charset="0"/>
                <a:cs typeface="Times New Roman" pitchFamily="18" charset="0"/>
              </a:rPr>
              <a:t>Carbon. The Absorbed </a:t>
            </a:r>
            <a:r>
              <a:rPr lang="en-US" sz="1600" dirty="0">
                <a:latin typeface="Comic Sans MS" pitchFamily="66" charset="0"/>
                <a:cs typeface="Times New Roman" pitchFamily="18" charset="0"/>
              </a:rPr>
              <a:t>energy is mainly converted into heat.</a:t>
            </a:r>
            <a:r>
              <a:rPr lang="en-US" sz="900" dirty="0">
                <a:latin typeface="Comic Sans MS" pitchFamily="66" charset="0"/>
              </a:rPr>
              <a:t> </a:t>
            </a:r>
            <a:endParaRPr lang="en-US" sz="2000" dirty="0">
              <a:latin typeface="Comic Sans MS" pitchFamily="66" charset="0"/>
            </a:endParaRPr>
          </a:p>
        </p:txBody>
      </p:sp>
      <p:sp>
        <p:nvSpPr>
          <p:cNvPr id="9" name="Rectangle 5"/>
          <p:cNvSpPr>
            <a:spLocks noChangeArrowheads="1"/>
          </p:cNvSpPr>
          <p:nvPr/>
        </p:nvSpPr>
        <p:spPr bwMode="auto">
          <a:xfrm>
            <a:off x="150912" y="4360255"/>
            <a:ext cx="807720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tabLst>
                <a:tab pos="5486400" algn="r"/>
              </a:tabLst>
            </a:pPr>
            <a:r>
              <a:rPr lang="en-US" sz="1400" dirty="0">
                <a:latin typeface="Comic Sans MS" pitchFamily="66" charset="0"/>
                <a:cs typeface="Times New Roman" pitchFamily="18" charset="0"/>
              </a:rPr>
              <a:t>Resonant cavity signal in presence of Carbon (36 </a:t>
            </a:r>
            <a:r>
              <a:rPr lang="en-US" sz="1400" dirty="0">
                <a:latin typeface="Symbol" pitchFamily="18" charset="2"/>
                <a:cs typeface="Times New Roman" pitchFamily="18" charset="0"/>
              </a:rPr>
              <a:t>m</a:t>
            </a:r>
            <a:r>
              <a:rPr lang="en-US" sz="1400" dirty="0">
                <a:latin typeface="Comic Sans MS" pitchFamily="66" charset="0"/>
                <a:cs typeface="Times New Roman" pitchFamily="18" charset="0"/>
              </a:rPr>
              <a:t>m), Silicon Carbide and Quartz wires</a:t>
            </a:r>
            <a:endParaRPr lang="en-US" sz="1600" dirty="0">
              <a:latin typeface="Comic Sans MS" pitchFamily="66" charset="0"/>
              <a:cs typeface="Times New Roman" pitchFamily="18" charset="0"/>
            </a:endParaRPr>
          </a:p>
          <a:p>
            <a:pPr algn="just" eaLnBrk="0" hangingPunct="0">
              <a:tabLst>
                <a:tab pos="5486400" algn="r"/>
              </a:tabLst>
            </a:pPr>
            <a:r>
              <a:rPr lang="en-US" sz="1600" dirty="0">
                <a:latin typeface="Comic Sans MS" pitchFamily="66" charset="0"/>
                <a:cs typeface="Times New Roman" pitchFamily="18" charset="0"/>
              </a:rPr>
              <a:t> </a:t>
            </a:r>
          </a:p>
          <a:p>
            <a:pPr eaLnBrk="0" hangingPunct="0">
              <a:tabLst>
                <a:tab pos="5486400" algn="r"/>
              </a:tabLst>
            </a:pPr>
            <a:r>
              <a:rPr lang="en-US" sz="1600" dirty="0">
                <a:latin typeface="Comic Sans MS" pitchFamily="66" charset="0"/>
                <a:cs typeface="Times New Roman" pitchFamily="18" charset="0"/>
              </a:rPr>
              <a:t>The plot qualitatively proves the RF power absorption of Carbon, and the non-absorption of Silicon Carbide and Quartz. Absorbed energy is mainly converted into heat.</a:t>
            </a:r>
            <a:r>
              <a:rPr lang="en-US" sz="900" dirty="0">
                <a:latin typeface="Comic Sans MS" pitchFamily="66" charset="0"/>
              </a:rPr>
              <a:t> </a:t>
            </a:r>
            <a:endParaRPr lang="en-US" sz="20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765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8421"/>
                                        </p:tgtEl>
                                        <p:attrNameLst>
                                          <p:attrName>style.visibility</p:attrName>
                                        </p:attrNameLst>
                                      </p:cBhvr>
                                      <p:to>
                                        <p:strVal val="visible"/>
                                      </p:to>
                                    </p:set>
                                  </p:childTnLst>
                                </p:cTn>
                              </p:par>
                              <p:par>
                                <p:cTn id="9" presetID="1" presetClass="exit" presetSubtype="0" fill="hold" grpId="0" nodeType="withEffect">
                                  <p:stCondLst>
                                    <p:cond delay="0"/>
                                  </p:stCondLst>
                                  <p:childTnLst>
                                    <p:set>
                                      <p:cBhvr>
                                        <p:cTn id="10" dur="1" fill="hold">
                                          <p:stCondLst>
                                            <p:cond delay="0"/>
                                          </p:stCondLst>
                                        </p:cTn>
                                        <p:tgtEl>
                                          <p:spTgt spid="2765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4" grpId="0" animBg="1" autoUpdateAnimBg="0"/>
      <p:bldP spid="27653" grpId="0"/>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4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913270"/>
            <a:ext cx="4182417" cy="2911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14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05520"/>
            <a:ext cx="3214514" cy="380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14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12163"/>
            <a:ext cx="4087717" cy="3351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149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77848" y="3474392"/>
            <a:ext cx="4113917" cy="30192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394026" y="2898328"/>
            <a:ext cx="1806905" cy="830997"/>
          </a:xfrm>
          <a:prstGeom prst="rect">
            <a:avLst/>
          </a:prstGeom>
          <a:noFill/>
        </p:spPr>
        <p:txBody>
          <a:bodyPr wrap="none" rtlCol="0">
            <a:spAutoFit/>
          </a:bodyPr>
          <a:lstStyle/>
          <a:p>
            <a:r>
              <a:rPr lang="en-US" sz="1600" dirty="0" smtClean="0"/>
              <a:t>Lab. Measurements</a:t>
            </a:r>
          </a:p>
          <a:p>
            <a:endParaRPr lang="en-US" sz="1600" dirty="0"/>
          </a:p>
          <a:p>
            <a:r>
              <a:rPr lang="en-US" sz="1600" dirty="0" smtClean="0"/>
              <a:t>CST Simulations</a:t>
            </a:r>
            <a:endParaRPr lang="de-DE" sz="1600" dirty="0"/>
          </a:p>
        </p:txBody>
      </p:sp>
      <p:cxnSp>
        <p:nvCxnSpPr>
          <p:cNvPr id="4" name="Straight Arrow Connector 3"/>
          <p:cNvCxnSpPr>
            <a:stCxn id="2" idx="0"/>
          </p:cNvCxnSpPr>
          <p:nvPr/>
        </p:nvCxnSpPr>
        <p:spPr>
          <a:xfrm flipV="1">
            <a:off x="4297479" y="2322264"/>
            <a:ext cx="778577" cy="5760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499992" y="3729325"/>
            <a:ext cx="576064" cy="46514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724128" y="3518021"/>
            <a:ext cx="995785" cy="461665"/>
          </a:xfrm>
          <a:prstGeom prst="rect">
            <a:avLst/>
          </a:prstGeom>
          <a:noFill/>
          <a:ln>
            <a:solidFill>
              <a:schemeClr val="tx1"/>
            </a:solidFill>
          </a:ln>
        </p:spPr>
        <p:txBody>
          <a:bodyPr wrap="none" rtlCol="0">
            <a:spAutoFit/>
          </a:bodyPr>
          <a:lstStyle/>
          <a:p>
            <a:r>
              <a:rPr lang="en-US" dirty="0" smtClean="0"/>
              <a:t>Zoom </a:t>
            </a:r>
            <a:endParaRPr lang="de-DE" dirty="0"/>
          </a:p>
        </p:txBody>
      </p:sp>
      <p:cxnSp>
        <p:nvCxnSpPr>
          <p:cNvPr id="11" name="Straight Connector 10"/>
          <p:cNvCxnSpPr/>
          <p:nvPr/>
        </p:nvCxnSpPr>
        <p:spPr>
          <a:xfrm>
            <a:off x="5724128" y="3186360"/>
            <a:ext cx="0" cy="331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6156176" y="3186360"/>
            <a:ext cx="563737" cy="331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361929" y="6467156"/>
            <a:ext cx="4273927" cy="400110"/>
          </a:xfrm>
          <a:prstGeom prst="rect">
            <a:avLst/>
          </a:prstGeom>
          <a:noFill/>
        </p:spPr>
        <p:txBody>
          <a:bodyPr wrap="none" rtlCol="0">
            <a:spAutoFit/>
          </a:bodyPr>
          <a:lstStyle/>
          <a:p>
            <a:r>
              <a:rPr lang="en-US" sz="1000" b="1" dirty="0"/>
              <a:t>CERN-SPS Wire Scanner </a:t>
            </a:r>
            <a:r>
              <a:rPr lang="en-US" sz="1000" b="1" dirty="0" smtClean="0"/>
              <a:t>Impedance </a:t>
            </a:r>
            <a:r>
              <a:rPr lang="en-US" sz="1000" b="1" dirty="0"/>
              <a:t>and Wire Heating Studies</a:t>
            </a:r>
            <a:endParaRPr lang="de-DE" sz="1000" dirty="0"/>
          </a:p>
          <a:p>
            <a:r>
              <a:rPr lang="en-US" sz="1000" dirty="0" err="1" smtClean="0"/>
              <a:t>E.Piselli</a:t>
            </a:r>
            <a:r>
              <a:rPr lang="en-US" sz="1000" dirty="0" smtClean="0"/>
              <a:t>, et al. IBIC </a:t>
            </a:r>
            <a:r>
              <a:rPr lang="en-US" sz="1000" dirty="0"/>
              <a:t>2014, </a:t>
            </a:r>
            <a:r>
              <a:rPr lang="en-US" sz="1000" dirty="0" smtClean="0"/>
              <a:t>Monterey</a:t>
            </a:r>
            <a:r>
              <a:rPr lang="en-US" sz="1000" dirty="0"/>
              <a:t>, California, USA </a:t>
            </a:r>
            <a:r>
              <a:rPr lang="en-US" sz="1000" dirty="0" smtClean="0"/>
              <a:t>September </a:t>
            </a:r>
            <a:r>
              <a:rPr lang="en-US" sz="1000" dirty="0"/>
              <a:t>14-18, 2014. </a:t>
            </a:r>
            <a:endParaRPr lang="de-DE" sz="1000" dirty="0"/>
          </a:p>
        </p:txBody>
      </p:sp>
    </p:spTree>
    <p:extLst>
      <p:ext uri="{BB962C8B-B14F-4D97-AF65-F5344CB8AC3E}">
        <p14:creationId xmlns:p14="http://schemas.microsoft.com/office/powerpoint/2010/main" val="352797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228600" y="152400"/>
            <a:ext cx="1479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800" b="1" dirty="0">
                <a:latin typeface="Comic Sans MS" pitchFamily="66" charset="0"/>
              </a:rPr>
              <a:t>Limitations:</a:t>
            </a:r>
          </a:p>
        </p:txBody>
      </p:sp>
      <p:sp>
        <p:nvSpPr>
          <p:cNvPr id="28675" name="Text Box 3"/>
          <p:cNvSpPr txBox="1">
            <a:spLocks noChangeArrowheads="1"/>
          </p:cNvSpPr>
          <p:nvPr/>
        </p:nvSpPr>
        <p:spPr bwMode="auto">
          <a:xfrm>
            <a:off x="250825" y="756357"/>
            <a:ext cx="8397875"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1800" b="1" dirty="0">
                <a:latin typeface="Comic Sans MS" pitchFamily="66" charset="0"/>
              </a:rPr>
              <a:t>3. Wire heat load</a:t>
            </a:r>
          </a:p>
          <a:p>
            <a:pPr eaLnBrk="0" hangingPunct="0"/>
            <a:r>
              <a:rPr lang="en-US" sz="1400" dirty="0">
                <a:latin typeface="Comic Sans MS" pitchFamily="66" charset="0"/>
                <a:cs typeface="Times New Roman" pitchFamily="18" charset="0"/>
              </a:rPr>
              <a:t>According to Bethe-</a:t>
            </a:r>
            <a:r>
              <a:rPr lang="en-US" sz="1400" dirty="0" err="1">
                <a:latin typeface="Comic Sans MS" pitchFamily="66" charset="0"/>
                <a:cs typeface="Times New Roman" pitchFamily="18" charset="0"/>
              </a:rPr>
              <a:t>Blochs</a:t>
            </a:r>
            <a:r>
              <a:rPr lang="en-US" sz="1400" dirty="0">
                <a:latin typeface="Comic Sans MS" pitchFamily="66" charset="0"/>
                <a:cs typeface="Times New Roman" pitchFamily="18" charset="0"/>
              </a:rPr>
              <a:t> formula, a fraction of energy </a:t>
            </a:r>
            <a:r>
              <a:rPr lang="en-US" sz="1400" dirty="0" err="1">
                <a:latin typeface="Comic Sans MS" pitchFamily="66" charset="0"/>
                <a:cs typeface="Times New Roman" pitchFamily="18" charset="0"/>
              </a:rPr>
              <a:t>dE</a:t>
            </a:r>
            <a:r>
              <a:rPr lang="en-US" sz="1400" dirty="0">
                <a:latin typeface="Comic Sans MS" pitchFamily="66" charset="0"/>
                <a:cs typeface="Times New Roman" pitchFamily="18" charset="0"/>
              </a:rPr>
              <a:t>/dx of high energy particles crossing the wire is deposit in the wire. Each beam particle which crosses the wire deposits energy inside the wire. The energy loss is defined by </a:t>
            </a:r>
            <a:r>
              <a:rPr lang="en-US" sz="1400" dirty="0" err="1">
                <a:latin typeface="Comic Sans MS" pitchFamily="66" charset="0"/>
                <a:cs typeface="Times New Roman" pitchFamily="18" charset="0"/>
              </a:rPr>
              <a:t>dE</a:t>
            </a:r>
            <a:r>
              <a:rPr lang="en-US" sz="1400" dirty="0">
                <a:latin typeface="Comic Sans MS" pitchFamily="66" charset="0"/>
                <a:cs typeface="Times New Roman" pitchFamily="18" charset="0"/>
              </a:rPr>
              <a:t>/dx (minimum ionization loss) and is taken to be that for a minimum ionizing particle. </a:t>
            </a:r>
            <a:endParaRPr lang="en-US" sz="1500" b="1" u="sng" dirty="0">
              <a:latin typeface="Comic Sans MS" pitchFamily="66" charset="0"/>
              <a:cs typeface="Times New Roman" pitchFamily="18" charset="0"/>
            </a:endParaRPr>
          </a:p>
        </p:txBody>
      </p:sp>
      <p:sp>
        <p:nvSpPr>
          <p:cNvPr id="28676" name="Rectangle 4"/>
          <p:cNvSpPr>
            <a:spLocks noChangeArrowheads="1"/>
          </p:cNvSpPr>
          <p:nvPr/>
        </p:nvSpPr>
        <p:spPr bwMode="auto">
          <a:xfrm>
            <a:off x="3443288" y="3205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pic>
        <p:nvPicPr>
          <p:cNvPr id="145466" name="Picture 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2125179"/>
            <a:ext cx="4933950" cy="3438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259632" y="5653571"/>
            <a:ext cx="6558014" cy="307777"/>
          </a:xfrm>
          <a:prstGeom prst="rect">
            <a:avLst/>
          </a:prstGeom>
          <a:noFill/>
        </p:spPr>
        <p:txBody>
          <a:bodyPr wrap="none" rtlCol="0">
            <a:spAutoFit/>
          </a:bodyPr>
          <a:lstStyle/>
          <a:p>
            <a:r>
              <a:rPr lang="en-US" sz="1400" dirty="0" err="1" smtClean="0"/>
              <a:t>Geant</a:t>
            </a:r>
            <a:r>
              <a:rPr lang="en-US" sz="1400" dirty="0" smtClean="0"/>
              <a:t> Simulation: Distribution </a:t>
            </a:r>
            <a:r>
              <a:rPr lang="en-US" sz="1400" dirty="0"/>
              <a:t>of 7 </a:t>
            </a:r>
            <a:r>
              <a:rPr lang="en-US" sz="1400" dirty="0" err="1"/>
              <a:t>TeV</a:t>
            </a:r>
            <a:r>
              <a:rPr lang="en-US" sz="1400" dirty="0"/>
              <a:t> proton energy deposit </a:t>
            </a:r>
            <a:r>
              <a:rPr lang="en-US" sz="1400" dirty="0" smtClean="0"/>
              <a:t>in 33 micron </a:t>
            </a:r>
            <a:r>
              <a:rPr lang="de-DE" sz="1400" dirty="0" err="1" smtClean="0"/>
              <a:t>carbon</a:t>
            </a:r>
            <a:r>
              <a:rPr lang="de-DE" sz="1400" dirty="0" smtClean="0"/>
              <a:t> </a:t>
            </a:r>
            <a:r>
              <a:rPr lang="de-DE" sz="1400" dirty="0" err="1"/>
              <a:t>fiber</a:t>
            </a:r>
            <a:r>
              <a:rPr lang="de-DE" sz="1400" dirty="0"/>
              <a:t>.</a:t>
            </a:r>
          </a:p>
        </p:txBody>
      </p:sp>
      <p:sp>
        <p:nvSpPr>
          <p:cNvPr id="3" name="TextBox 2"/>
          <p:cNvSpPr txBox="1"/>
          <p:nvPr/>
        </p:nvSpPr>
        <p:spPr>
          <a:xfrm>
            <a:off x="4449762" y="2674890"/>
            <a:ext cx="3999813" cy="1169551"/>
          </a:xfrm>
          <a:prstGeom prst="rect">
            <a:avLst/>
          </a:prstGeom>
          <a:noFill/>
          <a:ln>
            <a:noFill/>
          </a:ln>
        </p:spPr>
        <p:txBody>
          <a:bodyPr wrap="none" rtlCol="0">
            <a:spAutoFit/>
          </a:bodyPr>
          <a:lstStyle/>
          <a:p>
            <a:r>
              <a:rPr lang="en-US" sz="1400" dirty="0" err="1" smtClean="0"/>
              <a:t>dE</a:t>
            </a:r>
            <a:r>
              <a:rPr lang="en-US" sz="1400" dirty="0" smtClean="0"/>
              <a:t>/dx (Landau distr.)</a:t>
            </a:r>
          </a:p>
          <a:p>
            <a:endParaRPr lang="en-US" sz="1400" dirty="0" smtClean="0"/>
          </a:p>
          <a:p>
            <a:r>
              <a:rPr lang="en-US" sz="1400" dirty="0" smtClean="0"/>
              <a:t>Knock on electrons do not contribute to E-deposition</a:t>
            </a:r>
            <a:endParaRPr lang="en-US" sz="1400" dirty="0"/>
          </a:p>
          <a:p>
            <a:endParaRPr lang="en-US" sz="1400" dirty="0"/>
          </a:p>
          <a:p>
            <a:r>
              <a:rPr lang="en-US" sz="1400" dirty="0" smtClean="0"/>
              <a:t>Inelastic (Gauss)</a:t>
            </a:r>
            <a:endParaRPr lang="de-DE" sz="1400" dirty="0"/>
          </a:p>
        </p:txBody>
      </p:sp>
      <p:cxnSp>
        <p:nvCxnSpPr>
          <p:cNvPr id="5" name="Straight Arrow Connector 4"/>
          <p:cNvCxnSpPr/>
          <p:nvPr/>
        </p:nvCxnSpPr>
        <p:spPr>
          <a:xfrm flipH="1" flipV="1">
            <a:off x="3563888" y="2629235"/>
            <a:ext cx="885874" cy="1800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968044" y="3745359"/>
            <a:ext cx="108012" cy="25202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4211960" y="3349315"/>
            <a:ext cx="326679"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95536" y="6365359"/>
            <a:ext cx="5724644" cy="400110"/>
          </a:xfrm>
          <a:prstGeom prst="rect">
            <a:avLst/>
          </a:prstGeom>
          <a:noFill/>
        </p:spPr>
        <p:txBody>
          <a:bodyPr wrap="none" rtlCol="0">
            <a:spAutoFit/>
          </a:bodyPr>
          <a:lstStyle/>
          <a:p>
            <a:r>
              <a:rPr lang="en-US" sz="1000" b="1" dirty="0"/>
              <a:t>Beam Interaction with Thin Materials: Heat Deposition, Cooling Phenomena and Damage Limits	</a:t>
            </a:r>
            <a:endParaRPr lang="de-DE" sz="1000" dirty="0"/>
          </a:p>
          <a:p>
            <a:r>
              <a:rPr lang="en-US" sz="1000" b="1" dirty="0"/>
              <a:t>M. </a:t>
            </a:r>
            <a:r>
              <a:rPr lang="en-US" sz="1000" b="1" dirty="0" err="1" smtClean="0"/>
              <a:t>Sapinski</a:t>
            </a:r>
            <a:r>
              <a:rPr lang="en-US" sz="1000" b="1" dirty="0" smtClean="0"/>
              <a:t>, </a:t>
            </a:r>
            <a:r>
              <a:rPr lang="en-US" sz="1000" dirty="0" smtClean="0"/>
              <a:t>2012 </a:t>
            </a:r>
            <a:r>
              <a:rPr lang="en-US" sz="1000" dirty="0"/>
              <a:t>Beam Instrumentation Workshop (BIW12</a:t>
            </a:r>
            <a:r>
              <a:rPr lang="en-US" sz="1000" dirty="0" smtClean="0"/>
              <a:t>), April </a:t>
            </a:r>
            <a:r>
              <a:rPr lang="en-US" sz="1000" dirty="0"/>
              <a:t>15-19, </a:t>
            </a:r>
            <a:r>
              <a:rPr lang="en-US" sz="1000" dirty="0" smtClean="0"/>
              <a:t>2012, Newport News, USA</a:t>
            </a:r>
            <a:endParaRPr lang="de-DE" sz="10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228600" y="152400"/>
            <a:ext cx="1479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800" b="1" dirty="0">
                <a:solidFill>
                  <a:srgbClr val="000000"/>
                </a:solidFill>
                <a:latin typeface="Comic Sans MS" pitchFamily="66" charset="0"/>
              </a:rPr>
              <a:t>Limitations:</a:t>
            </a:r>
          </a:p>
        </p:txBody>
      </p:sp>
      <p:sp>
        <p:nvSpPr>
          <p:cNvPr id="28675" name="Text Box 3"/>
          <p:cNvSpPr txBox="1">
            <a:spLocks noChangeArrowheads="1"/>
          </p:cNvSpPr>
          <p:nvPr/>
        </p:nvSpPr>
        <p:spPr bwMode="auto">
          <a:xfrm>
            <a:off x="250825" y="762015"/>
            <a:ext cx="8397875" cy="4724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1600" b="1" dirty="0">
                <a:solidFill>
                  <a:srgbClr val="000000"/>
                </a:solidFill>
                <a:latin typeface="Comic Sans MS" pitchFamily="66" charset="0"/>
              </a:rPr>
              <a:t>3. Wire heat load</a:t>
            </a:r>
          </a:p>
          <a:p>
            <a:pPr eaLnBrk="0" hangingPunct="0"/>
            <a:r>
              <a:rPr lang="en-US" sz="1400" dirty="0">
                <a:solidFill>
                  <a:srgbClr val="000000"/>
                </a:solidFill>
                <a:latin typeface="Comic Sans MS" pitchFamily="66" charset="0"/>
                <a:cs typeface="Times New Roman" pitchFamily="18" charset="0"/>
              </a:rPr>
              <a:t>According to Bethe-</a:t>
            </a:r>
            <a:r>
              <a:rPr lang="en-US" sz="1400" dirty="0" err="1">
                <a:solidFill>
                  <a:srgbClr val="000000"/>
                </a:solidFill>
                <a:latin typeface="Comic Sans MS" pitchFamily="66" charset="0"/>
                <a:cs typeface="Times New Roman" pitchFamily="18" charset="0"/>
              </a:rPr>
              <a:t>Blochs</a:t>
            </a:r>
            <a:r>
              <a:rPr lang="en-US" sz="1400" dirty="0">
                <a:solidFill>
                  <a:srgbClr val="000000"/>
                </a:solidFill>
                <a:latin typeface="Comic Sans MS" pitchFamily="66" charset="0"/>
                <a:cs typeface="Times New Roman" pitchFamily="18" charset="0"/>
              </a:rPr>
              <a:t> formula, a fraction of energy </a:t>
            </a:r>
            <a:r>
              <a:rPr lang="en-US" sz="1400" dirty="0" err="1">
                <a:solidFill>
                  <a:srgbClr val="000000"/>
                </a:solidFill>
                <a:latin typeface="Comic Sans MS" pitchFamily="66" charset="0"/>
                <a:cs typeface="Times New Roman" pitchFamily="18" charset="0"/>
              </a:rPr>
              <a:t>dE</a:t>
            </a:r>
            <a:r>
              <a:rPr lang="en-US" sz="1400" dirty="0">
                <a:solidFill>
                  <a:srgbClr val="000000"/>
                </a:solidFill>
                <a:latin typeface="Comic Sans MS" pitchFamily="66" charset="0"/>
                <a:cs typeface="Times New Roman" pitchFamily="18" charset="0"/>
              </a:rPr>
              <a:t>/dx of high energy particles crossing the wire is deposit in the wire. Each beam particle which crosses the wire deposits energy inside the wire. The energy loss is defined by </a:t>
            </a:r>
            <a:r>
              <a:rPr lang="en-US" sz="1400" dirty="0" err="1">
                <a:solidFill>
                  <a:srgbClr val="000000"/>
                </a:solidFill>
                <a:latin typeface="Comic Sans MS" pitchFamily="66" charset="0"/>
                <a:cs typeface="Times New Roman" pitchFamily="18" charset="0"/>
              </a:rPr>
              <a:t>dE</a:t>
            </a:r>
            <a:r>
              <a:rPr lang="en-US" sz="1400" dirty="0">
                <a:solidFill>
                  <a:srgbClr val="000000"/>
                </a:solidFill>
                <a:latin typeface="Comic Sans MS" pitchFamily="66" charset="0"/>
                <a:cs typeface="Times New Roman" pitchFamily="18" charset="0"/>
              </a:rPr>
              <a:t>/dx (minimum ionization loss) and is taken to be that for a minimum ionizing particle. In this case the temperature increase of the wire can be calculated by: </a:t>
            </a:r>
          </a:p>
          <a:p>
            <a:pPr eaLnBrk="0" hangingPunct="0"/>
            <a:endParaRPr lang="en-US" sz="1500" dirty="0">
              <a:solidFill>
                <a:srgbClr val="000000"/>
              </a:solidFill>
              <a:cs typeface="Times New Roman" pitchFamily="18" charset="0"/>
            </a:endParaRPr>
          </a:p>
          <a:p>
            <a:pPr eaLnBrk="0" hangingPunct="0"/>
            <a:endParaRPr lang="en-US" sz="1500" dirty="0">
              <a:solidFill>
                <a:srgbClr val="000000"/>
              </a:solidFill>
              <a:cs typeface="Times New Roman" pitchFamily="18" charset="0"/>
            </a:endParaRPr>
          </a:p>
          <a:p>
            <a:pPr eaLnBrk="0" hangingPunct="0"/>
            <a:endParaRPr lang="en-US" sz="1500" dirty="0">
              <a:solidFill>
                <a:srgbClr val="000000"/>
              </a:solidFill>
              <a:cs typeface="Times New Roman" pitchFamily="18" charset="0"/>
            </a:endParaRPr>
          </a:p>
          <a:p>
            <a:pPr eaLnBrk="0" hangingPunct="0"/>
            <a:endParaRPr lang="en-US" sz="1500" dirty="0">
              <a:solidFill>
                <a:srgbClr val="000000"/>
              </a:solidFill>
              <a:cs typeface="Times New Roman" pitchFamily="18" charset="0"/>
            </a:endParaRPr>
          </a:p>
          <a:p>
            <a:pPr eaLnBrk="0" hangingPunct="0"/>
            <a:endParaRPr lang="en-US" sz="1500" dirty="0">
              <a:solidFill>
                <a:srgbClr val="000000"/>
              </a:solidFill>
              <a:cs typeface="Times New Roman" pitchFamily="18" charset="0"/>
            </a:endParaRPr>
          </a:p>
          <a:p>
            <a:pPr eaLnBrk="0" hangingPunct="0"/>
            <a:r>
              <a:rPr lang="en-US" sz="1500" dirty="0">
                <a:solidFill>
                  <a:srgbClr val="000000"/>
                </a:solidFill>
                <a:latin typeface="Comic Sans MS" pitchFamily="66" charset="0"/>
                <a:cs typeface="Times New Roman" pitchFamily="18" charset="0"/>
              </a:rPr>
              <a:t>where N is the number of particles hitting the wire during one scan, d' is the thickness of a quadratic wire with the same area as a round one and G [g] is the mass of the part of the wire interacting with the beam. The mass G is defined by the beam dimension in the direction of the wire (perpendicular to the measuring direction): </a:t>
            </a:r>
          </a:p>
          <a:p>
            <a:pPr eaLnBrk="0" hangingPunct="0"/>
            <a:endParaRPr lang="en-US" sz="1500" dirty="0">
              <a:solidFill>
                <a:srgbClr val="000000"/>
              </a:solidFill>
              <a:cs typeface="Times New Roman" pitchFamily="18" charset="0"/>
            </a:endParaRPr>
          </a:p>
          <a:p>
            <a:pPr eaLnBrk="0" hangingPunct="0"/>
            <a:endParaRPr lang="en-US" sz="2000" b="1" u="sng" dirty="0">
              <a:solidFill>
                <a:srgbClr val="006600"/>
              </a:solidFill>
              <a:cs typeface="Times New Roman" pitchFamily="18" charset="0"/>
            </a:endParaRPr>
          </a:p>
          <a:p>
            <a:pPr eaLnBrk="0" hangingPunct="0"/>
            <a:r>
              <a:rPr lang="en-US" sz="2000" b="1" u="sng" dirty="0" smtClean="0">
                <a:solidFill>
                  <a:srgbClr val="006600"/>
                </a:solidFill>
                <a:latin typeface="Comic Sans MS" pitchFamily="66" charset="0"/>
                <a:cs typeface="Times New Roman" pitchFamily="18" charset="0"/>
              </a:rPr>
              <a:t>Estimation of </a:t>
            </a:r>
            <a:r>
              <a:rPr lang="en-US" sz="2000" b="1" u="sng" dirty="0">
                <a:solidFill>
                  <a:srgbClr val="006600"/>
                </a:solidFill>
                <a:latin typeface="Comic Sans MS" pitchFamily="66" charset="0"/>
                <a:cs typeface="Times New Roman" pitchFamily="18" charset="0"/>
              </a:rPr>
              <a:t>the wire temperature after one scan </a:t>
            </a:r>
            <a:r>
              <a:rPr lang="en-US" sz="2000" b="1" u="sng" dirty="0" smtClean="0">
                <a:solidFill>
                  <a:srgbClr val="006600"/>
                </a:solidFill>
                <a:latin typeface="Comic Sans MS" pitchFamily="66" charset="0"/>
                <a:cs typeface="Times New Roman" pitchFamily="18" charset="0"/>
              </a:rPr>
              <a:t>with </a:t>
            </a:r>
            <a:r>
              <a:rPr lang="en-US" sz="2000" b="1" u="sng" dirty="0">
                <a:solidFill>
                  <a:srgbClr val="006600"/>
                </a:solidFill>
                <a:latin typeface="Comic Sans MS" pitchFamily="66" charset="0"/>
                <a:cs typeface="Times New Roman" pitchFamily="18" charset="0"/>
              </a:rPr>
              <a:t>speed v (assume no cooling mechanisms</a:t>
            </a:r>
            <a:r>
              <a:rPr lang="en-US" sz="2000" b="1" u="sng" dirty="0" smtClean="0">
                <a:solidFill>
                  <a:srgbClr val="006600"/>
                </a:solidFill>
                <a:latin typeface="Comic Sans MS" pitchFamily="66" charset="0"/>
                <a:cs typeface="Times New Roman" pitchFamily="18" charset="0"/>
              </a:rPr>
              <a:t>):</a:t>
            </a:r>
            <a:r>
              <a:rPr lang="en-US" sz="1500" b="1" u="sng" dirty="0" smtClean="0">
                <a:solidFill>
                  <a:srgbClr val="000000"/>
                </a:solidFill>
                <a:latin typeface="Comic Sans MS" pitchFamily="66" charset="0"/>
                <a:cs typeface="Times New Roman" pitchFamily="18" charset="0"/>
              </a:rPr>
              <a:t> </a:t>
            </a:r>
            <a:endParaRPr lang="en-US" sz="1500" b="1" u="sng" dirty="0">
              <a:solidFill>
                <a:srgbClr val="000000"/>
              </a:solidFill>
              <a:latin typeface="Comic Sans MS" pitchFamily="66" charset="0"/>
              <a:cs typeface="Times New Roman" pitchFamily="18" charset="0"/>
            </a:endParaRPr>
          </a:p>
        </p:txBody>
      </p:sp>
      <p:sp>
        <p:nvSpPr>
          <p:cNvPr id="28676" name="Rectangle 4"/>
          <p:cNvSpPr>
            <a:spLocks noChangeArrowheads="1"/>
          </p:cNvSpPr>
          <p:nvPr/>
        </p:nvSpPr>
        <p:spPr bwMode="auto">
          <a:xfrm>
            <a:off x="3443288" y="3205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solidFill>
                <a:srgbClr val="000000"/>
              </a:solidFill>
            </a:endParaRPr>
          </a:p>
        </p:txBody>
      </p:sp>
      <p:graphicFrame>
        <p:nvGraphicFramePr>
          <p:cNvPr id="28677" name="Object 5"/>
          <p:cNvGraphicFramePr>
            <a:graphicFrameLocks noChangeAspect="1"/>
          </p:cNvGraphicFramePr>
          <p:nvPr>
            <p:extLst>
              <p:ext uri="{D42A27DB-BD31-4B8C-83A1-F6EECF244321}">
                <p14:modId xmlns:p14="http://schemas.microsoft.com/office/powerpoint/2010/main" val="2439826007"/>
              </p:ext>
            </p:extLst>
          </p:nvPr>
        </p:nvGraphicFramePr>
        <p:xfrm>
          <a:off x="1828800" y="2216165"/>
          <a:ext cx="3732213" cy="769938"/>
        </p:xfrm>
        <a:graphic>
          <a:graphicData uri="http://schemas.openxmlformats.org/presentationml/2006/ole">
            <mc:AlternateContent xmlns:mc="http://schemas.openxmlformats.org/markup-compatibility/2006">
              <mc:Choice xmlns:v="urn:schemas-microsoft-com:vml" Requires="v">
                <p:oleObj spid="_x0000_s193567" name="Equation" r:id="rId4" imgW="2171520" imgH="444240" progId="Equation.3">
                  <p:embed/>
                </p:oleObj>
              </mc:Choice>
              <mc:Fallback>
                <p:oleObj name="Equation" r:id="rId4" imgW="2171520" imgH="444240" progId="Equation.3">
                  <p:embed/>
                  <p:pic>
                    <p:nvPicPr>
                      <p:cNvPr id="0" name=""/>
                      <p:cNvPicPr>
                        <a:picLocks noChangeAspect="1" noChangeArrowheads="1"/>
                      </p:cNvPicPr>
                      <p:nvPr/>
                    </p:nvPicPr>
                    <p:blipFill>
                      <a:blip r:embed="rId5"/>
                      <a:srcRect/>
                      <a:stretch>
                        <a:fillRect/>
                      </a:stretch>
                    </p:blipFill>
                    <p:spPr bwMode="auto">
                      <a:xfrm>
                        <a:off x="1828800" y="2216165"/>
                        <a:ext cx="3732213" cy="7699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8678" name="Group 6"/>
          <p:cNvGrpSpPr>
            <a:grpSpLocks/>
          </p:cNvGrpSpPr>
          <p:nvPr/>
        </p:nvGrpSpPr>
        <p:grpSpPr bwMode="auto">
          <a:xfrm>
            <a:off x="3810000" y="2063765"/>
            <a:ext cx="4343400" cy="914400"/>
            <a:chOff x="2400" y="1392"/>
            <a:chExt cx="2736" cy="576"/>
          </a:xfrm>
        </p:grpSpPr>
        <p:grpSp>
          <p:nvGrpSpPr>
            <p:cNvPr id="28679" name="Group 7"/>
            <p:cNvGrpSpPr>
              <a:grpSpLocks/>
            </p:cNvGrpSpPr>
            <p:nvPr/>
          </p:nvGrpSpPr>
          <p:grpSpPr bwMode="auto">
            <a:xfrm>
              <a:off x="2400" y="1584"/>
              <a:ext cx="768" cy="384"/>
              <a:chOff x="2400" y="1584"/>
              <a:chExt cx="768" cy="384"/>
            </a:xfrm>
          </p:grpSpPr>
          <p:sp>
            <p:nvSpPr>
              <p:cNvPr id="28680" name="Oval 8"/>
              <p:cNvSpPr>
                <a:spLocks noChangeArrowheads="1"/>
              </p:cNvSpPr>
              <p:nvPr/>
            </p:nvSpPr>
            <p:spPr bwMode="auto">
              <a:xfrm>
                <a:off x="2880" y="1728"/>
                <a:ext cx="288" cy="24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000000"/>
                  </a:solidFill>
                </a:endParaRPr>
              </a:p>
            </p:txBody>
          </p:sp>
          <p:sp>
            <p:nvSpPr>
              <p:cNvPr id="28681" name="Oval 9"/>
              <p:cNvSpPr>
                <a:spLocks noChangeArrowheads="1"/>
              </p:cNvSpPr>
              <p:nvPr/>
            </p:nvSpPr>
            <p:spPr bwMode="auto">
              <a:xfrm>
                <a:off x="2400" y="1584"/>
                <a:ext cx="288" cy="24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000000"/>
                  </a:solidFill>
                </a:endParaRPr>
              </a:p>
            </p:txBody>
          </p:sp>
        </p:grpSp>
        <p:sp>
          <p:nvSpPr>
            <p:cNvPr id="28682" name="Oval 10"/>
            <p:cNvSpPr>
              <a:spLocks noChangeArrowheads="1"/>
            </p:cNvSpPr>
            <p:nvPr/>
          </p:nvSpPr>
          <p:spPr bwMode="auto">
            <a:xfrm>
              <a:off x="4224" y="1392"/>
              <a:ext cx="912" cy="24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000000"/>
                </a:solidFill>
              </a:endParaRPr>
            </a:p>
          </p:txBody>
        </p:sp>
        <p:sp>
          <p:nvSpPr>
            <p:cNvPr id="28683" name="Text Box 11"/>
            <p:cNvSpPr txBox="1">
              <a:spLocks noChangeArrowheads="1"/>
            </p:cNvSpPr>
            <p:nvPr/>
          </p:nvSpPr>
          <p:spPr bwMode="auto">
            <a:xfrm>
              <a:off x="4320" y="1392"/>
              <a:ext cx="6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800">
                  <a:solidFill>
                    <a:srgbClr val="000000"/>
                  </a:solidFill>
                </a:rPr>
                <a:t>unknown</a:t>
              </a:r>
            </a:p>
          </p:txBody>
        </p:sp>
      </p:grpSp>
    </p:spTree>
    <p:extLst>
      <p:ext uri="{BB962C8B-B14F-4D97-AF65-F5344CB8AC3E}">
        <p14:creationId xmlns:p14="http://schemas.microsoft.com/office/powerpoint/2010/main" val="26267355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86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0" y="228600"/>
            <a:ext cx="9144000"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tabLst>
                <a:tab pos="5486400" algn="r"/>
              </a:tabLst>
            </a:pPr>
            <a:r>
              <a:rPr lang="en-US" sz="1400" dirty="0">
                <a:latin typeface="Comic Sans MS" pitchFamily="66" charset="0"/>
                <a:cs typeface="Times New Roman" pitchFamily="18" charset="0"/>
              </a:rPr>
              <a:t>Solving G: G [g] is the mass of the part of the wire interacting with the beam. The mass G is defined by the beam dimension in the direction of the wire (perpendicular to the measuring direction) and by the wire diameter d': </a:t>
            </a:r>
          </a:p>
          <a:p>
            <a:pPr algn="just" eaLnBrk="0" hangingPunct="0">
              <a:tabLst>
                <a:tab pos="5486400" algn="r"/>
              </a:tabLst>
            </a:pPr>
            <a:endParaRPr lang="en-US" sz="1600" dirty="0">
              <a:cs typeface="Times New Roman" pitchFamily="18" charset="0"/>
            </a:endParaRPr>
          </a:p>
          <a:p>
            <a:pPr algn="just" eaLnBrk="0" hangingPunct="0">
              <a:tabLst>
                <a:tab pos="5486400" algn="r"/>
              </a:tabLst>
            </a:pPr>
            <a:r>
              <a:rPr lang="en-US" sz="1600" dirty="0">
                <a:cs typeface="Times New Roman" pitchFamily="18" charset="0"/>
              </a:rPr>
              <a:t> </a:t>
            </a:r>
          </a:p>
          <a:p>
            <a:pPr algn="just" eaLnBrk="0" hangingPunct="0">
              <a:tabLst>
                <a:tab pos="5486400" algn="r"/>
              </a:tabLst>
            </a:pPr>
            <a:r>
              <a:rPr lang="en-US" sz="1400" dirty="0">
                <a:latin typeface="Comic Sans MS" pitchFamily="66" charset="0"/>
                <a:cs typeface="Times New Roman" pitchFamily="18" charset="0"/>
              </a:rPr>
              <a:t>Solving N: </a:t>
            </a:r>
          </a:p>
          <a:p>
            <a:pPr algn="just" eaLnBrk="0" hangingPunct="0">
              <a:tabLst>
                <a:tab pos="5486400" algn="r"/>
              </a:tabLst>
            </a:pPr>
            <a:r>
              <a:rPr lang="en-US" sz="1400" dirty="0">
                <a:latin typeface="Comic Sans MS" pitchFamily="66" charset="0"/>
                <a:cs typeface="Times New Roman" pitchFamily="18" charset="0"/>
              </a:rPr>
              <a:t>The number of particles N hitting the wire during one scan depends on the speed of the scan (~1/v), the revolution frequency (~</a:t>
            </a:r>
            <a:r>
              <a:rPr lang="en-US" sz="1400" dirty="0" err="1">
                <a:latin typeface="Comic Sans MS" pitchFamily="66" charset="0"/>
                <a:cs typeface="Times New Roman" pitchFamily="18" charset="0"/>
              </a:rPr>
              <a:t>f</a:t>
            </a:r>
            <a:r>
              <a:rPr lang="en-US" sz="1400" baseline="-25000" dirty="0" err="1">
                <a:latin typeface="Comic Sans MS" pitchFamily="66" charset="0"/>
                <a:cs typeface="Times New Roman" pitchFamily="18" charset="0"/>
              </a:rPr>
              <a:t>rev</a:t>
            </a:r>
            <a:r>
              <a:rPr lang="en-US" sz="1400" dirty="0">
                <a:latin typeface="Comic Sans MS" pitchFamily="66" charset="0"/>
                <a:cs typeface="Times New Roman" pitchFamily="18" charset="0"/>
              </a:rPr>
              <a:t>), the wire diameter (~d') and the beam current (~NB · </a:t>
            </a:r>
            <a:r>
              <a:rPr lang="en-US" sz="1400" dirty="0" err="1">
                <a:latin typeface="Comic Sans MS" pitchFamily="66" charset="0"/>
                <a:cs typeface="Times New Roman" pitchFamily="18" charset="0"/>
              </a:rPr>
              <a:t>n</a:t>
            </a:r>
            <a:r>
              <a:rPr lang="en-US" sz="1400" baseline="-30000" dirty="0" err="1">
                <a:latin typeface="Comic Sans MS" pitchFamily="66" charset="0"/>
                <a:cs typeface="Times New Roman" pitchFamily="18" charset="0"/>
              </a:rPr>
              <a:t>bunch</a:t>
            </a:r>
            <a:r>
              <a:rPr lang="en-US" sz="1400" dirty="0">
                <a:latin typeface="Comic Sans MS" pitchFamily="66" charset="0"/>
                <a:cs typeface="Times New Roman" pitchFamily="18" charset="0"/>
              </a:rPr>
              <a:t>):</a:t>
            </a:r>
          </a:p>
          <a:p>
            <a:pPr algn="just" eaLnBrk="0" hangingPunct="0">
              <a:tabLst>
                <a:tab pos="5486400" algn="r"/>
              </a:tabLst>
            </a:pPr>
            <a:endParaRPr lang="en-US" sz="1600" dirty="0">
              <a:cs typeface="Times New Roman" pitchFamily="18" charset="0"/>
            </a:endParaRPr>
          </a:p>
          <a:p>
            <a:pPr algn="just" eaLnBrk="0" hangingPunct="0">
              <a:tabLst>
                <a:tab pos="5486400" algn="r"/>
              </a:tabLst>
            </a:pPr>
            <a:endParaRPr lang="en-US" sz="1600" dirty="0">
              <a:cs typeface="Times New Roman" pitchFamily="18" charset="0"/>
            </a:endParaRPr>
          </a:p>
          <a:p>
            <a:pPr algn="ctr" eaLnBrk="0" hangingPunct="0">
              <a:tabLst>
                <a:tab pos="5486400" algn="r"/>
              </a:tabLst>
            </a:pPr>
            <a:r>
              <a:rPr lang="en-US" sz="1600" dirty="0">
                <a:cs typeface="Times New Roman" pitchFamily="18" charset="0"/>
              </a:rPr>
              <a:t>.</a:t>
            </a:r>
          </a:p>
          <a:p>
            <a:pPr algn="just" eaLnBrk="0" hangingPunct="0">
              <a:tabLst>
                <a:tab pos="5486400" algn="r"/>
              </a:tabLst>
            </a:pPr>
            <a:r>
              <a:rPr lang="en-US" sz="1400" dirty="0">
                <a:latin typeface="Comic Sans MS" pitchFamily="66" charset="0"/>
                <a:cs typeface="Times New Roman" pitchFamily="18" charset="0"/>
              </a:rPr>
              <a:t> </a:t>
            </a:r>
            <a:endParaRPr lang="en-US" sz="1400" dirty="0" smtClean="0">
              <a:latin typeface="Comic Sans MS" pitchFamily="66" charset="0"/>
              <a:cs typeface="Times New Roman" pitchFamily="18" charset="0"/>
            </a:endParaRPr>
          </a:p>
          <a:p>
            <a:pPr algn="just" eaLnBrk="0" hangingPunct="0">
              <a:tabLst>
                <a:tab pos="5486400" algn="r"/>
              </a:tabLst>
            </a:pPr>
            <a:r>
              <a:rPr lang="en-US" sz="1400" dirty="0" smtClean="0">
                <a:latin typeface="Comic Sans MS" pitchFamily="66" charset="0"/>
                <a:cs typeface="Times New Roman" pitchFamily="18" charset="0"/>
              </a:rPr>
              <a:t>The </a:t>
            </a:r>
            <a:r>
              <a:rPr lang="en-US" sz="1400" dirty="0">
                <a:latin typeface="Comic Sans MS" pitchFamily="66" charset="0"/>
                <a:cs typeface="Times New Roman" pitchFamily="18" charset="0"/>
              </a:rPr>
              <a:t>figure shows the a graphical representation of the parameters. The quotient </a:t>
            </a:r>
            <a:r>
              <a:rPr lang="en-US" sz="1400" dirty="0" err="1">
                <a:latin typeface="Comic Sans MS" pitchFamily="66" charset="0"/>
                <a:cs typeface="Times New Roman" pitchFamily="18" charset="0"/>
              </a:rPr>
              <a:t>d·f</a:t>
            </a:r>
            <a:r>
              <a:rPr lang="en-US" sz="1400" dirty="0">
                <a:latin typeface="Comic Sans MS" pitchFamily="66" charset="0"/>
                <a:cs typeface="Times New Roman" pitchFamily="18" charset="0"/>
              </a:rPr>
              <a:t>/v is the ratio of the scanned beam area or, in other words, like a grid seen by one bunch, assuming that all bunches are equal. However, the ratio can exceed the value 1 (a foil) if the scanning distance between two bunches is smaller than the wire diameter. Note that N does not depend on the beam widths</a:t>
            </a:r>
            <a:r>
              <a:rPr lang="en-US" sz="1400" b="1" dirty="0">
                <a:latin typeface="Comic Sans MS" pitchFamily="66" charset="0"/>
                <a:cs typeface="Times New Roman" pitchFamily="18" charset="0"/>
              </a:rPr>
              <a:t> </a:t>
            </a:r>
            <a:r>
              <a:rPr lang="en-US" sz="1600" b="1" dirty="0">
                <a:latin typeface="Symbol" pitchFamily="18" charset="2"/>
                <a:cs typeface="Times New Roman" pitchFamily="18" charset="0"/>
              </a:rPr>
              <a:t>s</a:t>
            </a:r>
            <a:r>
              <a:rPr lang="en-US" sz="1600" dirty="0">
                <a:cs typeface="Times New Roman" pitchFamily="18" charset="0"/>
              </a:rPr>
              <a:t>.</a:t>
            </a:r>
          </a:p>
          <a:p>
            <a:pPr eaLnBrk="0" hangingPunct="0">
              <a:tabLst>
                <a:tab pos="5486400" algn="r"/>
              </a:tabLst>
            </a:pPr>
            <a:endParaRPr lang="en-US" sz="1600" dirty="0"/>
          </a:p>
        </p:txBody>
      </p:sp>
      <p:graphicFrame>
        <p:nvGraphicFramePr>
          <p:cNvPr id="29699" name="Object 3"/>
          <p:cNvGraphicFramePr>
            <a:graphicFrameLocks noChangeAspect="1"/>
          </p:cNvGraphicFramePr>
          <p:nvPr>
            <p:extLst>
              <p:ext uri="{D42A27DB-BD31-4B8C-83A1-F6EECF244321}">
                <p14:modId xmlns:p14="http://schemas.microsoft.com/office/powerpoint/2010/main" val="4098887892"/>
              </p:ext>
            </p:extLst>
          </p:nvPr>
        </p:nvGraphicFramePr>
        <p:xfrm>
          <a:off x="969963" y="2213759"/>
          <a:ext cx="2320925" cy="619125"/>
        </p:xfrm>
        <a:graphic>
          <a:graphicData uri="http://schemas.openxmlformats.org/presentationml/2006/ole">
            <mc:AlternateContent xmlns:mc="http://schemas.openxmlformats.org/markup-compatibility/2006">
              <mc:Choice xmlns:v="urn:schemas-microsoft-com:vml" Requires="v">
                <p:oleObj spid="_x0000_s29950" name="Equation" r:id="rId4" imgW="1485720" imgH="393480" progId="Equation.3">
                  <p:embed/>
                </p:oleObj>
              </mc:Choice>
              <mc:Fallback>
                <p:oleObj name="Equation" r:id="rId4" imgW="1485720" imgH="39348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9963" y="2213759"/>
                        <a:ext cx="2320925" cy="619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700" name="Object 4"/>
          <p:cNvGraphicFramePr>
            <a:graphicFrameLocks noChangeAspect="1"/>
          </p:cNvGraphicFramePr>
          <p:nvPr/>
        </p:nvGraphicFramePr>
        <p:xfrm>
          <a:off x="609600" y="4035425"/>
          <a:ext cx="3733800" cy="2679700"/>
        </p:xfrm>
        <a:graphic>
          <a:graphicData uri="http://schemas.openxmlformats.org/presentationml/2006/ole">
            <mc:AlternateContent xmlns:mc="http://schemas.openxmlformats.org/markup-compatibility/2006">
              <mc:Choice xmlns:v="urn:schemas-microsoft-com:vml" Requires="v">
                <p:oleObj spid="_x0000_s29951" name="Bitmap Image" r:id="rId6" imgW="3409524" imgH="2448267" progId="Paint.Picture">
                  <p:embed/>
                </p:oleObj>
              </mc:Choice>
              <mc:Fallback>
                <p:oleObj name="Bitmap Image" r:id="rId6" imgW="3409524" imgH="2448267" progId="Paint.Picture">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 y="4035425"/>
                        <a:ext cx="3733800" cy="2679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701" name="Rectangle 5"/>
          <p:cNvSpPr>
            <a:spLocks noChangeArrowheads="1"/>
          </p:cNvSpPr>
          <p:nvPr/>
        </p:nvSpPr>
        <p:spPr bwMode="auto">
          <a:xfrm>
            <a:off x="4191000" y="6400800"/>
            <a:ext cx="3886200"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tabLst>
                <a:tab pos="119063" algn="l"/>
                <a:tab pos="5486400" algn="r"/>
              </a:tabLst>
            </a:pPr>
            <a:r>
              <a:rPr lang="en-US" sz="1300">
                <a:cs typeface="Times New Roman" pitchFamily="18" charset="0"/>
              </a:rPr>
              <a:t>Geometrical meaning of the parameters v/f and d'</a:t>
            </a:r>
            <a:endParaRPr lang="en-US" sz="2800"/>
          </a:p>
        </p:txBody>
      </p:sp>
      <p:sp>
        <p:nvSpPr>
          <p:cNvPr id="29702" name="Rectangle 6"/>
          <p:cNvSpPr>
            <a:spLocks noChangeArrowheads="1"/>
          </p:cNvSpPr>
          <p:nvPr/>
        </p:nvSpPr>
        <p:spPr bwMode="auto">
          <a:xfrm>
            <a:off x="3290888"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graphicFrame>
        <p:nvGraphicFramePr>
          <p:cNvPr id="29703" name="Object 7"/>
          <p:cNvGraphicFramePr>
            <a:graphicFrameLocks noChangeAspect="1"/>
          </p:cNvGraphicFramePr>
          <p:nvPr/>
        </p:nvGraphicFramePr>
        <p:xfrm>
          <a:off x="1143000" y="969963"/>
          <a:ext cx="4419600" cy="411162"/>
        </p:xfrm>
        <a:graphic>
          <a:graphicData uri="http://schemas.openxmlformats.org/presentationml/2006/ole">
            <mc:AlternateContent xmlns:mc="http://schemas.openxmlformats.org/markup-compatibility/2006">
              <mc:Choice xmlns:v="urn:schemas-microsoft-com:vml" Requires="v">
                <p:oleObj spid="_x0000_s29952" r:id="rId8" imgW="2565400" imgH="241300" progId="Equation.3">
                  <p:embed/>
                </p:oleObj>
              </mc:Choice>
              <mc:Fallback>
                <p:oleObj r:id="rId8" imgW="2565400" imgH="241300" progId="Equation.3">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969963"/>
                        <a:ext cx="4419600" cy="4111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683568" y="116632"/>
            <a:ext cx="763284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eaLnBrk="0" hangingPunct="0">
              <a:tabLst>
                <a:tab pos="5486400" algn="r"/>
              </a:tabLst>
            </a:pPr>
            <a:r>
              <a:rPr lang="en-US" sz="1500" dirty="0">
                <a:latin typeface="Comic Sans MS" pitchFamily="66" charset="0"/>
                <a:cs typeface="Times New Roman" pitchFamily="18" charset="0"/>
              </a:rPr>
              <a:t>Therefore, the temperature increase of the wire after one scan becomes:</a:t>
            </a:r>
            <a:endParaRPr lang="en-US" dirty="0">
              <a:latin typeface="Comic Sans MS" pitchFamily="66" charset="0"/>
            </a:endParaRPr>
          </a:p>
        </p:txBody>
      </p:sp>
      <p:graphicFrame>
        <p:nvGraphicFramePr>
          <p:cNvPr id="30723" name="Object 3"/>
          <p:cNvGraphicFramePr>
            <a:graphicFrameLocks noChangeAspect="1"/>
          </p:cNvGraphicFramePr>
          <p:nvPr/>
        </p:nvGraphicFramePr>
        <p:xfrm>
          <a:off x="1187450" y="4149725"/>
          <a:ext cx="5316538" cy="809625"/>
        </p:xfrm>
        <a:graphic>
          <a:graphicData uri="http://schemas.openxmlformats.org/presentationml/2006/ole">
            <mc:AlternateContent xmlns:mc="http://schemas.openxmlformats.org/markup-compatibility/2006">
              <mc:Choice xmlns:v="urn:schemas-microsoft-com:vml" Requires="v">
                <p:oleObj spid="_x0000_s31326" name="Equation" r:id="rId4" imgW="2920680" imgH="444240" progId="Equation.3">
                  <p:embed/>
                </p:oleObj>
              </mc:Choice>
              <mc:Fallback>
                <p:oleObj name="Equation" r:id="rId4" imgW="2920680" imgH="44424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450" y="4149725"/>
                        <a:ext cx="5316538" cy="8096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19" name="Rectangle 99"/>
          <p:cNvSpPr>
            <a:spLocks noChangeArrowheads="1"/>
          </p:cNvSpPr>
          <p:nvPr/>
        </p:nvSpPr>
        <p:spPr bwMode="auto">
          <a:xfrm>
            <a:off x="250825" y="5157192"/>
            <a:ext cx="8569325"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1600" dirty="0">
                <a:latin typeface="Comic Sans MS" pitchFamily="66" charset="0"/>
              </a:rPr>
              <a:t>Where h, denotes the horizontal (h) scanning direction. The cooling factor '</a:t>
            </a:r>
            <a:r>
              <a:rPr lang="en-US" sz="1600" b="1" dirty="0">
                <a:latin typeface="Symbol" pitchFamily="18" charset="2"/>
              </a:rPr>
              <a:t>a</a:t>
            </a:r>
            <a:r>
              <a:rPr lang="en-US" sz="1600" dirty="0">
                <a:latin typeface="Comic Sans MS" pitchFamily="66" charset="0"/>
              </a:rPr>
              <a:t>' is described in the next section. </a:t>
            </a:r>
            <a:r>
              <a:rPr lang="en-US" sz="1600" b="1" dirty="0">
                <a:latin typeface="Comic Sans MS" pitchFamily="66" charset="0"/>
              </a:rPr>
              <a:t>Note that the temperature does not depend on the wire diameter and that it depends on the beam dimension perpendicular to the measuring direction. The temperature increase is inverse proportional to the scanning speed</a:t>
            </a:r>
            <a:r>
              <a:rPr lang="en-US" sz="1600" dirty="0">
                <a:latin typeface="Comic Sans MS" pitchFamily="66" charset="0"/>
              </a:rPr>
              <a:t>, therefore a faster scanner has a correspondingly smaller temperature increase. </a:t>
            </a:r>
          </a:p>
        </p:txBody>
      </p:sp>
      <p:graphicFrame>
        <p:nvGraphicFramePr>
          <p:cNvPr id="30820" name="Object 100"/>
          <p:cNvGraphicFramePr>
            <a:graphicFrameLocks noChangeAspect="1"/>
          </p:cNvGraphicFramePr>
          <p:nvPr/>
        </p:nvGraphicFramePr>
        <p:xfrm>
          <a:off x="179388" y="620713"/>
          <a:ext cx="3886200" cy="769937"/>
        </p:xfrm>
        <a:graphic>
          <a:graphicData uri="http://schemas.openxmlformats.org/presentationml/2006/ole">
            <mc:AlternateContent xmlns:mc="http://schemas.openxmlformats.org/markup-compatibility/2006">
              <mc:Choice xmlns:v="urn:schemas-microsoft-com:vml" Requires="v">
                <p:oleObj spid="_x0000_s31327" r:id="rId6" imgW="2260600" imgH="444500" progId="Equation.3">
                  <p:embed/>
                </p:oleObj>
              </mc:Choice>
              <mc:Fallback>
                <p:oleObj r:id="rId6" imgW="2260600" imgH="444500" progId="Equation.3">
                  <p:embed/>
                  <p:pic>
                    <p:nvPicPr>
                      <p:cNvPr id="0" name="Object 10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388" y="620713"/>
                        <a:ext cx="3886200" cy="7699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21" name="Object 101"/>
          <p:cNvGraphicFramePr>
            <a:graphicFrameLocks noChangeAspect="1"/>
          </p:cNvGraphicFramePr>
          <p:nvPr/>
        </p:nvGraphicFramePr>
        <p:xfrm>
          <a:off x="4287838" y="620713"/>
          <a:ext cx="4856162" cy="411162"/>
        </p:xfrm>
        <a:graphic>
          <a:graphicData uri="http://schemas.openxmlformats.org/presentationml/2006/ole">
            <mc:AlternateContent xmlns:mc="http://schemas.openxmlformats.org/markup-compatibility/2006">
              <mc:Choice xmlns:v="urn:schemas-microsoft-com:vml" Requires="v">
                <p:oleObj spid="_x0000_s31328" name="Equation" r:id="rId8" imgW="2819160" imgH="241200" progId="Equation.3">
                  <p:embed/>
                </p:oleObj>
              </mc:Choice>
              <mc:Fallback>
                <p:oleObj name="Equation" r:id="rId8" imgW="2819160" imgH="241200" progId="Equation.3">
                  <p:embed/>
                  <p:pic>
                    <p:nvPicPr>
                      <p:cNvPr id="0" name="Object 1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87838" y="620713"/>
                        <a:ext cx="4856162" cy="4111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22" name="Object 102"/>
          <p:cNvGraphicFramePr>
            <a:graphicFrameLocks noChangeAspect="1"/>
          </p:cNvGraphicFramePr>
          <p:nvPr/>
        </p:nvGraphicFramePr>
        <p:xfrm>
          <a:off x="4211638" y="1196975"/>
          <a:ext cx="2320925" cy="619125"/>
        </p:xfrm>
        <a:graphic>
          <a:graphicData uri="http://schemas.openxmlformats.org/presentationml/2006/ole">
            <mc:AlternateContent xmlns:mc="http://schemas.openxmlformats.org/markup-compatibility/2006">
              <mc:Choice xmlns:v="urn:schemas-microsoft-com:vml" Requires="v">
                <p:oleObj spid="_x0000_s31329" name="Equation" r:id="rId10" imgW="1485720" imgH="393480" progId="Equation.3">
                  <p:embed/>
                </p:oleObj>
              </mc:Choice>
              <mc:Fallback>
                <p:oleObj name="Equation" r:id="rId10" imgW="1485720" imgH="393480" progId="Equation.3">
                  <p:embed/>
                  <p:pic>
                    <p:nvPicPr>
                      <p:cNvPr id="0" name="Object 10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11638" y="1196975"/>
                        <a:ext cx="2320925" cy="619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23" name="Object 103"/>
          <p:cNvGraphicFramePr>
            <a:graphicFrameLocks noChangeAspect="1"/>
          </p:cNvGraphicFramePr>
          <p:nvPr/>
        </p:nvGraphicFramePr>
        <p:xfrm>
          <a:off x="250825" y="1989138"/>
          <a:ext cx="7375525" cy="811212"/>
        </p:xfrm>
        <a:graphic>
          <a:graphicData uri="http://schemas.openxmlformats.org/presentationml/2006/ole">
            <mc:AlternateContent xmlns:mc="http://schemas.openxmlformats.org/markup-compatibility/2006">
              <mc:Choice xmlns:v="urn:schemas-microsoft-com:vml" Requires="v">
                <p:oleObj spid="_x0000_s31330" name="Equation" r:id="rId12" imgW="4051080" imgH="444240" progId="Equation.3">
                  <p:embed/>
                </p:oleObj>
              </mc:Choice>
              <mc:Fallback>
                <p:oleObj name="Equation" r:id="rId12" imgW="4051080" imgH="444240" progId="Equation.3">
                  <p:embed/>
                  <p:pic>
                    <p:nvPicPr>
                      <p:cNvPr id="0" name="Object 10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0825" y="1989138"/>
                        <a:ext cx="7375525" cy="8112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24" name="Line 104"/>
          <p:cNvSpPr>
            <a:spLocks noChangeShapeType="1"/>
          </p:cNvSpPr>
          <p:nvPr/>
        </p:nvSpPr>
        <p:spPr bwMode="auto">
          <a:xfrm>
            <a:off x="1619250" y="1125538"/>
            <a:ext cx="288925"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0825" name="Text Box 105"/>
          <p:cNvSpPr txBox="1">
            <a:spLocks noChangeArrowheads="1"/>
          </p:cNvSpPr>
          <p:nvPr/>
        </p:nvSpPr>
        <p:spPr bwMode="auto">
          <a:xfrm>
            <a:off x="1476375" y="1557338"/>
            <a:ext cx="1138238" cy="3460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a:t>In MeV/cm</a:t>
            </a:r>
            <a:endParaRPr lang="en-GB" sz="1600"/>
          </a:p>
        </p:txBody>
      </p:sp>
      <p:grpSp>
        <p:nvGrpSpPr>
          <p:cNvPr id="30829" name="Group 109"/>
          <p:cNvGrpSpPr>
            <a:grpSpLocks/>
          </p:cNvGrpSpPr>
          <p:nvPr/>
        </p:nvGrpSpPr>
        <p:grpSpPr bwMode="auto">
          <a:xfrm>
            <a:off x="2124075" y="2060575"/>
            <a:ext cx="4103688" cy="576263"/>
            <a:chOff x="1338" y="1298"/>
            <a:chExt cx="2585" cy="363"/>
          </a:xfrm>
        </p:grpSpPr>
        <p:sp>
          <p:nvSpPr>
            <p:cNvPr id="30826" name="Line 106"/>
            <p:cNvSpPr>
              <a:spLocks noChangeShapeType="1"/>
            </p:cNvSpPr>
            <p:nvPr/>
          </p:nvSpPr>
          <p:spPr bwMode="auto">
            <a:xfrm flipV="1">
              <a:off x="1338" y="1389"/>
              <a:ext cx="181" cy="18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0827" name="Line 107"/>
            <p:cNvSpPr>
              <a:spLocks noChangeShapeType="1"/>
            </p:cNvSpPr>
            <p:nvPr/>
          </p:nvSpPr>
          <p:spPr bwMode="auto">
            <a:xfrm flipV="1">
              <a:off x="1565" y="1298"/>
              <a:ext cx="226" cy="1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0828" name="Line 108"/>
            <p:cNvSpPr>
              <a:spLocks noChangeShapeType="1"/>
            </p:cNvSpPr>
            <p:nvPr/>
          </p:nvSpPr>
          <p:spPr bwMode="auto">
            <a:xfrm flipV="1">
              <a:off x="3696" y="1525"/>
              <a:ext cx="227" cy="1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aphicFrame>
        <p:nvGraphicFramePr>
          <p:cNvPr id="30830" name="Object 110"/>
          <p:cNvGraphicFramePr>
            <a:graphicFrameLocks noChangeAspect="1"/>
          </p:cNvGraphicFramePr>
          <p:nvPr/>
        </p:nvGraphicFramePr>
        <p:xfrm>
          <a:off x="323850" y="2949575"/>
          <a:ext cx="5908675" cy="739775"/>
        </p:xfrm>
        <a:graphic>
          <a:graphicData uri="http://schemas.openxmlformats.org/presentationml/2006/ole">
            <mc:AlternateContent xmlns:mc="http://schemas.openxmlformats.org/markup-compatibility/2006">
              <mc:Choice xmlns:v="urn:schemas-microsoft-com:vml" Requires="v">
                <p:oleObj spid="_x0000_s31331" name="Equation" r:id="rId14" imgW="3848040" imgH="482400" progId="Equation.3">
                  <p:embed/>
                </p:oleObj>
              </mc:Choice>
              <mc:Fallback>
                <p:oleObj name="Equation" r:id="rId14" imgW="3848040" imgH="482400" progId="Equation.3">
                  <p:embed/>
                  <p:pic>
                    <p:nvPicPr>
                      <p:cNvPr id="0" name="Object 11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23850" y="2949575"/>
                        <a:ext cx="5908675" cy="7397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32" name="AutoShape 112"/>
          <p:cNvSpPr>
            <a:spLocks noChangeArrowheads="1"/>
          </p:cNvSpPr>
          <p:nvPr/>
        </p:nvSpPr>
        <p:spPr bwMode="auto">
          <a:xfrm>
            <a:off x="3348038" y="3716338"/>
            <a:ext cx="287337" cy="360362"/>
          </a:xfrm>
          <a:prstGeom prst="downArrow">
            <a:avLst>
              <a:gd name="adj1" fmla="val 50000"/>
              <a:gd name="adj2" fmla="val 31354"/>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8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1651" name="Group 99"/>
          <p:cNvGrpSpPr>
            <a:grpSpLocks/>
          </p:cNvGrpSpPr>
          <p:nvPr/>
        </p:nvGrpSpPr>
        <p:grpSpPr bwMode="auto">
          <a:xfrm>
            <a:off x="323850" y="1916113"/>
            <a:ext cx="8353425" cy="4021138"/>
            <a:chOff x="204" y="1207"/>
            <a:chExt cx="5262" cy="2533"/>
          </a:xfrm>
        </p:grpSpPr>
        <p:sp>
          <p:nvSpPr>
            <p:cNvPr id="151556" name="Rectangle 4"/>
            <p:cNvSpPr>
              <a:spLocks noChangeArrowheads="1"/>
            </p:cNvSpPr>
            <p:nvPr/>
          </p:nvSpPr>
          <p:spPr bwMode="auto">
            <a:xfrm>
              <a:off x="204" y="1207"/>
              <a:ext cx="5035"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dirty="0">
                  <a:latin typeface="Comic Sans MS" pitchFamily="66" charset="0"/>
                </a:rPr>
                <a:t>The wire parameters </a:t>
              </a:r>
              <a:r>
                <a:rPr lang="en-US" sz="1600" dirty="0" err="1">
                  <a:latin typeface="Comic Sans MS" pitchFamily="66" charset="0"/>
                </a:rPr>
                <a:t>dE</a:t>
              </a:r>
              <a:r>
                <a:rPr lang="en-US" sz="1600" dirty="0">
                  <a:latin typeface="Comic Sans MS" pitchFamily="66" charset="0"/>
                </a:rPr>
                <a:t>/dx / </a:t>
              </a:r>
              <a:r>
                <a:rPr lang="en-US" sz="1600" dirty="0" err="1">
                  <a:latin typeface="Comic Sans MS" pitchFamily="66" charset="0"/>
                </a:rPr>
                <a:t>cp</a:t>
              </a:r>
              <a:r>
                <a:rPr lang="en-US" sz="1600" dirty="0">
                  <a:latin typeface="Comic Sans MS" pitchFamily="66" charset="0"/>
                </a:rPr>
                <a:t> and the Quotient </a:t>
              </a:r>
              <a:r>
                <a:rPr lang="en-US" sz="1600" dirty="0" err="1">
                  <a:latin typeface="Comic Sans MS" pitchFamily="66" charset="0"/>
                </a:rPr>
                <a:t>Th</a:t>
              </a:r>
              <a:r>
                <a:rPr lang="en-US" sz="1600" dirty="0">
                  <a:latin typeface="Comic Sans MS" pitchFamily="66" charset="0"/>
                </a:rPr>
                <a:t>/Tm should be minimal for a choice of the material (</a:t>
              </a:r>
              <a:r>
                <a:rPr lang="en-US" sz="1600" b="1" dirty="0">
                  <a:latin typeface="Symbol" pitchFamily="18" charset="2"/>
                </a:rPr>
                <a:t>a</a:t>
              </a:r>
              <a:r>
                <a:rPr lang="en-US" sz="1600" dirty="0">
                  <a:latin typeface="Comic Sans MS" pitchFamily="66" charset="0"/>
                </a:rPr>
                <a:t> = 1):</a:t>
              </a:r>
              <a:endParaRPr lang="en-GB" sz="1600" dirty="0">
                <a:latin typeface="Comic Sans MS" pitchFamily="66" charset="0"/>
              </a:endParaRPr>
            </a:p>
          </p:txBody>
        </p:sp>
        <p:grpSp>
          <p:nvGrpSpPr>
            <p:cNvPr id="151558" name="Group 6"/>
            <p:cNvGrpSpPr>
              <a:grpSpLocks/>
            </p:cNvGrpSpPr>
            <p:nvPr/>
          </p:nvGrpSpPr>
          <p:grpSpPr bwMode="auto">
            <a:xfrm>
              <a:off x="476" y="1842"/>
              <a:ext cx="2858" cy="1120"/>
              <a:chOff x="-2" y="1240"/>
              <a:chExt cx="2844" cy="2368"/>
            </a:xfrm>
          </p:grpSpPr>
          <p:grpSp>
            <p:nvGrpSpPr>
              <p:cNvPr id="151559" name="Group 7"/>
              <p:cNvGrpSpPr>
                <a:grpSpLocks/>
              </p:cNvGrpSpPr>
              <p:nvPr/>
            </p:nvGrpSpPr>
            <p:grpSpPr bwMode="auto">
              <a:xfrm>
                <a:off x="0" y="1242"/>
                <a:ext cx="2840" cy="2364"/>
                <a:chOff x="0" y="1242"/>
                <a:chExt cx="2840" cy="2364"/>
              </a:xfrm>
            </p:grpSpPr>
            <p:grpSp>
              <p:nvGrpSpPr>
                <p:cNvPr id="151560" name="Group 8"/>
                <p:cNvGrpSpPr>
                  <a:grpSpLocks/>
                </p:cNvGrpSpPr>
                <p:nvPr/>
              </p:nvGrpSpPr>
              <p:grpSpPr bwMode="auto">
                <a:xfrm>
                  <a:off x="0" y="1242"/>
                  <a:ext cx="710" cy="394"/>
                  <a:chOff x="0" y="1242"/>
                  <a:chExt cx="710" cy="394"/>
                </a:xfrm>
              </p:grpSpPr>
              <p:sp>
                <p:nvSpPr>
                  <p:cNvPr id="151561" name="Rectangle 9"/>
                  <p:cNvSpPr>
                    <a:spLocks noChangeArrowheads="1"/>
                  </p:cNvSpPr>
                  <p:nvPr/>
                </p:nvSpPr>
                <p:spPr bwMode="auto">
                  <a:xfrm>
                    <a:off x="43" y="1242"/>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0" hangingPunct="0">
                      <a:tabLst>
                        <a:tab pos="5486400" algn="r"/>
                      </a:tabLst>
                    </a:pPr>
                    <a:r>
                      <a:rPr lang="en-US" sz="1100">
                        <a:solidFill>
                          <a:srgbClr val="0000FF"/>
                        </a:solidFill>
                        <a:cs typeface="Times New Roman" pitchFamily="18" charset="0"/>
                      </a:rPr>
                      <a:t>Material</a:t>
                    </a:r>
                    <a:endParaRPr lang="en-US"/>
                  </a:p>
                </p:txBody>
              </p:sp>
              <p:sp>
                <p:nvSpPr>
                  <p:cNvPr id="151562" name="Rectangle 10"/>
                  <p:cNvSpPr>
                    <a:spLocks noChangeArrowheads="1"/>
                  </p:cNvSpPr>
                  <p:nvPr/>
                </p:nvSpPr>
                <p:spPr bwMode="auto">
                  <a:xfrm>
                    <a:off x="0" y="1242"/>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563" name="Group 11"/>
                <p:cNvGrpSpPr>
                  <a:grpSpLocks/>
                </p:cNvGrpSpPr>
                <p:nvPr/>
              </p:nvGrpSpPr>
              <p:grpSpPr bwMode="auto">
                <a:xfrm>
                  <a:off x="710" y="1242"/>
                  <a:ext cx="710" cy="394"/>
                  <a:chOff x="710" y="1242"/>
                  <a:chExt cx="710" cy="394"/>
                </a:xfrm>
              </p:grpSpPr>
              <p:sp>
                <p:nvSpPr>
                  <p:cNvPr id="151564" name="Rectangle 12"/>
                  <p:cNvSpPr>
                    <a:spLocks noChangeArrowheads="1"/>
                  </p:cNvSpPr>
                  <p:nvPr/>
                </p:nvSpPr>
                <p:spPr bwMode="auto">
                  <a:xfrm>
                    <a:off x="753" y="1242"/>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0" hangingPunct="0">
                      <a:tabLst>
                        <a:tab pos="5486400" algn="r"/>
                      </a:tabLst>
                    </a:pPr>
                    <a:r>
                      <a:rPr lang="en-US" sz="1100">
                        <a:solidFill>
                          <a:srgbClr val="0000FF"/>
                        </a:solidFill>
                        <a:cs typeface="Times New Roman" pitchFamily="18" charset="0"/>
                      </a:rPr>
                      <a:t>dE/dx / c</a:t>
                    </a:r>
                    <a:r>
                      <a:rPr lang="en-US" sz="1100" baseline="-30000">
                        <a:solidFill>
                          <a:srgbClr val="0000FF"/>
                        </a:solidFill>
                        <a:cs typeface="Times New Roman" pitchFamily="18" charset="0"/>
                      </a:rPr>
                      <a:t>p</a:t>
                    </a:r>
                    <a:endParaRPr lang="en-US"/>
                  </a:p>
                </p:txBody>
              </p:sp>
              <p:sp>
                <p:nvSpPr>
                  <p:cNvPr id="151565" name="Rectangle 13"/>
                  <p:cNvSpPr>
                    <a:spLocks noChangeArrowheads="1"/>
                  </p:cNvSpPr>
                  <p:nvPr/>
                </p:nvSpPr>
                <p:spPr bwMode="auto">
                  <a:xfrm>
                    <a:off x="710" y="1242"/>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566" name="Group 14"/>
                <p:cNvGrpSpPr>
                  <a:grpSpLocks/>
                </p:cNvGrpSpPr>
                <p:nvPr/>
              </p:nvGrpSpPr>
              <p:grpSpPr bwMode="auto">
                <a:xfrm>
                  <a:off x="1420" y="1242"/>
                  <a:ext cx="710" cy="394"/>
                  <a:chOff x="1420" y="1242"/>
                  <a:chExt cx="710" cy="394"/>
                </a:xfrm>
              </p:grpSpPr>
              <p:sp>
                <p:nvSpPr>
                  <p:cNvPr id="151567" name="Rectangle 15"/>
                  <p:cNvSpPr>
                    <a:spLocks noChangeArrowheads="1"/>
                  </p:cNvSpPr>
                  <p:nvPr/>
                </p:nvSpPr>
                <p:spPr bwMode="auto">
                  <a:xfrm>
                    <a:off x="1463" y="1242"/>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0" hangingPunct="0">
                      <a:tabLst>
                        <a:tab pos="5486400" algn="r"/>
                      </a:tabLst>
                    </a:pPr>
                    <a:r>
                      <a:rPr lang="en-US" sz="1100">
                        <a:solidFill>
                          <a:srgbClr val="0000FF"/>
                        </a:solidFill>
                        <a:cs typeface="Times New Roman" pitchFamily="18" charset="0"/>
                      </a:rPr>
                      <a:t>T</a:t>
                    </a:r>
                    <a:r>
                      <a:rPr lang="en-US" sz="1100" baseline="-30000">
                        <a:solidFill>
                          <a:srgbClr val="0000FF"/>
                        </a:solidFill>
                        <a:cs typeface="Times New Roman" pitchFamily="18" charset="0"/>
                      </a:rPr>
                      <a:t>h </a:t>
                    </a:r>
                    <a:r>
                      <a:rPr lang="en-US" sz="1100">
                        <a:solidFill>
                          <a:srgbClr val="0000FF"/>
                        </a:solidFill>
                        <a:cs typeface="Times New Roman" pitchFamily="18" charset="0"/>
                      </a:rPr>
                      <a:t>[</a:t>
                    </a:r>
                    <a:r>
                      <a:rPr lang="en-US" sz="1100" baseline="30000">
                        <a:solidFill>
                          <a:srgbClr val="0000FF"/>
                        </a:solidFill>
                        <a:cs typeface="Times New Roman" pitchFamily="18" charset="0"/>
                      </a:rPr>
                      <a:t>0</a:t>
                    </a:r>
                    <a:r>
                      <a:rPr lang="en-US" sz="1100">
                        <a:solidFill>
                          <a:srgbClr val="0000FF"/>
                        </a:solidFill>
                        <a:cs typeface="Times New Roman" pitchFamily="18" charset="0"/>
                      </a:rPr>
                      <a:t>C]</a:t>
                    </a:r>
                    <a:endParaRPr lang="en-US"/>
                  </a:p>
                </p:txBody>
              </p:sp>
              <p:sp>
                <p:nvSpPr>
                  <p:cNvPr id="151568" name="Rectangle 16"/>
                  <p:cNvSpPr>
                    <a:spLocks noChangeArrowheads="1"/>
                  </p:cNvSpPr>
                  <p:nvPr/>
                </p:nvSpPr>
                <p:spPr bwMode="auto">
                  <a:xfrm>
                    <a:off x="1420" y="1242"/>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569" name="Group 17"/>
                <p:cNvGrpSpPr>
                  <a:grpSpLocks/>
                </p:cNvGrpSpPr>
                <p:nvPr/>
              </p:nvGrpSpPr>
              <p:grpSpPr bwMode="auto">
                <a:xfrm>
                  <a:off x="2130" y="1242"/>
                  <a:ext cx="710" cy="394"/>
                  <a:chOff x="2130" y="1242"/>
                  <a:chExt cx="710" cy="394"/>
                </a:xfrm>
              </p:grpSpPr>
              <p:sp>
                <p:nvSpPr>
                  <p:cNvPr id="151570" name="Rectangle 18"/>
                  <p:cNvSpPr>
                    <a:spLocks noChangeArrowheads="1"/>
                  </p:cNvSpPr>
                  <p:nvPr/>
                </p:nvSpPr>
                <p:spPr bwMode="auto">
                  <a:xfrm>
                    <a:off x="2173" y="1242"/>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0" hangingPunct="0">
                      <a:tabLst>
                        <a:tab pos="5486400" algn="r"/>
                      </a:tabLst>
                    </a:pPr>
                    <a:r>
                      <a:rPr lang="en-US" sz="1100">
                        <a:solidFill>
                          <a:srgbClr val="0000FF"/>
                        </a:solidFill>
                        <a:cs typeface="Times New Roman" pitchFamily="18" charset="0"/>
                      </a:rPr>
                      <a:t>T</a:t>
                    </a:r>
                    <a:r>
                      <a:rPr lang="en-US" sz="1100" baseline="-30000">
                        <a:solidFill>
                          <a:srgbClr val="0000FF"/>
                        </a:solidFill>
                        <a:cs typeface="Times New Roman" pitchFamily="18" charset="0"/>
                      </a:rPr>
                      <a:t>h</a:t>
                    </a:r>
                    <a:r>
                      <a:rPr lang="en-US" sz="1100">
                        <a:solidFill>
                          <a:srgbClr val="0000FF"/>
                        </a:solidFill>
                        <a:cs typeface="Times New Roman" pitchFamily="18" charset="0"/>
                      </a:rPr>
                      <a:t>/T</a:t>
                    </a:r>
                    <a:r>
                      <a:rPr lang="en-US" sz="1100" baseline="-30000">
                        <a:solidFill>
                          <a:srgbClr val="0000FF"/>
                        </a:solidFill>
                        <a:cs typeface="Times New Roman" pitchFamily="18" charset="0"/>
                      </a:rPr>
                      <a:t>m</a:t>
                    </a:r>
                    <a:endParaRPr lang="en-US"/>
                  </a:p>
                </p:txBody>
              </p:sp>
              <p:sp>
                <p:nvSpPr>
                  <p:cNvPr id="151571" name="Rectangle 19"/>
                  <p:cNvSpPr>
                    <a:spLocks noChangeArrowheads="1"/>
                  </p:cNvSpPr>
                  <p:nvPr/>
                </p:nvSpPr>
                <p:spPr bwMode="auto">
                  <a:xfrm>
                    <a:off x="2130" y="1242"/>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572" name="Group 20"/>
                <p:cNvGrpSpPr>
                  <a:grpSpLocks/>
                </p:cNvGrpSpPr>
                <p:nvPr/>
              </p:nvGrpSpPr>
              <p:grpSpPr bwMode="auto">
                <a:xfrm>
                  <a:off x="0" y="1636"/>
                  <a:ext cx="710" cy="394"/>
                  <a:chOff x="0" y="1636"/>
                  <a:chExt cx="710" cy="394"/>
                </a:xfrm>
              </p:grpSpPr>
              <p:sp>
                <p:nvSpPr>
                  <p:cNvPr id="151573" name="Rectangle 21"/>
                  <p:cNvSpPr>
                    <a:spLocks noChangeArrowheads="1"/>
                  </p:cNvSpPr>
                  <p:nvPr/>
                </p:nvSpPr>
                <p:spPr bwMode="auto">
                  <a:xfrm>
                    <a:off x="43" y="1636"/>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AL</a:t>
                    </a:r>
                    <a:endParaRPr lang="en-US" sz="1100">
                      <a:cs typeface="Times New Roman" pitchFamily="18" charset="0"/>
                    </a:endParaRPr>
                  </a:p>
                  <a:p>
                    <a:pPr algn="r" eaLnBrk="0" hangingPunct="0">
                      <a:tabLst>
                        <a:tab pos="5486400" algn="r"/>
                      </a:tabLst>
                    </a:pPr>
                    <a:endParaRPr lang="en-US"/>
                  </a:p>
                </p:txBody>
              </p:sp>
              <p:sp>
                <p:nvSpPr>
                  <p:cNvPr id="151574" name="Rectangle 22"/>
                  <p:cNvSpPr>
                    <a:spLocks noChangeArrowheads="1"/>
                  </p:cNvSpPr>
                  <p:nvPr/>
                </p:nvSpPr>
                <p:spPr bwMode="auto">
                  <a:xfrm>
                    <a:off x="0" y="1636"/>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575" name="Group 23"/>
                <p:cNvGrpSpPr>
                  <a:grpSpLocks/>
                </p:cNvGrpSpPr>
                <p:nvPr/>
              </p:nvGrpSpPr>
              <p:grpSpPr bwMode="auto">
                <a:xfrm>
                  <a:off x="710" y="1636"/>
                  <a:ext cx="710" cy="394"/>
                  <a:chOff x="710" y="1636"/>
                  <a:chExt cx="710" cy="394"/>
                </a:xfrm>
              </p:grpSpPr>
              <p:sp>
                <p:nvSpPr>
                  <p:cNvPr id="151576" name="Rectangle 24"/>
                  <p:cNvSpPr>
                    <a:spLocks noChangeArrowheads="1"/>
                  </p:cNvSpPr>
                  <p:nvPr/>
                </p:nvSpPr>
                <p:spPr bwMode="auto">
                  <a:xfrm>
                    <a:off x="753" y="1636"/>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7.7</a:t>
                    </a:r>
                    <a:endParaRPr lang="en-US" sz="1100">
                      <a:cs typeface="Times New Roman" pitchFamily="18" charset="0"/>
                    </a:endParaRPr>
                  </a:p>
                  <a:p>
                    <a:pPr algn="r" eaLnBrk="0" hangingPunct="0">
                      <a:tabLst>
                        <a:tab pos="5486400" algn="r"/>
                      </a:tabLst>
                    </a:pPr>
                    <a:endParaRPr lang="en-US"/>
                  </a:p>
                </p:txBody>
              </p:sp>
              <p:sp>
                <p:nvSpPr>
                  <p:cNvPr id="151577" name="Rectangle 25"/>
                  <p:cNvSpPr>
                    <a:spLocks noChangeArrowheads="1"/>
                  </p:cNvSpPr>
                  <p:nvPr/>
                </p:nvSpPr>
                <p:spPr bwMode="auto">
                  <a:xfrm>
                    <a:off x="710" y="1636"/>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578" name="Group 26"/>
                <p:cNvGrpSpPr>
                  <a:grpSpLocks/>
                </p:cNvGrpSpPr>
                <p:nvPr/>
              </p:nvGrpSpPr>
              <p:grpSpPr bwMode="auto">
                <a:xfrm>
                  <a:off x="1420" y="1636"/>
                  <a:ext cx="710" cy="394"/>
                  <a:chOff x="1420" y="1636"/>
                  <a:chExt cx="710" cy="394"/>
                </a:xfrm>
              </p:grpSpPr>
              <p:sp>
                <p:nvSpPr>
                  <p:cNvPr id="151579" name="Rectangle 27"/>
                  <p:cNvSpPr>
                    <a:spLocks noChangeArrowheads="1"/>
                  </p:cNvSpPr>
                  <p:nvPr/>
                </p:nvSpPr>
                <p:spPr bwMode="auto">
                  <a:xfrm>
                    <a:off x="1463" y="1636"/>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1.1 </a:t>
                    </a:r>
                    <a:r>
                      <a:rPr lang="en-US" sz="1100">
                        <a:solidFill>
                          <a:srgbClr val="0000FF"/>
                        </a:solidFill>
                        <a:cs typeface="Times New Roman" pitchFamily="18" charset="0"/>
                        <a:sym typeface="Symbol" pitchFamily="18" charset="2"/>
                      </a:rPr>
                      <a:t></a:t>
                    </a:r>
                    <a:r>
                      <a:rPr lang="en-US" sz="1100">
                        <a:solidFill>
                          <a:srgbClr val="0000FF"/>
                        </a:solidFill>
                        <a:cs typeface="Times New Roman" pitchFamily="18" charset="0"/>
                      </a:rPr>
                      <a:t> 10</a:t>
                    </a:r>
                    <a:r>
                      <a:rPr lang="en-US" sz="1100" baseline="30000">
                        <a:solidFill>
                          <a:srgbClr val="0000FF"/>
                        </a:solidFill>
                        <a:cs typeface="Times New Roman" pitchFamily="18" charset="0"/>
                        <a:sym typeface="Symbol" pitchFamily="18" charset="2"/>
                      </a:rPr>
                      <a:t>4</a:t>
                    </a:r>
                    <a:endParaRPr lang="en-US" sz="1100">
                      <a:cs typeface="Times New Roman" pitchFamily="18" charset="0"/>
                      <a:sym typeface="Symbol" pitchFamily="18" charset="2"/>
                    </a:endParaRPr>
                  </a:p>
                  <a:p>
                    <a:pPr algn="r" eaLnBrk="0" hangingPunct="0">
                      <a:tabLst>
                        <a:tab pos="5486400" algn="r"/>
                      </a:tabLst>
                    </a:pPr>
                    <a:endParaRPr lang="en-US" sz="1100">
                      <a:solidFill>
                        <a:srgbClr val="0000FF"/>
                      </a:solidFill>
                      <a:cs typeface="Times New Roman" pitchFamily="18" charset="0"/>
                      <a:sym typeface="Symbol" pitchFamily="18" charset="2"/>
                    </a:endParaRPr>
                  </a:p>
                </p:txBody>
              </p:sp>
              <p:sp>
                <p:nvSpPr>
                  <p:cNvPr id="151580" name="Rectangle 28"/>
                  <p:cNvSpPr>
                    <a:spLocks noChangeArrowheads="1"/>
                  </p:cNvSpPr>
                  <p:nvPr/>
                </p:nvSpPr>
                <p:spPr bwMode="auto">
                  <a:xfrm>
                    <a:off x="1420" y="1636"/>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581" name="Group 29"/>
                <p:cNvGrpSpPr>
                  <a:grpSpLocks/>
                </p:cNvGrpSpPr>
                <p:nvPr/>
              </p:nvGrpSpPr>
              <p:grpSpPr bwMode="auto">
                <a:xfrm>
                  <a:off x="2130" y="1636"/>
                  <a:ext cx="710" cy="394"/>
                  <a:chOff x="2130" y="1636"/>
                  <a:chExt cx="710" cy="394"/>
                </a:xfrm>
              </p:grpSpPr>
              <p:sp>
                <p:nvSpPr>
                  <p:cNvPr id="151582" name="Rectangle 30"/>
                  <p:cNvSpPr>
                    <a:spLocks noChangeArrowheads="1"/>
                  </p:cNvSpPr>
                  <p:nvPr/>
                </p:nvSpPr>
                <p:spPr bwMode="auto">
                  <a:xfrm>
                    <a:off x="2173" y="1636"/>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16.9</a:t>
                    </a:r>
                    <a:endParaRPr lang="en-US" sz="1100">
                      <a:cs typeface="Times New Roman" pitchFamily="18" charset="0"/>
                    </a:endParaRPr>
                  </a:p>
                  <a:p>
                    <a:pPr algn="r" eaLnBrk="0" hangingPunct="0">
                      <a:tabLst>
                        <a:tab pos="5486400" algn="r"/>
                      </a:tabLst>
                    </a:pPr>
                    <a:endParaRPr lang="en-US"/>
                  </a:p>
                </p:txBody>
              </p:sp>
              <p:sp>
                <p:nvSpPr>
                  <p:cNvPr id="151583" name="Rectangle 31"/>
                  <p:cNvSpPr>
                    <a:spLocks noChangeArrowheads="1"/>
                  </p:cNvSpPr>
                  <p:nvPr/>
                </p:nvSpPr>
                <p:spPr bwMode="auto">
                  <a:xfrm>
                    <a:off x="2130" y="1636"/>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584" name="Group 32"/>
                <p:cNvGrpSpPr>
                  <a:grpSpLocks/>
                </p:cNvGrpSpPr>
                <p:nvPr/>
              </p:nvGrpSpPr>
              <p:grpSpPr bwMode="auto">
                <a:xfrm>
                  <a:off x="0" y="2030"/>
                  <a:ext cx="710" cy="394"/>
                  <a:chOff x="0" y="2030"/>
                  <a:chExt cx="710" cy="394"/>
                </a:xfrm>
              </p:grpSpPr>
              <p:sp>
                <p:nvSpPr>
                  <p:cNvPr id="151585" name="Rectangle 33"/>
                  <p:cNvSpPr>
                    <a:spLocks noChangeArrowheads="1"/>
                  </p:cNvSpPr>
                  <p:nvPr/>
                </p:nvSpPr>
                <p:spPr bwMode="auto">
                  <a:xfrm>
                    <a:off x="43" y="2030"/>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W</a:t>
                    </a:r>
                    <a:endParaRPr lang="en-US" sz="1100">
                      <a:cs typeface="Times New Roman" pitchFamily="18" charset="0"/>
                    </a:endParaRPr>
                  </a:p>
                  <a:p>
                    <a:pPr algn="r" eaLnBrk="0" hangingPunct="0">
                      <a:tabLst>
                        <a:tab pos="5486400" algn="r"/>
                      </a:tabLst>
                    </a:pPr>
                    <a:endParaRPr lang="en-US"/>
                  </a:p>
                </p:txBody>
              </p:sp>
              <p:sp>
                <p:nvSpPr>
                  <p:cNvPr id="151586" name="Rectangle 34"/>
                  <p:cNvSpPr>
                    <a:spLocks noChangeArrowheads="1"/>
                  </p:cNvSpPr>
                  <p:nvPr/>
                </p:nvSpPr>
                <p:spPr bwMode="auto">
                  <a:xfrm>
                    <a:off x="0" y="2030"/>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587" name="Group 35"/>
                <p:cNvGrpSpPr>
                  <a:grpSpLocks/>
                </p:cNvGrpSpPr>
                <p:nvPr/>
              </p:nvGrpSpPr>
              <p:grpSpPr bwMode="auto">
                <a:xfrm>
                  <a:off x="710" y="2030"/>
                  <a:ext cx="710" cy="394"/>
                  <a:chOff x="710" y="2030"/>
                  <a:chExt cx="710" cy="394"/>
                </a:xfrm>
              </p:grpSpPr>
              <p:sp>
                <p:nvSpPr>
                  <p:cNvPr id="151588" name="Rectangle 36"/>
                  <p:cNvSpPr>
                    <a:spLocks noChangeArrowheads="1"/>
                  </p:cNvSpPr>
                  <p:nvPr/>
                </p:nvSpPr>
                <p:spPr bwMode="auto">
                  <a:xfrm>
                    <a:off x="753" y="2030"/>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50.6</a:t>
                    </a:r>
                    <a:endParaRPr lang="en-US" sz="1100">
                      <a:cs typeface="Times New Roman" pitchFamily="18" charset="0"/>
                    </a:endParaRPr>
                  </a:p>
                  <a:p>
                    <a:pPr algn="r" eaLnBrk="0" hangingPunct="0">
                      <a:tabLst>
                        <a:tab pos="5486400" algn="r"/>
                      </a:tabLst>
                    </a:pPr>
                    <a:endParaRPr lang="en-US"/>
                  </a:p>
                </p:txBody>
              </p:sp>
              <p:sp>
                <p:nvSpPr>
                  <p:cNvPr id="151589" name="Rectangle 37"/>
                  <p:cNvSpPr>
                    <a:spLocks noChangeArrowheads="1"/>
                  </p:cNvSpPr>
                  <p:nvPr/>
                </p:nvSpPr>
                <p:spPr bwMode="auto">
                  <a:xfrm>
                    <a:off x="710" y="2030"/>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590" name="Group 38"/>
                <p:cNvGrpSpPr>
                  <a:grpSpLocks/>
                </p:cNvGrpSpPr>
                <p:nvPr/>
              </p:nvGrpSpPr>
              <p:grpSpPr bwMode="auto">
                <a:xfrm>
                  <a:off x="1420" y="2030"/>
                  <a:ext cx="710" cy="394"/>
                  <a:chOff x="1420" y="2030"/>
                  <a:chExt cx="710" cy="394"/>
                </a:xfrm>
              </p:grpSpPr>
              <p:sp>
                <p:nvSpPr>
                  <p:cNvPr id="151591" name="Rectangle 39"/>
                  <p:cNvSpPr>
                    <a:spLocks noChangeArrowheads="1"/>
                  </p:cNvSpPr>
                  <p:nvPr/>
                </p:nvSpPr>
                <p:spPr bwMode="auto">
                  <a:xfrm>
                    <a:off x="1463" y="2030"/>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7.1 </a:t>
                    </a:r>
                    <a:r>
                      <a:rPr lang="en-US" sz="1100">
                        <a:solidFill>
                          <a:srgbClr val="0000FF"/>
                        </a:solidFill>
                        <a:cs typeface="Times New Roman" pitchFamily="18" charset="0"/>
                        <a:sym typeface="Symbol" pitchFamily="18" charset="2"/>
                      </a:rPr>
                      <a:t></a:t>
                    </a:r>
                    <a:r>
                      <a:rPr lang="en-US" sz="1100">
                        <a:solidFill>
                          <a:srgbClr val="0000FF"/>
                        </a:solidFill>
                        <a:cs typeface="Times New Roman" pitchFamily="18" charset="0"/>
                      </a:rPr>
                      <a:t> 10</a:t>
                    </a:r>
                    <a:r>
                      <a:rPr lang="en-US" sz="1100" baseline="30000">
                        <a:solidFill>
                          <a:srgbClr val="0000FF"/>
                        </a:solidFill>
                        <a:cs typeface="Times New Roman" pitchFamily="18" charset="0"/>
                        <a:sym typeface="Symbol" pitchFamily="18" charset="2"/>
                      </a:rPr>
                      <a:t>4</a:t>
                    </a:r>
                    <a:endParaRPr lang="en-US" sz="1100">
                      <a:cs typeface="Times New Roman" pitchFamily="18" charset="0"/>
                      <a:sym typeface="Symbol" pitchFamily="18" charset="2"/>
                    </a:endParaRPr>
                  </a:p>
                  <a:p>
                    <a:pPr algn="r" eaLnBrk="0" hangingPunct="0">
                      <a:tabLst>
                        <a:tab pos="5486400" algn="r"/>
                      </a:tabLst>
                    </a:pPr>
                    <a:endParaRPr lang="en-US" sz="1100">
                      <a:solidFill>
                        <a:srgbClr val="0000FF"/>
                      </a:solidFill>
                      <a:cs typeface="Times New Roman" pitchFamily="18" charset="0"/>
                      <a:sym typeface="Symbol" pitchFamily="18" charset="2"/>
                    </a:endParaRPr>
                  </a:p>
                </p:txBody>
              </p:sp>
              <p:sp>
                <p:nvSpPr>
                  <p:cNvPr id="151592" name="Rectangle 40"/>
                  <p:cNvSpPr>
                    <a:spLocks noChangeArrowheads="1"/>
                  </p:cNvSpPr>
                  <p:nvPr/>
                </p:nvSpPr>
                <p:spPr bwMode="auto">
                  <a:xfrm>
                    <a:off x="1420" y="2030"/>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593" name="Group 41"/>
                <p:cNvGrpSpPr>
                  <a:grpSpLocks/>
                </p:cNvGrpSpPr>
                <p:nvPr/>
              </p:nvGrpSpPr>
              <p:grpSpPr bwMode="auto">
                <a:xfrm>
                  <a:off x="2130" y="2030"/>
                  <a:ext cx="710" cy="394"/>
                  <a:chOff x="2130" y="2030"/>
                  <a:chExt cx="710" cy="394"/>
                </a:xfrm>
              </p:grpSpPr>
              <p:sp>
                <p:nvSpPr>
                  <p:cNvPr id="151594" name="Rectangle 42"/>
                  <p:cNvSpPr>
                    <a:spLocks noChangeArrowheads="1"/>
                  </p:cNvSpPr>
                  <p:nvPr/>
                </p:nvSpPr>
                <p:spPr bwMode="auto">
                  <a:xfrm>
                    <a:off x="2173" y="2030"/>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20.9</a:t>
                    </a:r>
                    <a:endParaRPr lang="en-US" sz="1100">
                      <a:cs typeface="Times New Roman" pitchFamily="18" charset="0"/>
                    </a:endParaRPr>
                  </a:p>
                  <a:p>
                    <a:pPr algn="r" eaLnBrk="0" hangingPunct="0">
                      <a:tabLst>
                        <a:tab pos="5486400" algn="r"/>
                      </a:tabLst>
                    </a:pPr>
                    <a:endParaRPr lang="en-US"/>
                  </a:p>
                </p:txBody>
              </p:sp>
              <p:sp>
                <p:nvSpPr>
                  <p:cNvPr id="151595" name="Rectangle 43"/>
                  <p:cNvSpPr>
                    <a:spLocks noChangeArrowheads="1"/>
                  </p:cNvSpPr>
                  <p:nvPr/>
                </p:nvSpPr>
                <p:spPr bwMode="auto">
                  <a:xfrm>
                    <a:off x="2130" y="2030"/>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596" name="Group 44"/>
                <p:cNvGrpSpPr>
                  <a:grpSpLocks/>
                </p:cNvGrpSpPr>
                <p:nvPr/>
              </p:nvGrpSpPr>
              <p:grpSpPr bwMode="auto">
                <a:xfrm>
                  <a:off x="0" y="2424"/>
                  <a:ext cx="710" cy="394"/>
                  <a:chOff x="0" y="2424"/>
                  <a:chExt cx="710" cy="394"/>
                </a:xfrm>
              </p:grpSpPr>
              <p:sp>
                <p:nvSpPr>
                  <p:cNvPr id="151597" name="Rectangle 45"/>
                  <p:cNvSpPr>
                    <a:spLocks noChangeArrowheads="1"/>
                  </p:cNvSpPr>
                  <p:nvPr/>
                </p:nvSpPr>
                <p:spPr bwMode="auto">
                  <a:xfrm>
                    <a:off x="0" y="2424"/>
                    <a:ext cx="710"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nvGrpSpPr>
                  <p:cNvPr id="151598" name="Group 46"/>
                  <p:cNvGrpSpPr>
                    <a:grpSpLocks/>
                  </p:cNvGrpSpPr>
                  <p:nvPr/>
                </p:nvGrpSpPr>
                <p:grpSpPr bwMode="auto">
                  <a:xfrm>
                    <a:off x="0" y="2424"/>
                    <a:ext cx="710" cy="394"/>
                    <a:chOff x="0" y="2424"/>
                    <a:chExt cx="710" cy="394"/>
                  </a:xfrm>
                </p:grpSpPr>
                <p:sp>
                  <p:nvSpPr>
                    <p:cNvPr id="151599" name="Rectangle 47"/>
                    <p:cNvSpPr>
                      <a:spLocks noChangeArrowheads="1"/>
                    </p:cNvSpPr>
                    <p:nvPr/>
                  </p:nvSpPr>
                  <p:spPr bwMode="auto">
                    <a:xfrm>
                      <a:off x="43" y="2424"/>
                      <a:ext cx="624"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C</a:t>
                      </a:r>
                      <a:endParaRPr lang="en-US" sz="1100">
                        <a:cs typeface="Times New Roman" pitchFamily="18" charset="0"/>
                      </a:endParaRPr>
                    </a:p>
                    <a:p>
                      <a:pPr algn="r" eaLnBrk="0" hangingPunct="0">
                        <a:tabLst>
                          <a:tab pos="5486400" algn="r"/>
                        </a:tabLst>
                      </a:pPr>
                      <a:endParaRPr lang="en-US"/>
                    </a:p>
                  </p:txBody>
                </p:sp>
                <p:sp>
                  <p:nvSpPr>
                    <p:cNvPr id="151600" name="Rectangle 48"/>
                    <p:cNvSpPr>
                      <a:spLocks noChangeArrowheads="1"/>
                    </p:cNvSpPr>
                    <p:nvPr/>
                  </p:nvSpPr>
                  <p:spPr bwMode="auto">
                    <a:xfrm>
                      <a:off x="0" y="2424"/>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grpSp>
              <p:nvGrpSpPr>
                <p:cNvPr id="151601" name="Group 49"/>
                <p:cNvGrpSpPr>
                  <a:grpSpLocks/>
                </p:cNvGrpSpPr>
                <p:nvPr/>
              </p:nvGrpSpPr>
              <p:grpSpPr bwMode="auto">
                <a:xfrm>
                  <a:off x="710" y="2424"/>
                  <a:ext cx="710" cy="394"/>
                  <a:chOff x="710" y="2424"/>
                  <a:chExt cx="710" cy="394"/>
                </a:xfrm>
              </p:grpSpPr>
              <p:sp>
                <p:nvSpPr>
                  <p:cNvPr id="151602" name="Rectangle 50"/>
                  <p:cNvSpPr>
                    <a:spLocks noChangeArrowheads="1"/>
                  </p:cNvSpPr>
                  <p:nvPr/>
                </p:nvSpPr>
                <p:spPr bwMode="auto">
                  <a:xfrm>
                    <a:off x="710" y="2424"/>
                    <a:ext cx="710"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nvGrpSpPr>
                  <p:cNvPr id="151603" name="Group 51"/>
                  <p:cNvGrpSpPr>
                    <a:grpSpLocks/>
                  </p:cNvGrpSpPr>
                  <p:nvPr/>
                </p:nvGrpSpPr>
                <p:grpSpPr bwMode="auto">
                  <a:xfrm>
                    <a:off x="710" y="2424"/>
                    <a:ext cx="710" cy="394"/>
                    <a:chOff x="710" y="2424"/>
                    <a:chExt cx="710" cy="394"/>
                  </a:xfrm>
                </p:grpSpPr>
                <p:sp>
                  <p:nvSpPr>
                    <p:cNvPr id="151604" name="Rectangle 52"/>
                    <p:cNvSpPr>
                      <a:spLocks noChangeArrowheads="1"/>
                    </p:cNvSpPr>
                    <p:nvPr/>
                  </p:nvSpPr>
                  <p:spPr bwMode="auto">
                    <a:xfrm>
                      <a:off x="753" y="2424"/>
                      <a:ext cx="624"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5.4</a:t>
                      </a:r>
                      <a:endParaRPr lang="en-US" sz="1100">
                        <a:cs typeface="Times New Roman" pitchFamily="18" charset="0"/>
                      </a:endParaRPr>
                    </a:p>
                    <a:p>
                      <a:pPr algn="r" eaLnBrk="0" hangingPunct="0">
                        <a:tabLst>
                          <a:tab pos="5486400" algn="r"/>
                        </a:tabLst>
                      </a:pPr>
                      <a:endParaRPr lang="en-US"/>
                    </a:p>
                  </p:txBody>
                </p:sp>
                <p:sp>
                  <p:nvSpPr>
                    <p:cNvPr id="151605" name="Rectangle 53"/>
                    <p:cNvSpPr>
                      <a:spLocks noChangeArrowheads="1"/>
                    </p:cNvSpPr>
                    <p:nvPr/>
                  </p:nvSpPr>
                  <p:spPr bwMode="auto">
                    <a:xfrm>
                      <a:off x="710" y="2424"/>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grpSp>
              <p:nvGrpSpPr>
                <p:cNvPr id="151606" name="Group 54"/>
                <p:cNvGrpSpPr>
                  <a:grpSpLocks/>
                </p:cNvGrpSpPr>
                <p:nvPr/>
              </p:nvGrpSpPr>
              <p:grpSpPr bwMode="auto">
                <a:xfrm>
                  <a:off x="1420" y="2424"/>
                  <a:ext cx="710" cy="394"/>
                  <a:chOff x="1420" y="2424"/>
                  <a:chExt cx="710" cy="394"/>
                </a:xfrm>
              </p:grpSpPr>
              <p:sp>
                <p:nvSpPr>
                  <p:cNvPr id="151607" name="Rectangle 55"/>
                  <p:cNvSpPr>
                    <a:spLocks noChangeArrowheads="1"/>
                  </p:cNvSpPr>
                  <p:nvPr/>
                </p:nvSpPr>
                <p:spPr bwMode="auto">
                  <a:xfrm>
                    <a:off x="1420" y="2424"/>
                    <a:ext cx="710"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nvGrpSpPr>
                  <p:cNvPr id="151608" name="Group 56"/>
                  <p:cNvGrpSpPr>
                    <a:grpSpLocks/>
                  </p:cNvGrpSpPr>
                  <p:nvPr/>
                </p:nvGrpSpPr>
                <p:grpSpPr bwMode="auto">
                  <a:xfrm>
                    <a:off x="1420" y="2424"/>
                    <a:ext cx="710" cy="394"/>
                    <a:chOff x="1420" y="2424"/>
                    <a:chExt cx="710" cy="394"/>
                  </a:xfrm>
                </p:grpSpPr>
                <p:sp>
                  <p:nvSpPr>
                    <p:cNvPr id="151609" name="Rectangle 57"/>
                    <p:cNvSpPr>
                      <a:spLocks noChangeArrowheads="1"/>
                    </p:cNvSpPr>
                    <p:nvPr/>
                  </p:nvSpPr>
                  <p:spPr bwMode="auto">
                    <a:xfrm>
                      <a:off x="1463" y="2424"/>
                      <a:ext cx="624"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0.77 </a:t>
                      </a:r>
                      <a:r>
                        <a:rPr lang="en-US" sz="1100">
                          <a:solidFill>
                            <a:srgbClr val="0000FF"/>
                          </a:solidFill>
                          <a:cs typeface="Times New Roman" pitchFamily="18" charset="0"/>
                          <a:sym typeface="Symbol" pitchFamily="18" charset="2"/>
                        </a:rPr>
                        <a:t></a:t>
                      </a:r>
                      <a:r>
                        <a:rPr lang="en-US" sz="1100">
                          <a:solidFill>
                            <a:srgbClr val="0000FF"/>
                          </a:solidFill>
                          <a:cs typeface="Times New Roman" pitchFamily="18" charset="0"/>
                        </a:rPr>
                        <a:t> 10</a:t>
                      </a:r>
                      <a:r>
                        <a:rPr lang="en-US" sz="1100" baseline="30000">
                          <a:solidFill>
                            <a:srgbClr val="0000FF"/>
                          </a:solidFill>
                          <a:cs typeface="Times New Roman" pitchFamily="18" charset="0"/>
                          <a:sym typeface="Symbol" pitchFamily="18" charset="2"/>
                        </a:rPr>
                        <a:t>4</a:t>
                      </a:r>
                      <a:endParaRPr lang="en-US" sz="1100">
                        <a:cs typeface="Times New Roman" pitchFamily="18" charset="0"/>
                        <a:sym typeface="Symbol" pitchFamily="18" charset="2"/>
                      </a:endParaRPr>
                    </a:p>
                    <a:p>
                      <a:pPr algn="r" eaLnBrk="0" hangingPunct="0">
                        <a:tabLst>
                          <a:tab pos="5486400" algn="r"/>
                        </a:tabLst>
                      </a:pPr>
                      <a:endParaRPr lang="en-US" sz="1100">
                        <a:solidFill>
                          <a:srgbClr val="0000FF"/>
                        </a:solidFill>
                        <a:cs typeface="Times New Roman" pitchFamily="18" charset="0"/>
                        <a:sym typeface="Symbol" pitchFamily="18" charset="2"/>
                      </a:endParaRPr>
                    </a:p>
                  </p:txBody>
                </p:sp>
                <p:sp>
                  <p:nvSpPr>
                    <p:cNvPr id="151610" name="Rectangle 58"/>
                    <p:cNvSpPr>
                      <a:spLocks noChangeArrowheads="1"/>
                    </p:cNvSpPr>
                    <p:nvPr/>
                  </p:nvSpPr>
                  <p:spPr bwMode="auto">
                    <a:xfrm>
                      <a:off x="1420" y="2424"/>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grpSp>
              <p:nvGrpSpPr>
                <p:cNvPr id="151611" name="Group 59"/>
                <p:cNvGrpSpPr>
                  <a:grpSpLocks/>
                </p:cNvGrpSpPr>
                <p:nvPr/>
              </p:nvGrpSpPr>
              <p:grpSpPr bwMode="auto">
                <a:xfrm>
                  <a:off x="2130" y="2424"/>
                  <a:ext cx="710" cy="394"/>
                  <a:chOff x="2130" y="2424"/>
                  <a:chExt cx="710" cy="394"/>
                </a:xfrm>
              </p:grpSpPr>
              <p:sp>
                <p:nvSpPr>
                  <p:cNvPr id="151612" name="Rectangle 60"/>
                  <p:cNvSpPr>
                    <a:spLocks noChangeArrowheads="1"/>
                  </p:cNvSpPr>
                  <p:nvPr/>
                </p:nvSpPr>
                <p:spPr bwMode="auto">
                  <a:xfrm>
                    <a:off x="2130" y="2424"/>
                    <a:ext cx="710"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nvGrpSpPr>
                  <p:cNvPr id="151613" name="Group 61"/>
                  <p:cNvGrpSpPr>
                    <a:grpSpLocks/>
                  </p:cNvGrpSpPr>
                  <p:nvPr/>
                </p:nvGrpSpPr>
                <p:grpSpPr bwMode="auto">
                  <a:xfrm>
                    <a:off x="2130" y="2424"/>
                    <a:ext cx="710" cy="394"/>
                    <a:chOff x="2130" y="2424"/>
                    <a:chExt cx="710" cy="394"/>
                  </a:xfrm>
                </p:grpSpPr>
                <p:sp>
                  <p:nvSpPr>
                    <p:cNvPr id="151614" name="Rectangle 62"/>
                    <p:cNvSpPr>
                      <a:spLocks noChangeArrowheads="1"/>
                    </p:cNvSpPr>
                    <p:nvPr/>
                  </p:nvSpPr>
                  <p:spPr bwMode="auto">
                    <a:xfrm>
                      <a:off x="2173" y="2424"/>
                      <a:ext cx="624"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2.2</a:t>
                      </a:r>
                      <a:endParaRPr lang="en-US" sz="1100">
                        <a:cs typeface="Times New Roman" pitchFamily="18" charset="0"/>
                      </a:endParaRPr>
                    </a:p>
                    <a:p>
                      <a:pPr algn="r" eaLnBrk="0" hangingPunct="0">
                        <a:tabLst>
                          <a:tab pos="5486400" algn="r"/>
                        </a:tabLst>
                      </a:pPr>
                      <a:endParaRPr lang="en-US"/>
                    </a:p>
                  </p:txBody>
                </p:sp>
                <p:sp>
                  <p:nvSpPr>
                    <p:cNvPr id="151615" name="Rectangle 63"/>
                    <p:cNvSpPr>
                      <a:spLocks noChangeArrowheads="1"/>
                    </p:cNvSpPr>
                    <p:nvPr/>
                  </p:nvSpPr>
                  <p:spPr bwMode="auto">
                    <a:xfrm>
                      <a:off x="2130" y="2424"/>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grpSp>
              <p:nvGrpSpPr>
                <p:cNvPr id="151616" name="Group 64"/>
                <p:cNvGrpSpPr>
                  <a:grpSpLocks/>
                </p:cNvGrpSpPr>
                <p:nvPr/>
              </p:nvGrpSpPr>
              <p:grpSpPr bwMode="auto">
                <a:xfrm>
                  <a:off x="0" y="2818"/>
                  <a:ext cx="710" cy="394"/>
                  <a:chOff x="0" y="2818"/>
                  <a:chExt cx="710" cy="394"/>
                </a:xfrm>
              </p:grpSpPr>
              <p:sp>
                <p:nvSpPr>
                  <p:cNvPr id="151617" name="Rectangle 65"/>
                  <p:cNvSpPr>
                    <a:spLocks noChangeArrowheads="1"/>
                  </p:cNvSpPr>
                  <p:nvPr/>
                </p:nvSpPr>
                <p:spPr bwMode="auto">
                  <a:xfrm>
                    <a:off x="0" y="2818"/>
                    <a:ext cx="710"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nvGrpSpPr>
                  <p:cNvPr id="151618" name="Group 66"/>
                  <p:cNvGrpSpPr>
                    <a:grpSpLocks/>
                  </p:cNvGrpSpPr>
                  <p:nvPr/>
                </p:nvGrpSpPr>
                <p:grpSpPr bwMode="auto">
                  <a:xfrm>
                    <a:off x="0" y="2818"/>
                    <a:ext cx="710" cy="394"/>
                    <a:chOff x="0" y="2818"/>
                    <a:chExt cx="710" cy="394"/>
                  </a:xfrm>
                </p:grpSpPr>
                <p:sp>
                  <p:nvSpPr>
                    <p:cNvPr id="151619" name="Rectangle 67"/>
                    <p:cNvSpPr>
                      <a:spLocks noChangeArrowheads="1"/>
                    </p:cNvSpPr>
                    <p:nvPr/>
                  </p:nvSpPr>
                  <p:spPr bwMode="auto">
                    <a:xfrm>
                      <a:off x="43" y="2818"/>
                      <a:ext cx="624"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Be</a:t>
                      </a:r>
                      <a:endParaRPr lang="en-US" sz="1100">
                        <a:cs typeface="Times New Roman" pitchFamily="18" charset="0"/>
                      </a:endParaRPr>
                    </a:p>
                    <a:p>
                      <a:pPr algn="r" eaLnBrk="0" hangingPunct="0">
                        <a:tabLst>
                          <a:tab pos="5486400" algn="r"/>
                        </a:tabLst>
                      </a:pPr>
                      <a:endParaRPr lang="en-US"/>
                    </a:p>
                  </p:txBody>
                </p:sp>
                <p:sp>
                  <p:nvSpPr>
                    <p:cNvPr id="151620" name="Rectangle 68"/>
                    <p:cNvSpPr>
                      <a:spLocks noChangeArrowheads="1"/>
                    </p:cNvSpPr>
                    <p:nvPr/>
                  </p:nvSpPr>
                  <p:spPr bwMode="auto">
                    <a:xfrm>
                      <a:off x="0" y="2818"/>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grpSp>
              <p:nvGrpSpPr>
                <p:cNvPr id="151621" name="Group 69"/>
                <p:cNvGrpSpPr>
                  <a:grpSpLocks/>
                </p:cNvGrpSpPr>
                <p:nvPr/>
              </p:nvGrpSpPr>
              <p:grpSpPr bwMode="auto">
                <a:xfrm>
                  <a:off x="710" y="2818"/>
                  <a:ext cx="710" cy="394"/>
                  <a:chOff x="710" y="2818"/>
                  <a:chExt cx="710" cy="394"/>
                </a:xfrm>
              </p:grpSpPr>
              <p:sp>
                <p:nvSpPr>
                  <p:cNvPr id="151622" name="Rectangle 70"/>
                  <p:cNvSpPr>
                    <a:spLocks noChangeArrowheads="1"/>
                  </p:cNvSpPr>
                  <p:nvPr/>
                </p:nvSpPr>
                <p:spPr bwMode="auto">
                  <a:xfrm>
                    <a:off x="710" y="2818"/>
                    <a:ext cx="710"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nvGrpSpPr>
                  <p:cNvPr id="151623" name="Group 71"/>
                  <p:cNvGrpSpPr>
                    <a:grpSpLocks/>
                  </p:cNvGrpSpPr>
                  <p:nvPr/>
                </p:nvGrpSpPr>
                <p:grpSpPr bwMode="auto">
                  <a:xfrm>
                    <a:off x="710" y="2818"/>
                    <a:ext cx="710" cy="394"/>
                    <a:chOff x="710" y="2818"/>
                    <a:chExt cx="710" cy="394"/>
                  </a:xfrm>
                </p:grpSpPr>
                <p:sp>
                  <p:nvSpPr>
                    <p:cNvPr id="151624" name="Rectangle 72"/>
                    <p:cNvSpPr>
                      <a:spLocks noChangeArrowheads="1"/>
                    </p:cNvSpPr>
                    <p:nvPr/>
                  </p:nvSpPr>
                  <p:spPr bwMode="auto">
                    <a:xfrm>
                      <a:off x="753" y="2818"/>
                      <a:ext cx="624"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4.1</a:t>
                      </a:r>
                      <a:endParaRPr lang="en-US" sz="1100">
                        <a:cs typeface="Times New Roman" pitchFamily="18" charset="0"/>
                      </a:endParaRPr>
                    </a:p>
                    <a:p>
                      <a:pPr algn="r" eaLnBrk="0" hangingPunct="0">
                        <a:tabLst>
                          <a:tab pos="5486400" algn="r"/>
                        </a:tabLst>
                      </a:pPr>
                      <a:endParaRPr lang="en-US"/>
                    </a:p>
                  </p:txBody>
                </p:sp>
                <p:sp>
                  <p:nvSpPr>
                    <p:cNvPr id="151625" name="Rectangle 73"/>
                    <p:cNvSpPr>
                      <a:spLocks noChangeArrowheads="1"/>
                    </p:cNvSpPr>
                    <p:nvPr/>
                  </p:nvSpPr>
                  <p:spPr bwMode="auto">
                    <a:xfrm>
                      <a:off x="710" y="2818"/>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grpSp>
              <p:nvGrpSpPr>
                <p:cNvPr id="151626" name="Group 74"/>
                <p:cNvGrpSpPr>
                  <a:grpSpLocks/>
                </p:cNvGrpSpPr>
                <p:nvPr/>
              </p:nvGrpSpPr>
              <p:grpSpPr bwMode="auto">
                <a:xfrm>
                  <a:off x="1420" y="2818"/>
                  <a:ext cx="710" cy="394"/>
                  <a:chOff x="1420" y="2818"/>
                  <a:chExt cx="710" cy="394"/>
                </a:xfrm>
              </p:grpSpPr>
              <p:sp>
                <p:nvSpPr>
                  <p:cNvPr id="151627" name="Rectangle 75"/>
                  <p:cNvSpPr>
                    <a:spLocks noChangeArrowheads="1"/>
                  </p:cNvSpPr>
                  <p:nvPr/>
                </p:nvSpPr>
                <p:spPr bwMode="auto">
                  <a:xfrm>
                    <a:off x="1420" y="2818"/>
                    <a:ext cx="710"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nvGrpSpPr>
                  <p:cNvPr id="151628" name="Group 76"/>
                  <p:cNvGrpSpPr>
                    <a:grpSpLocks/>
                  </p:cNvGrpSpPr>
                  <p:nvPr/>
                </p:nvGrpSpPr>
                <p:grpSpPr bwMode="auto">
                  <a:xfrm>
                    <a:off x="1420" y="2818"/>
                    <a:ext cx="710" cy="394"/>
                    <a:chOff x="1420" y="2818"/>
                    <a:chExt cx="710" cy="394"/>
                  </a:xfrm>
                </p:grpSpPr>
                <p:sp>
                  <p:nvSpPr>
                    <p:cNvPr id="151629" name="Rectangle 77"/>
                    <p:cNvSpPr>
                      <a:spLocks noChangeArrowheads="1"/>
                    </p:cNvSpPr>
                    <p:nvPr/>
                  </p:nvSpPr>
                  <p:spPr bwMode="auto">
                    <a:xfrm>
                      <a:off x="1463" y="2818"/>
                      <a:ext cx="624"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0.58 </a:t>
                      </a:r>
                      <a:r>
                        <a:rPr lang="en-US" sz="1100">
                          <a:solidFill>
                            <a:srgbClr val="0000FF"/>
                          </a:solidFill>
                          <a:cs typeface="Times New Roman" pitchFamily="18" charset="0"/>
                          <a:sym typeface="Symbol" pitchFamily="18" charset="2"/>
                        </a:rPr>
                        <a:t></a:t>
                      </a:r>
                      <a:r>
                        <a:rPr lang="en-US" sz="1100">
                          <a:solidFill>
                            <a:srgbClr val="0000FF"/>
                          </a:solidFill>
                          <a:cs typeface="Times New Roman" pitchFamily="18" charset="0"/>
                        </a:rPr>
                        <a:t> 10</a:t>
                      </a:r>
                      <a:r>
                        <a:rPr lang="en-US" sz="1100" baseline="30000">
                          <a:solidFill>
                            <a:srgbClr val="0000FF"/>
                          </a:solidFill>
                          <a:cs typeface="Times New Roman" pitchFamily="18" charset="0"/>
                          <a:sym typeface="Symbol" pitchFamily="18" charset="2"/>
                        </a:rPr>
                        <a:t>4</a:t>
                      </a:r>
                      <a:endParaRPr lang="en-US" sz="1100">
                        <a:cs typeface="Times New Roman" pitchFamily="18" charset="0"/>
                        <a:sym typeface="Symbol" pitchFamily="18" charset="2"/>
                      </a:endParaRPr>
                    </a:p>
                    <a:p>
                      <a:pPr algn="r" eaLnBrk="0" hangingPunct="0">
                        <a:tabLst>
                          <a:tab pos="5486400" algn="r"/>
                        </a:tabLst>
                      </a:pPr>
                      <a:endParaRPr lang="en-US" sz="1100">
                        <a:solidFill>
                          <a:srgbClr val="0000FF"/>
                        </a:solidFill>
                        <a:cs typeface="Times New Roman" pitchFamily="18" charset="0"/>
                        <a:sym typeface="Symbol" pitchFamily="18" charset="2"/>
                      </a:endParaRPr>
                    </a:p>
                  </p:txBody>
                </p:sp>
                <p:sp>
                  <p:nvSpPr>
                    <p:cNvPr id="151630" name="Rectangle 78"/>
                    <p:cNvSpPr>
                      <a:spLocks noChangeArrowheads="1"/>
                    </p:cNvSpPr>
                    <p:nvPr/>
                  </p:nvSpPr>
                  <p:spPr bwMode="auto">
                    <a:xfrm>
                      <a:off x="1420" y="2818"/>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grpSp>
              <p:nvGrpSpPr>
                <p:cNvPr id="151631" name="Group 79"/>
                <p:cNvGrpSpPr>
                  <a:grpSpLocks/>
                </p:cNvGrpSpPr>
                <p:nvPr/>
              </p:nvGrpSpPr>
              <p:grpSpPr bwMode="auto">
                <a:xfrm>
                  <a:off x="2130" y="2818"/>
                  <a:ext cx="710" cy="394"/>
                  <a:chOff x="2130" y="2818"/>
                  <a:chExt cx="710" cy="394"/>
                </a:xfrm>
              </p:grpSpPr>
              <p:sp>
                <p:nvSpPr>
                  <p:cNvPr id="151632" name="Rectangle 80"/>
                  <p:cNvSpPr>
                    <a:spLocks noChangeArrowheads="1"/>
                  </p:cNvSpPr>
                  <p:nvPr/>
                </p:nvSpPr>
                <p:spPr bwMode="auto">
                  <a:xfrm>
                    <a:off x="2130" y="2818"/>
                    <a:ext cx="710"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nvGrpSpPr>
                  <p:cNvPr id="151633" name="Group 81"/>
                  <p:cNvGrpSpPr>
                    <a:grpSpLocks/>
                  </p:cNvGrpSpPr>
                  <p:nvPr/>
                </p:nvGrpSpPr>
                <p:grpSpPr bwMode="auto">
                  <a:xfrm>
                    <a:off x="2130" y="2818"/>
                    <a:ext cx="710" cy="394"/>
                    <a:chOff x="2130" y="2818"/>
                    <a:chExt cx="710" cy="394"/>
                  </a:xfrm>
                </p:grpSpPr>
                <p:sp>
                  <p:nvSpPr>
                    <p:cNvPr id="151634" name="Rectangle 82"/>
                    <p:cNvSpPr>
                      <a:spLocks noChangeArrowheads="1"/>
                    </p:cNvSpPr>
                    <p:nvPr/>
                  </p:nvSpPr>
                  <p:spPr bwMode="auto">
                    <a:xfrm>
                      <a:off x="2173" y="2818"/>
                      <a:ext cx="624" cy="394"/>
                    </a:xfrm>
                    <a:prstGeom prst="rect">
                      <a:avLst/>
                    </a:prstGeom>
                    <a:solidFill>
                      <a:srgbClr val="E0E0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4.8</a:t>
                      </a:r>
                      <a:endParaRPr lang="en-US" sz="1100">
                        <a:cs typeface="Times New Roman" pitchFamily="18" charset="0"/>
                      </a:endParaRPr>
                    </a:p>
                    <a:p>
                      <a:pPr algn="r" eaLnBrk="0" hangingPunct="0">
                        <a:tabLst>
                          <a:tab pos="5486400" algn="r"/>
                        </a:tabLst>
                      </a:pPr>
                      <a:endParaRPr lang="en-US"/>
                    </a:p>
                  </p:txBody>
                </p:sp>
                <p:sp>
                  <p:nvSpPr>
                    <p:cNvPr id="151635" name="Rectangle 83"/>
                    <p:cNvSpPr>
                      <a:spLocks noChangeArrowheads="1"/>
                    </p:cNvSpPr>
                    <p:nvPr/>
                  </p:nvSpPr>
                  <p:spPr bwMode="auto">
                    <a:xfrm>
                      <a:off x="2130" y="2818"/>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grpSp>
              <p:nvGrpSpPr>
                <p:cNvPr id="151636" name="Group 84"/>
                <p:cNvGrpSpPr>
                  <a:grpSpLocks/>
                </p:cNvGrpSpPr>
                <p:nvPr/>
              </p:nvGrpSpPr>
              <p:grpSpPr bwMode="auto">
                <a:xfrm>
                  <a:off x="0" y="3212"/>
                  <a:ext cx="710" cy="394"/>
                  <a:chOff x="0" y="3212"/>
                  <a:chExt cx="710" cy="394"/>
                </a:xfrm>
              </p:grpSpPr>
              <p:sp>
                <p:nvSpPr>
                  <p:cNvPr id="151637" name="Rectangle 85"/>
                  <p:cNvSpPr>
                    <a:spLocks noChangeArrowheads="1"/>
                  </p:cNvSpPr>
                  <p:nvPr/>
                </p:nvSpPr>
                <p:spPr bwMode="auto">
                  <a:xfrm>
                    <a:off x="43" y="3212"/>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SiO2</a:t>
                    </a:r>
                    <a:endParaRPr lang="en-US" sz="1100">
                      <a:cs typeface="Times New Roman" pitchFamily="18" charset="0"/>
                    </a:endParaRPr>
                  </a:p>
                  <a:p>
                    <a:pPr algn="r" eaLnBrk="0" hangingPunct="0">
                      <a:tabLst>
                        <a:tab pos="5486400" algn="r"/>
                      </a:tabLst>
                    </a:pPr>
                    <a:endParaRPr lang="en-US"/>
                  </a:p>
                </p:txBody>
              </p:sp>
              <p:sp>
                <p:nvSpPr>
                  <p:cNvPr id="151638" name="Rectangle 86"/>
                  <p:cNvSpPr>
                    <a:spLocks noChangeArrowheads="1"/>
                  </p:cNvSpPr>
                  <p:nvPr/>
                </p:nvSpPr>
                <p:spPr bwMode="auto">
                  <a:xfrm>
                    <a:off x="0" y="3212"/>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639" name="Group 87"/>
                <p:cNvGrpSpPr>
                  <a:grpSpLocks/>
                </p:cNvGrpSpPr>
                <p:nvPr/>
              </p:nvGrpSpPr>
              <p:grpSpPr bwMode="auto">
                <a:xfrm>
                  <a:off x="710" y="3212"/>
                  <a:ext cx="710" cy="394"/>
                  <a:chOff x="710" y="3212"/>
                  <a:chExt cx="710" cy="394"/>
                </a:xfrm>
              </p:grpSpPr>
              <p:sp>
                <p:nvSpPr>
                  <p:cNvPr id="151640" name="Rectangle 88"/>
                  <p:cNvSpPr>
                    <a:spLocks noChangeArrowheads="1"/>
                  </p:cNvSpPr>
                  <p:nvPr/>
                </p:nvSpPr>
                <p:spPr bwMode="auto">
                  <a:xfrm>
                    <a:off x="753" y="3212"/>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12.9</a:t>
                    </a:r>
                    <a:endParaRPr lang="en-US" sz="1100">
                      <a:cs typeface="Times New Roman" pitchFamily="18" charset="0"/>
                    </a:endParaRPr>
                  </a:p>
                  <a:p>
                    <a:pPr algn="r" eaLnBrk="0" hangingPunct="0">
                      <a:tabLst>
                        <a:tab pos="5486400" algn="r"/>
                      </a:tabLst>
                    </a:pPr>
                    <a:endParaRPr lang="en-US"/>
                  </a:p>
                </p:txBody>
              </p:sp>
              <p:sp>
                <p:nvSpPr>
                  <p:cNvPr id="151641" name="Rectangle 89"/>
                  <p:cNvSpPr>
                    <a:spLocks noChangeArrowheads="1"/>
                  </p:cNvSpPr>
                  <p:nvPr/>
                </p:nvSpPr>
                <p:spPr bwMode="auto">
                  <a:xfrm>
                    <a:off x="710" y="3212"/>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642" name="Group 90"/>
                <p:cNvGrpSpPr>
                  <a:grpSpLocks/>
                </p:cNvGrpSpPr>
                <p:nvPr/>
              </p:nvGrpSpPr>
              <p:grpSpPr bwMode="auto">
                <a:xfrm>
                  <a:off x="1420" y="3212"/>
                  <a:ext cx="710" cy="394"/>
                  <a:chOff x="1420" y="3212"/>
                  <a:chExt cx="710" cy="394"/>
                </a:xfrm>
              </p:grpSpPr>
              <p:sp>
                <p:nvSpPr>
                  <p:cNvPr id="151643" name="Rectangle 91"/>
                  <p:cNvSpPr>
                    <a:spLocks noChangeArrowheads="1"/>
                  </p:cNvSpPr>
                  <p:nvPr/>
                </p:nvSpPr>
                <p:spPr bwMode="auto">
                  <a:xfrm>
                    <a:off x="1463" y="3212"/>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1.8 </a:t>
                    </a:r>
                    <a:r>
                      <a:rPr lang="en-US" sz="1100">
                        <a:solidFill>
                          <a:srgbClr val="0000FF"/>
                        </a:solidFill>
                        <a:cs typeface="Times New Roman" pitchFamily="18" charset="0"/>
                        <a:sym typeface="Symbol" pitchFamily="18" charset="2"/>
                      </a:rPr>
                      <a:t></a:t>
                    </a:r>
                    <a:r>
                      <a:rPr lang="en-US" sz="1100">
                        <a:solidFill>
                          <a:srgbClr val="0000FF"/>
                        </a:solidFill>
                        <a:cs typeface="Times New Roman" pitchFamily="18" charset="0"/>
                      </a:rPr>
                      <a:t> 10</a:t>
                    </a:r>
                    <a:r>
                      <a:rPr lang="en-US" sz="1100" baseline="30000">
                        <a:solidFill>
                          <a:srgbClr val="0000FF"/>
                        </a:solidFill>
                        <a:cs typeface="Times New Roman" pitchFamily="18" charset="0"/>
                        <a:sym typeface="Symbol" pitchFamily="18" charset="2"/>
                      </a:rPr>
                      <a:t>4</a:t>
                    </a:r>
                    <a:endParaRPr lang="en-US" sz="1100">
                      <a:cs typeface="Times New Roman" pitchFamily="18" charset="0"/>
                      <a:sym typeface="Symbol" pitchFamily="18" charset="2"/>
                    </a:endParaRPr>
                  </a:p>
                  <a:p>
                    <a:pPr algn="r" eaLnBrk="0" hangingPunct="0">
                      <a:tabLst>
                        <a:tab pos="5486400" algn="r"/>
                      </a:tabLst>
                    </a:pPr>
                    <a:endParaRPr lang="en-US" sz="1100">
                      <a:solidFill>
                        <a:srgbClr val="0000FF"/>
                      </a:solidFill>
                      <a:cs typeface="Times New Roman" pitchFamily="18" charset="0"/>
                      <a:sym typeface="Symbol" pitchFamily="18" charset="2"/>
                    </a:endParaRPr>
                  </a:p>
                </p:txBody>
              </p:sp>
              <p:sp>
                <p:nvSpPr>
                  <p:cNvPr id="151644" name="Rectangle 92"/>
                  <p:cNvSpPr>
                    <a:spLocks noChangeArrowheads="1"/>
                  </p:cNvSpPr>
                  <p:nvPr/>
                </p:nvSpPr>
                <p:spPr bwMode="auto">
                  <a:xfrm>
                    <a:off x="1420" y="3212"/>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151645" name="Group 93"/>
                <p:cNvGrpSpPr>
                  <a:grpSpLocks/>
                </p:cNvGrpSpPr>
                <p:nvPr/>
              </p:nvGrpSpPr>
              <p:grpSpPr bwMode="auto">
                <a:xfrm>
                  <a:off x="2130" y="3212"/>
                  <a:ext cx="710" cy="394"/>
                  <a:chOff x="2130" y="3212"/>
                  <a:chExt cx="710" cy="394"/>
                </a:xfrm>
              </p:grpSpPr>
              <p:sp>
                <p:nvSpPr>
                  <p:cNvPr id="151646" name="Rectangle 94"/>
                  <p:cNvSpPr>
                    <a:spLocks noChangeArrowheads="1"/>
                  </p:cNvSpPr>
                  <p:nvPr/>
                </p:nvSpPr>
                <p:spPr bwMode="auto">
                  <a:xfrm>
                    <a:off x="2173" y="3212"/>
                    <a:ext cx="624"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0" hangingPunct="0">
                      <a:tabLst>
                        <a:tab pos="5486400" algn="r"/>
                      </a:tabLst>
                    </a:pPr>
                    <a:r>
                      <a:rPr lang="en-US" sz="1100">
                        <a:solidFill>
                          <a:srgbClr val="0000FF"/>
                        </a:solidFill>
                        <a:cs typeface="Times New Roman" pitchFamily="18" charset="0"/>
                      </a:rPr>
                      <a:t>10.6</a:t>
                    </a:r>
                    <a:endParaRPr lang="en-US" sz="1100">
                      <a:cs typeface="Times New Roman" pitchFamily="18" charset="0"/>
                    </a:endParaRPr>
                  </a:p>
                  <a:p>
                    <a:pPr algn="r" eaLnBrk="0" hangingPunct="0">
                      <a:tabLst>
                        <a:tab pos="5486400" algn="r"/>
                      </a:tabLst>
                    </a:pPr>
                    <a:endParaRPr lang="en-US"/>
                  </a:p>
                </p:txBody>
              </p:sp>
              <p:sp>
                <p:nvSpPr>
                  <p:cNvPr id="151647" name="Rectangle 95"/>
                  <p:cNvSpPr>
                    <a:spLocks noChangeArrowheads="1"/>
                  </p:cNvSpPr>
                  <p:nvPr/>
                </p:nvSpPr>
                <p:spPr bwMode="auto">
                  <a:xfrm>
                    <a:off x="2130" y="3212"/>
                    <a:ext cx="710" cy="39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sp>
            <p:nvSpPr>
              <p:cNvPr id="151648" name="Rectangle 96"/>
              <p:cNvSpPr>
                <a:spLocks noChangeArrowheads="1"/>
              </p:cNvSpPr>
              <p:nvPr/>
            </p:nvSpPr>
            <p:spPr bwMode="auto">
              <a:xfrm>
                <a:off x="-2" y="1240"/>
                <a:ext cx="2844" cy="2368"/>
              </a:xfrm>
              <a:prstGeom prst="rect">
                <a:avLst/>
              </a:prstGeom>
              <a:noFill/>
              <a:ln w="793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sp>
          <p:nvSpPr>
            <p:cNvPr id="151649" name="Rectangle 97"/>
            <p:cNvSpPr>
              <a:spLocks noChangeArrowheads="1"/>
            </p:cNvSpPr>
            <p:nvPr/>
          </p:nvSpPr>
          <p:spPr bwMode="auto">
            <a:xfrm>
              <a:off x="386" y="3042"/>
              <a:ext cx="5080" cy="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tabLst>
                  <a:tab pos="5486400" algn="r"/>
                </a:tabLst>
              </a:pPr>
              <a:r>
                <a:rPr lang="en-US" sz="1500" dirty="0">
                  <a:latin typeface="Comic Sans MS" pitchFamily="66" charset="0"/>
                  <a:cs typeface="Times New Roman" pitchFamily="18" charset="0"/>
                </a:rPr>
                <a:t>TableWire3: calculated Temperatures</a:t>
              </a:r>
            </a:p>
            <a:p>
              <a:pPr algn="just" eaLnBrk="0" hangingPunct="0">
                <a:tabLst>
                  <a:tab pos="5486400" algn="r"/>
                </a:tabLst>
              </a:pPr>
              <a:r>
                <a:rPr lang="en-US" sz="1700" dirty="0">
                  <a:latin typeface="Comic Sans MS" pitchFamily="66" charset="0"/>
                  <a:cs typeface="Times New Roman" pitchFamily="18" charset="0"/>
                </a:rPr>
                <a:t> </a:t>
              </a:r>
            </a:p>
            <a:p>
              <a:pPr eaLnBrk="0" hangingPunct="0">
                <a:tabLst>
                  <a:tab pos="5486400" algn="r"/>
                </a:tabLst>
              </a:pPr>
              <a:r>
                <a:rPr lang="en-US" sz="1700" u="sng" dirty="0">
                  <a:latin typeface="Comic Sans MS" pitchFamily="66" charset="0"/>
                  <a:cs typeface="Times New Roman" pitchFamily="18" charset="0"/>
                </a:rPr>
                <a:t>From Table WIRE3 follows, that even the best material (Carbon) will be a Factor 2.2 above its melting temperature.</a:t>
              </a:r>
              <a:r>
                <a:rPr lang="en-US" sz="1600" dirty="0">
                  <a:latin typeface="Comic Sans MS" pitchFamily="66" charset="0"/>
                </a:rPr>
                <a:t> </a:t>
              </a:r>
              <a:endParaRPr lang="en-US" sz="3600" dirty="0">
                <a:latin typeface="Comic Sans MS" pitchFamily="66" charset="0"/>
              </a:endParaRPr>
            </a:p>
          </p:txBody>
        </p:sp>
      </p:grpSp>
      <p:sp>
        <p:nvSpPr>
          <p:cNvPr id="151650" name="Rectangle 98"/>
          <p:cNvSpPr>
            <a:spLocks noChangeArrowheads="1"/>
          </p:cNvSpPr>
          <p:nvPr/>
        </p:nvSpPr>
        <p:spPr bwMode="auto">
          <a:xfrm>
            <a:off x="395288" y="333375"/>
            <a:ext cx="77057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b="1" u="sng" dirty="0" smtClean="0">
                <a:solidFill>
                  <a:srgbClr val="006600"/>
                </a:solidFill>
              </a:rPr>
              <a:t>Discussion:  </a:t>
            </a:r>
            <a:r>
              <a:rPr lang="en-US" b="1" u="sng" dirty="0">
                <a:solidFill>
                  <a:srgbClr val="006600"/>
                </a:solidFill>
              </a:rPr>
              <a:t>Which kind of wire Material you will prefer for a wire scanner in this accelerator?</a:t>
            </a:r>
            <a:r>
              <a:rPr lang="en-US" dirty="0"/>
              <a:t>  </a:t>
            </a:r>
            <a:endParaRPr lang="de-DE" dirty="0"/>
          </a:p>
        </p:txBody>
      </p:sp>
      <p:sp>
        <p:nvSpPr>
          <p:cNvPr id="151652" name="Text Box 100">
            <a:hlinkClick r:id="" action="ppaction://noaction"/>
          </p:cNvPr>
          <p:cNvSpPr txBox="1">
            <a:spLocks noChangeArrowheads="1"/>
          </p:cNvSpPr>
          <p:nvPr/>
        </p:nvSpPr>
        <p:spPr bwMode="auto">
          <a:xfrm>
            <a:off x="6443663" y="836613"/>
            <a:ext cx="1295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solidFill>
                  <a:schemeClr val="accent2"/>
                </a:solidFill>
              </a:rPr>
              <a:t>Parameter table</a:t>
            </a:r>
            <a:endParaRPr lang="en-GB" sz="1400">
              <a:solidFill>
                <a:schemeClr val="accent2"/>
              </a:solidFill>
            </a:endParaRPr>
          </a:p>
        </p:txBody>
      </p:sp>
      <p:pic>
        <p:nvPicPr>
          <p:cNvPr id="9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439" y="1456345"/>
            <a:ext cx="5638800" cy="320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1651"/>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1833563" y="11191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pic>
        <p:nvPicPr>
          <p:cNvPr id="5122" name="Picture 2" descr="sr-e-sk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1447800"/>
            <a:ext cx="5476875" cy="4619625"/>
          </a:xfrm>
          <a:prstGeom prst="rect">
            <a:avLst/>
          </a:prstGeom>
          <a:noFill/>
          <a:extLst>
            <a:ext uri="{909E8E84-426E-40DD-AFC4-6F175D3DCCD1}">
              <a14:hiddenFill xmlns:a14="http://schemas.microsoft.com/office/drawing/2010/main">
                <a:solidFill>
                  <a:srgbClr val="FFFFFF"/>
                </a:solidFill>
              </a14:hiddenFill>
            </a:ext>
          </a:extLst>
        </p:spPr>
      </p:pic>
      <p:sp>
        <p:nvSpPr>
          <p:cNvPr id="5125" name="Rectangle 5"/>
          <p:cNvSpPr>
            <a:spLocks noChangeArrowheads="1"/>
          </p:cNvSpPr>
          <p:nvPr/>
        </p:nvSpPr>
        <p:spPr bwMode="auto">
          <a:xfrm>
            <a:off x="5562600" y="1447800"/>
            <a:ext cx="3429000" cy="378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dirty="0">
                <a:cs typeface="Times New Roman" pitchFamily="18" charset="0"/>
              </a:rPr>
              <a:t>R = </a:t>
            </a:r>
            <a:r>
              <a:rPr lang="en-US" sz="1600" dirty="0">
                <a:latin typeface="Symbol" pitchFamily="18" charset="2"/>
                <a:cs typeface="Times New Roman" pitchFamily="18" charset="0"/>
              </a:rPr>
              <a:t>r </a:t>
            </a:r>
            <a:r>
              <a:rPr lang="en-US" sz="1600" dirty="0">
                <a:cs typeface="Times New Roman" pitchFamily="18" charset="0"/>
              </a:rPr>
              <a:t>= 604814.3 mm</a:t>
            </a:r>
          </a:p>
          <a:p>
            <a:pPr eaLnBrk="0" hangingPunct="0"/>
            <a:r>
              <a:rPr lang="en-US" sz="1600" dirty="0">
                <a:cs typeface="Times New Roman" pitchFamily="18" charset="0"/>
              </a:rPr>
              <a:t>G = O-L = 6485.5 mm</a:t>
            </a:r>
          </a:p>
          <a:p>
            <a:pPr eaLnBrk="0" hangingPunct="0"/>
            <a:r>
              <a:rPr lang="de-DE" sz="1600" dirty="0">
                <a:cs typeface="Times New Roman" pitchFamily="18" charset="0"/>
              </a:rPr>
              <a:t>B = L-Z = 1182.3 mm</a:t>
            </a:r>
            <a:endParaRPr lang="en-US" sz="1600" dirty="0">
              <a:cs typeface="Times New Roman" pitchFamily="18" charset="0"/>
            </a:endParaRPr>
          </a:p>
          <a:p>
            <a:pPr eaLnBrk="0" hangingPunct="0"/>
            <a:r>
              <a:rPr lang="en-US" sz="1600" dirty="0">
                <a:cs typeface="Times New Roman" pitchFamily="18" charset="0"/>
              </a:rPr>
              <a:t>O-S1 = 6216 mm</a:t>
            </a:r>
          </a:p>
          <a:p>
            <a:pPr eaLnBrk="0" hangingPunct="0"/>
            <a:r>
              <a:rPr lang="en-US" sz="1600" dirty="0">
                <a:cs typeface="Times New Roman" pitchFamily="18" charset="0"/>
              </a:rPr>
              <a:t>L = </a:t>
            </a:r>
            <a:r>
              <a:rPr lang="en-US" sz="1600" dirty="0" err="1">
                <a:cs typeface="Times New Roman" pitchFamily="18" charset="0"/>
              </a:rPr>
              <a:t>O</a:t>
            </a:r>
            <a:r>
              <a:rPr lang="en-US" sz="1600" baseline="-30000" dirty="0" err="1">
                <a:cs typeface="Times New Roman" pitchFamily="18" charset="0"/>
              </a:rPr>
              <a:t>a</a:t>
            </a:r>
            <a:r>
              <a:rPr lang="en-US" sz="1600" dirty="0" err="1">
                <a:cs typeface="Times New Roman" pitchFamily="18" charset="0"/>
              </a:rPr>
              <a:t>-O</a:t>
            </a:r>
            <a:r>
              <a:rPr lang="en-US" sz="1600" baseline="-30000" dirty="0" err="1">
                <a:cs typeface="Times New Roman" pitchFamily="18" charset="0"/>
              </a:rPr>
              <a:t>i</a:t>
            </a:r>
            <a:r>
              <a:rPr lang="en-US" sz="1600" dirty="0">
                <a:cs typeface="Times New Roman" pitchFamily="18" charset="0"/>
              </a:rPr>
              <a:t> = 1035 mm</a:t>
            </a:r>
          </a:p>
          <a:p>
            <a:pPr eaLnBrk="0" hangingPunct="0"/>
            <a:r>
              <a:rPr lang="en-US" sz="1600" dirty="0">
                <a:cs typeface="Times New Roman" pitchFamily="18" charset="0"/>
              </a:rPr>
              <a:t>opening angle (horizontal): tan</a:t>
            </a:r>
            <a:r>
              <a:rPr lang="en-US" sz="1600" dirty="0">
                <a:cs typeface="Times New Roman" pitchFamily="18" charset="0"/>
                <a:sym typeface="Symbol" pitchFamily="18" charset="2"/>
              </a:rPr>
              <a:t></a:t>
            </a:r>
            <a:r>
              <a:rPr lang="en-US" sz="1600" dirty="0">
                <a:cs typeface="Times New Roman" pitchFamily="18" charset="0"/>
              </a:rPr>
              <a:t>/2 = d/2/6216 =&gt; </a:t>
            </a:r>
            <a:r>
              <a:rPr lang="en-US" sz="1600" dirty="0">
                <a:cs typeface="Times New Roman" pitchFamily="18" charset="0"/>
                <a:sym typeface="Symbol" pitchFamily="18" charset="2"/>
              </a:rPr>
              <a:t></a:t>
            </a:r>
            <a:r>
              <a:rPr lang="en-US" sz="1600" dirty="0">
                <a:latin typeface="Symbol" pitchFamily="18" charset="2"/>
                <a:cs typeface="Times New Roman" pitchFamily="18" charset="0"/>
              </a:rPr>
              <a:t>/2</a:t>
            </a:r>
            <a:r>
              <a:rPr lang="en-US" sz="1600" dirty="0">
                <a:cs typeface="Times New Roman" pitchFamily="18" charset="0"/>
                <a:sym typeface="Symbol" pitchFamily="18" charset="2"/>
              </a:rPr>
              <a:t> =  arc tan d/2/6216 = </a:t>
            </a:r>
            <a:r>
              <a:rPr lang="en-US" sz="1600" u="sng" dirty="0">
                <a:cs typeface="Times New Roman" pitchFamily="18" charset="0"/>
                <a:sym typeface="Symbol" pitchFamily="18" charset="2"/>
              </a:rPr>
              <a:t>0.85 </a:t>
            </a:r>
            <a:r>
              <a:rPr lang="en-US" sz="1600" u="sng" dirty="0" err="1">
                <a:cs typeface="Times New Roman" pitchFamily="18" charset="0"/>
                <a:sym typeface="Symbol" pitchFamily="18" charset="2"/>
              </a:rPr>
              <a:t>mrad</a:t>
            </a:r>
            <a:endParaRPr lang="en-US" sz="1600" dirty="0">
              <a:cs typeface="Times New Roman" pitchFamily="18" charset="0"/>
              <a:sym typeface="Symbol" pitchFamily="18" charset="2"/>
            </a:endParaRPr>
          </a:p>
          <a:p>
            <a:pPr eaLnBrk="0" hangingPunct="0"/>
            <a:r>
              <a:rPr lang="en-US" sz="1600" dirty="0">
                <a:cs typeface="Times New Roman" pitchFamily="18" charset="0"/>
                <a:sym typeface="Symbol" pitchFamily="18" charset="2"/>
              </a:rPr>
              <a:t>opening angle (</a:t>
            </a:r>
            <a:r>
              <a:rPr lang="en-US" sz="1600" dirty="0" err="1">
                <a:cs typeface="Times New Roman" pitchFamily="18" charset="0"/>
                <a:sym typeface="Symbol" pitchFamily="18" charset="2"/>
              </a:rPr>
              <a:t>vertikal</a:t>
            </a:r>
            <a:r>
              <a:rPr lang="en-US" sz="1600" dirty="0">
                <a:cs typeface="Times New Roman" pitchFamily="18" charset="0"/>
                <a:sym typeface="Symbol" pitchFamily="18" charset="2"/>
              </a:rPr>
              <a:t>): </a:t>
            </a:r>
          </a:p>
          <a:p>
            <a:pPr eaLnBrk="0" hangingPunct="0"/>
            <a:endParaRPr lang="en-US" sz="800" dirty="0">
              <a:cs typeface="Times New Roman" pitchFamily="18" charset="0"/>
              <a:sym typeface="Symbol" pitchFamily="18" charset="2"/>
            </a:endParaRPr>
          </a:p>
          <a:p>
            <a:pPr eaLnBrk="0" hangingPunct="0"/>
            <a:r>
              <a:rPr lang="en-US" sz="1600" dirty="0">
                <a:cs typeface="Times New Roman" pitchFamily="18" charset="0"/>
                <a:sym typeface="Symbol" pitchFamily="18" charset="2"/>
              </a:rPr>
              <a:t></a:t>
            </a:r>
            <a:r>
              <a:rPr lang="en-US" sz="1600" dirty="0">
                <a:latin typeface="Symbol" pitchFamily="18" charset="2"/>
                <a:cs typeface="Times New Roman" pitchFamily="18" charset="0"/>
              </a:rPr>
              <a:t>(l) = 1/g (l/</a:t>
            </a:r>
            <a:r>
              <a:rPr lang="en-US" sz="1600" dirty="0" err="1">
                <a:latin typeface="Symbol" pitchFamily="18" charset="2"/>
                <a:cs typeface="Times New Roman" pitchFamily="18" charset="0"/>
              </a:rPr>
              <a:t>l</a:t>
            </a:r>
            <a:r>
              <a:rPr lang="en-US" sz="1600" baseline="-30000" dirty="0" err="1">
                <a:cs typeface="Times New Roman" pitchFamily="18" charset="0"/>
                <a:sym typeface="Symbol" pitchFamily="18" charset="2"/>
              </a:rPr>
              <a:t>c</a:t>
            </a:r>
            <a:r>
              <a:rPr lang="en-US" sz="1600" dirty="0">
                <a:latin typeface="Symbol" pitchFamily="18" charset="2"/>
                <a:cs typeface="Times New Roman" pitchFamily="18" charset="0"/>
                <a:sym typeface="Symbol" pitchFamily="18" charset="2"/>
              </a:rPr>
              <a:t>)</a:t>
            </a:r>
            <a:r>
              <a:rPr lang="en-US" sz="1600" baseline="30000" dirty="0">
                <a:latin typeface="Symbol" pitchFamily="18" charset="2"/>
                <a:cs typeface="Times New Roman" pitchFamily="18" charset="0"/>
                <a:sym typeface="Symbol" pitchFamily="18" charset="2"/>
              </a:rPr>
              <a:t>1/3</a:t>
            </a:r>
            <a:r>
              <a:rPr lang="en-US" sz="1200" baseline="30000" dirty="0">
                <a:latin typeface="Symbol" pitchFamily="18" charset="2"/>
                <a:cs typeface="Times New Roman" pitchFamily="18" charset="0"/>
                <a:sym typeface="Symbol" pitchFamily="18" charset="2"/>
              </a:rPr>
              <a:t>  </a:t>
            </a:r>
            <a:r>
              <a:rPr lang="en-US" sz="1200" dirty="0">
                <a:cs typeface="Times New Roman" pitchFamily="18" charset="0"/>
                <a:sym typeface="Symbol" pitchFamily="18" charset="2"/>
              </a:rPr>
              <a:t> </a:t>
            </a:r>
          </a:p>
          <a:p>
            <a:pPr eaLnBrk="0" hangingPunct="0"/>
            <a:endParaRPr lang="en-US" sz="1200" dirty="0">
              <a:cs typeface="Times New Roman" pitchFamily="18" charset="0"/>
              <a:sym typeface="Symbol" pitchFamily="18" charset="2"/>
            </a:endParaRPr>
          </a:p>
          <a:p>
            <a:pPr eaLnBrk="0" hangingPunct="0"/>
            <a:endParaRPr lang="en-US" sz="1000" dirty="0">
              <a:solidFill>
                <a:srgbClr val="FF0000"/>
              </a:solidFill>
              <a:cs typeface="Times New Roman" pitchFamily="18" charset="0"/>
              <a:sym typeface="Symbol" pitchFamily="18" charset="2"/>
            </a:endParaRPr>
          </a:p>
          <a:p>
            <a:pPr eaLnBrk="0" hangingPunct="0"/>
            <a:r>
              <a:rPr lang="de-DE" sz="1200" dirty="0">
                <a:cs typeface="Times New Roman" pitchFamily="18" charset="0"/>
                <a:sym typeface="Symbol" pitchFamily="18" charset="2"/>
              </a:rPr>
              <a:t> </a:t>
            </a:r>
            <a:endParaRPr lang="en-US" sz="1000" dirty="0">
              <a:cs typeface="Times New Roman" pitchFamily="18" charset="0"/>
              <a:sym typeface="Symbol" pitchFamily="18" charset="2"/>
            </a:endParaRPr>
          </a:p>
          <a:p>
            <a:pPr eaLnBrk="0" hangingPunct="0"/>
            <a:endParaRPr lang="en-US" sz="800" b="1" u="sng" dirty="0">
              <a:cs typeface="Times New Roman" pitchFamily="18" charset="0"/>
              <a:sym typeface="Symbol" pitchFamily="18" charset="2"/>
            </a:endParaRPr>
          </a:p>
          <a:p>
            <a:pPr eaLnBrk="0" hangingPunct="0"/>
            <a:endParaRPr lang="en-US" sz="1600" b="1" u="sng" dirty="0">
              <a:cs typeface="Times New Roman" pitchFamily="18" charset="0"/>
              <a:sym typeface="Symbol" pitchFamily="18" charset="2"/>
            </a:endParaRPr>
          </a:p>
          <a:p>
            <a:pPr eaLnBrk="0" hangingPunct="0"/>
            <a:r>
              <a:rPr lang="en-US" sz="1600" b="1" u="sng" dirty="0">
                <a:cs typeface="Times New Roman" pitchFamily="18" charset="0"/>
                <a:sym typeface="Symbol" pitchFamily="18" charset="2"/>
              </a:rPr>
              <a:t> </a:t>
            </a:r>
            <a:endParaRPr lang="en-US" sz="1600" dirty="0">
              <a:cs typeface="Times New Roman" pitchFamily="18" charset="0"/>
              <a:sym typeface="Symbol" pitchFamily="18" charset="2"/>
            </a:endParaRPr>
          </a:p>
        </p:txBody>
      </p:sp>
      <p:graphicFrame>
        <p:nvGraphicFramePr>
          <p:cNvPr id="5128" name="Object 8"/>
          <p:cNvGraphicFramePr>
            <a:graphicFrameLocks noChangeAspect="1"/>
          </p:cNvGraphicFramePr>
          <p:nvPr>
            <p:extLst>
              <p:ext uri="{D42A27DB-BD31-4B8C-83A1-F6EECF244321}">
                <p14:modId xmlns:p14="http://schemas.microsoft.com/office/powerpoint/2010/main" val="4248115622"/>
              </p:ext>
            </p:extLst>
          </p:nvPr>
        </p:nvGraphicFramePr>
        <p:xfrm>
          <a:off x="5613400" y="4886325"/>
          <a:ext cx="3368675" cy="520700"/>
        </p:xfrm>
        <a:graphic>
          <a:graphicData uri="http://schemas.openxmlformats.org/presentationml/2006/ole">
            <mc:AlternateContent xmlns:mc="http://schemas.openxmlformats.org/markup-compatibility/2006">
              <mc:Choice xmlns:v="urn:schemas-microsoft-com:vml" Requires="v">
                <p:oleObj spid="_x0000_s5216" name="Equation" r:id="rId5" imgW="2476440" imgH="380880" progId="Equation.3">
                  <p:embed/>
                </p:oleObj>
              </mc:Choice>
              <mc:Fallback>
                <p:oleObj name="Equation" r:id="rId5" imgW="2476440" imgH="380880" progId="Equation.3">
                  <p:embed/>
                  <p:pic>
                    <p:nvPicPr>
                      <p:cNvPr id="0" name="Object 8"/>
                      <p:cNvPicPr>
                        <a:picLocks noChangeAspect="1" noChangeArrowheads="1"/>
                      </p:cNvPicPr>
                      <p:nvPr/>
                    </p:nvPicPr>
                    <p:blipFill>
                      <a:blip r:embed="rId6"/>
                      <a:srcRect/>
                      <a:stretch>
                        <a:fillRect/>
                      </a:stretch>
                    </p:blipFill>
                    <p:spPr bwMode="auto">
                      <a:xfrm>
                        <a:off x="5613400" y="4886325"/>
                        <a:ext cx="3368675" cy="520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9" name="Text Box 9"/>
          <p:cNvSpPr txBox="1">
            <a:spLocks noChangeArrowheads="1"/>
          </p:cNvSpPr>
          <p:nvPr/>
        </p:nvSpPr>
        <p:spPr bwMode="auto">
          <a:xfrm>
            <a:off x="365125" y="269875"/>
            <a:ext cx="703269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dirty="0">
                <a:latin typeface="Comic Sans MS" pitchFamily="66" charset="0"/>
              </a:rPr>
              <a:t>Example </a:t>
            </a:r>
            <a:r>
              <a:rPr lang="en-US" sz="2000" dirty="0" err="1">
                <a:latin typeface="Comic Sans MS" pitchFamily="66" charset="0"/>
              </a:rPr>
              <a:t>HERAe</a:t>
            </a:r>
            <a:r>
              <a:rPr lang="en-US" sz="2000" dirty="0">
                <a:latin typeface="Comic Sans MS" pitchFamily="66" charset="0"/>
              </a:rPr>
              <a:t> (</a:t>
            </a:r>
            <a:r>
              <a:rPr lang="en-US" sz="2000" dirty="0">
                <a:latin typeface="Comic Sans MS" pitchFamily="66" charset="0"/>
                <a:sym typeface="Symbol" pitchFamily="18" charset="2"/>
              </a:rPr>
              <a:t>46 mA circulating electrons at 27 </a:t>
            </a:r>
            <a:r>
              <a:rPr lang="en-US" sz="2000" dirty="0" err="1">
                <a:latin typeface="Comic Sans MS" pitchFamily="66" charset="0"/>
                <a:sym typeface="Symbol" pitchFamily="18" charset="2"/>
              </a:rPr>
              <a:t>GeV</a:t>
            </a:r>
            <a:r>
              <a:rPr lang="en-US" sz="2000" dirty="0">
                <a:latin typeface="Comic Sans MS" pitchFamily="66" charset="0"/>
                <a:sym typeface="Symbol" pitchFamily="18" charset="2"/>
              </a:rPr>
              <a:t>) </a:t>
            </a:r>
          </a:p>
        </p:txBody>
      </p:sp>
      <p:sp>
        <p:nvSpPr>
          <p:cNvPr id="5130" name="Rectangle 10"/>
          <p:cNvSpPr>
            <a:spLocks noChangeArrowheads="1"/>
          </p:cNvSpPr>
          <p:nvPr/>
        </p:nvSpPr>
        <p:spPr bwMode="auto">
          <a:xfrm>
            <a:off x="5638800" y="4797777"/>
            <a:ext cx="35052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2" name="TextBox 1"/>
          <p:cNvSpPr txBox="1"/>
          <p:nvPr/>
        </p:nvSpPr>
        <p:spPr>
          <a:xfrm>
            <a:off x="539552" y="6237312"/>
            <a:ext cx="7704856" cy="461665"/>
          </a:xfrm>
          <a:prstGeom prst="rect">
            <a:avLst/>
          </a:prstGeom>
          <a:noFill/>
        </p:spPr>
        <p:txBody>
          <a:bodyPr wrap="square" rtlCol="0">
            <a:spAutoFit/>
          </a:bodyPr>
          <a:lstStyle/>
          <a:p>
            <a:r>
              <a:rPr lang="en-GB" dirty="0" smtClean="0">
                <a:solidFill>
                  <a:srgbClr val="FF0000"/>
                </a:solidFill>
              </a:rPr>
              <a:t>Discussion: Potential problems?</a:t>
            </a:r>
            <a:endParaRPr lang="en-GB" dirty="0">
              <a:solidFill>
                <a:srgbClr val="FF0000"/>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10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533400"/>
            <a:ext cx="39370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5" name="Picture 10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200" y="4267200"/>
            <a:ext cx="3282950" cy="217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916" name="Text Box 1028"/>
          <p:cNvSpPr txBox="1">
            <a:spLocks noChangeArrowheads="1"/>
          </p:cNvSpPr>
          <p:nvPr/>
        </p:nvSpPr>
        <p:spPr bwMode="auto">
          <a:xfrm>
            <a:off x="4038600" y="6324600"/>
            <a:ext cx="2560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1400"/>
              <a:t>Burned by the e-beam at SLC</a:t>
            </a:r>
            <a:endParaRPr lang="en-US"/>
          </a:p>
        </p:txBody>
      </p:sp>
      <p:pic>
        <p:nvPicPr>
          <p:cNvPr id="38917" name="Picture 10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2819400"/>
            <a:ext cx="3962400" cy="357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8" name="Picture 103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3000" y="152400"/>
            <a:ext cx="3948113"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152400" y="104775"/>
            <a:ext cx="600696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2000" b="1" u="sng" dirty="0" smtClean="0">
                <a:solidFill>
                  <a:srgbClr val="006600"/>
                </a:solidFill>
                <a:cs typeface="Times New Roman" pitchFamily="18" charset="0"/>
              </a:rPr>
              <a:t> </a:t>
            </a:r>
            <a:r>
              <a:rPr lang="en-US" sz="2000" b="1" u="sng" dirty="0">
                <a:solidFill>
                  <a:srgbClr val="006600"/>
                </a:solidFill>
                <a:cs typeface="Times New Roman" pitchFamily="18" charset="0"/>
              </a:rPr>
              <a:t>Discuss cooling mechanisms which will cool the wire.</a:t>
            </a:r>
            <a:endParaRPr lang="en-US" sz="2000" dirty="0">
              <a:solidFill>
                <a:srgbClr val="006600"/>
              </a:solidFill>
            </a:endParaRPr>
          </a:p>
        </p:txBody>
      </p:sp>
      <p:sp>
        <p:nvSpPr>
          <p:cNvPr id="31749" name="Rectangle 5"/>
          <p:cNvSpPr>
            <a:spLocks noChangeArrowheads="1"/>
          </p:cNvSpPr>
          <p:nvPr/>
        </p:nvSpPr>
        <p:spPr bwMode="auto">
          <a:xfrm>
            <a:off x="304799" y="685800"/>
            <a:ext cx="4411663" cy="218521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spcBef>
                <a:spcPct val="50000"/>
              </a:spcBef>
            </a:pPr>
            <a:r>
              <a:rPr lang="en-US" sz="1600" dirty="0">
                <a:latin typeface="Comic Sans MS" pitchFamily="66" charset="0"/>
                <a:cs typeface="Times New Roman" pitchFamily="18" charset="0"/>
              </a:rPr>
              <a:t>1) </a:t>
            </a:r>
            <a:r>
              <a:rPr lang="en-US" sz="1600" dirty="0" err="1" smtClean="0">
                <a:latin typeface="Comic Sans MS" pitchFamily="66" charset="0"/>
                <a:cs typeface="Times New Roman" pitchFamily="18" charset="0"/>
              </a:rPr>
              <a:t>Secondaries</a:t>
            </a:r>
            <a:r>
              <a:rPr lang="en-US" sz="1600" dirty="0" smtClean="0">
                <a:latin typeface="Comic Sans MS" pitchFamily="66" charset="0"/>
                <a:cs typeface="Times New Roman" pitchFamily="18" charset="0"/>
              </a:rPr>
              <a:t> emitted </a:t>
            </a:r>
            <a:r>
              <a:rPr lang="en-US" sz="1600" dirty="0">
                <a:latin typeface="Comic Sans MS" pitchFamily="66" charset="0"/>
                <a:cs typeface="Times New Roman" pitchFamily="18" charset="0"/>
              </a:rPr>
              <a:t>from the wire</a:t>
            </a:r>
          </a:p>
          <a:p>
            <a:pPr eaLnBrk="0" hangingPunct="0">
              <a:spcBef>
                <a:spcPct val="50000"/>
              </a:spcBef>
            </a:pPr>
            <a:r>
              <a:rPr lang="en-US" sz="1600" dirty="0">
                <a:latin typeface="Comic Sans MS" pitchFamily="66" charset="0"/>
                <a:cs typeface="Times New Roman" pitchFamily="18" charset="0"/>
              </a:rPr>
              <a:t>2) Heat transport along the wire</a:t>
            </a:r>
          </a:p>
          <a:p>
            <a:pPr eaLnBrk="0" hangingPunct="0">
              <a:spcBef>
                <a:spcPct val="50000"/>
              </a:spcBef>
            </a:pPr>
            <a:r>
              <a:rPr lang="en-US" sz="1600" dirty="0">
                <a:latin typeface="Comic Sans MS" pitchFamily="66" charset="0"/>
                <a:cs typeface="Times New Roman" pitchFamily="18" charset="0"/>
              </a:rPr>
              <a:t>3) Black body radiation</a:t>
            </a:r>
          </a:p>
          <a:p>
            <a:pPr eaLnBrk="0" hangingPunct="0">
              <a:spcBef>
                <a:spcPct val="50000"/>
              </a:spcBef>
            </a:pPr>
            <a:r>
              <a:rPr lang="en-US" sz="1600" dirty="0">
                <a:latin typeface="Comic Sans MS" pitchFamily="66" charset="0"/>
                <a:cs typeface="Times New Roman" pitchFamily="18" charset="0"/>
              </a:rPr>
              <a:t>4) Change of </a:t>
            </a:r>
            <a:r>
              <a:rPr lang="en-US" sz="1600" dirty="0" err="1">
                <a:latin typeface="Comic Sans MS" pitchFamily="66" charset="0"/>
                <a:cs typeface="Times New Roman" pitchFamily="18" charset="0"/>
              </a:rPr>
              <a:t>c</a:t>
            </a:r>
            <a:r>
              <a:rPr lang="en-US" sz="1600" baseline="-30000" dirty="0" err="1">
                <a:latin typeface="Comic Sans MS" pitchFamily="66" charset="0"/>
                <a:cs typeface="Times New Roman" pitchFamily="18" charset="0"/>
              </a:rPr>
              <a:t>p</a:t>
            </a:r>
            <a:r>
              <a:rPr lang="en-US" sz="1600" dirty="0">
                <a:latin typeface="Comic Sans MS" pitchFamily="66" charset="0"/>
                <a:cs typeface="Times New Roman" pitchFamily="18" charset="0"/>
              </a:rPr>
              <a:t> with temperature</a:t>
            </a:r>
          </a:p>
          <a:p>
            <a:pPr eaLnBrk="0" hangingPunct="0">
              <a:spcBef>
                <a:spcPct val="50000"/>
              </a:spcBef>
            </a:pPr>
            <a:r>
              <a:rPr lang="en-US" sz="1600" dirty="0">
                <a:latin typeface="Comic Sans MS" pitchFamily="66" charset="0"/>
                <a:cs typeface="Times New Roman" pitchFamily="18" charset="0"/>
              </a:rPr>
              <a:t>5) Thermionic </a:t>
            </a:r>
            <a:r>
              <a:rPr lang="en-US" sz="1600" dirty="0" smtClean="0">
                <a:latin typeface="Comic Sans MS" pitchFamily="66" charset="0"/>
                <a:cs typeface="Times New Roman" pitchFamily="18" charset="0"/>
              </a:rPr>
              <a:t>emission</a:t>
            </a:r>
          </a:p>
          <a:p>
            <a:pPr eaLnBrk="0" hangingPunct="0">
              <a:spcBef>
                <a:spcPct val="50000"/>
              </a:spcBef>
            </a:pPr>
            <a:r>
              <a:rPr lang="en-US" sz="1600" dirty="0" smtClean="0">
                <a:latin typeface="Comic Sans MS" pitchFamily="66" charset="0"/>
                <a:cs typeface="Times New Roman" pitchFamily="18" charset="0"/>
              </a:rPr>
              <a:t>6) Sublimation</a:t>
            </a:r>
            <a:endParaRPr lang="en-US" sz="1600" dirty="0">
              <a:latin typeface="Comic Sans MS" pitchFamily="66" charset="0"/>
              <a:cs typeface="Times New Roman" pitchFamily="18" charset="0"/>
            </a:endParaRPr>
          </a:p>
        </p:txBody>
      </p:sp>
      <p:sp>
        <p:nvSpPr>
          <p:cNvPr id="31748" name="Rectangle 4"/>
          <p:cNvSpPr>
            <a:spLocks noChangeArrowheads="1"/>
          </p:cNvSpPr>
          <p:nvPr/>
        </p:nvSpPr>
        <p:spPr bwMode="auto">
          <a:xfrm>
            <a:off x="4787899" y="685800"/>
            <a:ext cx="3952875" cy="5324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tabLst>
                <a:tab pos="5486400" algn="r"/>
              </a:tabLst>
            </a:pPr>
            <a:r>
              <a:rPr lang="en-US" sz="1800" b="1" u="sng" dirty="0">
                <a:latin typeface="Comic Sans MS" pitchFamily="66" charset="0"/>
                <a:cs typeface="Times New Roman" pitchFamily="18" charset="0"/>
              </a:rPr>
              <a:t>1) </a:t>
            </a:r>
            <a:r>
              <a:rPr lang="en-US" sz="1800" b="1" u="sng" dirty="0" err="1">
                <a:latin typeface="Comic Sans MS" pitchFamily="66" charset="0"/>
                <a:cs typeface="Times New Roman" pitchFamily="18" charset="0"/>
              </a:rPr>
              <a:t>Secondaries</a:t>
            </a:r>
            <a:r>
              <a:rPr lang="en-US" sz="1800" b="1" u="sng" dirty="0">
                <a:latin typeface="Comic Sans MS" pitchFamily="66" charset="0"/>
                <a:cs typeface="Times New Roman" pitchFamily="18" charset="0"/>
              </a:rPr>
              <a:t>: </a:t>
            </a:r>
          </a:p>
          <a:p>
            <a:pPr algn="just" eaLnBrk="0" hangingPunct="0">
              <a:tabLst>
                <a:tab pos="5486400" algn="r"/>
              </a:tabLst>
            </a:pPr>
            <a:r>
              <a:rPr lang="en-US" sz="1400" dirty="0">
                <a:latin typeface="Comic Sans MS" pitchFamily="66" charset="0"/>
                <a:cs typeface="Times New Roman" pitchFamily="18" charset="0"/>
              </a:rPr>
              <a:t>Some energy is lost from the wire by secondary particles. In the work in (J. </a:t>
            </a:r>
            <a:r>
              <a:rPr lang="en-US" sz="1400" dirty="0" err="1">
                <a:latin typeface="Comic Sans MS" pitchFamily="66" charset="0"/>
                <a:cs typeface="Times New Roman" pitchFamily="18" charset="0"/>
              </a:rPr>
              <a:t>Bosser</a:t>
            </a:r>
            <a:r>
              <a:rPr lang="en-US" sz="1400" dirty="0">
                <a:latin typeface="Comic Sans MS" pitchFamily="66" charset="0"/>
                <a:cs typeface="Times New Roman" pitchFamily="18" charset="0"/>
              </a:rPr>
              <a:t> et al.; The micron wire scanner at the SPS, CERN SPS/86-26 (MS) (1986)) </a:t>
            </a:r>
            <a:r>
              <a:rPr lang="en-US" sz="1400" b="1" dirty="0">
                <a:latin typeface="Comic Sans MS" pitchFamily="66" charset="0"/>
                <a:cs typeface="Times New Roman" pitchFamily="18" charset="0"/>
              </a:rPr>
              <a:t>about 70% is assumed.</a:t>
            </a:r>
            <a:r>
              <a:rPr lang="en-US" sz="1400" dirty="0">
                <a:latin typeface="Comic Sans MS" pitchFamily="66" charset="0"/>
                <a:cs typeface="Times New Roman" pitchFamily="18" charset="0"/>
              </a:rPr>
              <a:t> In DESY III (example above) no carbon wire was broken during more than 10 years of operation. At HERA, the theoretical temperature of the carbon wire (without </a:t>
            </a:r>
            <a:r>
              <a:rPr lang="en-US" sz="1400" dirty="0" err="1">
                <a:latin typeface="Comic Sans MS" pitchFamily="66" charset="0"/>
                <a:cs typeface="Times New Roman" pitchFamily="18" charset="0"/>
              </a:rPr>
              <a:t>secondaries</a:t>
            </a:r>
            <a:r>
              <a:rPr lang="en-US" sz="1400" dirty="0">
                <a:latin typeface="Comic Sans MS" pitchFamily="66" charset="0"/>
                <a:cs typeface="Times New Roman" pitchFamily="18" charset="0"/>
              </a:rPr>
              <a:t>) exceeds the melting temperature  after a scan by far (T = 12800 </a:t>
            </a:r>
            <a:r>
              <a:rPr lang="en-US" sz="1400" baseline="30000" dirty="0">
                <a:latin typeface="Comic Sans MS" pitchFamily="66" charset="0"/>
                <a:cs typeface="Times New Roman" pitchFamily="18" charset="0"/>
              </a:rPr>
              <a:t>0</a:t>
            </a:r>
            <a:r>
              <a:rPr lang="en-US" sz="1400" dirty="0">
                <a:latin typeface="Comic Sans MS" pitchFamily="66" charset="0"/>
                <a:cs typeface="Times New Roman" pitchFamily="18" charset="0"/>
              </a:rPr>
              <a:t>C). Considering the loss by </a:t>
            </a:r>
            <a:r>
              <a:rPr lang="en-US" sz="1400" dirty="0" err="1">
                <a:latin typeface="Comic Sans MS" pitchFamily="66" charset="0"/>
                <a:cs typeface="Times New Roman" pitchFamily="18" charset="0"/>
              </a:rPr>
              <a:t>secondaries</a:t>
            </a:r>
            <a:r>
              <a:rPr lang="en-US" sz="1400" dirty="0">
                <a:latin typeface="Comic Sans MS" pitchFamily="66" charset="0"/>
                <a:cs typeface="Times New Roman" pitchFamily="18" charset="0"/>
              </a:rPr>
              <a:t> of 70%, the temperature reaches nearly the melting point. In practice, the wire breaks about once in 2 months. The observation is that the wire becomes thinner at the beam center. This may indicate, that during a scan some material of the wire is emitted because of nuclear interactions or is vaporized because it is very close to the melting temperature. This supports the estimate of the 70% loss and one has to multiply the factor </a:t>
            </a:r>
            <a:r>
              <a:rPr lang="en-US" sz="1400" b="1" dirty="0">
                <a:latin typeface="Symbol" pitchFamily="18" charset="2"/>
                <a:cs typeface="Times New Roman" pitchFamily="18" charset="0"/>
              </a:rPr>
              <a:t>a</a:t>
            </a:r>
            <a:r>
              <a:rPr lang="en-US" sz="1400" dirty="0">
                <a:latin typeface="Comic Sans MS" pitchFamily="66" charset="0"/>
                <a:cs typeface="Times New Roman" pitchFamily="18" charset="0"/>
              </a:rPr>
              <a:t> = 0.3 in the equation above</a:t>
            </a:r>
            <a:r>
              <a:rPr lang="en-US" sz="1400" dirty="0">
                <a:latin typeface="Comic Sans MS" pitchFamily="66" charset="0"/>
              </a:rPr>
              <a:t> </a:t>
            </a:r>
          </a:p>
        </p:txBody>
      </p:sp>
      <p:grpSp>
        <p:nvGrpSpPr>
          <p:cNvPr id="31761" name="Group 17"/>
          <p:cNvGrpSpPr>
            <a:grpSpLocks/>
          </p:cNvGrpSpPr>
          <p:nvPr/>
        </p:nvGrpSpPr>
        <p:grpSpPr bwMode="auto">
          <a:xfrm>
            <a:off x="0" y="2963301"/>
            <a:ext cx="4733925" cy="3903662"/>
            <a:chOff x="0" y="1797"/>
            <a:chExt cx="2982" cy="2459"/>
          </a:xfrm>
        </p:grpSpPr>
        <p:grpSp>
          <p:nvGrpSpPr>
            <p:cNvPr id="31758" name="Group 14"/>
            <p:cNvGrpSpPr>
              <a:grpSpLocks/>
            </p:cNvGrpSpPr>
            <p:nvPr/>
          </p:nvGrpSpPr>
          <p:grpSpPr bwMode="auto">
            <a:xfrm>
              <a:off x="0" y="1797"/>
              <a:ext cx="2982" cy="1710"/>
              <a:chOff x="0" y="2205"/>
              <a:chExt cx="2982" cy="1710"/>
            </a:xfrm>
          </p:grpSpPr>
          <p:pic>
            <p:nvPicPr>
              <p:cNvPr id="31756"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05"/>
                <a:ext cx="2982" cy="1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57" name="Rectangle 13"/>
              <p:cNvSpPr>
                <a:spLocks noChangeArrowheads="1"/>
              </p:cNvSpPr>
              <p:nvPr/>
            </p:nvSpPr>
            <p:spPr bwMode="auto">
              <a:xfrm>
                <a:off x="0" y="3249"/>
                <a:ext cx="567" cy="1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sp>
          <p:nvSpPr>
            <p:cNvPr id="31759" name="Text Box 15"/>
            <p:cNvSpPr txBox="1">
              <a:spLocks noChangeArrowheads="1"/>
            </p:cNvSpPr>
            <p:nvPr/>
          </p:nvSpPr>
          <p:spPr bwMode="auto">
            <a:xfrm>
              <a:off x="100" y="3656"/>
              <a:ext cx="2871" cy="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b="1" dirty="0"/>
                <a:t>Thermal Load on </a:t>
              </a:r>
              <a:r>
                <a:rPr lang="en-US" sz="1400" b="1" dirty="0" err="1"/>
                <a:t>Wirescanners</a:t>
              </a:r>
              <a:endParaRPr lang="en-US" sz="1400" dirty="0"/>
            </a:p>
            <a:p>
              <a:r>
                <a:rPr lang="en-US" sz="1400" dirty="0"/>
                <a:t>Lars </a:t>
              </a:r>
              <a:r>
                <a:rPr lang="en-US" sz="1400" dirty="0" err="1"/>
                <a:t>Fröhlich</a:t>
              </a:r>
              <a:endParaRPr lang="en-US" sz="1400" dirty="0"/>
            </a:p>
            <a:p>
              <a:r>
                <a:rPr lang="en-US" sz="1400" dirty="0"/>
                <a:t>37th ICFA Advanced Beam Dynamics Workshop on Future Light Sources; May 15-19, 2006 in Hamburg, Germany </a:t>
              </a:r>
            </a:p>
          </p:txBody>
        </p:sp>
        <p:sp>
          <p:nvSpPr>
            <p:cNvPr id="31760" name="Line 16"/>
            <p:cNvSpPr>
              <a:spLocks noChangeShapeType="1"/>
            </p:cNvSpPr>
            <p:nvPr/>
          </p:nvSpPr>
          <p:spPr bwMode="auto">
            <a:xfrm flipV="1">
              <a:off x="2018" y="3521"/>
              <a:ext cx="0" cy="1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174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17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9" grpId="0" animBg="1" autoUpdateAnimBg="0"/>
      <p:bldP spid="3174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4" y="2564904"/>
            <a:ext cx="4105275" cy="3040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0053" name="Rectangle 5"/>
          <p:cNvSpPr>
            <a:spLocks noChangeArrowheads="1"/>
          </p:cNvSpPr>
          <p:nvPr/>
        </p:nvSpPr>
        <p:spPr bwMode="auto">
          <a:xfrm>
            <a:off x="250825" y="41658"/>
            <a:ext cx="8424863"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1800" b="1" u="sng" dirty="0">
                <a:latin typeface="Comic Sans MS" pitchFamily="66" charset="0"/>
              </a:rPr>
              <a:t>2) Heat transport</a:t>
            </a:r>
            <a:r>
              <a:rPr lang="en-US" sz="1800" dirty="0">
                <a:latin typeface="Comic Sans MS" pitchFamily="66" charset="0"/>
              </a:rPr>
              <a:t>: </a:t>
            </a:r>
            <a:endParaRPr lang="en-US" sz="1800" dirty="0" smtClean="0">
              <a:latin typeface="Comic Sans MS" pitchFamily="66" charset="0"/>
            </a:endParaRPr>
          </a:p>
          <a:p>
            <a:pPr eaLnBrk="0" hangingPunct="0"/>
            <a:r>
              <a:rPr lang="en-US" sz="1800" dirty="0" smtClean="0">
                <a:latin typeface="Comic Sans MS" pitchFamily="66" charset="0"/>
              </a:rPr>
              <a:t>The </a:t>
            </a:r>
            <a:r>
              <a:rPr lang="en-US" sz="1800" dirty="0">
                <a:latin typeface="Comic Sans MS" pitchFamily="66" charset="0"/>
              </a:rPr>
              <a:t>transport of heat along the wire does not contribute </a:t>
            </a:r>
            <a:r>
              <a:rPr lang="en-US" sz="1800" b="1" u="sng" dirty="0">
                <a:latin typeface="Comic Sans MS" pitchFamily="66" charset="0"/>
              </a:rPr>
              <a:t>to short time cooling</a:t>
            </a:r>
            <a:r>
              <a:rPr lang="en-US" sz="1800" dirty="0">
                <a:latin typeface="Comic Sans MS" pitchFamily="66" charset="0"/>
              </a:rPr>
              <a:t> of the wire (P. </a:t>
            </a:r>
            <a:r>
              <a:rPr lang="en-US" sz="1800" dirty="0" err="1">
                <a:latin typeface="Comic Sans MS" pitchFamily="66" charset="0"/>
              </a:rPr>
              <a:t>Lefevre</a:t>
            </a:r>
            <a:r>
              <a:rPr lang="en-US" sz="1800" dirty="0">
                <a:latin typeface="Comic Sans MS" pitchFamily="66" charset="0"/>
              </a:rPr>
              <a:t>; CERN PS/DL/Note 78-8). However, frequent use of the scanner heats up also the ends of the wire and its connection to the wire holders (fork). </a:t>
            </a:r>
          </a:p>
          <a:p>
            <a:pPr eaLnBrk="0" hangingPunct="0"/>
            <a:r>
              <a:rPr lang="en-US" sz="1800" dirty="0">
                <a:latin typeface="Comic Sans MS" pitchFamily="66" charset="0"/>
              </a:rPr>
              <a:t>For small temperatures (low repetition rates (LINACs)) this is the major cooling mechanism. </a:t>
            </a:r>
          </a:p>
        </p:txBody>
      </p:sp>
      <p:sp>
        <p:nvSpPr>
          <p:cNvPr id="130054" name="Text Box 6"/>
          <p:cNvSpPr txBox="1">
            <a:spLocks noChangeArrowheads="1"/>
          </p:cNvSpPr>
          <p:nvPr/>
        </p:nvSpPr>
        <p:spPr bwMode="auto">
          <a:xfrm>
            <a:off x="0" y="6330950"/>
            <a:ext cx="9144000" cy="5270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b="1"/>
              <a:t>Thermal Load on Wirescanners; </a:t>
            </a:r>
            <a:r>
              <a:rPr lang="en-US" sz="1400"/>
              <a:t>Lars Fröhlich; 37th ICFA Advanced Beam Dynamics Workshop on Future Light Sources; May 15-19, 2006 in Hamburg, Germany </a:t>
            </a:r>
          </a:p>
        </p:txBody>
      </p:sp>
      <p:pic>
        <p:nvPicPr>
          <p:cNvPr id="1300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8024" y="2564904"/>
            <a:ext cx="4147132" cy="3040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0056" name="Text Box 8"/>
          <p:cNvSpPr txBox="1">
            <a:spLocks noChangeArrowheads="1"/>
          </p:cNvSpPr>
          <p:nvPr/>
        </p:nvSpPr>
        <p:spPr bwMode="auto">
          <a:xfrm>
            <a:off x="87313" y="5681663"/>
            <a:ext cx="905668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dirty="0">
                <a:latin typeface="Comic Sans MS" pitchFamily="66" charset="0"/>
              </a:rPr>
              <a:t>10 </a:t>
            </a:r>
            <a:r>
              <a:rPr lang="en-US" sz="1400" dirty="0" err="1">
                <a:latin typeface="Comic Sans MS" pitchFamily="66" charset="0"/>
              </a:rPr>
              <a:t>μm</a:t>
            </a:r>
            <a:r>
              <a:rPr lang="en-US" sz="1400" dirty="0">
                <a:latin typeface="Comic Sans MS" pitchFamily="66" charset="0"/>
              </a:rPr>
              <a:t> graphite wire bombarded with 800 bunches at 1 MHz; simulated with various combinations</a:t>
            </a:r>
          </a:p>
          <a:p>
            <a:r>
              <a:rPr lang="en-US" sz="1400" dirty="0">
                <a:latin typeface="Comic Sans MS" pitchFamily="66" charset="0"/>
              </a:rPr>
              <a:t>of cooling mechanisms, 5 Hz rep. rate.</a:t>
            </a:r>
          </a:p>
        </p:txBody>
      </p:sp>
      <p:sp>
        <p:nvSpPr>
          <p:cNvPr id="3" name="TextBox 2"/>
          <p:cNvSpPr txBox="1"/>
          <p:nvPr/>
        </p:nvSpPr>
        <p:spPr>
          <a:xfrm>
            <a:off x="5927988" y="2067858"/>
            <a:ext cx="3196709" cy="307777"/>
          </a:xfrm>
          <a:prstGeom prst="rect">
            <a:avLst/>
          </a:prstGeom>
          <a:noFill/>
        </p:spPr>
        <p:txBody>
          <a:bodyPr wrap="none" rtlCol="0">
            <a:spAutoFit/>
          </a:bodyPr>
          <a:lstStyle/>
          <a:p>
            <a:r>
              <a:rPr lang="en-US" sz="1400" dirty="0">
                <a:latin typeface="Comic Sans MS" panose="030F0702030302020204" pitchFamily="66" charset="0"/>
              </a:rPr>
              <a:t>w</a:t>
            </a:r>
            <a:r>
              <a:rPr lang="en-US" sz="1400" dirty="0" smtClean="0">
                <a:latin typeface="Comic Sans MS" panose="030F0702030302020204" pitchFamily="66" charset="0"/>
              </a:rPr>
              <a:t>ith </a:t>
            </a:r>
            <a:r>
              <a:rPr lang="en-US" sz="1400" dirty="0" smtClean="0">
                <a:latin typeface="Symbol" panose="05050102010706020507" pitchFamily="18" charset="2"/>
              </a:rPr>
              <a:t>l</a:t>
            </a:r>
            <a:r>
              <a:rPr lang="en-US" sz="1400" dirty="0" smtClean="0">
                <a:latin typeface="Comic Sans MS" panose="030F0702030302020204" pitchFamily="66" charset="0"/>
              </a:rPr>
              <a:t> = thermal cond. , A = Surface</a:t>
            </a:r>
            <a:endParaRPr lang="de-DE" sz="1400" dirty="0">
              <a:latin typeface="Comic Sans MS" panose="030F0702030302020204" pitchFamily="66"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695424754"/>
              </p:ext>
            </p:extLst>
          </p:nvPr>
        </p:nvGraphicFramePr>
        <p:xfrm>
          <a:off x="2917643" y="1772817"/>
          <a:ext cx="2564787" cy="779016"/>
        </p:xfrm>
        <a:graphic>
          <a:graphicData uri="http://schemas.openxmlformats.org/presentationml/2006/ole">
            <mc:AlternateContent xmlns:mc="http://schemas.openxmlformats.org/markup-compatibility/2006">
              <mc:Choice xmlns:v="urn:schemas-microsoft-com:vml" Requires="v">
                <p:oleObj spid="_x0000_s195612" name="Equation" r:id="rId6" imgW="1282680" imgH="393480" progId="Equation.3">
                  <p:embed/>
                </p:oleObj>
              </mc:Choice>
              <mc:Fallback>
                <p:oleObj name="Equation" r:id="rId6" imgW="1282680" imgH="393480" progId="Equation.3">
                  <p:embed/>
                  <p:pic>
                    <p:nvPicPr>
                      <p:cNvPr id="0" name="Object 4"/>
                      <p:cNvPicPr>
                        <a:picLocks noChangeAspect="1" noChangeArrowheads="1"/>
                      </p:cNvPicPr>
                      <p:nvPr/>
                    </p:nvPicPr>
                    <p:blipFill>
                      <a:blip r:embed="rId7"/>
                      <a:srcRect/>
                      <a:stretch>
                        <a:fillRect/>
                      </a:stretch>
                    </p:blipFill>
                    <p:spPr bwMode="auto">
                      <a:xfrm>
                        <a:off x="2917643" y="1772817"/>
                        <a:ext cx="2564787" cy="779016"/>
                      </a:xfrm>
                      <a:prstGeom prst="rect">
                        <a:avLst/>
                      </a:prstGeom>
                      <a:noFill/>
                      <a:ln>
                        <a:solidFill>
                          <a:schemeClr val="tx1"/>
                        </a:solidFill>
                      </a:ln>
                    </p:spPr>
                  </p:pic>
                </p:oleObj>
              </mc:Fallback>
            </mc:AlternateContent>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ChangeArrowheads="1"/>
          </p:cNvSpPr>
          <p:nvPr/>
        </p:nvSpPr>
        <p:spPr bwMode="auto">
          <a:xfrm>
            <a:off x="395288" y="404813"/>
            <a:ext cx="8243887" cy="5463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tabLst>
                <a:tab pos="5486400" algn="r"/>
              </a:tabLst>
            </a:pPr>
            <a:r>
              <a:rPr lang="en-US" sz="2000" b="1" u="sng" dirty="0">
                <a:cs typeface="Times New Roman" pitchFamily="18" charset="0"/>
              </a:rPr>
              <a:t>3) Black body radiation:</a:t>
            </a:r>
            <a:r>
              <a:rPr lang="en-US" sz="1800" dirty="0">
                <a:cs typeface="Times New Roman" pitchFamily="18" charset="0"/>
              </a:rPr>
              <a:t> The temperature </a:t>
            </a:r>
            <a:r>
              <a:rPr lang="en-US" sz="1800" dirty="0" err="1">
                <a:cs typeface="Times New Roman" pitchFamily="18" charset="0"/>
              </a:rPr>
              <a:t>T</a:t>
            </a:r>
            <a:r>
              <a:rPr lang="en-US" sz="1800" baseline="-30000" dirty="0" err="1">
                <a:cs typeface="Times New Roman" pitchFamily="18" charset="0"/>
              </a:rPr>
              <a:t>bb</a:t>
            </a:r>
            <a:r>
              <a:rPr lang="en-US" sz="1800" dirty="0">
                <a:cs typeface="Times New Roman" pitchFamily="18" charset="0"/>
              </a:rPr>
              <a:t> at which the radiated power is equal to the deposited power in the wire during one scan </a:t>
            </a:r>
            <a:r>
              <a:rPr lang="en-US" sz="1800" dirty="0" err="1">
                <a:cs typeface="Times New Roman" pitchFamily="18" charset="0"/>
              </a:rPr>
              <a:t>P</a:t>
            </a:r>
            <a:r>
              <a:rPr lang="en-US" sz="1800" baseline="-30000" dirty="0" err="1">
                <a:cs typeface="Times New Roman" pitchFamily="18" charset="0"/>
              </a:rPr>
              <a:t>dep</a:t>
            </a:r>
            <a:r>
              <a:rPr lang="en-US" sz="1800" dirty="0">
                <a:cs typeface="Times New Roman" pitchFamily="18" charset="0"/>
              </a:rPr>
              <a:t> [MeV/s] can be calculated from the Stefan-</a:t>
            </a:r>
            <a:r>
              <a:rPr lang="en-US" sz="1800" dirty="0" err="1">
                <a:cs typeface="Times New Roman" pitchFamily="18" charset="0"/>
              </a:rPr>
              <a:t>Bolzmann</a:t>
            </a:r>
            <a:r>
              <a:rPr lang="en-US" sz="1800" dirty="0">
                <a:cs typeface="Times New Roman" pitchFamily="18" charset="0"/>
              </a:rPr>
              <a:t>-law:</a:t>
            </a:r>
          </a:p>
          <a:p>
            <a:pPr algn="just" eaLnBrk="0" hangingPunct="0">
              <a:tabLst>
                <a:tab pos="5486400" algn="r"/>
              </a:tabLst>
            </a:pPr>
            <a:endParaRPr lang="en-US" sz="1800" dirty="0">
              <a:cs typeface="Times New Roman" pitchFamily="18" charset="0"/>
            </a:endParaRPr>
          </a:p>
          <a:p>
            <a:pPr algn="just" eaLnBrk="0" hangingPunct="0">
              <a:tabLst>
                <a:tab pos="5486400" algn="r"/>
              </a:tabLst>
            </a:pPr>
            <a:endParaRPr lang="en-US" sz="1600" dirty="0">
              <a:cs typeface="Times New Roman" pitchFamily="18" charset="0"/>
            </a:endParaRPr>
          </a:p>
          <a:p>
            <a:pPr algn="just" eaLnBrk="0" hangingPunct="0">
              <a:tabLst>
                <a:tab pos="5486400" algn="r"/>
              </a:tabLst>
            </a:pPr>
            <a:endParaRPr lang="en-US" sz="1600" dirty="0">
              <a:cs typeface="Times New Roman" pitchFamily="18" charset="0"/>
            </a:endParaRPr>
          </a:p>
          <a:p>
            <a:pPr algn="just" eaLnBrk="0" hangingPunct="0">
              <a:tabLst>
                <a:tab pos="5486400" algn="r"/>
              </a:tabLst>
            </a:pPr>
            <a:endParaRPr lang="en-US" sz="1800" dirty="0">
              <a:cs typeface="Times New Roman" pitchFamily="18" charset="0"/>
            </a:endParaRPr>
          </a:p>
          <a:p>
            <a:pPr algn="just" eaLnBrk="0" hangingPunct="0">
              <a:tabLst>
                <a:tab pos="5486400" algn="r"/>
              </a:tabLst>
            </a:pPr>
            <a:r>
              <a:rPr lang="en-US" sz="1800" dirty="0">
                <a:cs typeface="Times New Roman" pitchFamily="18" charset="0"/>
              </a:rPr>
              <a:t>where s = 35.4 MeV / (s</a:t>
            </a:r>
            <a:r>
              <a:rPr lang="en-US" sz="1800" baseline="30000" dirty="0">
                <a:cs typeface="Times New Roman" pitchFamily="18" charset="0"/>
              </a:rPr>
              <a:t>1</a:t>
            </a:r>
            <a:r>
              <a:rPr lang="en-US" sz="1800" dirty="0">
                <a:cs typeface="Times New Roman" pitchFamily="18" charset="0"/>
              </a:rPr>
              <a:t> cm</a:t>
            </a:r>
            <a:r>
              <a:rPr lang="en-US" sz="1800" baseline="30000" dirty="0">
                <a:cs typeface="Times New Roman" pitchFamily="18" charset="0"/>
              </a:rPr>
              <a:t>2  0</a:t>
            </a:r>
            <a:r>
              <a:rPr lang="en-US" sz="1800" dirty="0">
                <a:cs typeface="Times New Roman" pitchFamily="18" charset="0"/>
              </a:rPr>
              <a:t>K</a:t>
            </a:r>
            <a:r>
              <a:rPr lang="en-US" sz="1800" baseline="30000" dirty="0">
                <a:cs typeface="Times New Roman" pitchFamily="18" charset="0"/>
              </a:rPr>
              <a:t>4</a:t>
            </a:r>
            <a:r>
              <a:rPr lang="en-US" sz="1800" dirty="0">
                <a:cs typeface="Times New Roman" pitchFamily="18" charset="0"/>
              </a:rPr>
              <a:t>) is the Stefan-</a:t>
            </a:r>
            <a:r>
              <a:rPr lang="en-US" sz="1800" dirty="0" err="1">
                <a:cs typeface="Times New Roman" pitchFamily="18" charset="0"/>
              </a:rPr>
              <a:t>Bolzmann</a:t>
            </a:r>
            <a:r>
              <a:rPr lang="en-US" sz="1800" dirty="0">
                <a:cs typeface="Times New Roman" pitchFamily="18" charset="0"/>
              </a:rPr>
              <a:t>-constant and A is the area of radiating surface. The surface of the heated wire portion A is 2 </a:t>
            </a:r>
            <a:r>
              <a:rPr lang="en-US" sz="1800" dirty="0">
                <a:cs typeface="Times New Roman" pitchFamily="18" charset="0"/>
                <a:sym typeface="Symbol" pitchFamily="18" charset="2"/>
              </a:rPr>
              <a:t></a:t>
            </a:r>
            <a:r>
              <a:rPr lang="en-US" sz="1800" dirty="0">
                <a:cs typeface="Times New Roman" pitchFamily="18" charset="0"/>
              </a:rPr>
              <a:t> </a:t>
            </a:r>
            <a:r>
              <a:rPr lang="en-US" sz="1800" dirty="0" err="1">
                <a:latin typeface="Symbol" pitchFamily="18" charset="2"/>
                <a:cs typeface="Times New Roman" pitchFamily="18" charset="0"/>
                <a:sym typeface="Symbol" pitchFamily="18" charset="2"/>
              </a:rPr>
              <a:t>s</a:t>
            </a:r>
            <a:r>
              <a:rPr lang="en-US" sz="1800" baseline="-30000" dirty="0" err="1">
                <a:cs typeface="Times New Roman" pitchFamily="18" charset="0"/>
                <a:sym typeface="Symbol" pitchFamily="18" charset="2"/>
              </a:rPr>
              <a:t>v</a:t>
            </a:r>
            <a:r>
              <a:rPr lang="en-US" sz="1800" dirty="0">
                <a:cs typeface="Times New Roman" pitchFamily="18" charset="0"/>
                <a:sym typeface="Symbol" pitchFamily="18" charset="2"/>
              </a:rPr>
              <a:t> </a:t>
            </a:r>
            <a:r>
              <a:rPr lang="en-US" sz="1800" dirty="0">
                <a:cs typeface="Times New Roman" pitchFamily="18" charset="0"/>
              </a:rPr>
              <a:t> d </a:t>
            </a:r>
            <a:r>
              <a:rPr lang="en-US" sz="1800" dirty="0">
                <a:cs typeface="Times New Roman" pitchFamily="18" charset="0"/>
                <a:sym typeface="Symbol" pitchFamily="18" charset="2"/>
              </a:rPr>
              <a:t></a:t>
            </a:r>
            <a:r>
              <a:rPr lang="en-US" sz="1800" dirty="0">
                <a:cs typeface="Times New Roman" pitchFamily="18" charset="0"/>
              </a:rPr>
              <a:t> </a:t>
            </a:r>
            <a:r>
              <a:rPr lang="en-US" sz="1800" dirty="0">
                <a:latin typeface="Symbol" pitchFamily="18" charset="2"/>
                <a:cs typeface="Times New Roman" pitchFamily="18" charset="0"/>
                <a:sym typeface="Symbol" pitchFamily="18" charset="2"/>
              </a:rPr>
              <a:t>p</a:t>
            </a:r>
            <a:r>
              <a:rPr lang="en-US" sz="1800" dirty="0">
                <a:cs typeface="Times New Roman" pitchFamily="18" charset="0"/>
                <a:sym typeface="Symbol" pitchFamily="18" charset="2"/>
              </a:rPr>
              <a:t> [cm</a:t>
            </a:r>
            <a:r>
              <a:rPr lang="en-US" sz="1800" baseline="30000" dirty="0">
                <a:cs typeface="Times New Roman" pitchFamily="18" charset="0"/>
                <a:sym typeface="Symbol" pitchFamily="18" charset="2"/>
              </a:rPr>
              <a:t>2</a:t>
            </a:r>
            <a:r>
              <a:rPr lang="en-US" sz="1800" dirty="0">
                <a:cs typeface="Times New Roman" pitchFamily="18" charset="0"/>
                <a:sym typeface="Symbol" pitchFamily="18" charset="2"/>
              </a:rPr>
              <a:t>]. The power can be calculated by:</a:t>
            </a:r>
          </a:p>
          <a:p>
            <a:pPr algn="just" eaLnBrk="0" hangingPunct="0">
              <a:tabLst>
                <a:tab pos="5486400" algn="r"/>
              </a:tabLst>
            </a:pPr>
            <a:endParaRPr lang="en-US" sz="1800" dirty="0">
              <a:cs typeface="Times New Roman" pitchFamily="18" charset="0"/>
              <a:sym typeface="Symbol" pitchFamily="18" charset="2"/>
            </a:endParaRPr>
          </a:p>
          <a:p>
            <a:pPr algn="just" eaLnBrk="0" hangingPunct="0">
              <a:tabLst>
                <a:tab pos="5486400" algn="r"/>
              </a:tabLst>
            </a:pPr>
            <a:endParaRPr lang="en-US" sz="1600" dirty="0">
              <a:cs typeface="Times New Roman" pitchFamily="18" charset="0"/>
              <a:sym typeface="Symbol" pitchFamily="18" charset="2"/>
            </a:endParaRPr>
          </a:p>
          <a:p>
            <a:pPr algn="just" eaLnBrk="0" hangingPunct="0">
              <a:tabLst>
                <a:tab pos="5486400" algn="r"/>
              </a:tabLst>
            </a:pPr>
            <a:endParaRPr lang="en-US" sz="1800" dirty="0">
              <a:cs typeface="Times New Roman" pitchFamily="18" charset="0"/>
              <a:sym typeface="Symbol" pitchFamily="18" charset="2"/>
            </a:endParaRPr>
          </a:p>
          <a:p>
            <a:pPr algn="just" eaLnBrk="0" hangingPunct="0">
              <a:tabLst>
                <a:tab pos="5486400" algn="r"/>
              </a:tabLst>
            </a:pPr>
            <a:endParaRPr lang="en-US" sz="1800" dirty="0">
              <a:cs typeface="Times New Roman" pitchFamily="18" charset="0"/>
              <a:sym typeface="Symbol" pitchFamily="18" charset="2"/>
            </a:endParaRPr>
          </a:p>
          <a:p>
            <a:pPr algn="just" eaLnBrk="0" hangingPunct="0">
              <a:tabLst>
                <a:tab pos="5486400" algn="r"/>
              </a:tabLst>
            </a:pPr>
            <a:endParaRPr lang="en-US" sz="1800" dirty="0">
              <a:cs typeface="Times New Roman" pitchFamily="18" charset="0"/>
              <a:sym typeface="Symbol" pitchFamily="18" charset="2"/>
            </a:endParaRPr>
          </a:p>
          <a:p>
            <a:pPr algn="just" eaLnBrk="0" hangingPunct="0">
              <a:tabLst>
                <a:tab pos="5486400" algn="r"/>
              </a:tabLst>
            </a:pPr>
            <a:r>
              <a:rPr lang="en-US" sz="1800" dirty="0">
                <a:cs typeface="Times New Roman" pitchFamily="18" charset="0"/>
                <a:sym typeface="Symbol" pitchFamily="18" charset="2"/>
              </a:rPr>
              <a:t>where </a:t>
            </a:r>
            <a:r>
              <a:rPr lang="en-US" sz="1800" dirty="0" err="1">
                <a:cs typeface="Times New Roman" pitchFamily="18" charset="0"/>
                <a:sym typeface="Symbol" pitchFamily="18" charset="2"/>
              </a:rPr>
              <a:t>t</a:t>
            </a:r>
            <a:r>
              <a:rPr lang="en-US" sz="1800" baseline="-30000" dirty="0" err="1">
                <a:cs typeface="Times New Roman" pitchFamily="18" charset="0"/>
                <a:sym typeface="Symbol" pitchFamily="18" charset="2"/>
              </a:rPr>
              <a:t>scan</a:t>
            </a:r>
            <a:r>
              <a:rPr lang="en-US" sz="1800" dirty="0">
                <a:cs typeface="Times New Roman" pitchFamily="18" charset="0"/>
                <a:sym typeface="Symbol" pitchFamily="18" charset="2"/>
              </a:rPr>
              <a:t> = 2 </a:t>
            </a:r>
            <a:r>
              <a:rPr lang="en-US" sz="1800" dirty="0">
                <a:cs typeface="Times New Roman" pitchFamily="18" charset="0"/>
              </a:rPr>
              <a:t> </a:t>
            </a:r>
            <a:r>
              <a:rPr lang="en-US" sz="1800" dirty="0" err="1">
                <a:latin typeface="Symbol" pitchFamily="18" charset="2"/>
                <a:cs typeface="Times New Roman" pitchFamily="18" charset="0"/>
                <a:sym typeface="Symbol" pitchFamily="18" charset="2"/>
              </a:rPr>
              <a:t>s</a:t>
            </a:r>
            <a:r>
              <a:rPr lang="en-US" sz="1800" baseline="-30000" dirty="0" err="1">
                <a:cs typeface="Times New Roman" pitchFamily="18" charset="0"/>
                <a:sym typeface="Symbol" pitchFamily="18" charset="2"/>
              </a:rPr>
              <a:t>h,v</a:t>
            </a:r>
            <a:r>
              <a:rPr lang="en-US" sz="1800" dirty="0">
                <a:cs typeface="Times New Roman" pitchFamily="18" charset="0"/>
                <a:sym typeface="Symbol" pitchFamily="18" charset="2"/>
              </a:rPr>
              <a:t> / v is the time for a scan (in the </a:t>
            </a:r>
            <a:r>
              <a:rPr lang="en-US" sz="1800" dirty="0" err="1">
                <a:cs typeface="Times New Roman" pitchFamily="18" charset="0"/>
                <a:sym typeface="Symbol" pitchFamily="18" charset="2"/>
              </a:rPr>
              <a:t>assumpion</a:t>
            </a:r>
            <a:r>
              <a:rPr lang="en-US" sz="1800" dirty="0">
                <a:cs typeface="Times New Roman" pitchFamily="18" charset="0"/>
                <a:sym typeface="Symbol" pitchFamily="18" charset="2"/>
              </a:rPr>
              <a:t> of 2 </a:t>
            </a:r>
            <a:r>
              <a:rPr lang="en-US" sz="1800" dirty="0">
                <a:latin typeface="Symbol" pitchFamily="18" charset="2"/>
                <a:cs typeface="Times New Roman" pitchFamily="18" charset="0"/>
                <a:sym typeface="Symbol" pitchFamily="18" charset="2"/>
              </a:rPr>
              <a:t>s </a:t>
            </a:r>
            <a:r>
              <a:rPr lang="en-US" sz="1800" dirty="0">
                <a:cs typeface="Times New Roman" pitchFamily="18" charset="0"/>
                <a:sym typeface="Symbol" pitchFamily="18" charset="2"/>
              </a:rPr>
              <a:t>it is neglected that only about 70% of the power is concentrated within 2 </a:t>
            </a:r>
            <a:r>
              <a:rPr lang="en-US" sz="1800" dirty="0">
                <a:latin typeface="Symbol" pitchFamily="18" charset="2"/>
                <a:cs typeface="Times New Roman" pitchFamily="18" charset="0"/>
                <a:sym typeface="Symbol" pitchFamily="18" charset="2"/>
              </a:rPr>
              <a:t>s</a:t>
            </a:r>
            <a:r>
              <a:rPr lang="en-US" sz="1800" dirty="0">
                <a:cs typeface="Times New Roman" pitchFamily="18" charset="0"/>
                <a:sym typeface="Symbol" pitchFamily="18" charset="2"/>
              </a:rPr>
              <a:t>). </a:t>
            </a:r>
            <a:r>
              <a:rPr lang="en-US" sz="1800" dirty="0">
                <a:latin typeface="Symbol" pitchFamily="18" charset="2"/>
                <a:cs typeface="Times New Roman" pitchFamily="18" charset="0"/>
                <a:sym typeface="Symbol" pitchFamily="18" charset="2"/>
              </a:rPr>
              <a:t>a</a:t>
            </a:r>
            <a:r>
              <a:rPr lang="en-US" sz="1800" dirty="0">
                <a:cs typeface="Times New Roman" pitchFamily="18" charset="0"/>
                <a:sym typeface="Symbol" pitchFamily="18" charset="2"/>
              </a:rPr>
              <a:t> is the expected loss from </a:t>
            </a:r>
            <a:r>
              <a:rPr lang="en-US" sz="1800" dirty="0" err="1">
                <a:cs typeface="Times New Roman" pitchFamily="18" charset="0"/>
                <a:sym typeface="Symbol" pitchFamily="18" charset="2"/>
              </a:rPr>
              <a:t>secondaries</a:t>
            </a:r>
            <a:r>
              <a:rPr lang="en-US" sz="1800" dirty="0">
                <a:cs typeface="Times New Roman" pitchFamily="18" charset="0"/>
                <a:sym typeface="Symbol" pitchFamily="18" charset="2"/>
              </a:rPr>
              <a:t>. </a:t>
            </a:r>
          </a:p>
          <a:p>
            <a:pPr algn="just" eaLnBrk="0" hangingPunct="0">
              <a:tabLst>
                <a:tab pos="5486400" algn="r"/>
              </a:tabLst>
            </a:pPr>
            <a:r>
              <a:rPr lang="en-US" sz="1800" dirty="0">
                <a:cs typeface="Times New Roman" pitchFamily="18" charset="0"/>
                <a:sym typeface="Symbol" pitchFamily="18" charset="2"/>
              </a:rPr>
              <a:t>For the example </a:t>
            </a:r>
            <a:r>
              <a:rPr lang="en-US" sz="1800" dirty="0" smtClean="0">
                <a:cs typeface="Times New Roman" pitchFamily="18" charset="0"/>
                <a:sym typeface="Symbol" pitchFamily="18" charset="2"/>
              </a:rPr>
              <a:t>above: </a:t>
            </a:r>
            <a:r>
              <a:rPr lang="en-US" sz="1800" dirty="0" err="1">
                <a:cs typeface="Times New Roman" pitchFamily="18" charset="0"/>
                <a:sym typeface="Symbol" pitchFamily="18" charset="2"/>
              </a:rPr>
              <a:t>T</a:t>
            </a:r>
            <a:r>
              <a:rPr lang="en-US" sz="1800" baseline="-30000" dirty="0" err="1">
                <a:cs typeface="Times New Roman" pitchFamily="18" charset="0"/>
                <a:sym typeface="Symbol" pitchFamily="18" charset="2"/>
              </a:rPr>
              <a:t>bb</a:t>
            </a:r>
            <a:r>
              <a:rPr lang="en-US" sz="1800" dirty="0">
                <a:cs typeface="Times New Roman" pitchFamily="18" charset="0"/>
                <a:sym typeface="Symbol" pitchFamily="18" charset="2"/>
              </a:rPr>
              <a:t> =  3900 </a:t>
            </a:r>
            <a:r>
              <a:rPr lang="en-US" sz="1800" baseline="30000" dirty="0">
                <a:cs typeface="Times New Roman" pitchFamily="18" charset="0"/>
                <a:sym typeface="Symbol" pitchFamily="18" charset="2"/>
              </a:rPr>
              <a:t>0</a:t>
            </a:r>
            <a:r>
              <a:rPr lang="en-US" sz="1800" dirty="0">
                <a:cs typeface="Times New Roman" pitchFamily="18" charset="0"/>
                <a:sym typeface="Symbol" pitchFamily="18" charset="2"/>
              </a:rPr>
              <a:t>C. </a:t>
            </a:r>
            <a:endParaRPr lang="en-US" sz="1100" dirty="0">
              <a:cs typeface="Times New Roman" pitchFamily="18" charset="0"/>
              <a:sym typeface="Symbol" pitchFamily="18" charset="2"/>
            </a:endParaRPr>
          </a:p>
          <a:p>
            <a:pPr eaLnBrk="0" hangingPunct="0">
              <a:tabLst>
                <a:tab pos="5486400" algn="r"/>
              </a:tabLst>
            </a:pPr>
            <a:endParaRPr lang="en-US" sz="1100" dirty="0">
              <a:solidFill>
                <a:srgbClr val="0000FF"/>
              </a:solidFill>
              <a:cs typeface="Times New Roman" pitchFamily="18" charset="0"/>
              <a:sym typeface="Symbol" pitchFamily="18" charset="2"/>
            </a:endParaRPr>
          </a:p>
        </p:txBody>
      </p:sp>
      <p:graphicFrame>
        <p:nvGraphicFramePr>
          <p:cNvPr id="32772" name="Object 4"/>
          <p:cNvGraphicFramePr>
            <a:graphicFrameLocks noChangeAspect="1"/>
          </p:cNvGraphicFramePr>
          <p:nvPr>
            <p:extLst>
              <p:ext uri="{D42A27DB-BD31-4B8C-83A1-F6EECF244321}">
                <p14:modId xmlns:p14="http://schemas.microsoft.com/office/powerpoint/2010/main" val="1438042825"/>
              </p:ext>
            </p:extLst>
          </p:nvPr>
        </p:nvGraphicFramePr>
        <p:xfrm>
          <a:off x="3441700" y="1268413"/>
          <a:ext cx="1538288" cy="882650"/>
        </p:xfrm>
        <a:graphic>
          <a:graphicData uri="http://schemas.openxmlformats.org/presentationml/2006/ole">
            <mc:AlternateContent xmlns:mc="http://schemas.openxmlformats.org/markup-compatibility/2006">
              <mc:Choice xmlns:v="urn:schemas-microsoft-com:vml" Requires="v">
                <p:oleObj spid="_x0000_s144572" name="Equation" r:id="rId4" imgW="876240" imgH="507960" progId="Equation.3">
                  <p:embed/>
                </p:oleObj>
              </mc:Choice>
              <mc:Fallback>
                <p:oleObj name="Equation" r:id="rId4" imgW="876240" imgH="507960" progId="Equation.3">
                  <p:embed/>
                  <p:pic>
                    <p:nvPicPr>
                      <p:cNvPr id="0" name="Object 4"/>
                      <p:cNvPicPr>
                        <a:picLocks noChangeAspect="1" noChangeArrowheads="1"/>
                      </p:cNvPicPr>
                      <p:nvPr/>
                    </p:nvPicPr>
                    <p:blipFill>
                      <a:blip r:embed="rId5"/>
                      <a:srcRect/>
                      <a:stretch>
                        <a:fillRect/>
                      </a:stretch>
                    </p:blipFill>
                    <p:spPr bwMode="auto">
                      <a:xfrm>
                        <a:off x="3441700" y="1268413"/>
                        <a:ext cx="1538288" cy="882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73" name="Object 5"/>
          <p:cNvGraphicFramePr>
            <a:graphicFrameLocks noChangeAspect="1"/>
          </p:cNvGraphicFramePr>
          <p:nvPr>
            <p:extLst>
              <p:ext uri="{D42A27DB-BD31-4B8C-83A1-F6EECF244321}">
                <p14:modId xmlns:p14="http://schemas.microsoft.com/office/powerpoint/2010/main" val="3841845017"/>
              </p:ext>
            </p:extLst>
          </p:nvPr>
        </p:nvGraphicFramePr>
        <p:xfrm>
          <a:off x="899592" y="3573016"/>
          <a:ext cx="6480720" cy="814388"/>
        </p:xfrm>
        <a:graphic>
          <a:graphicData uri="http://schemas.openxmlformats.org/presentationml/2006/ole">
            <mc:AlternateContent xmlns:mc="http://schemas.openxmlformats.org/markup-compatibility/2006">
              <mc:Choice xmlns:v="urn:schemas-microsoft-com:vml" Requires="v">
                <p:oleObj spid="_x0000_s144573" r:id="rId6" imgW="3467100" imgH="444500" progId="Equation.3">
                  <p:embed/>
                </p:oleObj>
              </mc:Choice>
              <mc:Fallback>
                <p:oleObj r:id="rId6" imgW="3467100" imgH="4445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9592" y="3573016"/>
                        <a:ext cx="6480720" cy="814388"/>
                      </a:xfrm>
                      <a:prstGeom prst="rect">
                        <a:avLst/>
                      </a:prstGeom>
                      <a:noFill/>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3148384458"/>
              </p:ext>
            </p:extLst>
          </p:nvPr>
        </p:nvGraphicFramePr>
        <p:xfrm>
          <a:off x="2699792" y="5864812"/>
          <a:ext cx="2554535" cy="471225"/>
        </p:xfrm>
        <a:graphic>
          <a:graphicData uri="http://schemas.openxmlformats.org/presentationml/2006/ole">
            <mc:AlternateContent xmlns:mc="http://schemas.openxmlformats.org/markup-compatibility/2006">
              <mc:Choice xmlns:v="urn:schemas-microsoft-com:vml" Requires="v">
                <p:oleObj spid="_x0000_s144574" name="Equation" r:id="rId8" imgW="1307880" imgH="241200" progId="Equation.3">
                  <p:embed/>
                </p:oleObj>
              </mc:Choice>
              <mc:Fallback>
                <p:oleObj name="Equation" r:id="rId8" imgW="1307880" imgH="241200" progId="Equation.3">
                  <p:embed/>
                  <p:pic>
                    <p:nvPicPr>
                      <p:cNvPr id="0" name=""/>
                      <p:cNvPicPr/>
                      <p:nvPr/>
                    </p:nvPicPr>
                    <p:blipFill>
                      <a:blip r:embed="rId9"/>
                      <a:stretch>
                        <a:fillRect/>
                      </a:stretch>
                    </p:blipFill>
                    <p:spPr>
                      <a:xfrm>
                        <a:off x="2699792" y="5864812"/>
                        <a:ext cx="2554535" cy="471225"/>
                      </a:xfrm>
                      <a:prstGeom prst="rect">
                        <a:avLst/>
                      </a:prstGeom>
                      <a:ln>
                        <a:solidFill>
                          <a:schemeClr val="tx1"/>
                        </a:solidFill>
                      </a:ln>
                    </p:spPr>
                  </p:pic>
                </p:oleObj>
              </mc:Fallback>
            </mc:AlternateContent>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00" name="Rectangle 4"/>
          <p:cNvSpPr>
            <a:spLocks noChangeArrowheads="1"/>
          </p:cNvSpPr>
          <p:nvPr/>
        </p:nvSpPr>
        <p:spPr bwMode="auto">
          <a:xfrm>
            <a:off x="468313" y="333375"/>
            <a:ext cx="8496300" cy="1220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2000" b="1" u="sng" dirty="0">
                <a:latin typeface="Comic Sans MS" pitchFamily="66" charset="0"/>
                <a:cs typeface="Times New Roman" pitchFamily="18" charset="0"/>
              </a:rPr>
              <a:t>4) </a:t>
            </a:r>
            <a:r>
              <a:rPr lang="en-US" sz="2000" b="1" u="sng" dirty="0" err="1">
                <a:latin typeface="Comic Sans MS" pitchFamily="66" charset="0"/>
                <a:cs typeface="Times New Roman" pitchFamily="18" charset="0"/>
              </a:rPr>
              <a:t>c</a:t>
            </a:r>
            <a:r>
              <a:rPr lang="en-US" sz="2000" b="1" u="sng" baseline="-30000" dirty="0" err="1">
                <a:latin typeface="Comic Sans MS" pitchFamily="66" charset="0"/>
                <a:cs typeface="Times New Roman" pitchFamily="18" charset="0"/>
              </a:rPr>
              <a:t>p</a:t>
            </a:r>
            <a:r>
              <a:rPr lang="en-US" sz="2000" b="1" u="sng" dirty="0">
                <a:latin typeface="Comic Sans MS" pitchFamily="66" charset="0"/>
                <a:cs typeface="Times New Roman" pitchFamily="18" charset="0"/>
              </a:rPr>
              <a:t>(T): The heat capacitance</a:t>
            </a:r>
            <a:r>
              <a:rPr lang="en-US" sz="1800" dirty="0">
                <a:latin typeface="Comic Sans MS" pitchFamily="66" charset="0"/>
                <a:cs typeface="Times New Roman" pitchFamily="18" charset="0"/>
              </a:rPr>
              <a:t> is a function of the temperature. </a:t>
            </a:r>
            <a:r>
              <a:rPr lang="en-US" sz="1800" dirty="0" smtClean="0">
                <a:latin typeface="Comic Sans MS" pitchFamily="66" charset="0"/>
                <a:cs typeface="Times New Roman" pitchFamily="18" charset="0"/>
              </a:rPr>
              <a:t>The figure shows </a:t>
            </a:r>
            <a:r>
              <a:rPr lang="en-US" sz="1800" dirty="0">
                <a:latin typeface="Comic Sans MS" pitchFamily="66" charset="0"/>
                <a:cs typeface="Times New Roman" pitchFamily="18" charset="0"/>
              </a:rPr>
              <a:t>the increase of </a:t>
            </a:r>
            <a:r>
              <a:rPr lang="en-US" sz="1800" dirty="0" err="1">
                <a:latin typeface="Comic Sans MS" pitchFamily="66" charset="0"/>
                <a:cs typeface="Times New Roman" pitchFamily="18" charset="0"/>
              </a:rPr>
              <a:t>c</a:t>
            </a:r>
            <a:r>
              <a:rPr lang="en-US" sz="1800" baseline="-30000" dirty="0" err="1">
                <a:latin typeface="Comic Sans MS" pitchFamily="66" charset="0"/>
                <a:cs typeface="Times New Roman" pitchFamily="18" charset="0"/>
              </a:rPr>
              <a:t>p</a:t>
            </a:r>
            <a:r>
              <a:rPr lang="en-US" sz="1800" dirty="0">
                <a:latin typeface="Comic Sans MS" pitchFamily="66" charset="0"/>
                <a:cs typeface="Times New Roman" pitchFamily="18" charset="0"/>
              </a:rPr>
              <a:t> for Carbon with T. The expected temperature after a scan is inversely proportional to c</a:t>
            </a:r>
            <a:r>
              <a:rPr lang="en-US" sz="1800" baseline="-30000" dirty="0">
                <a:latin typeface="Comic Sans MS" pitchFamily="66" charset="0"/>
                <a:cs typeface="Times New Roman" pitchFamily="18" charset="0"/>
              </a:rPr>
              <a:t>p</a:t>
            </a:r>
            <a:r>
              <a:rPr lang="en-US" sz="1800" dirty="0">
                <a:latin typeface="Comic Sans MS" pitchFamily="66" charset="0"/>
                <a:cs typeface="Times New Roman" pitchFamily="18" charset="0"/>
              </a:rPr>
              <a:t>. </a:t>
            </a:r>
            <a:r>
              <a:rPr lang="en-US" sz="1800" b="1" dirty="0">
                <a:latin typeface="Comic Sans MS" pitchFamily="66" charset="0"/>
                <a:cs typeface="Times New Roman" pitchFamily="18" charset="0"/>
              </a:rPr>
              <a:t>Therefore one can expect a slightly smaller resulting temperature because of this dependence. </a:t>
            </a:r>
            <a:endParaRPr lang="en-US" sz="1800" b="1" dirty="0">
              <a:latin typeface="Comic Sans MS" pitchFamily="66" charset="0"/>
            </a:endParaRPr>
          </a:p>
        </p:txBody>
      </p:sp>
      <p:pic>
        <p:nvPicPr>
          <p:cNvPr id="13210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450" y="1773238"/>
            <a:ext cx="6913563" cy="43465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6" name="Text Box 4"/>
          <p:cNvSpPr txBox="1">
            <a:spLocks noChangeArrowheads="1"/>
          </p:cNvSpPr>
          <p:nvPr/>
        </p:nvSpPr>
        <p:spPr bwMode="auto">
          <a:xfrm>
            <a:off x="4716463" y="6130925"/>
            <a:ext cx="43767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sz="1000" b="1" dirty="0"/>
              <a:t>Operational Limits of Wire Scanners on LHC Beam	</a:t>
            </a:r>
            <a:endParaRPr lang="pl-PL" sz="1000" b="1" dirty="0"/>
          </a:p>
          <a:p>
            <a:r>
              <a:rPr lang="pl-PL" sz="1000" dirty="0"/>
              <a:t>Mariusz Sapinski, Tom Kroyer (CERN, Geneva) </a:t>
            </a:r>
            <a:endParaRPr lang="en-GB" sz="1000" dirty="0">
              <a:hlinkClick r:id="rId3"/>
            </a:endParaRPr>
          </a:p>
          <a:p>
            <a:r>
              <a:rPr lang="en-US" sz="1000" dirty="0"/>
              <a:t>2008 Beam Instrumentation Workshop (BIW08)  held on May 4-8, 2008 at the</a:t>
            </a:r>
          </a:p>
          <a:p>
            <a:r>
              <a:rPr lang="en-US" sz="1000" dirty="0" err="1"/>
              <a:t>Granlibakken</a:t>
            </a:r>
            <a:r>
              <a:rPr lang="en-US" sz="1000" dirty="0"/>
              <a:t> Conference Center and Lodge in Tahoe City, CA, USA, pp.383-388</a:t>
            </a:r>
            <a:endParaRPr lang="de-DE" sz="1000" dirty="0"/>
          </a:p>
        </p:txBody>
      </p:sp>
      <p:sp>
        <p:nvSpPr>
          <p:cNvPr id="182277" name="Rectangle 5"/>
          <p:cNvSpPr>
            <a:spLocks noChangeArrowheads="1"/>
          </p:cNvSpPr>
          <p:nvPr/>
        </p:nvSpPr>
        <p:spPr bwMode="auto">
          <a:xfrm>
            <a:off x="0" y="620713"/>
            <a:ext cx="9144000"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dirty="0">
                <a:latin typeface="Comic Sans MS" pitchFamily="66" charset="0"/>
              </a:rPr>
              <a:t>The thermionic emission is a dominant cooling process for temperatures above 3200 K. It determines the wire temperature for scans of the high intensity beams. The electric current </a:t>
            </a:r>
            <a:r>
              <a:rPr lang="en-US" sz="1600" dirty="0" smtClean="0">
                <a:latin typeface="Comic Sans MS" pitchFamily="66" charset="0"/>
              </a:rPr>
              <a:t>emitted </a:t>
            </a:r>
            <a:r>
              <a:rPr lang="en-US" sz="1600" dirty="0">
                <a:latin typeface="Comic Sans MS" pitchFamily="66" charset="0"/>
              </a:rPr>
              <a:t>by the hot body is described by Richardson-</a:t>
            </a:r>
            <a:r>
              <a:rPr lang="en-US" sz="1600" dirty="0" err="1">
                <a:latin typeface="Comic Sans MS" pitchFamily="66" charset="0"/>
              </a:rPr>
              <a:t>Dushman</a:t>
            </a:r>
            <a:r>
              <a:rPr lang="en-US" sz="1600" dirty="0">
                <a:latin typeface="Comic Sans MS" pitchFamily="66" charset="0"/>
              </a:rPr>
              <a:t> Equation:</a:t>
            </a:r>
          </a:p>
          <a:p>
            <a:endParaRPr lang="en-US" sz="1800" dirty="0"/>
          </a:p>
          <a:p>
            <a:endParaRPr lang="en-US" sz="1800" dirty="0"/>
          </a:p>
          <a:p>
            <a:endParaRPr lang="en-US" sz="1800" dirty="0"/>
          </a:p>
          <a:p>
            <a:endParaRPr lang="en-US" sz="1600" dirty="0" smtClean="0">
              <a:latin typeface="Comic Sans MS" pitchFamily="66" charset="0"/>
            </a:endParaRPr>
          </a:p>
          <a:p>
            <a:r>
              <a:rPr lang="en-US" sz="1600" dirty="0" smtClean="0">
                <a:latin typeface="Comic Sans MS" pitchFamily="66" charset="0"/>
              </a:rPr>
              <a:t>where </a:t>
            </a:r>
            <a:r>
              <a:rPr lang="en-US" sz="1600" dirty="0">
                <a:latin typeface="Comic Sans MS" pitchFamily="66" charset="0"/>
              </a:rPr>
              <a:t>A</a:t>
            </a:r>
            <a:r>
              <a:rPr lang="en-US" sz="1600" baseline="-25000" dirty="0">
                <a:latin typeface="Comic Sans MS" pitchFamily="66" charset="0"/>
              </a:rPr>
              <a:t>R</a:t>
            </a:r>
            <a:r>
              <a:rPr lang="en-US" sz="1600" dirty="0">
                <a:latin typeface="Comic Sans MS" pitchFamily="66" charset="0"/>
              </a:rPr>
              <a:t> is Richardson constant and </a:t>
            </a:r>
            <a:r>
              <a:rPr lang="en-US" sz="1600" dirty="0">
                <a:latin typeface="Comic Sans MS" pitchFamily="66" charset="0"/>
                <a:cs typeface="Times New Roman" pitchFamily="18" charset="0"/>
              </a:rPr>
              <a:t>Φ</a:t>
            </a:r>
            <a:r>
              <a:rPr lang="en-US" sz="1600" dirty="0">
                <a:latin typeface="Comic Sans MS" pitchFamily="66" charset="0"/>
              </a:rPr>
              <a:t> is the material work function. The power dissipated by the thermionic current is proportional to the surface of the wire and depends exponentially on the temperature. The thermionic emission removes electrons which are replaced by a current flowing from the fork supporting the wire. This current has a negligible contribution as an additional source of heating.</a:t>
            </a:r>
          </a:p>
        </p:txBody>
      </p:sp>
      <p:sp>
        <p:nvSpPr>
          <p:cNvPr id="182278" name="Text Box 6"/>
          <p:cNvSpPr txBox="1">
            <a:spLocks noChangeArrowheads="1"/>
          </p:cNvSpPr>
          <p:nvPr/>
        </p:nvSpPr>
        <p:spPr bwMode="auto">
          <a:xfrm>
            <a:off x="82589" y="152224"/>
            <a:ext cx="34676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latin typeface="Comic Sans MS" pitchFamily="66" charset="0"/>
              </a:rPr>
              <a:t>5) Thermionic emission</a:t>
            </a:r>
            <a:endParaRPr lang="de-DE" dirty="0">
              <a:latin typeface="Comic Sans MS" pitchFamily="66" charset="0"/>
            </a:endParaRPr>
          </a:p>
        </p:txBody>
      </p:sp>
      <p:graphicFrame>
        <p:nvGraphicFramePr>
          <p:cNvPr id="182279" name="Object 7"/>
          <p:cNvGraphicFramePr>
            <a:graphicFrameLocks noChangeAspect="1"/>
          </p:cNvGraphicFramePr>
          <p:nvPr>
            <p:extLst>
              <p:ext uri="{D42A27DB-BD31-4B8C-83A1-F6EECF244321}">
                <p14:modId xmlns:p14="http://schemas.microsoft.com/office/powerpoint/2010/main" val="1594436065"/>
              </p:ext>
            </p:extLst>
          </p:nvPr>
        </p:nvGraphicFramePr>
        <p:xfrm>
          <a:off x="467544" y="1484784"/>
          <a:ext cx="6624736" cy="906908"/>
        </p:xfrm>
        <a:graphic>
          <a:graphicData uri="http://schemas.openxmlformats.org/presentationml/2006/ole">
            <mc:AlternateContent xmlns:mc="http://schemas.openxmlformats.org/markup-compatibility/2006">
              <mc:Choice xmlns:v="urn:schemas-microsoft-com:vml" Requires="v">
                <p:oleObj spid="_x0000_s182371" name="Equation" r:id="rId4" imgW="3009600" imgH="469800" progId="Equation.3">
                  <p:embed/>
                </p:oleObj>
              </mc:Choice>
              <mc:Fallback>
                <p:oleObj name="Equation" r:id="rId4" imgW="3009600" imgH="469800" progId="Equation.3">
                  <p:embed/>
                  <p:pic>
                    <p:nvPicPr>
                      <p:cNvPr id="0" name="Object 7"/>
                      <p:cNvPicPr>
                        <a:picLocks noChangeAspect="1" noChangeArrowheads="1"/>
                      </p:cNvPicPr>
                      <p:nvPr/>
                    </p:nvPicPr>
                    <p:blipFill>
                      <a:blip r:embed="rId5"/>
                      <a:srcRect/>
                      <a:stretch>
                        <a:fillRect/>
                      </a:stretch>
                    </p:blipFill>
                    <p:spPr bwMode="auto">
                      <a:xfrm>
                        <a:off x="467544" y="1484784"/>
                        <a:ext cx="6624736" cy="906908"/>
                      </a:xfrm>
                      <a:prstGeom prst="rect">
                        <a:avLst/>
                      </a:prstGeom>
                      <a:noFill/>
                      <a:ln>
                        <a:noFill/>
                      </a:ln>
                      <a:effectLst/>
                      <a:extLst/>
                    </p:spPr>
                  </p:pic>
                </p:oleObj>
              </mc:Fallback>
            </mc:AlternateContent>
          </a:graphicData>
        </a:graphic>
      </p:graphicFrame>
      <p:pic>
        <p:nvPicPr>
          <p:cNvPr id="18228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814763"/>
            <a:ext cx="4356100" cy="304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2281" name="Text Box 9"/>
          <p:cNvSpPr txBox="1">
            <a:spLocks noChangeArrowheads="1"/>
          </p:cNvSpPr>
          <p:nvPr/>
        </p:nvSpPr>
        <p:spPr bwMode="auto">
          <a:xfrm>
            <a:off x="4356100" y="4005263"/>
            <a:ext cx="4787900"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b="1" u="sng" dirty="0">
                <a:latin typeface="Comic Sans MS" pitchFamily="66" charset="0"/>
              </a:rPr>
              <a:t>Relative contribution </a:t>
            </a:r>
            <a:r>
              <a:rPr lang="en-US" sz="1800" dirty="0">
                <a:latin typeface="Comic Sans MS" pitchFamily="66" charset="0"/>
              </a:rPr>
              <a:t>of cooling processes to the</a:t>
            </a:r>
          </a:p>
          <a:p>
            <a:r>
              <a:rPr lang="en-US" sz="1800" dirty="0">
                <a:latin typeface="Comic Sans MS" pitchFamily="66" charset="0"/>
              </a:rPr>
              <a:t>total temperature change as a function of temperature. </a:t>
            </a:r>
            <a:r>
              <a:rPr lang="en-US" sz="1800" dirty="0">
                <a:solidFill>
                  <a:schemeClr val="accent2"/>
                </a:solidFill>
                <a:latin typeface="Comic Sans MS" pitchFamily="66" charset="0"/>
              </a:rPr>
              <a:t>Blue points are for </a:t>
            </a:r>
            <a:r>
              <a:rPr lang="en-US" sz="1800" dirty="0" err="1">
                <a:solidFill>
                  <a:schemeClr val="accent2"/>
                </a:solidFill>
                <a:latin typeface="Comic Sans MS" pitchFamily="66" charset="0"/>
              </a:rPr>
              <a:t>radiative</a:t>
            </a:r>
            <a:r>
              <a:rPr lang="en-US" sz="1800" dirty="0">
                <a:solidFill>
                  <a:schemeClr val="accent2"/>
                </a:solidFill>
                <a:latin typeface="Comic Sans MS" pitchFamily="66" charset="0"/>
              </a:rPr>
              <a:t> cooling</a:t>
            </a:r>
            <a:r>
              <a:rPr lang="en-US" sz="1800" dirty="0">
                <a:latin typeface="Comic Sans MS" pitchFamily="66" charset="0"/>
              </a:rPr>
              <a:t>, </a:t>
            </a:r>
            <a:r>
              <a:rPr lang="en-US" sz="1800" dirty="0">
                <a:solidFill>
                  <a:srgbClr val="FF0000"/>
                </a:solidFill>
                <a:latin typeface="Comic Sans MS" pitchFamily="66" charset="0"/>
              </a:rPr>
              <a:t>red for thermionic emission </a:t>
            </a:r>
            <a:r>
              <a:rPr lang="en-US" sz="1800" dirty="0">
                <a:latin typeface="Comic Sans MS" pitchFamily="66" charset="0"/>
              </a:rPr>
              <a:t>and </a:t>
            </a:r>
            <a:r>
              <a:rPr lang="en-US" sz="1800" dirty="0">
                <a:solidFill>
                  <a:schemeClr val="accent1"/>
                </a:solidFill>
                <a:latin typeface="Comic Sans MS" pitchFamily="66" charset="0"/>
              </a:rPr>
              <a:t>green are for the heat transfer</a:t>
            </a:r>
            <a:r>
              <a:rPr lang="en-US" sz="1800" dirty="0">
                <a:latin typeface="Comic Sans MS" pitchFamily="66" charset="0"/>
              </a:rPr>
              <a:t>.</a:t>
            </a:r>
          </a:p>
          <a:p>
            <a:endParaRPr lang="en-US" sz="1800" dirty="0"/>
          </a:p>
        </p:txBody>
      </p:sp>
      <p:sp>
        <p:nvSpPr>
          <p:cNvPr id="182282" name="Line 10"/>
          <p:cNvSpPr>
            <a:spLocks noChangeShapeType="1"/>
          </p:cNvSpPr>
          <p:nvPr/>
        </p:nvSpPr>
        <p:spPr bwMode="auto">
          <a:xfrm>
            <a:off x="0" y="3789363"/>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 name="Rectangle 1"/>
          <p:cNvSpPr/>
          <p:nvPr/>
        </p:nvSpPr>
        <p:spPr>
          <a:xfrm>
            <a:off x="3851920" y="1556792"/>
            <a:ext cx="3384376" cy="864096"/>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260648"/>
            <a:ext cx="8424936" cy="6278642"/>
          </a:xfrm>
          <a:prstGeom prst="rect">
            <a:avLst/>
          </a:prstGeom>
        </p:spPr>
        <p:txBody>
          <a:bodyPr wrap="square">
            <a:spAutoFit/>
          </a:bodyPr>
          <a:lstStyle/>
          <a:p>
            <a:r>
              <a:rPr lang="de-DE" dirty="0" smtClean="0">
                <a:latin typeface="Comic Sans MS" panose="030F0702030302020204" pitchFamily="66" charset="0"/>
              </a:rPr>
              <a:t>5) Sublimation </a:t>
            </a:r>
            <a:r>
              <a:rPr lang="de-DE" dirty="0" err="1" smtClean="0">
                <a:latin typeface="Comic Sans MS" panose="030F0702030302020204" pitchFamily="66" charset="0"/>
              </a:rPr>
              <a:t>Cooling</a:t>
            </a:r>
            <a:endParaRPr lang="de-DE" dirty="0">
              <a:latin typeface="Comic Sans MS" panose="030F0702030302020204" pitchFamily="66" charset="0"/>
            </a:endParaRPr>
          </a:p>
          <a:p>
            <a:r>
              <a:rPr lang="en-US" sz="1800" dirty="0">
                <a:latin typeface="Comic Sans MS" panose="030F0702030302020204" pitchFamily="66" charset="0"/>
              </a:rPr>
              <a:t>The material </a:t>
            </a:r>
            <a:r>
              <a:rPr lang="en-US" sz="1800" dirty="0" smtClean="0">
                <a:latin typeface="Comic Sans MS" panose="030F0702030302020204" pitchFamily="66" charset="0"/>
              </a:rPr>
              <a:t>behavior </a:t>
            </a:r>
            <a:r>
              <a:rPr lang="en-US" sz="1800" dirty="0">
                <a:latin typeface="Comic Sans MS" panose="030F0702030302020204" pitchFamily="66" charset="0"/>
              </a:rPr>
              <a:t>in </a:t>
            </a:r>
            <a:r>
              <a:rPr lang="en-US" sz="1800" dirty="0" smtClean="0">
                <a:latin typeface="Comic Sans MS" panose="030F0702030302020204" pitchFamily="66" charset="0"/>
              </a:rPr>
              <a:t>high temperatures </a:t>
            </a:r>
            <a:r>
              <a:rPr lang="en-US" sz="1800" dirty="0">
                <a:latin typeface="Comic Sans MS" panose="030F0702030302020204" pitchFamily="66" charset="0"/>
              </a:rPr>
              <a:t>and in </a:t>
            </a:r>
            <a:r>
              <a:rPr lang="en-US" sz="1800" dirty="0" smtClean="0">
                <a:latin typeface="Comic Sans MS" panose="030F0702030302020204" pitchFamily="66" charset="0"/>
              </a:rPr>
              <a:t>a vacuum can </a:t>
            </a:r>
            <a:r>
              <a:rPr lang="en-US" sz="1800" dirty="0">
                <a:latin typeface="Comic Sans MS" panose="030F0702030302020204" pitchFamily="66" charset="0"/>
              </a:rPr>
              <a:t>be read </a:t>
            </a:r>
            <a:r>
              <a:rPr lang="en-US" sz="1800" dirty="0" smtClean="0">
                <a:latin typeface="Comic Sans MS" panose="030F0702030302020204" pitchFamily="66" charset="0"/>
              </a:rPr>
              <a:t>from a </a:t>
            </a:r>
            <a:r>
              <a:rPr lang="en-US" sz="1800" dirty="0">
                <a:latin typeface="Comic Sans MS" panose="030F0702030302020204" pitchFamily="66" charset="0"/>
              </a:rPr>
              <a:t>phase diagram. Materials </a:t>
            </a:r>
            <a:r>
              <a:rPr lang="en-US" sz="1800" dirty="0" smtClean="0">
                <a:latin typeface="Comic Sans MS" panose="030F0702030302020204" pitchFamily="66" charset="0"/>
              </a:rPr>
              <a:t>which sublimate </a:t>
            </a:r>
            <a:r>
              <a:rPr lang="en-US" sz="1800" dirty="0">
                <a:latin typeface="Comic Sans MS" panose="030F0702030302020204" pitchFamily="66" charset="0"/>
              </a:rPr>
              <a:t>under these conditions have an advantage </a:t>
            </a:r>
            <a:r>
              <a:rPr lang="en-US" sz="1800" dirty="0" smtClean="0">
                <a:latin typeface="Comic Sans MS" panose="030F0702030302020204" pitchFamily="66" charset="0"/>
              </a:rPr>
              <a:t>because the </a:t>
            </a:r>
            <a:r>
              <a:rPr lang="en-US" sz="1800" dirty="0">
                <a:latin typeface="Comic Sans MS" panose="030F0702030302020204" pitchFamily="66" charset="0"/>
              </a:rPr>
              <a:t>sublimation temperature and sublimation heat </a:t>
            </a:r>
            <a:r>
              <a:rPr lang="en-US" sz="1800" dirty="0" smtClean="0">
                <a:latin typeface="Comic Sans MS" panose="030F0702030302020204" pitchFamily="66" charset="0"/>
              </a:rPr>
              <a:t>are higher </a:t>
            </a:r>
            <a:r>
              <a:rPr lang="en-US" sz="1800" dirty="0">
                <a:latin typeface="Comic Sans MS" panose="030F0702030302020204" pitchFamily="66" charset="0"/>
              </a:rPr>
              <a:t>than melting temperature and heat</a:t>
            </a:r>
            <a:r>
              <a:rPr lang="en-US" sz="1800" dirty="0" smtClean="0">
                <a:latin typeface="Comic Sans MS" panose="030F0702030302020204" pitchFamily="66" charset="0"/>
              </a:rPr>
              <a:t>. Sublimation </a:t>
            </a:r>
            <a:r>
              <a:rPr lang="en-US" sz="1800" dirty="0">
                <a:latin typeface="Comic Sans MS" panose="030F0702030302020204" pitchFamily="66" charset="0"/>
              </a:rPr>
              <a:t>removes the hottest fraction of the </a:t>
            </a:r>
            <a:r>
              <a:rPr lang="en-US" sz="1800" dirty="0" smtClean="0">
                <a:latin typeface="Comic Sans MS" panose="030F0702030302020204" pitchFamily="66" charset="0"/>
              </a:rPr>
              <a:t>material from </a:t>
            </a:r>
            <a:r>
              <a:rPr lang="en-US" sz="1800" dirty="0">
                <a:latin typeface="Comic Sans MS" panose="030F0702030302020204" pitchFamily="66" charset="0"/>
              </a:rPr>
              <a:t>the surface, what is equivalent to a cooling, which </a:t>
            </a:r>
            <a:r>
              <a:rPr lang="en-US" sz="1800" dirty="0" smtClean="0">
                <a:latin typeface="Comic Sans MS" panose="030F0702030302020204" pitchFamily="66" charset="0"/>
              </a:rPr>
              <a:t>is weak </a:t>
            </a:r>
            <a:r>
              <a:rPr lang="en-US" sz="1800" dirty="0">
                <a:latin typeface="Comic Sans MS" panose="030F0702030302020204" pitchFamily="66" charset="0"/>
              </a:rPr>
              <a:t>in comparison to other cooling processes.</a:t>
            </a:r>
            <a:endParaRPr lang="en-US" sz="1800" dirty="0" smtClean="0">
              <a:latin typeface="Comic Sans MS" panose="030F0702030302020204" pitchFamily="66" charset="0"/>
            </a:endParaRPr>
          </a:p>
          <a:p>
            <a:endParaRPr lang="en-US" sz="1800" dirty="0">
              <a:latin typeface="Comic Sans MS" panose="030F0702030302020204" pitchFamily="66" charset="0"/>
            </a:endParaRPr>
          </a:p>
          <a:p>
            <a:endParaRPr lang="en-US" sz="1800" dirty="0" smtClean="0">
              <a:latin typeface="Comic Sans MS" panose="030F0702030302020204" pitchFamily="66" charset="0"/>
            </a:endParaRPr>
          </a:p>
          <a:p>
            <a:endParaRPr lang="en-US" sz="1800" dirty="0">
              <a:latin typeface="Comic Sans MS" panose="030F0702030302020204" pitchFamily="66" charset="0"/>
            </a:endParaRPr>
          </a:p>
          <a:p>
            <a:endParaRPr lang="en-US" sz="1800" dirty="0" smtClean="0">
              <a:latin typeface="Comic Sans MS" panose="030F0702030302020204" pitchFamily="66" charset="0"/>
            </a:endParaRPr>
          </a:p>
          <a:p>
            <a:endParaRPr lang="en-US" sz="1800" dirty="0">
              <a:latin typeface="Comic Sans MS" panose="030F0702030302020204" pitchFamily="66" charset="0"/>
            </a:endParaRPr>
          </a:p>
          <a:p>
            <a:endParaRPr lang="en-US" sz="1800" dirty="0" smtClean="0">
              <a:latin typeface="Comic Sans MS" panose="030F0702030302020204" pitchFamily="66" charset="0"/>
            </a:endParaRPr>
          </a:p>
          <a:p>
            <a:endParaRPr lang="en-US" sz="1800" dirty="0">
              <a:latin typeface="Comic Sans MS" panose="030F0702030302020204" pitchFamily="66" charset="0"/>
            </a:endParaRPr>
          </a:p>
          <a:p>
            <a:endParaRPr lang="en-US" sz="1800" dirty="0" smtClean="0">
              <a:latin typeface="Comic Sans MS" panose="030F0702030302020204" pitchFamily="66" charset="0"/>
            </a:endParaRPr>
          </a:p>
          <a:p>
            <a:endParaRPr lang="en-US" sz="1800" dirty="0" smtClean="0"/>
          </a:p>
          <a:p>
            <a:endParaRPr lang="en-US" sz="1800" dirty="0"/>
          </a:p>
          <a:p>
            <a:endParaRPr lang="en-US" sz="1800" dirty="0" smtClean="0"/>
          </a:p>
          <a:p>
            <a:endParaRPr lang="en-US" sz="1800" dirty="0"/>
          </a:p>
          <a:p>
            <a:endParaRPr lang="en-US" sz="1800" dirty="0" smtClean="0"/>
          </a:p>
          <a:p>
            <a:r>
              <a:rPr lang="en-US" sz="1800" dirty="0" smtClean="0"/>
              <a:t>Evolution </a:t>
            </a:r>
            <a:r>
              <a:rPr lang="en-US" sz="1800" dirty="0"/>
              <a:t>of the </a:t>
            </a:r>
            <a:r>
              <a:rPr lang="en-US" sz="1800" dirty="0" smtClean="0"/>
              <a:t>wire </a:t>
            </a:r>
            <a:r>
              <a:rPr lang="en-US" sz="1800" dirty="0" err="1" smtClean="0"/>
              <a:t>temparature</a:t>
            </a:r>
            <a:r>
              <a:rPr lang="en-US" sz="1800" dirty="0" smtClean="0"/>
              <a:t> </a:t>
            </a:r>
            <a:r>
              <a:rPr lang="en-US" sz="1800" dirty="0"/>
              <a:t>during a scan of the beam is shown together</a:t>
            </a:r>
          </a:p>
          <a:p>
            <a:r>
              <a:rPr lang="en-US" sz="1800" dirty="0"/>
              <a:t>with decrease of the wire diameter due to sublimation.</a:t>
            </a:r>
            <a:endParaRPr lang="de-DE" sz="1800" dirty="0">
              <a:latin typeface="Comic Sans MS" panose="030F0702030302020204" pitchFamily="66" charset="0"/>
            </a:endParaRPr>
          </a:p>
        </p:txBody>
      </p:sp>
      <p:pic>
        <p:nvPicPr>
          <p:cNvPr id="1945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348880"/>
            <a:ext cx="5040560" cy="3483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95536" y="6365359"/>
            <a:ext cx="5724644" cy="400110"/>
          </a:xfrm>
          <a:prstGeom prst="rect">
            <a:avLst/>
          </a:prstGeom>
          <a:noFill/>
        </p:spPr>
        <p:txBody>
          <a:bodyPr wrap="none" rtlCol="0">
            <a:spAutoFit/>
          </a:bodyPr>
          <a:lstStyle/>
          <a:p>
            <a:r>
              <a:rPr lang="en-US" sz="1000" b="1" dirty="0"/>
              <a:t>Beam Interaction with Thin Materials: Heat Deposition, Cooling Phenomena and Damage Limits	</a:t>
            </a:r>
            <a:endParaRPr lang="de-DE" sz="1000" dirty="0"/>
          </a:p>
          <a:p>
            <a:r>
              <a:rPr lang="en-US" sz="1000" b="1" dirty="0"/>
              <a:t>M. </a:t>
            </a:r>
            <a:r>
              <a:rPr lang="en-US" sz="1000" b="1" dirty="0" err="1" smtClean="0"/>
              <a:t>Sapinski</a:t>
            </a:r>
            <a:r>
              <a:rPr lang="en-US" sz="1000" b="1" dirty="0" smtClean="0"/>
              <a:t>, </a:t>
            </a:r>
            <a:r>
              <a:rPr lang="en-US" sz="1000" dirty="0" smtClean="0"/>
              <a:t>2012 </a:t>
            </a:r>
            <a:r>
              <a:rPr lang="en-US" sz="1000" dirty="0"/>
              <a:t>Beam Instrumentation Workshop (BIW12</a:t>
            </a:r>
            <a:r>
              <a:rPr lang="en-US" sz="1000" dirty="0" smtClean="0"/>
              <a:t>), April </a:t>
            </a:r>
            <a:r>
              <a:rPr lang="en-US" sz="1000" dirty="0"/>
              <a:t>15-19, </a:t>
            </a:r>
            <a:r>
              <a:rPr lang="en-US" sz="1000" dirty="0" smtClean="0"/>
              <a:t>2012, Newport News, USA</a:t>
            </a:r>
            <a:endParaRPr lang="de-DE" sz="1000" dirty="0"/>
          </a:p>
        </p:txBody>
      </p:sp>
      <p:graphicFrame>
        <p:nvGraphicFramePr>
          <p:cNvPr id="5" name="Object 4"/>
          <p:cNvGraphicFramePr>
            <a:graphicFrameLocks noChangeAspect="1"/>
          </p:cNvGraphicFramePr>
          <p:nvPr>
            <p:extLst>
              <p:ext uri="{D42A27DB-BD31-4B8C-83A1-F6EECF244321}">
                <p14:modId xmlns:p14="http://schemas.microsoft.com/office/powerpoint/2010/main" val="3100091110"/>
              </p:ext>
            </p:extLst>
          </p:nvPr>
        </p:nvGraphicFramePr>
        <p:xfrm>
          <a:off x="5940152" y="2484830"/>
          <a:ext cx="2304256" cy="967644"/>
        </p:xfrm>
        <a:graphic>
          <a:graphicData uri="http://schemas.openxmlformats.org/presentationml/2006/ole">
            <mc:AlternateContent xmlns:mc="http://schemas.openxmlformats.org/markup-compatibility/2006">
              <mc:Choice xmlns:v="urn:schemas-microsoft-com:vml" Requires="v">
                <p:oleObj spid="_x0000_s194612" name="Equation" r:id="rId4" imgW="939600" imgH="393480" progId="Equation.3">
                  <p:embed/>
                </p:oleObj>
              </mc:Choice>
              <mc:Fallback>
                <p:oleObj name="Equation" r:id="rId4" imgW="939600" imgH="393480" progId="Equation.3">
                  <p:embed/>
                  <p:pic>
                    <p:nvPicPr>
                      <p:cNvPr id="0" name=""/>
                      <p:cNvPicPr/>
                      <p:nvPr/>
                    </p:nvPicPr>
                    <p:blipFill>
                      <a:blip r:embed="rId5"/>
                      <a:stretch>
                        <a:fillRect/>
                      </a:stretch>
                    </p:blipFill>
                    <p:spPr>
                      <a:xfrm>
                        <a:off x="5940152" y="2484830"/>
                        <a:ext cx="2304256" cy="967644"/>
                      </a:xfrm>
                      <a:prstGeom prst="rect">
                        <a:avLst/>
                      </a:prstGeom>
                      <a:ln>
                        <a:solidFill>
                          <a:schemeClr val="tx1"/>
                        </a:solidFill>
                      </a:ln>
                    </p:spPr>
                  </p:pic>
                </p:oleObj>
              </mc:Fallback>
            </mc:AlternateContent>
          </a:graphicData>
        </a:graphic>
      </p:graphicFrame>
      <p:sp>
        <p:nvSpPr>
          <p:cNvPr id="6" name="TextBox 5"/>
          <p:cNvSpPr txBox="1"/>
          <p:nvPr/>
        </p:nvSpPr>
        <p:spPr>
          <a:xfrm>
            <a:off x="6027813" y="3501008"/>
            <a:ext cx="2775119" cy="738664"/>
          </a:xfrm>
          <a:prstGeom prst="rect">
            <a:avLst/>
          </a:prstGeom>
          <a:noFill/>
        </p:spPr>
        <p:txBody>
          <a:bodyPr wrap="none" rtlCol="0">
            <a:spAutoFit/>
          </a:bodyPr>
          <a:lstStyle/>
          <a:p>
            <a:r>
              <a:rPr lang="en-US" sz="1400" dirty="0" smtClean="0"/>
              <a:t>With: </a:t>
            </a:r>
          </a:p>
          <a:p>
            <a:r>
              <a:rPr lang="en-US" sz="1400" dirty="0" err="1" smtClean="0"/>
              <a:t>H</a:t>
            </a:r>
            <a:r>
              <a:rPr lang="en-US" sz="1400" baseline="-25000" dirty="0" err="1" smtClean="0"/>
              <a:t>sub</a:t>
            </a:r>
            <a:r>
              <a:rPr lang="en-US" sz="1400" dirty="0" smtClean="0"/>
              <a:t>= </a:t>
            </a:r>
            <a:r>
              <a:rPr lang="en-US" sz="1400" dirty="0" err="1" smtClean="0"/>
              <a:t>Entalpie</a:t>
            </a:r>
            <a:r>
              <a:rPr lang="en-US" sz="1400" dirty="0" smtClean="0"/>
              <a:t> of Sublimation, </a:t>
            </a:r>
          </a:p>
          <a:p>
            <a:r>
              <a:rPr lang="en-US" sz="1400" dirty="0" err="1" smtClean="0">
                <a:latin typeface="Symbol" panose="05050102010706020507" pitchFamily="18" charset="2"/>
              </a:rPr>
              <a:t>D</a:t>
            </a:r>
            <a:r>
              <a:rPr lang="en-US" sz="1400" dirty="0" err="1" smtClean="0"/>
              <a:t>n</a:t>
            </a:r>
            <a:r>
              <a:rPr lang="en-US" sz="1400" dirty="0" smtClean="0"/>
              <a:t> = amount of material sublimated</a:t>
            </a:r>
            <a:endParaRPr lang="de-DE" sz="1400" dirty="0"/>
          </a:p>
        </p:txBody>
      </p:sp>
      <p:graphicFrame>
        <p:nvGraphicFramePr>
          <p:cNvPr id="7" name="Object 6"/>
          <p:cNvGraphicFramePr>
            <a:graphicFrameLocks noChangeAspect="1"/>
          </p:cNvGraphicFramePr>
          <p:nvPr>
            <p:extLst>
              <p:ext uri="{D42A27DB-BD31-4B8C-83A1-F6EECF244321}">
                <p14:modId xmlns:p14="http://schemas.microsoft.com/office/powerpoint/2010/main" val="1294009673"/>
              </p:ext>
            </p:extLst>
          </p:nvPr>
        </p:nvGraphicFramePr>
        <p:xfrm>
          <a:off x="5629275" y="4740275"/>
          <a:ext cx="3373438" cy="692150"/>
        </p:xfrm>
        <a:graphic>
          <a:graphicData uri="http://schemas.openxmlformats.org/presentationml/2006/ole">
            <mc:AlternateContent xmlns:mc="http://schemas.openxmlformats.org/markup-compatibility/2006">
              <mc:Choice xmlns:v="urn:schemas-microsoft-com:vml" Requires="v">
                <p:oleObj spid="_x0000_s194613" name="Equation" r:id="rId6" imgW="1244520" imgH="253800" progId="Equation.3">
                  <p:embed/>
                </p:oleObj>
              </mc:Choice>
              <mc:Fallback>
                <p:oleObj name="Equation" r:id="rId6" imgW="1244520" imgH="253800" progId="Equation.3">
                  <p:embed/>
                  <p:pic>
                    <p:nvPicPr>
                      <p:cNvPr id="0" name="Object 4"/>
                      <p:cNvPicPr>
                        <a:picLocks noChangeAspect="1" noChangeArrowheads="1"/>
                      </p:cNvPicPr>
                      <p:nvPr/>
                    </p:nvPicPr>
                    <p:blipFill>
                      <a:blip r:embed="rId7"/>
                      <a:srcRect/>
                      <a:stretch>
                        <a:fillRect/>
                      </a:stretch>
                    </p:blipFill>
                    <p:spPr bwMode="auto">
                      <a:xfrm>
                        <a:off x="5629275" y="4740275"/>
                        <a:ext cx="3373438" cy="692150"/>
                      </a:xfrm>
                      <a:prstGeom prst="rect">
                        <a:avLst/>
                      </a:prstGeom>
                      <a:noFill/>
                      <a:ln>
                        <a:solidFill>
                          <a:schemeClr val="tx1"/>
                        </a:solidFill>
                      </a:ln>
                    </p:spPr>
                  </p:pic>
                </p:oleObj>
              </mc:Fallback>
            </mc:AlternateContent>
          </a:graphicData>
        </a:graphic>
      </p:graphicFrame>
    </p:spTree>
    <p:extLst>
      <p:ext uri="{BB962C8B-B14F-4D97-AF65-F5344CB8AC3E}">
        <p14:creationId xmlns:p14="http://schemas.microsoft.com/office/powerpoint/2010/main" val="52693599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1446213" y="0"/>
            <a:ext cx="5061001" cy="4616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dirty="0">
                <a:latin typeface="Comic Sans MS" pitchFamily="66" charset="0"/>
              </a:rPr>
              <a:t>Temperature of the wire (v=1m/s)</a:t>
            </a:r>
          </a:p>
        </p:txBody>
      </p:sp>
      <p:sp>
        <p:nvSpPr>
          <p:cNvPr id="33795" name="Text Box 3"/>
          <p:cNvSpPr txBox="1">
            <a:spLocks noChangeArrowheads="1"/>
          </p:cNvSpPr>
          <p:nvPr/>
        </p:nvSpPr>
        <p:spPr bwMode="auto">
          <a:xfrm>
            <a:off x="0" y="2276475"/>
            <a:ext cx="9144000" cy="14747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1800" dirty="0">
                <a:latin typeface="Comic Sans MS" pitchFamily="66" charset="0"/>
              </a:rPr>
              <a:t>Melting temperature = 3500 ºC for Carbon</a:t>
            </a:r>
          </a:p>
          <a:p>
            <a:pPr eaLnBrk="0" hangingPunct="0"/>
            <a:r>
              <a:rPr lang="en-US" sz="1800" dirty="0">
                <a:latin typeface="Comic Sans MS" pitchFamily="66" charset="0"/>
              </a:rPr>
              <a:t>                                  = 1700 ºC for Quartz</a:t>
            </a:r>
          </a:p>
          <a:p>
            <a:pPr eaLnBrk="0" hangingPunct="0"/>
            <a:r>
              <a:rPr lang="en-US" sz="1800" dirty="0">
                <a:latin typeface="Comic Sans MS" pitchFamily="66" charset="0"/>
              </a:rPr>
              <a:t>The wire in DESY III </a:t>
            </a:r>
            <a:r>
              <a:rPr lang="en-US" sz="1800" dirty="0" smtClean="0">
                <a:latin typeface="Comic Sans MS" pitchFamily="66" charset="0"/>
              </a:rPr>
              <a:t>existed </a:t>
            </a:r>
            <a:r>
              <a:rPr lang="en-US" sz="1800" dirty="0">
                <a:latin typeface="Comic Sans MS" pitchFamily="66" charset="0"/>
              </a:rPr>
              <a:t>with 200 mA = 1.25·10</a:t>
            </a:r>
            <a:r>
              <a:rPr lang="en-US" sz="1800" baseline="30000" dirty="0">
                <a:latin typeface="Comic Sans MS" pitchFamily="66" charset="0"/>
              </a:rPr>
              <a:t>12</a:t>
            </a:r>
            <a:r>
              <a:rPr lang="en-US" sz="1800" dirty="0">
                <a:latin typeface="Comic Sans MS" pitchFamily="66" charset="0"/>
              </a:rPr>
              <a:t> </a:t>
            </a:r>
            <a:r>
              <a:rPr lang="en-US" sz="1800" dirty="0" smtClean="0">
                <a:latin typeface="Comic Sans MS" pitchFamily="66" charset="0"/>
              </a:rPr>
              <a:t>p for all times.</a:t>
            </a:r>
            <a:endParaRPr lang="en-US" sz="1800" dirty="0">
              <a:latin typeface="Comic Sans MS" pitchFamily="66" charset="0"/>
            </a:endParaRPr>
          </a:p>
          <a:p>
            <a:pPr eaLnBrk="0" hangingPunct="0"/>
            <a:r>
              <a:rPr lang="en-US" sz="1800" dirty="0">
                <a:latin typeface="Comic Sans MS" pitchFamily="66" charset="0"/>
              </a:rPr>
              <a:t>In </a:t>
            </a:r>
            <a:r>
              <a:rPr lang="en-US" sz="1800" dirty="0" err="1" smtClean="0">
                <a:latin typeface="Comic Sans MS" pitchFamily="66" charset="0"/>
              </a:rPr>
              <a:t>HERAp</a:t>
            </a:r>
            <a:r>
              <a:rPr lang="en-US" sz="1800" dirty="0" smtClean="0">
                <a:latin typeface="Comic Sans MS" pitchFamily="66" charset="0"/>
              </a:rPr>
              <a:t> </a:t>
            </a:r>
            <a:r>
              <a:rPr lang="en-US" sz="1800" dirty="0">
                <a:latin typeface="Comic Sans MS" pitchFamily="66" charset="0"/>
              </a:rPr>
              <a:t>we </a:t>
            </a:r>
            <a:r>
              <a:rPr lang="en-US" sz="1800" dirty="0" smtClean="0">
                <a:latin typeface="Comic Sans MS" pitchFamily="66" charset="0"/>
              </a:rPr>
              <a:t>exchanged </a:t>
            </a:r>
            <a:r>
              <a:rPr lang="en-US" sz="1800" dirty="0">
                <a:latin typeface="Comic Sans MS" pitchFamily="66" charset="0"/>
              </a:rPr>
              <a:t>the wires every 2 month after “normal” use. Unusual frequent use </a:t>
            </a:r>
            <a:r>
              <a:rPr lang="en-US" sz="1800" dirty="0" smtClean="0">
                <a:latin typeface="Comic Sans MS" pitchFamily="66" charset="0"/>
              </a:rPr>
              <a:t>destroyed </a:t>
            </a:r>
            <a:r>
              <a:rPr lang="en-US" sz="1800" dirty="0">
                <a:latin typeface="Comic Sans MS" pitchFamily="66" charset="0"/>
              </a:rPr>
              <a:t>the wires much earlier.  </a:t>
            </a:r>
          </a:p>
        </p:txBody>
      </p:sp>
      <p:graphicFrame>
        <p:nvGraphicFramePr>
          <p:cNvPr id="33796" name="Object 4"/>
          <p:cNvGraphicFramePr>
            <a:graphicFrameLocks noChangeAspect="1"/>
          </p:cNvGraphicFramePr>
          <p:nvPr/>
        </p:nvGraphicFramePr>
        <p:xfrm>
          <a:off x="900113" y="549275"/>
          <a:ext cx="6858000" cy="1633538"/>
        </p:xfrm>
        <a:graphic>
          <a:graphicData uri="http://schemas.openxmlformats.org/presentationml/2006/ole">
            <mc:AlternateContent xmlns:mc="http://schemas.openxmlformats.org/markup-compatibility/2006">
              <mc:Choice xmlns:v="urn:schemas-microsoft-com:vml" Requires="v">
                <p:oleObj spid="_x0000_s143451" name="Worksheet" r:id="rId4" imgW="5477142" imgH="1305420" progId="Excel.Sheet.8">
                  <p:embed/>
                </p:oleObj>
              </mc:Choice>
              <mc:Fallback>
                <p:oleObj name="Worksheet" r:id="rId4" imgW="5477142" imgH="1305420" progId="Excel.Shee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113" y="549275"/>
                        <a:ext cx="6858000" cy="163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3362" name="Text Box 2"/>
          <p:cNvSpPr txBox="1">
            <a:spLocks noChangeArrowheads="1"/>
          </p:cNvSpPr>
          <p:nvPr/>
        </p:nvSpPr>
        <p:spPr bwMode="auto">
          <a:xfrm>
            <a:off x="0" y="3789363"/>
            <a:ext cx="490711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latin typeface="Comic Sans MS" pitchFamily="66" charset="0"/>
              </a:rPr>
              <a:t>Reason: Sublimation of material: </a:t>
            </a:r>
            <a:endParaRPr lang="de-DE" dirty="0">
              <a:latin typeface="Comic Sans MS" pitchFamily="66" charset="0"/>
            </a:endParaRPr>
          </a:p>
        </p:txBody>
      </p:sp>
      <p:pic>
        <p:nvPicPr>
          <p:cNvPr id="143364"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365625"/>
            <a:ext cx="4705350" cy="249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365" name="Rectangle 5"/>
          <p:cNvSpPr>
            <a:spLocks noChangeArrowheads="1"/>
          </p:cNvSpPr>
          <p:nvPr/>
        </p:nvSpPr>
        <p:spPr bwMode="auto">
          <a:xfrm>
            <a:off x="4787900" y="4251028"/>
            <a:ext cx="4356100" cy="2769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dirty="0">
                <a:latin typeface="Comic Sans MS" pitchFamily="66" charset="0"/>
              </a:rPr>
              <a:t>Fiber fracture at three distances from the beam impact location: 1 mm (upper plot), 0.5 mm (middle plot) and at beam center location (bottom plot).</a:t>
            </a:r>
          </a:p>
          <a:p>
            <a:endParaRPr lang="en-US" sz="1800" dirty="0" smtClean="0"/>
          </a:p>
          <a:p>
            <a:endParaRPr lang="en-US" sz="1800" dirty="0"/>
          </a:p>
          <a:p>
            <a:r>
              <a:rPr lang="en-US" sz="1400" dirty="0" smtClean="0"/>
              <a:t>CERN-BE-2009-028</a:t>
            </a:r>
            <a:endParaRPr lang="en-US" sz="1400" b="1" dirty="0"/>
          </a:p>
          <a:p>
            <a:r>
              <a:rPr lang="en-US" sz="1400" b="1" dirty="0"/>
              <a:t>Carbon Fiber Damage in Accelerator Beam</a:t>
            </a:r>
            <a:endParaRPr lang="en-US" sz="1400" dirty="0"/>
          </a:p>
          <a:p>
            <a:r>
              <a:rPr lang="en-US" sz="1400" dirty="0" err="1"/>
              <a:t>Sapinski</a:t>
            </a:r>
            <a:r>
              <a:rPr lang="en-US" sz="1400" dirty="0"/>
              <a:t>, M ; </a:t>
            </a:r>
            <a:r>
              <a:rPr lang="en-US" sz="1400" dirty="0" err="1"/>
              <a:t>Dehning</a:t>
            </a:r>
            <a:r>
              <a:rPr lang="en-US" sz="1400" dirty="0"/>
              <a:t>, B ; Guerrero, A ; </a:t>
            </a:r>
            <a:r>
              <a:rPr lang="en-US" sz="1400" dirty="0" err="1"/>
              <a:t>Koopman</a:t>
            </a:r>
            <a:r>
              <a:rPr lang="en-US" sz="1400" dirty="0"/>
              <a:t>, J ; </a:t>
            </a:r>
            <a:r>
              <a:rPr lang="en-US" sz="1400" dirty="0" err="1"/>
              <a:t>Métral</a:t>
            </a:r>
            <a:r>
              <a:rPr lang="en-US" sz="1400" dirty="0"/>
              <a:t>, E ; DIPAC09, Basel</a:t>
            </a:r>
          </a:p>
          <a:p>
            <a:endParaRPr lang="en-US" sz="10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4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1766319"/>
            <a:ext cx="5269582" cy="50565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755576" y="332656"/>
            <a:ext cx="7762061" cy="461665"/>
          </a:xfrm>
          <a:prstGeom prst="rect">
            <a:avLst/>
          </a:prstGeom>
          <a:noFill/>
        </p:spPr>
        <p:txBody>
          <a:bodyPr wrap="none" rtlCol="0">
            <a:spAutoFit/>
          </a:bodyPr>
          <a:lstStyle/>
          <a:p>
            <a:r>
              <a:rPr lang="en-US" dirty="0" smtClean="0"/>
              <a:t>New concept to reach v=20 m/s and a resolution of 5 microns</a:t>
            </a:r>
            <a:endParaRPr lang="en-US" dirty="0"/>
          </a:p>
        </p:txBody>
      </p:sp>
      <p:sp>
        <p:nvSpPr>
          <p:cNvPr id="3" name="TextBox 2"/>
          <p:cNvSpPr txBox="1"/>
          <p:nvPr/>
        </p:nvSpPr>
        <p:spPr>
          <a:xfrm>
            <a:off x="6804248" y="4869160"/>
            <a:ext cx="2195735" cy="1323439"/>
          </a:xfrm>
          <a:prstGeom prst="rect">
            <a:avLst/>
          </a:prstGeom>
          <a:noFill/>
        </p:spPr>
        <p:txBody>
          <a:bodyPr wrap="square" rtlCol="0">
            <a:spAutoFit/>
          </a:bodyPr>
          <a:lstStyle/>
          <a:p>
            <a:r>
              <a:rPr lang="en-US" sz="1000" b="1" dirty="0"/>
              <a:t>Design of a High-precision Fast Wire Scanner for the SPS at </a:t>
            </a:r>
            <a:r>
              <a:rPr lang="en-US" sz="1000" b="1" dirty="0" smtClean="0"/>
              <a:t>CERN</a:t>
            </a:r>
            <a:endParaRPr lang="de-DE" sz="1000" dirty="0"/>
          </a:p>
          <a:p>
            <a:r>
              <a:rPr lang="en-US" sz="1000" dirty="0"/>
              <a:t>R. </a:t>
            </a:r>
            <a:r>
              <a:rPr lang="en-US" sz="1000" dirty="0" err="1"/>
              <a:t>Veness</a:t>
            </a:r>
            <a:r>
              <a:rPr lang="en-US" sz="1000" dirty="0"/>
              <a:t>, N. </a:t>
            </a:r>
            <a:r>
              <a:rPr lang="en-US" sz="1000" dirty="0" err="1"/>
              <a:t>Chritin</a:t>
            </a:r>
            <a:r>
              <a:rPr lang="en-US" sz="1000" dirty="0"/>
              <a:t>, B. </a:t>
            </a:r>
            <a:r>
              <a:rPr lang="en-US" sz="1000" dirty="0" err="1"/>
              <a:t>Dehning</a:t>
            </a:r>
            <a:r>
              <a:rPr lang="en-US" sz="1000" dirty="0"/>
              <a:t>, J. Emery, J.F. </a:t>
            </a:r>
            <a:r>
              <a:rPr lang="en-US" sz="1000" dirty="0" err="1"/>
              <a:t>Herranz</a:t>
            </a:r>
            <a:r>
              <a:rPr lang="en-US" sz="1000" dirty="0"/>
              <a:t> Alvarez, M. </a:t>
            </a:r>
            <a:r>
              <a:rPr lang="en-US" sz="1000" dirty="0" err="1"/>
              <a:t>Koujili</a:t>
            </a:r>
            <a:r>
              <a:rPr lang="en-US" sz="1000" dirty="0"/>
              <a:t>, S. Samuelsson, J.L. </a:t>
            </a:r>
            <a:r>
              <a:rPr lang="en-US" sz="1000" dirty="0" err="1"/>
              <a:t>Sirvent</a:t>
            </a:r>
            <a:r>
              <a:rPr lang="en-US" sz="1000" dirty="0"/>
              <a:t> </a:t>
            </a:r>
            <a:r>
              <a:rPr lang="en-US" sz="1000" dirty="0" err="1" smtClean="0"/>
              <a:t>Blasco</a:t>
            </a:r>
            <a:r>
              <a:rPr lang="en-US" sz="1000" dirty="0" smtClean="0"/>
              <a:t>; CERN</a:t>
            </a:r>
            <a:r>
              <a:rPr lang="en-US" sz="1000" dirty="0"/>
              <a:t>, Geneva, </a:t>
            </a:r>
            <a:r>
              <a:rPr lang="en-US" sz="1000" dirty="0" smtClean="0"/>
              <a:t>Switzerland IBIC2012</a:t>
            </a:r>
            <a:r>
              <a:rPr lang="en-US" sz="1000" dirty="0"/>
              <a:t>, Tsukuba, Japan, Oct 1-4, 2012, </a:t>
            </a:r>
          </a:p>
        </p:txBody>
      </p:sp>
      <p:graphicFrame>
        <p:nvGraphicFramePr>
          <p:cNvPr id="4" name="Object 3"/>
          <p:cNvGraphicFramePr>
            <a:graphicFrameLocks noChangeAspect="1"/>
          </p:cNvGraphicFramePr>
          <p:nvPr>
            <p:extLst>
              <p:ext uri="{D42A27DB-BD31-4B8C-83A1-F6EECF244321}">
                <p14:modId xmlns:p14="http://schemas.microsoft.com/office/powerpoint/2010/main" val="3824082719"/>
              </p:ext>
            </p:extLst>
          </p:nvPr>
        </p:nvGraphicFramePr>
        <p:xfrm>
          <a:off x="1271397" y="827992"/>
          <a:ext cx="5316538" cy="809625"/>
        </p:xfrm>
        <a:graphic>
          <a:graphicData uri="http://schemas.openxmlformats.org/presentationml/2006/ole">
            <mc:AlternateContent xmlns:mc="http://schemas.openxmlformats.org/markup-compatibility/2006">
              <mc:Choice xmlns:v="urn:schemas-microsoft-com:vml" Requires="v">
                <p:oleObj spid="_x0000_s198667" name="Equation" r:id="rId4" imgW="2921000" imgH="444500" progId="Equation.3">
                  <p:embed/>
                </p:oleObj>
              </mc:Choice>
              <mc:Fallback>
                <p:oleObj name="Equation" r:id="rId4" imgW="2921000" imgH="4445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71397" y="827992"/>
                        <a:ext cx="5316538" cy="8096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Oval 4"/>
          <p:cNvSpPr/>
          <p:nvPr/>
        </p:nvSpPr>
        <p:spPr>
          <a:xfrm>
            <a:off x="3779912" y="1196751"/>
            <a:ext cx="576064" cy="36004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Oval 6"/>
          <p:cNvSpPr/>
          <p:nvPr/>
        </p:nvSpPr>
        <p:spPr>
          <a:xfrm>
            <a:off x="5076056" y="1228731"/>
            <a:ext cx="576064" cy="36004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9990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152400" y="615552"/>
            <a:ext cx="881208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sz="1600" b="1" u="sng" dirty="0">
                <a:solidFill>
                  <a:srgbClr val="006600"/>
                </a:solidFill>
                <a:latin typeface="Comic Sans MS" pitchFamily="66" charset="0"/>
                <a:cs typeface="Times New Roman" pitchFamily="18" charset="0"/>
              </a:rPr>
              <a:t>Exercise WIRE3: Calculate the </a:t>
            </a:r>
            <a:r>
              <a:rPr lang="en-US" sz="1600" b="1" u="sng" dirty="0" err="1">
                <a:solidFill>
                  <a:srgbClr val="006600"/>
                </a:solidFill>
                <a:latin typeface="Comic Sans MS" pitchFamily="66" charset="0"/>
                <a:cs typeface="Times New Roman" pitchFamily="18" charset="0"/>
              </a:rPr>
              <a:t>emittance</a:t>
            </a:r>
            <a:r>
              <a:rPr lang="en-US" sz="1600" b="1" u="sng" dirty="0">
                <a:solidFill>
                  <a:srgbClr val="006600"/>
                </a:solidFill>
                <a:latin typeface="Comic Sans MS" pitchFamily="66" charset="0"/>
                <a:cs typeface="Times New Roman" pitchFamily="18" charset="0"/>
              </a:rPr>
              <a:t> blowup of the proton beam after one scan at a position with </a:t>
            </a:r>
            <a:r>
              <a:rPr lang="en-US" sz="1600" b="1" u="sng" dirty="0">
                <a:solidFill>
                  <a:srgbClr val="006600"/>
                </a:solidFill>
                <a:latin typeface="Symbol" pitchFamily="18" charset="2"/>
                <a:cs typeface="Times New Roman" pitchFamily="18" charset="0"/>
              </a:rPr>
              <a:t>b</a:t>
            </a:r>
            <a:r>
              <a:rPr lang="en-US" sz="1600" b="1" u="sng" dirty="0">
                <a:solidFill>
                  <a:srgbClr val="006600"/>
                </a:solidFill>
                <a:latin typeface="Comic Sans MS" pitchFamily="66" charset="0"/>
                <a:cs typeface="Times New Roman" pitchFamily="18" charset="0"/>
              </a:rPr>
              <a:t> = 11.8 m for p =0.3 and 7 </a:t>
            </a:r>
            <a:r>
              <a:rPr lang="en-US" sz="1600" b="1" u="sng" dirty="0" err="1">
                <a:solidFill>
                  <a:srgbClr val="006600"/>
                </a:solidFill>
                <a:latin typeface="Comic Sans MS" pitchFamily="66" charset="0"/>
                <a:cs typeface="Times New Roman" pitchFamily="18" charset="0"/>
              </a:rPr>
              <a:t>GeV</a:t>
            </a:r>
            <a:r>
              <a:rPr lang="en-US" sz="1600" b="1" u="sng" dirty="0">
                <a:solidFill>
                  <a:srgbClr val="006600"/>
                </a:solidFill>
                <a:latin typeface="Comic Sans MS" pitchFamily="66" charset="0"/>
                <a:cs typeface="Times New Roman" pitchFamily="18" charset="0"/>
              </a:rPr>
              <a:t>/c (Carbon wire): </a:t>
            </a:r>
          </a:p>
          <a:p>
            <a:pPr eaLnBrk="0" hangingPunct="0"/>
            <a:r>
              <a:rPr lang="en-US" sz="1600" b="1" u="sng" dirty="0">
                <a:solidFill>
                  <a:srgbClr val="006600"/>
                </a:solidFill>
                <a:latin typeface="Comic Sans MS" pitchFamily="66" charset="0"/>
                <a:cs typeface="Times New Roman" pitchFamily="18" charset="0"/>
              </a:rPr>
              <a:t>Assume a measurement position close to a </a:t>
            </a:r>
            <a:r>
              <a:rPr lang="en-US" sz="1600" b="1" u="sng" dirty="0" err="1">
                <a:solidFill>
                  <a:srgbClr val="006600"/>
                </a:solidFill>
                <a:latin typeface="Comic Sans MS" pitchFamily="66" charset="0"/>
                <a:cs typeface="Times New Roman" pitchFamily="18" charset="0"/>
              </a:rPr>
              <a:t>Quadrupole</a:t>
            </a:r>
            <a:r>
              <a:rPr lang="en-US" sz="1600" b="1" u="sng" dirty="0">
                <a:solidFill>
                  <a:srgbClr val="006600"/>
                </a:solidFill>
                <a:latin typeface="Comic Sans MS" pitchFamily="66" charset="0"/>
                <a:cs typeface="Times New Roman" pitchFamily="18" charset="0"/>
              </a:rPr>
              <a:t> (</a:t>
            </a:r>
            <a:r>
              <a:rPr lang="en-US" sz="1600" b="1" u="sng" dirty="0">
                <a:solidFill>
                  <a:srgbClr val="006600"/>
                </a:solidFill>
                <a:latin typeface="Symbol" pitchFamily="18" charset="2"/>
                <a:cs typeface="Times New Roman" pitchFamily="18" charset="0"/>
              </a:rPr>
              <a:t>a</a:t>
            </a:r>
            <a:r>
              <a:rPr lang="en-US" sz="1600" b="1" u="sng" dirty="0">
                <a:solidFill>
                  <a:srgbClr val="006600"/>
                </a:solidFill>
                <a:latin typeface="Comic Sans MS" pitchFamily="66" charset="0"/>
                <a:cs typeface="Times New Roman" pitchFamily="18" charset="0"/>
              </a:rPr>
              <a:t>=0)</a:t>
            </a:r>
            <a:endParaRPr lang="en-US" sz="1600" dirty="0">
              <a:solidFill>
                <a:srgbClr val="006600"/>
              </a:solidFill>
              <a:latin typeface="Comic Sans MS" pitchFamily="66" charset="0"/>
            </a:endParaRPr>
          </a:p>
        </p:txBody>
      </p:sp>
      <p:sp>
        <p:nvSpPr>
          <p:cNvPr id="35843" name="Rectangle 3"/>
          <p:cNvSpPr>
            <a:spLocks noChangeArrowheads="1"/>
          </p:cNvSpPr>
          <p:nvPr/>
        </p:nvSpPr>
        <p:spPr bwMode="auto">
          <a:xfrm>
            <a:off x="152400" y="1447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tabLst>
                <a:tab pos="5486400" algn="r"/>
              </a:tabLst>
            </a:pPr>
            <a:r>
              <a:rPr lang="en-US" sz="1400" dirty="0">
                <a:latin typeface="Comic Sans MS" pitchFamily="66" charset="0"/>
                <a:cs typeface="Times New Roman" pitchFamily="18" charset="0"/>
              </a:rPr>
              <a:t>For small deflection angles a good approximation for average root mean square scattering angle is given by:</a:t>
            </a:r>
            <a:endParaRPr lang="en-US" sz="2000" dirty="0">
              <a:latin typeface="Comic Sans MS" pitchFamily="66" charset="0"/>
            </a:endParaRPr>
          </a:p>
        </p:txBody>
      </p:sp>
      <p:graphicFrame>
        <p:nvGraphicFramePr>
          <p:cNvPr id="35844" name="Object 4"/>
          <p:cNvGraphicFramePr>
            <a:graphicFrameLocks noChangeAspect="1"/>
          </p:cNvGraphicFramePr>
          <p:nvPr/>
        </p:nvGraphicFramePr>
        <p:xfrm>
          <a:off x="1295400" y="1905000"/>
          <a:ext cx="4343400" cy="731838"/>
        </p:xfrm>
        <a:graphic>
          <a:graphicData uri="http://schemas.openxmlformats.org/presentationml/2006/ole">
            <mc:AlternateContent xmlns:mc="http://schemas.openxmlformats.org/markup-compatibility/2006">
              <mc:Choice xmlns:v="urn:schemas-microsoft-com:vml" Requires="v">
                <p:oleObj spid="_x0000_s36317" r:id="rId4" imgW="2882900" imgH="482600" progId="Equation.3">
                  <p:embed/>
                </p:oleObj>
              </mc:Choice>
              <mc:Fallback>
                <p:oleObj r:id="rId4" imgW="2882900" imgH="4826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905000"/>
                        <a:ext cx="4343400" cy="731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853" name="Text Box 13"/>
          <p:cNvSpPr txBox="1">
            <a:spLocks noChangeArrowheads="1"/>
          </p:cNvSpPr>
          <p:nvPr/>
        </p:nvSpPr>
        <p:spPr bwMode="auto">
          <a:xfrm>
            <a:off x="228600" y="0"/>
            <a:ext cx="2291012"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dirty="0">
                <a:latin typeface="Comic Sans MS" pitchFamily="66" charset="0"/>
              </a:rPr>
              <a:t>Limitations </a:t>
            </a:r>
          </a:p>
          <a:p>
            <a:r>
              <a:rPr lang="en-US" sz="1600" b="1" dirty="0" smtClean="0">
                <a:latin typeface="Comic Sans MS" pitchFamily="66" charset="0"/>
              </a:rPr>
              <a:t>4</a:t>
            </a:r>
            <a:r>
              <a:rPr lang="en-US" sz="1600" b="1" dirty="0">
                <a:latin typeface="Comic Sans MS" pitchFamily="66" charset="0"/>
              </a:rPr>
              <a:t>: </a:t>
            </a:r>
            <a:r>
              <a:rPr lang="en-US" sz="1600" b="1" dirty="0" err="1">
                <a:latin typeface="Comic Sans MS" pitchFamily="66" charset="0"/>
              </a:rPr>
              <a:t>Emittance</a:t>
            </a:r>
            <a:r>
              <a:rPr lang="en-US" sz="1600" b="1" dirty="0">
                <a:latin typeface="Comic Sans MS" pitchFamily="66" charset="0"/>
              </a:rPr>
              <a:t> blow up</a:t>
            </a:r>
          </a:p>
        </p:txBody>
      </p:sp>
      <p:sp>
        <p:nvSpPr>
          <p:cNvPr id="35859" name="Rectangle 19"/>
          <p:cNvSpPr>
            <a:spLocks noChangeArrowheads="1"/>
          </p:cNvSpPr>
          <p:nvPr/>
        </p:nvSpPr>
        <p:spPr bwMode="auto">
          <a:xfrm>
            <a:off x="3592513" y="3314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DE"/>
          </a:p>
        </p:txBody>
      </p:sp>
      <p:graphicFrame>
        <p:nvGraphicFramePr>
          <p:cNvPr id="35858" name="Object 18"/>
          <p:cNvGraphicFramePr>
            <a:graphicFrameLocks noChangeAspect="1"/>
          </p:cNvGraphicFramePr>
          <p:nvPr>
            <p:extLst>
              <p:ext uri="{D42A27DB-BD31-4B8C-83A1-F6EECF244321}">
                <p14:modId xmlns:p14="http://schemas.microsoft.com/office/powerpoint/2010/main" val="2438262650"/>
              </p:ext>
            </p:extLst>
          </p:nvPr>
        </p:nvGraphicFramePr>
        <p:xfrm>
          <a:off x="6126163" y="2362200"/>
          <a:ext cx="2354262" cy="282575"/>
        </p:xfrm>
        <a:graphic>
          <a:graphicData uri="http://schemas.openxmlformats.org/presentationml/2006/ole">
            <mc:AlternateContent xmlns:mc="http://schemas.openxmlformats.org/markup-compatibility/2006">
              <mc:Choice xmlns:v="urn:schemas-microsoft-com:vml" Requires="v">
                <p:oleObj spid="_x0000_s36318" name="Equation" r:id="rId6" imgW="1904760" imgH="228600" progId="Equation.3">
                  <p:embed/>
                </p:oleObj>
              </mc:Choice>
              <mc:Fallback>
                <p:oleObj name="Equation" r:id="rId6" imgW="1904760" imgH="228600" progId="Equation.3">
                  <p:embed/>
                  <p:pic>
                    <p:nvPicPr>
                      <p:cNvPr id="0" name="Object 18"/>
                      <p:cNvPicPr>
                        <a:picLocks noChangeAspect="1" noChangeArrowheads="1"/>
                      </p:cNvPicPr>
                      <p:nvPr/>
                    </p:nvPicPr>
                    <p:blipFill>
                      <a:blip r:embed="rId7"/>
                      <a:srcRect/>
                      <a:stretch>
                        <a:fillRect/>
                      </a:stretch>
                    </p:blipFill>
                    <p:spPr bwMode="auto">
                      <a:xfrm>
                        <a:off x="6126163" y="2362200"/>
                        <a:ext cx="2354262" cy="282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866" name="Text Box 26">
            <a:hlinkClick r:id="" action="ppaction://noaction"/>
          </p:cNvPr>
          <p:cNvSpPr txBox="1">
            <a:spLocks noChangeArrowheads="1"/>
          </p:cNvSpPr>
          <p:nvPr/>
        </p:nvSpPr>
        <p:spPr bwMode="auto">
          <a:xfrm>
            <a:off x="7848600" y="0"/>
            <a:ext cx="1295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solidFill>
                  <a:schemeClr val="accent2"/>
                </a:solidFill>
              </a:rPr>
              <a:t>Parameter table</a:t>
            </a:r>
            <a:endParaRPr lang="en-GB" sz="1400">
              <a:solidFill>
                <a:schemeClr val="accent2"/>
              </a:solidFill>
            </a:endParaRPr>
          </a:p>
        </p:txBody>
      </p:sp>
      <p:sp>
        <p:nvSpPr>
          <p:cNvPr id="35867" name="Text Box 27"/>
          <p:cNvSpPr txBox="1">
            <a:spLocks noChangeArrowheads="1"/>
          </p:cNvSpPr>
          <p:nvPr/>
        </p:nvSpPr>
        <p:spPr bwMode="auto">
          <a:xfrm>
            <a:off x="6019800" y="2057400"/>
            <a:ext cx="10144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Remember:</a:t>
            </a:r>
            <a:endParaRPr lang="en-GB" sz="1400"/>
          </a:p>
        </p:txBody>
      </p:sp>
      <p:sp>
        <p:nvSpPr>
          <p:cNvPr id="35868" name="Rectangle 28"/>
          <p:cNvSpPr>
            <a:spLocks noChangeArrowheads="1"/>
          </p:cNvSpPr>
          <p:nvPr/>
        </p:nvSpPr>
        <p:spPr bwMode="auto">
          <a:xfrm>
            <a:off x="6019800" y="2057400"/>
            <a:ext cx="25908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nvGrpSpPr>
          <p:cNvPr id="35873" name="Group 33"/>
          <p:cNvGrpSpPr>
            <a:grpSpLocks/>
          </p:cNvGrpSpPr>
          <p:nvPr/>
        </p:nvGrpSpPr>
        <p:grpSpPr bwMode="auto">
          <a:xfrm>
            <a:off x="228600" y="2667000"/>
            <a:ext cx="8915400" cy="4038600"/>
            <a:chOff x="144" y="1680"/>
            <a:chExt cx="5616" cy="2544"/>
          </a:xfrm>
        </p:grpSpPr>
        <p:pic>
          <p:nvPicPr>
            <p:cNvPr id="35854"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32" y="1920"/>
              <a:ext cx="2928" cy="2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5845" name="Object 5"/>
            <p:cNvGraphicFramePr>
              <a:graphicFrameLocks noChangeAspect="1"/>
            </p:cNvGraphicFramePr>
            <p:nvPr/>
          </p:nvGraphicFramePr>
          <p:xfrm>
            <a:off x="384" y="2208"/>
            <a:ext cx="768" cy="429"/>
          </p:xfrm>
          <a:graphic>
            <a:graphicData uri="http://schemas.openxmlformats.org/presentationml/2006/ole">
              <mc:AlternateContent xmlns:mc="http://schemas.openxmlformats.org/markup-compatibility/2006">
                <mc:Choice xmlns:v="urn:schemas-microsoft-com:vml" Requires="v">
                  <p:oleObj spid="_x0000_s36319" r:id="rId9" imgW="736280" imgH="406224" progId="Equation.3">
                    <p:embed/>
                  </p:oleObj>
                </mc:Choice>
                <mc:Fallback>
                  <p:oleObj r:id="rId9" imgW="736280" imgH="406224" progId="Equation.3">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4" y="2208"/>
                          <a:ext cx="768" cy="4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46" name="Object 6"/>
            <p:cNvGraphicFramePr>
              <a:graphicFrameLocks noChangeAspect="1"/>
            </p:cNvGraphicFramePr>
            <p:nvPr>
              <p:extLst>
                <p:ext uri="{D42A27DB-BD31-4B8C-83A1-F6EECF244321}">
                  <p14:modId xmlns:p14="http://schemas.microsoft.com/office/powerpoint/2010/main" val="4282076737"/>
                </p:ext>
              </p:extLst>
            </p:nvPr>
          </p:nvGraphicFramePr>
          <p:xfrm>
            <a:off x="144" y="3072"/>
            <a:ext cx="2305" cy="650"/>
          </p:xfrm>
          <a:graphic>
            <a:graphicData uri="http://schemas.openxmlformats.org/presentationml/2006/ole">
              <mc:AlternateContent xmlns:mc="http://schemas.openxmlformats.org/markup-compatibility/2006">
                <mc:Choice xmlns:v="urn:schemas-microsoft-com:vml" Requires="v">
                  <p:oleObj spid="_x0000_s36320" name="Equation" r:id="rId11" imgW="1815840" imgH="507960" progId="Equation.3">
                    <p:embed/>
                  </p:oleObj>
                </mc:Choice>
                <mc:Fallback>
                  <p:oleObj name="Equation" r:id="rId11" imgW="1815840" imgH="507960" progId="Equation.3">
                    <p:embed/>
                    <p:pic>
                      <p:nvPicPr>
                        <p:cNvPr id="0" name="Object 6"/>
                        <p:cNvPicPr>
                          <a:picLocks noChangeAspect="1" noChangeArrowheads="1"/>
                        </p:cNvPicPr>
                        <p:nvPr/>
                      </p:nvPicPr>
                      <p:blipFill>
                        <a:blip r:embed="rId12"/>
                        <a:srcRect/>
                        <a:stretch>
                          <a:fillRect/>
                        </a:stretch>
                      </p:blipFill>
                      <p:spPr bwMode="auto">
                        <a:xfrm>
                          <a:off x="144" y="3072"/>
                          <a:ext cx="2305" cy="6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847" name="Text Box 7"/>
            <p:cNvSpPr txBox="1">
              <a:spLocks noChangeArrowheads="1"/>
            </p:cNvSpPr>
            <p:nvPr/>
          </p:nvSpPr>
          <p:spPr bwMode="auto">
            <a:xfrm>
              <a:off x="4032" y="4032"/>
              <a:ext cx="103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400"/>
                <a:t>Momentum [GeV/c]</a:t>
              </a:r>
            </a:p>
          </p:txBody>
        </p:sp>
        <p:sp>
          <p:nvSpPr>
            <p:cNvPr id="35848" name="Text Box 8"/>
            <p:cNvSpPr txBox="1">
              <a:spLocks noChangeArrowheads="1"/>
            </p:cNvSpPr>
            <p:nvPr/>
          </p:nvSpPr>
          <p:spPr bwMode="auto">
            <a:xfrm>
              <a:off x="2688" y="1728"/>
              <a:ext cx="72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400">
                  <a:latin typeface="Symbol" pitchFamily="18" charset="2"/>
                </a:rPr>
                <a:t>de/e</a:t>
              </a:r>
              <a:r>
                <a:rPr lang="en-US" sz="1400"/>
                <a:t> [%/scan]</a:t>
              </a:r>
            </a:p>
          </p:txBody>
        </p:sp>
        <p:pic>
          <p:nvPicPr>
            <p:cNvPr id="35855" name="Picture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56" y="2112"/>
              <a:ext cx="630" cy="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857" name="Text Box 17"/>
            <p:cNvSpPr txBox="1">
              <a:spLocks noChangeArrowheads="1"/>
            </p:cNvSpPr>
            <p:nvPr/>
          </p:nvSpPr>
          <p:spPr bwMode="auto">
            <a:xfrm>
              <a:off x="1488" y="3792"/>
              <a:ext cx="1492" cy="2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Gas: emittance growth due to </a:t>
              </a:r>
            </a:p>
            <a:p>
              <a:r>
                <a:rPr lang="en-US" sz="1200"/>
                <a:t>residual gas per hour (P=10</a:t>
              </a:r>
              <a:r>
                <a:rPr lang="en-US" sz="1200" baseline="30000"/>
                <a:t>-9</a:t>
              </a:r>
              <a:r>
                <a:rPr lang="en-US" sz="1200"/>
                <a:t> mbar)</a:t>
              </a:r>
            </a:p>
          </p:txBody>
        </p:sp>
        <p:sp>
          <p:nvSpPr>
            <p:cNvPr id="35860" name="Rectangle 20"/>
            <p:cNvSpPr>
              <a:spLocks noChangeArrowheads="1"/>
            </p:cNvSpPr>
            <p:nvPr/>
          </p:nvSpPr>
          <p:spPr bwMode="auto">
            <a:xfrm>
              <a:off x="144" y="1680"/>
              <a:ext cx="2880" cy="1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sz="1600" dirty="0">
                  <a:solidFill>
                    <a:schemeClr val="accent2"/>
                  </a:solidFill>
                  <a:latin typeface="Comic Sans MS" pitchFamily="66" charset="0"/>
                  <a:cs typeface="Times New Roman" pitchFamily="18" charset="0"/>
                </a:rPr>
                <a:t>A fraction </a:t>
              </a:r>
              <a:r>
                <a:rPr lang="en-US" sz="1600" dirty="0">
                  <a:solidFill>
                    <a:schemeClr val="accent2"/>
                  </a:solidFill>
                  <a:latin typeface="Symbol" pitchFamily="18" charset="2"/>
                  <a:cs typeface="Times New Roman" pitchFamily="18" charset="0"/>
                </a:rPr>
                <a:t>Y</a:t>
              </a:r>
              <a:r>
                <a:rPr lang="en-US" sz="1600" dirty="0">
                  <a:solidFill>
                    <a:schemeClr val="accent2"/>
                  </a:solidFill>
                  <a:latin typeface="Comic Sans MS" pitchFamily="66" charset="0"/>
                  <a:cs typeface="Times New Roman" pitchFamily="18" charset="0"/>
                </a:rPr>
                <a:t> of the circulating beam </a:t>
              </a:r>
            </a:p>
            <a:p>
              <a:pPr eaLnBrk="0" hangingPunct="0">
                <a:spcBef>
                  <a:spcPct val="50000"/>
                </a:spcBef>
              </a:pPr>
              <a:r>
                <a:rPr lang="en-US" sz="1600" dirty="0">
                  <a:solidFill>
                    <a:schemeClr val="accent2"/>
                  </a:solidFill>
                  <a:latin typeface="Comic Sans MS" pitchFamily="66" charset="0"/>
                  <a:cs typeface="Times New Roman" pitchFamily="18" charset="0"/>
                </a:rPr>
                <a:t>particles will hit the wire:</a:t>
              </a:r>
              <a:r>
                <a:rPr lang="en-US" sz="1600" dirty="0">
                  <a:latin typeface="Comic Sans MS" pitchFamily="66" charset="0"/>
                  <a:cs typeface="Times New Roman" pitchFamily="18" charset="0"/>
                </a:rPr>
                <a:t> </a:t>
              </a:r>
            </a:p>
            <a:p>
              <a:pPr eaLnBrk="0" hangingPunct="0">
                <a:spcBef>
                  <a:spcPct val="50000"/>
                </a:spcBef>
              </a:pPr>
              <a:endParaRPr lang="en-US" sz="1600" dirty="0">
                <a:cs typeface="Times New Roman" pitchFamily="18" charset="0"/>
              </a:endParaRPr>
            </a:p>
            <a:p>
              <a:pPr eaLnBrk="0" hangingPunct="0">
                <a:spcBef>
                  <a:spcPct val="50000"/>
                </a:spcBef>
              </a:pPr>
              <a:r>
                <a:rPr lang="en-US" sz="1600" dirty="0">
                  <a:cs typeface="Times New Roman" pitchFamily="18" charset="0"/>
                </a:rPr>
                <a:t> </a:t>
              </a:r>
            </a:p>
            <a:p>
              <a:pPr eaLnBrk="0" hangingPunct="0">
                <a:spcBef>
                  <a:spcPct val="50000"/>
                </a:spcBef>
              </a:pPr>
              <a:r>
                <a:rPr lang="en-US" sz="1600" dirty="0" smtClean="0">
                  <a:cs typeface="Times New Roman" pitchFamily="18" charset="0"/>
                </a:rPr>
                <a:t>(</a:t>
              </a:r>
              <a:r>
                <a:rPr lang="en-US" sz="1600" dirty="0">
                  <a:cs typeface="Times New Roman" pitchFamily="18" charset="0"/>
                </a:rPr>
                <a:t>see exercise WIRE2</a:t>
              </a:r>
              <a:r>
                <a:rPr lang="en-US" sz="1600" dirty="0" smtClean="0">
                  <a:cs typeface="Times New Roman" pitchFamily="18" charset="0"/>
                </a:rPr>
                <a:t>) | mean deflection angle</a:t>
              </a:r>
              <a:endParaRPr lang="en-US" sz="1600" dirty="0">
                <a:cs typeface="Times New Roman" pitchFamily="18" charset="0"/>
              </a:endParaRPr>
            </a:p>
            <a:p>
              <a:pPr eaLnBrk="0" hangingPunct="0">
                <a:spcBef>
                  <a:spcPct val="50000"/>
                </a:spcBef>
              </a:pPr>
              <a:r>
                <a:rPr lang="en-US" sz="1600" dirty="0">
                  <a:cs typeface="Times New Roman" pitchFamily="18" charset="0"/>
                </a:rPr>
                <a:t> </a:t>
              </a:r>
              <a:r>
                <a:rPr lang="en-US" sz="1400" dirty="0">
                  <a:solidFill>
                    <a:schemeClr val="accent2"/>
                  </a:solidFill>
                  <a:latin typeface="Comic Sans MS" pitchFamily="66" charset="0"/>
                  <a:cs typeface="Times New Roman" pitchFamily="18" charset="0"/>
                </a:rPr>
                <a:t>The resulting emittance blowup is </a:t>
              </a:r>
              <a:r>
                <a:rPr lang="en-US" sz="1400" dirty="0" smtClean="0">
                  <a:solidFill>
                    <a:schemeClr val="accent2"/>
                  </a:solidFill>
                  <a:latin typeface="Comic Sans MS" pitchFamily="66" charset="0"/>
                  <a:cs typeface="Times New Roman" pitchFamily="18" charset="0"/>
                </a:rPr>
                <a:t>than (7 GeV/c):</a:t>
              </a:r>
              <a:endParaRPr lang="en-US" sz="1400" dirty="0">
                <a:solidFill>
                  <a:schemeClr val="accent2"/>
                </a:solidFill>
                <a:latin typeface="Comic Sans MS" pitchFamily="66" charset="0"/>
                <a:cs typeface="Times New Roman" pitchFamily="18" charset="0"/>
              </a:endParaRPr>
            </a:p>
            <a:p>
              <a:pPr eaLnBrk="0" hangingPunct="0">
                <a:spcBef>
                  <a:spcPct val="50000"/>
                </a:spcBef>
              </a:pPr>
              <a:r>
                <a:rPr lang="en-US" sz="1600" dirty="0">
                  <a:solidFill>
                    <a:srgbClr val="0000FF"/>
                  </a:solidFill>
                  <a:cs typeface="Times New Roman" pitchFamily="18" charset="0"/>
                </a:rPr>
                <a:t> </a:t>
              </a:r>
            </a:p>
          </p:txBody>
        </p:sp>
      </p:grpSp>
      <p:grpSp>
        <p:nvGrpSpPr>
          <p:cNvPr id="35879" name="Group 39"/>
          <p:cNvGrpSpPr>
            <a:grpSpLocks/>
          </p:cNvGrpSpPr>
          <p:nvPr/>
        </p:nvGrpSpPr>
        <p:grpSpPr bwMode="auto">
          <a:xfrm>
            <a:off x="228600" y="4876800"/>
            <a:ext cx="1981200" cy="1676400"/>
            <a:chOff x="144" y="3072"/>
            <a:chExt cx="1248" cy="1056"/>
          </a:xfrm>
        </p:grpSpPr>
        <p:grpSp>
          <p:nvGrpSpPr>
            <p:cNvPr id="35874" name="Group 34"/>
            <p:cNvGrpSpPr>
              <a:grpSpLocks/>
            </p:cNvGrpSpPr>
            <p:nvPr/>
          </p:nvGrpSpPr>
          <p:grpSpPr bwMode="auto">
            <a:xfrm>
              <a:off x="144" y="3072"/>
              <a:ext cx="1230" cy="1000"/>
              <a:chOff x="144" y="3072"/>
              <a:chExt cx="1230" cy="1000"/>
            </a:xfrm>
          </p:grpSpPr>
          <p:graphicFrame>
            <p:nvGraphicFramePr>
              <p:cNvPr id="35875" name="Object 35"/>
              <p:cNvGraphicFramePr>
                <a:graphicFrameLocks noChangeAspect="1"/>
              </p:cNvGraphicFramePr>
              <p:nvPr/>
            </p:nvGraphicFramePr>
            <p:xfrm>
              <a:off x="144" y="3840"/>
              <a:ext cx="1230" cy="232"/>
            </p:xfrm>
            <a:graphic>
              <a:graphicData uri="http://schemas.openxmlformats.org/presentationml/2006/ole">
                <mc:AlternateContent xmlns:mc="http://schemas.openxmlformats.org/markup-compatibility/2006">
                  <mc:Choice xmlns:v="urn:schemas-microsoft-com:vml" Requires="v">
                    <p:oleObj spid="_x0000_s36321" name="Equation" r:id="rId14" imgW="1295280" imgH="241200" progId="Equation.3">
                      <p:embed/>
                    </p:oleObj>
                  </mc:Choice>
                  <mc:Fallback>
                    <p:oleObj name="Equation" r:id="rId14" imgW="1295280" imgH="241200" progId="Equation.3">
                      <p:embed/>
                      <p:pic>
                        <p:nvPicPr>
                          <p:cNvPr id="0" name="Object 3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4" y="3840"/>
                            <a:ext cx="1230" cy="2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876" name="Oval 36"/>
              <p:cNvSpPr>
                <a:spLocks noChangeArrowheads="1"/>
              </p:cNvSpPr>
              <p:nvPr/>
            </p:nvSpPr>
            <p:spPr bwMode="auto">
              <a:xfrm>
                <a:off x="816" y="3072"/>
                <a:ext cx="432" cy="336"/>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5877" name="Line 37"/>
              <p:cNvSpPr>
                <a:spLocks noChangeShapeType="1"/>
              </p:cNvSpPr>
              <p:nvPr/>
            </p:nvSpPr>
            <p:spPr bwMode="auto">
              <a:xfrm flipV="1">
                <a:off x="336" y="3360"/>
                <a:ext cx="528" cy="48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sp>
          <p:nvSpPr>
            <p:cNvPr id="35878" name="AutoShape 38">
              <a:hlinkClick r:id="rId16" action="ppaction://hlinksldjump" highlightClick="1"/>
            </p:cNvPr>
            <p:cNvSpPr>
              <a:spLocks noChangeArrowheads="1"/>
            </p:cNvSpPr>
            <p:nvPr/>
          </p:nvSpPr>
          <p:spPr bwMode="auto">
            <a:xfrm>
              <a:off x="144" y="4080"/>
              <a:ext cx="1248" cy="48"/>
            </a:xfrm>
            <a:prstGeom prst="actionButtonForwardNex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sp>
        <p:nvSpPr>
          <p:cNvPr id="2" name="Oval 1"/>
          <p:cNvSpPr/>
          <p:nvPr/>
        </p:nvSpPr>
        <p:spPr>
          <a:xfrm>
            <a:off x="7524328" y="2209800"/>
            <a:ext cx="971972"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2051720" y="3615035"/>
            <a:ext cx="2252339" cy="400110"/>
          </a:xfrm>
          <a:prstGeom prst="rect">
            <a:avLst/>
          </a:prstGeom>
          <a:noFill/>
          <a:ln>
            <a:solidFill>
              <a:schemeClr val="tx1"/>
            </a:solidFill>
          </a:ln>
        </p:spPr>
        <p:txBody>
          <a:bodyPr wrap="square" rtlCol="0">
            <a:spAutoFit/>
          </a:bodyPr>
          <a:lstStyle/>
          <a:p>
            <a:r>
              <a:rPr lang="en-US" sz="2000" dirty="0" smtClean="0"/>
              <a:t>=&gt; </a:t>
            </a:r>
            <a:r>
              <a:rPr lang="el-GR" sz="2000" dirty="0" smtClean="0"/>
              <a:t>Θ</a:t>
            </a:r>
            <a:r>
              <a:rPr lang="en-US" sz="2000" dirty="0" smtClean="0"/>
              <a:t> = </a:t>
            </a:r>
            <a:r>
              <a:rPr lang="el-GR" sz="2000" dirty="0" smtClean="0"/>
              <a:t>Ψ</a:t>
            </a:r>
            <a:r>
              <a:rPr lang="en-US" sz="2000" dirty="0" smtClean="0"/>
              <a:t> </a:t>
            </a:r>
            <a:r>
              <a:rPr lang="en-US" sz="2000" dirty="0" smtClean="0">
                <a:sym typeface="Symbol"/>
              </a:rPr>
              <a:t>▪ </a:t>
            </a:r>
            <a:r>
              <a:rPr lang="el-GR" sz="2000" dirty="0" smtClean="0">
                <a:sym typeface="Symbol"/>
              </a:rPr>
              <a:t>δΘ</a:t>
            </a:r>
            <a:r>
              <a:rPr lang="en-US" sz="2000" dirty="0" smtClean="0">
                <a:sym typeface="Symbol"/>
              </a:rPr>
              <a:t> </a:t>
            </a:r>
            <a:r>
              <a:rPr lang="en-US" sz="2000" dirty="0" smtClean="0"/>
              <a:t>≈ </a:t>
            </a:r>
            <a:r>
              <a:rPr lang="en-US" sz="2000" dirty="0"/>
              <a:t>y’</a:t>
            </a:r>
            <a:r>
              <a:rPr lang="en-US" sz="2000" dirty="0" smtClean="0">
                <a:sym typeface="Symbol"/>
              </a:rPr>
              <a:t> </a:t>
            </a:r>
            <a:r>
              <a:rPr lang="en-US" sz="2000" dirty="0" smtClean="0"/>
              <a:t> </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587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499"/>
                                          </p:stCondLst>
                                        </p:cTn>
                                        <p:tgtEl>
                                          <p:spTgt spid="358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ext Box 4"/>
          <p:cNvSpPr txBox="1">
            <a:spLocks noChangeArrowheads="1"/>
          </p:cNvSpPr>
          <p:nvPr/>
        </p:nvSpPr>
        <p:spPr bwMode="auto">
          <a:xfrm>
            <a:off x="468313" y="549275"/>
            <a:ext cx="8675687" cy="477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1800" b="1" u="sng" dirty="0">
                <a:cs typeface="Times New Roman" pitchFamily="18" charset="0"/>
                <a:sym typeface="Symbol" pitchFamily="18" charset="2"/>
              </a:rPr>
              <a:t>Heating of mirror:</a:t>
            </a:r>
          </a:p>
          <a:p>
            <a:pPr eaLnBrk="0" hangingPunct="0">
              <a:buFont typeface="Symbol" pitchFamily="18" charset="2"/>
              <a:buChar char="Þ"/>
            </a:pPr>
            <a:r>
              <a:rPr lang="en-US" sz="1800" dirty="0">
                <a:cs typeface="Times New Roman" pitchFamily="18" charset="0"/>
                <a:sym typeface="Symbol" pitchFamily="18" charset="2"/>
              </a:rPr>
              <a:t>total emitted Power per electron:</a:t>
            </a:r>
          </a:p>
          <a:p>
            <a:pPr eaLnBrk="0" hangingPunct="0">
              <a:buFont typeface="Symbol" pitchFamily="18" charset="2"/>
              <a:buChar char="Þ"/>
            </a:pPr>
            <a:endParaRPr lang="en-US" sz="1800" dirty="0">
              <a:cs typeface="Times New Roman" pitchFamily="18" charset="0"/>
              <a:sym typeface="Symbol" pitchFamily="18" charset="2"/>
            </a:endParaRPr>
          </a:p>
          <a:p>
            <a:pPr eaLnBrk="0" hangingPunct="0"/>
            <a:endParaRPr lang="en-US" sz="1800" dirty="0">
              <a:cs typeface="Times New Roman" pitchFamily="18" charset="0"/>
              <a:sym typeface="Symbol" pitchFamily="18" charset="2"/>
            </a:endParaRPr>
          </a:p>
          <a:p>
            <a:pPr eaLnBrk="0" hangingPunct="0"/>
            <a:endParaRPr lang="en-US" sz="1800" dirty="0">
              <a:cs typeface="Times New Roman" pitchFamily="18" charset="0"/>
              <a:sym typeface="Symbol" pitchFamily="18" charset="2"/>
            </a:endParaRPr>
          </a:p>
          <a:p>
            <a:pPr eaLnBrk="0" hangingPunct="0"/>
            <a:endParaRPr lang="en-US" sz="1800" dirty="0">
              <a:cs typeface="Times New Roman" pitchFamily="18" charset="0"/>
              <a:sym typeface="Symbol" pitchFamily="18" charset="2"/>
            </a:endParaRPr>
          </a:p>
          <a:p>
            <a:pPr eaLnBrk="0" hangingPunct="0"/>
            <a:endParaRPr lang="en-US" sz="1800" dirty="0">
              <a:cs typeface="Times New Roman" pitchFamily="18" charset="0"/>
              <a:sym typeface="Symbol" pitchFamily="18" charset="2"/>
            </a:endParaRPr>
          </a:p>
          <a:p>
            <a:pPr eaLnBrk="0" hangingPunct="0"/>
            <a:endParaRPr lang="en-US" sz="1800" dirty="0">
              <a:cs typeface="Times New Roman" pitchFamily="18" charset="0"/>
              <a:sym typeface="Symbol" pitchFamily="18" charset="2"/>
            </a:endParaRPr>
          </a:p>
          <a:p>
            <a:pPr eaLnBrk="0" hangingPunct="0"/>
            <a:endParaRPr lang="en-US" sz="1800" dirty="0">
              <a:cs typeface="Times New Roman" pitchFamily="18" charset="0"/>
              <a:sym typeface="Symbol" pitchFamily="18" charset="2"/>
            </a:endParaRPr>
          </a:p>
          <a:p>
            <a:pPr eaLnBrk="0" hangingPunct="0"/>
            <a:r>
              <a:rPr lang="en-US" sz="1800" dirty="0">
                <a:cs typeface="Times New Roman" pitchFamily="18" charset="0"/>
                <a:sym typeface="Symbol" pitchFamily="18" charset="2"/>
              </a:rPr>
              <a:t>total Power of 46 mA circulating electrons at 27 </a:t>
            </a:r>
            <a:r>
              <a:rPr lang="en-US" sz="1800" dirty="0" err="1">
                <a:cs typeface="Times New Roman" pitchFamily="18" charset="0"/>
                <a:sym typeface="Symbol" pitchFamily="18" charset="2"/>
              </a:rPr>
              <a:t>GeV</a:t>
            </a:r>
            <a:r>
              <a:rPr lang="en-US" sz="1800" dirty="0">
                <a:cs typeface="Times New Roman" pitchFamily="18" charset="0"/>
                <a:sym typeface="Symbol" pitchFamily="18" charset="2"/>
              </a:rPr>
              <a:t> (Number of electrons N</a:t>
            </a:r>
            <a:r>
              <a:rPr lang="en-US" sz="1800" baseline="-30000" dirty="0">
                <a:cs typeface="Times New Roman" pitchFamily="18" charset="0"/>
                <a:sym typeface="Symbol" pitchFamily="18" charset="2"/>
              </a:rPr>
              <a:t>e</a:t>
            </a:r>
            <a:r>
              <a:rPr lang="en-US" sz="1800" dirty="0">
                <a:cs typeface="Times New Roman" pitchFamily="18" charset="0"/>
                <a:sym typeface="Symbol" pitchFamily="18" charset="2"/>
              </a:rPr>
              <a:t> = 6 · 10</a:t>
            </a:r>
            <a:r>
              <a:rPr lang="en-US" sz="1800" baseline="30000" dirty="0">
                <a:cs typeface="Times New Roman" pitchFamily="18" charset="0"/>
                <a:sym typeface="Symbol" pitchFamily="18" charset="2"/>
              </a:rPr>
              <a:t>12</a:t>
            </a:r>
            <a:r>
              <a:rPr lang="en-US" sz="1800" dirty="0">
                <a:cs typeface="Times New Roman" pitchFamily="18" charset="0"/>
                <a:sym typeface="Symbol" pitchFamily="18" charset="2"/>
              </a:rPr>
              <a:t>)</a:t>
            </a:r>
          </a:p>
          <a:p>
            <a:pPr eaLnBrk="0" hangingPunct="0"/>
            <a:endParaRPr lang="en-US" sz="1800" b="1" dirty="0">
              <a:cs typeface="Times New Roman" pitchFamily="18" charset="0"/>
              <a:sym typeface="Symbol" pitchFamily="18" charset="2"/>
            </a:endParaRPr>
          </a:p>
          <a:p>
            <a:pPr eaLnBrk="0" hangingPunct="0"/>
            <a:r>
              <a:rPr lang="en-US" b="1" dirty="0" err="1">
                <a:cs typeface="Times New Roman" pitchFamily="18" charset="0"/>
                <a:sym typeface="Symbol" pitchFamily="18" charset="2"/>
              </a:rPr>
              <a:t>P</a:t>
            </a:r>
            <a:r>
              <a:rPr lang="en-US" b="1" baseline="-30000" dirty="0" err="1">
                <a:cs typeface="Times New Roman" pitchFamily="18" charset="0"/>
                <a:sym typeface="Symbol" pitchFamily="18" charset="2"/>
              </a:rPr>
              <a:t>tot</a:t>
            </a:r>
            <a:r>
              <a:rPr lang="en-US" b="1" dirty="0">
                <a:cs typeface="Times New Roman" pitchFamily="18" charset="0"/>
                <a:sym typeface="Symbol" pitchFamily="18" charset="2"/>
              </a:rPr>
              <a:t> = 6 · 10</a:t>
            </a:r>
            <a:r>
              <a:rPr lang="en-US" b="1" baseline="30000" dirty="0">
                <a:cs typeface="Times New Roman" pitchFamily="18" charset="0"/>
                <a:sym typeface="Symbol" pitchFamily="18" charset="2"/>
              </a:rPr>
              <a:t>6  </a:t>
            </a:r>
            <a:r>
              <a:rPr lang="en-US" b="1" dirty="0">
                <a:cs typeface="Times New Roman" pitchFamily="18" charset="0"/>
                <a:sym typeface="Symbol" pitchFamily="18" charset="2"/>
              </a:rPr>
              <a:t>W</a:t>
            </a:r>
            <a:r>
              <a:rPr lang="en-US" dirty="0">
                <a:cs typeface="Times New Roman" pitchFamily="18" charset="0"/>
                <a:sym typeface="Symbol" pitchFamily="18" charset="2"/>
              </a:rPr>
              <a:t> </a:t>
            </a:r>
          </a:p>
          <a:p>
            <a:pPr eaLnBrk="0" hangingPunct="0"/>
            <a:endParaRPr lang="en-US" sz="1800" dirty="0">
              <a:cs typeface="Times New Roman" pitchFamily="18" charset="0"/>
              <a:sym typeface="Symbol" pitchFamily="18" charset="2"/>
            </a:endParaRPr>
          </a:p>
          <a:p>
            <a:pPr eaLnBrk="0" hangingPunct="0"/>
            <a:r>
              <a:rPr lang="en-US" sz="1800" dirty="0">
                <a:cs typeface="Times New Roman" pitchFamily="18" charset="0"/>
                <a:sym typeface="Symbol" pitchFamily="18" charset="2"/>
              </a:rPr>
              <a:t>The mirror will get </a:t>
            </a:r>
            <a:r>
              <a:rPr lang="en-US" sz="1800" dirty="0" err="1">
                <a:cs typeface="Times New Roman" pitchFamily="18" charset="0"/>
                <a:sym typeface="Symbol" pitchFamily="18" charset="2"/>
              </a:rPr>
              <a:t>P</a:t>
            </a:r>
            <a:r>
              <a:rPr lang="en-US" sz="1800" baseline="-30000" dirty="0" err="1">
                <a:cs typeface="Times New Roman" pitchFamily="18" charset="0"/>
                <a:sym typeface="Symbol" pitchFamily="18" charset="2"/>
              </a:rPr>
              <a:t>tot</a:t>
            </a:r>
            <a:r>
              <a:rPr lang="en-US" sz="1800" dirty="0">
                <a:cs typeface="Times New Roman" pitchFamily="18" charset="0"/>
                <a:sym typeface="Symbol" pitchFamily="18" charset="2"/>
              </a:rPr>
              <a:t> * Θ / (2 </a:t>
            </a:r>
            <a:r>
              <a:rPr lang="en-US" sz="1800" dirty="0">
                <a:latin typeface="Symbol" pitchFamily="18" charset="2"/>
                <a:cs typeface="Times New Roman" pitchFamily="18" charset="0"/>
                <a:sym typeface="Symbol" pitchFamily="18" charset="2"/>
              </a:rPr>
              <a:t>p)</a:t>
            </a:r>
            <a:r>
              <a:rPr lang="en-US" sz="1800" dirty="0">
                <a:cs typeface="Times New Roman" pitchFamily="18" charset="0"/>
                <a:sym typeface="Symbol" pitchFamily="18" charset="2"/>
              </a:rPr>
              <a:t> =  </a:t>
            </a:r>
            <a:r>
              <a:rPr lang="en-US" sz="1800" b="1" dirty="0">
                <a:cs typeface="Times New Roman" pitchFamily="18" charset="0"/>
                <a:sym typeface="Symbol" pitchFamily="18" charset="2"/>
              </a:rPr>
              <a:t>1600 W</a:t>
            </a:r>
            <a:r>
              <a:rPr lang="en-US" sz="1800" dirty="0">
                <a:cs typeface="Times New Roman" pitchFamily="18" charset="0"/>
                <a:sym typeface="Symbol" pitchFamily="18" charset="2"/>
              </a:rPr>
              <a:t> (Integral over all wavelength!!!)</a:t>
            </a:r>
          </a:p>
          <a:p>
            <a:pPr eaLnBrk="0" hangingPunct="0"/>
            <a:endParaRPr lang="en-US" sz="1800" dirty="0">
              <a:cs typeface="Times New Roman" pitchFamily="18" charset="0"/>
              <a:sym typeface="Symbol" pitchFamily="18" charset="2"/>
            </a:endParaRPr>
          </a:p>
          <a:p>
            <a:pPr eaLnBrk="0" hangingPunct="0"/>
            <a:r>
              <a:rPr lang="en-US" sz="2800" b="1" dirty="0">
                <a:solidFill>
                  <a:schemeClr val="accent2"/>
                </a:solidFill>
                <a:latin typeface="Comic Sans MS" pitchFamily="66" charset="0"/>
                <a:cs typeface="Times New Roman" pitchFamily="18" charset="0"/>
                <a:sym typeface="Symbol" pitchFamily="18" charset="2"/>
              </a:rPr>
              <a:t>Solutions?</a:t>
            </a:r>
          </a:p>
        </p:txBody>
      </p:sp>
      <p:graphicFrame>
        <p:nvGraphicFramePr>
          <p:cNvPr id="17411" name="Object 3"/>
          <p:cNvGraphicFramePr>
            <a:graphicFrameLocks noChangeAspect="1"/>
          </p:cNvGraphicFramePr>
          <p:nvPr/>
        </p:nvGraphicFramePr>
        <p:xfrm>
          <a:off x="971550" y="1628775"/>
          <a:ext cx="1622425" cy="877888"/>
        </p:xfrm>
        <a:graphic>
          <a:graphicData uri="http://schemas.openxmlformats.org/presentationml/2006/ole">
            <mc:AlternateContent xmlns:mc="http://schemas.openxmlformats.org/markup-compatibility/2006">
              <mc:Choice xmlns:v="urn:schemas-microsoft-com:vml" Requires="v">
                <p:oleObj spid="_x0000_s148566" r:id="rId4" imgW="800100" imgH="457200" progId="Equation.3">
                  <p:embed/>
                </p:oleObj>
              </mc:Choice>
              <mc:Fallback>
                <p:oleObj r:id="rId4" imgW="800100" imgH="4572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550" y="1628775"/>
                        <a:ext cx="1622425" cy="877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8482" name="Text Box 2"/>
          <p:cNvSpPr txBox="1">
            <a:spLocks noChangeArrowheads="1"/>
          </p:cNvSpPr>
          <p:nvPr/>
        </p:nvSpPr>
        <p:spPr bwMode="auto">
          <a:xfrm>
            <a:off x="323850" y="5373688"/>
            <a:ext cx="723582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dirty="0">
                <a:sym typeface="Symbol" pitchFamily="18" charset="2"/>
              </a:rPr>
              <a:t>=&gt; mirror is moveable, mirror has to be cooled </a:t>
            </a:r>
          </a:p>
          <a:p>
            <a:r>
              <a:rPr lang="en-US" sz="1800" dirty="0">
                <a:sym typeface="Symbol" pitchFamily="18" charset="2"/>
              </a:rPr>
              <a:t> Material with low Z is nearly not visible for short wavelength =&gt; Beryllium </a:t>
            </a:r>
          </a:p>
          <a:p>
            <a:r>
              <a:rPr lang="en-US" sz="1800" dirty="0"/>
              <a:t> Still 100 W on mirror in </a:t>
            </a:r>
            <a:r>
              <a:rPr lang="en-US" sz="1800" dirty="0" err="1"/>
              <a:t>HERAe</a:t>
            </a:r>
            <a:r>
              <a:rPr lang="en-US" sz="1800" dirty="0"/>
              <a:t> </a:t>
            </a:r>
          </a:p>
          <a:p>
            <a:r>
              <a:rPr lang="en-US" sz="1800" b="1" dirty="0">
                <a:solidFill>
                  <a:srgbClr val="FF0000"/>
                </a:solidFill>
              </a:rPr>
              <a:t> not sufficient to prevent image distortion</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84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974725" y="269875"/>
            <a:ext cx="755808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t>D. Möhl, Sources of emittance growth (also P. Bryant;  </a:t>
            </a:r>
          </a:p>
          <a:p>
            <a:r>
              <a:rPr lang="en-GB"/>
              <a:t>                                         CAS, Beam transfer lines):</a:t>
            </a:r>
          </a:p>
          <a:p>
            <a:endParaRPr lang="en-GB"/>
          </a:p>
        </p:txBody>
      </p:sp>
      <p:graphicFrame>
        <p:nvGraphicFramePr>
          <p:cNvPr id="57347" name="Object 3"/>
          <p:cNvGraphicFramePr>
            <a:graphicFrameLocks noChangeAspect="1"/>
          </p:cNvGraphicFramePr>
          <p:nvPr/>
        </p:nvGraphicFramePr>
        <p:xfrm>
          <a:off x="900113" y="908050"/>
          <a:ext cx="1798637" cy="596900"/>
        </p:xfrm>
        <a:graphic>
          <a:graphicData uri="http://schemas.openxmlformats.org/presentationml/2006/ole">
            <mc:AlternateContent xmlns:mc="http://schemas.openxmlformats.org/markup-compatibility/2006">
              <mc:Choice xmlns:v="urn:schemas-microsoft-com:vml" Requires="v">
                <p:oleObj spid="_x0000_s142587" name="Equation" r:id="rId4" imgW="1193760" imgH="393480" progId="Equation.3">
                  <p:embed/>
                </p:oleObj>
              </mc:Choice>
              <mc:Fallback>
                <p:oleObj name="Equation" r:id="rId4" imgW="1193760" imgH="39348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113" y="908050"/>
                        <a:ext cx="1798637" cy="5969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7348" name="Line 4"/>
          <p:cNvSpPr>
            <a:spLocks noChangeShapeType="1"/>
          </p:cNvSpPr>
          <p:nvPr/>
        </p:nvSpPr>
        <p:spPr bwMode="auto">
          <a:xfrm flipH="1" flipV="1">
            <a:off x="1524000" y="1295400"/>
            <a:ext cx="384175" cy="1557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57349" name="Text Box 5"/>
          <p:cNvSpPr txBox="1">
            <a:spLocks noChangeArrowheads="1"/>
          </p:cNvSpPr>
          <p:nvPr/>
        </p:nvSpPr>
        <p:spPr bwMode="auto">
          <a:xfrm>
            <a:off x="1908175" y="2565400"/>
            <a:ext cx="383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Unit of phase space emittance</a:t>
            </a:r>
            <a:endParaRPr lang="en-GB"/>
          </a:p>
        </p:txBody>
      </p:sp>
      <p:sp>
        <p:nvSpPr>
          <p:cNvPr id="57350" name="Text Box 6"/>
          <p:cNvSpPr txBox="1">
            <a:spLocks noChangeArrowheads="1"/>
          </p:cNvSpPr>
          <p:nvPr/>
        </p:nvSpPr>
        <p:spPr bwMode="auto">
          <a:xfrm>
            <a:off x="2117725" y="2098675"/>
            <a:ext cx="4581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Averaging  over all Betatron-phases</a:t>
            </a:r>
            <a:endParaRPr lang="en-GB"/>
          </a:p>
        </p:txBody>
      </p:sp>
      <p:sp>
        <p:nvSpPr>
          <p:cNvPr id="57351" name="Line 7"/>
          <p:cNvSpPr>
            <a:spLocks noChangeShapeType="1"/>
          </p:cNvSpPr>
          <p:nvPr/>
        </p:nvSpPr>
        <p:spPr bwMode="auto">
          <a:xfrm flipH="1" flipV="1">
            <a:off x="1752600" y="1447800"/>
            <a:ext cx="45720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aphicFrame>
        <p:nvGraphicFramePr>
          <p:cNvPr id="57353" name="Object 9"/>
          <p:cNvGraphicFramePr>
            <a:graphicFrameLocks noChangeAspect="1"/>
          </p:cNvGraphicFramePr>
          <p:nvPr/>
        </p:nvGraphicFramePr>
        <p:xfrm>
          <a:off x="971550" y="4365625"/>
          <a:ext cx="1798638" cy="596900"/>
        </p:xfrm>
        <a:graphic>
          <a:graphicData uri="http://schemas.openxmlformats.org/presentationml/2006/ole">
            <mc:AlternateContent xmlns:mc="http://schemas.openxmlformats.org/markup-compatibility/2006">
              <mc:Choice xmlns:v="urn:schemas-microsoft-com:vml" Requires="v">
                <p:oleObj spid="_x0000_s142588" name="Equation" r:id="rId6" imgW="1193760" imgH="393480" progId="Equation.3">
                  <p:embed/>
                </p:oleObj>
              </mc:Choice>
              <mc:Fallback>
                <p:oleObj name="Equation" r:id="rId6" imgW="1193760" imgH="393480" progId="Equation.3">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1550" y="4365625"/>
                        <a:ext cx="1798638" cy="5969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7354" name="Text Box 10"/>
          <p:cNvSpPr txBox="1">
            <a:spLocks noChangeArrowheads="1"/>
          </p:cNvSpPr>
          <p:nvPr/>
        </p:nvSpPr>
        <p:spPr bwMode="auto">
          <a:xfrm>
            <a:off x="879475" y="3376613"/>
            <a:ext cx="3722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 Giovannozzi (CAS 2005)</a:t>
            </a:r>
            <a:endParaRPr lang="en-GB"/>
          </a:p>
        </p:txBody>
      </p:sp>
      <p:sp>
        <p:nvSpPr>
          <p:cNvPr id="57355" name="Line 11"/>
          <p:cNvSpPr>
            <a:spLocks noChangeShapeType="1"/>
          </p:cNvSpPr>
          <p:nvPr/>
        </p:nvSpPr>
        <p:spPr bwMode="auto">
          <a:xfrm>
            <a:off x="611188" y="3213100"/>
            <a:ext cx="79216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aphicFrame>
        <p:nvGraphicFramePr>
          <p:cNvPr id="142338" name="Object 2"/>
          <p:cNvGraphicFramePr>
            <a:graphicFrameLocks noChangeAspect="1"/>
          </p:cNvGraphicFramePr>
          <p:nvPr/>
        </p:nvGraphicFramePr>
        <p:xfrm>
          <a:off x="5076825" y="4365625"/>
          <a:ext cx="1722438" cy="596900"/>
        </p:xfrm>
        <a:graphic>
          <a:graphicData uri="http://schemas.openxmlformats.org/presentationml/2006/ole">
            <mc:AlternateContent xmlns:mc="http://schemas.openxmlformats.org/markup-compatibility/2006">
              <mc:Choice xmlns:v="urn:schemas-microsoft-com:vml" Requires="v">
                <p:oleObj spid="_x0000_s142589" name="Equation" r:id="rId8" imgW="1143000" imgH="393480" progId="Equation.3">
                  <p:embed/>
                </p:oleObj>
              </mc:Choice>
              <mc:Fallback>
                <p:oleObj name="Equation" r:id="rId8" imgW="1143000" imgH="393480" progId="Equation.3">
                  <p:embed/>
                  <p:pic>
                    <p:nvPicPr>
                      <p:cNvPr id="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76825" y="4365625"/>
                        <a:ext cx="1722438" cy="5969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2339" name="Line 3"/>
          <p:cNvSpPr>
            <a:spLocks noChangeShapeType="1"/>
          </p:cNvSpPr>
          <p:nvPr/>
        </p:nvSpPr>
        <p:spPr bwMode="auto">
          <a:xfrm>
            <a:off x="4643438" y="3213100"/>
            <a:ext cx="0" cy="3644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42340" name="Text Box 4"/>
          <p:cNvSpPr txBox="1">
            <a:spLocks noChangeArrowheads="1"/>
          </p:cNvSpPr>
          <p:nvPr/>
        </p:nvSpPr>
        <p:spPr bwMode="auto">
          <a:xfrm>
            <a:off x="4911725" y="3376613"/>
            <a:ext cx="405288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t>D. Möhl, Sources of emittance growth, 2007:</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a:hlinkClick r:id="rId4" action="ppaction://hlinksldjump" highlightClick="1"/>
          </p:cNvPr>
          <p:cNvSpPr>
            <a:spLocks noChangeArrowheads="1"/>
          </p:cNvSpPr>
          <p:nvPr/>
        </p:nvSpPr>
        <p:spPr bwMode="auto">
          <a:xfrm>
            <a:off x="8316416" y="6381328"/>
            <a:ext cx="685800" cy="389586"/>
          </a:xfrm>
          <a:prstGeom prst="actionButtonBackPreviou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4" name="TextBox 3"/>
          <p:cNvSpPr txBox="1"/>
          <p:nvPr/>
        </p:nvSpPr>
        <p:spPr>
          <a:xfrm>
            <a:off x="2291203" y="615277"/>
            <a:ext cx="4326569" cy="461665"/>
          </a:xfrm>
          <a:prstGeom prst="rect">
            <a:avLst/>
          </a:prstGeom>
          <a:noFill/>
        </p:spPr>
        <p:txBody>
          <a:bodyPr wrap="none" rtlCol="0">
            <a:spAutoFit/>
          </a:bodyPr>
          <a:lstStyle/>
          <a:p>
            <a:r>
              <a:rPr lang="en-US" dirty="0" smtClean="0"/>
              <a:t>The End of Wire Scanner Session</a:t>
            </a:r>
            <a:endParaRPr lang="de-DE" dirty="0"/>
          </a:p>
        </p:txBody>
      </p:sp>
      <p:pic>
        <p:nvPicPr>
          <p:cNvPr id="6" name="wirescanner.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24966" y="1556792"/>
            <a:ext cx="8134350" cy="4572000"/>
          </a:xfrm>
          <a:prstGeom prst="rect">
            <a:avLst/>
          </a:prstGeom>
        </p:spPr>
      </p:pic>
    </p:spTree>
    <p:extLst>
      <p:ext uri="{BB962C8B-B14F-4D97-AF65-F5344CB8AC3E}">
        <p14:creationId xmlns:p14="http://schemas.microsoft.com/office/powerpoint/2010/main" val="214913301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9672" y="1772816"/>
            <a:ext cx="5688632" cy="1200329"/>
          </a:xfrm>
          <a:prstGeom prst="rect">
            <a:avLst/>
          </a:prstGeom>
          <a:noFill/>
        </p:spPr>
        <p:txBody>
          <a:bodyPr wrap="square" rtlCol="0">
            <a:spAutoFit/>
          </a:bodyPr>
          <a:lstStyle/>
          <a:p>
            <a:r>
              <a:rPr lang="en-GB" sz="7200" dirty="0" smtClean="0"/>
              <a:t>Reserve Slides</a:t>
            </a:r>
            <a:endParaRPr lang="en-GB" sz="7200" dirty="0"/>
          </a:p>
        </p:txBody>
      </p:sp>
    </p:spTree>
    <p:extLst>
      <p:ext uri="{BB962C8B-B14F-4D97-AF65-F5344CB8AC3E}">
        <p14:creationId xmlns:p14="http://schemas.microsoft.com/office/powerpoint/2010/main" val="165054634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292100" y="103188"/>
            <a:ext cx="8520113" cy="544512"/>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de-DE" sz="3600" kern="0" dirty="0" smtClean="0"/>
              <a:t>XFEL-Screens (ca. 50 </a:t>
            </a:r>
            <a:r>
              <a:rPr lang="de-DE" sz="3600" kern="0" dirty="0" err="1" smtClean="0"/>
              <a:t>Stations</a:t>
            </a:r>
            <a:r>
              <a:rPr lang="de-DE" sz="3600" kern="0" dirty="0" smtClean="0"/>
              <a:t>)</a:t>
            </a:r>
            <a:endParaRPr lang="de-DE" sz="3600" kern="0" dirty="0"/>
          </a:p>
        </p:txBody>
      </p:sp>
      <p:sp>
        <p:nvSpPr>
          <p:cNvPr id="6" name="Foliennummernplatzhalter 1"/>
          <p:cNvSpPr txBox="1">
            <a:spLocks/>
          </p:cNvSpPr>
          <p:nvPr/>
        </p:nvSpPr>
        <p:spPr>
          <a:xfrm>
            <a:off x="8442325" y="114300"/>
            <a:ext cx="576263" cy="911225"/>
          </a:xfrm>
          <a:prstGeom prst="rect">
            <a:avLst/>
          </a:prstGeom>
          <a:noFill/>
        </p:spPr>
        <p:txBody>
          <a:bodyPr/>
          <a:lstStyle>
            <a:defPPr>
              <a:defRPr lang="en-GB"/>
            </a:defPPr>
            <a:lvl1pPr algn="l" rtl="0" eaLnBrk="0" fontAlgn="base" hangingPunct="0">
              <a:spcBef>
                <a:spcPct val="0"/>
              </a:spcBef>
              <a:spcAft>
                <a:spcPct val="0"/>
              </a:spcAft>
              <a:defRPr sz="900" kern="1200">
                <a:solidFill>
                  <a:schemeClr val="tx1"/>
                </a:solidFill>
                <a:latin typeface="Arial" charset="0"/>
                <a:ea typeface="ＭＳ Ｐゴシック" pitchFamily="112" charset="-128"/>
                <a:cs typeface="+mn-cs"/>
              </a:defRPr>
            </a:lvl1pPr>
            <a:lvl2pPr marL="742950" indent="-285750" algn="l" rtl="0" eaLnBrk="0" fontAlgn="base" hangingPunct="0">
              <a:spcBef>
                <a:spcPct val="0"/>
              </a:spcBef>
              <a:spcAft>
                <a:spcPct val="0"/>
              </a:spcAft>
              <a:defRPr sz="900" kern="1200">
                <a:solidFill>
                  <a:schemeClr val="tx1"/>
                </a:solidFill>
                <a:latin typeface="Arial" charset="0"/>
                <a:ea typeface="ＭＳ Ｐゴシック" pitchFamily="112" charset="-128"/>
                <a:cs typeface="+mn-cs"/>
              </a:defRPr>
            </a:lvl2pPr>
            <a:lvl3pPr marL="1143000" indent="-228600" algn="l" rtl="0" eaLnBrk="0" fontAlgn="base" hangingPunct="0">
              <a:spcBef>
                <a:spcPct val="0"/>
              </a:spcBef>
              <a:spcAft>
                <a:spcPct val="0"/>
              </a:spcAft>
              <a:defRPr sz="900" kern="1200">
                <a:solidFill>
                  <a:schemeClr val="tx1"/>
                </a:solidFill>
                <a:latin typeface="Arial" charset="0"/>
                <a:ea typeface="ＭＳ Ｐゴシック" pitchFamily="112" charset="-128"/>
                <a:cs typeface="+mn-cs"/>
              </a:defRPr>
            </a:lvl3pPr>
            <a:lvl4pPr marL="1600200" indent="-228600" algn="l" rtl="0" eaLnBrk="0" fontAlgn="base" hangingPunct="0">
              <a:spcBef>
                <a:spcPct val="0"/>
              </a:spcBef>
              <a:spcAft>
                <a:spcPct val="0"/>
              </a:spcAft>
              <a:defRPr sz="900" kern="1200">
                <a:solidFill>
                  <a:schemeClr val="tx1"/>
                </a:solidFill>
                <a:latin typeface="Arial" charset="0"/>
                <a:ea typeface="ＭＳ Ｐゴシック" pitchFamily="112" charset="-128"/>
                <a:cs typeface="+mn-cs"/>
              </a:defRPr>
            </a:lvl4pPr>
            <a:lvl5pPr marL="2057400" indent="-228600" algn="l" rtl="0" eaLnBrk="0" fontAlgn="base" hangingPunct="0">
              <a:spcBef>
                <a:spcPct val="0"/>
              </a:spcBef>
              <a:spcAft>
                <a:spcPct val="0"/>
              </a:spcAft>
              <a:defRPr sz="900" kern="1200">
                <a:solidFill>
                  <a:schemeClr val="tx1"/>
                </a:solidFill>
                <a:latin typeface="Arial" charset="0"/>
                <a:ea typeface="ＭＳ Ｐゴシック" pitchFamily="112" charset="-128"/>
                <a:cs typeface="+mn-cs"/>
              </a:defRPr>
            </a:lvl5pPr>
            <a:lvl6pPr marL="2514600" indent="-228600" algn="l" defTabSz="914400" rtl="0" eaLnBrk="0" fontAlgn="base" latinLnBrk="0" hangingPunct="0">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6pPr>
            <a:lvl7pPr marL="2971800" indent="-228600" algn="l" defTabSz="914400" rtl="0" eaLnBrk="0" fontAlgn="base" latinLnBrk="0" hangingPunct="0">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7pPr>
            <a:lvl8pPr marL="3429000" indent="-228600" algn="l" defTabSz="914400" rtl="0" eaLnBrk="0" fontAlgn="base" latinLnBrk="0" hangingPunct="0">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8pPr>
            <a:lvl9pPr marL="3886200" indent="-228600" algn="l" defTabSz="914400" rtl="0" eaLnBrk="0" fontAlgn="base" latinLnBrk="0" hangingPunct="0">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9pPr>
          </a:lstStyle>
          <a:p>
            <a:fld id="{6DE63F45-74F6-4C1A-A3B4-1C9D600ED0CA}" type="slidenum">
              <a:rPr lang="en-GB" sz="1000" smtClean="0">
                <a:solidFill>
                  <a:schemeClr val="bg1"/>
                </a:solidFill>
                <a:ea typeface="Geneva" pitchFamily="1" charset="-128"/>
              </a:rPr>
              <a:pPr/>
              <a:t>63</a:t>
            </a:fld>
            <a:endParaRPr lang="en-GB" sz="1000" smtClean="0">
              <a:solidFill>
                <a:schemeClr val="bg1"/>
              </a:solidFill>
              <a:ea typeface="Geneva" pitchFamily="1" charset="-128"/>
            </a:endParaRPr>
          </a:p>
        </p:txBody>
      </p:sp>
      <p:pic>
        <p:nvPicPr>
          <p:cNvPr id="7" name="Picture 4" descr="Folie4"/>
          <p:cNvPicPr>
            <a:picLocks noChangeAspect="1" noChangeArrowheads="1"/>
          </p:cNvPicPr>
          <p:nvPr/>
        </p:nvPicPr>
        <p:blipFill>
          <a:blip r:embed="rId3">
            <a:extLst>
              <a:ext uri="{28A0092B-C50C-407E-A947-70E740481C1C}">
                <a14:useLocalDpi xmlns:a14="http://schemas.microsoft.com/office/drawing/2010/main" val="0"/>
              </a:ext>
            </a:extLst>
          </a:blip>
          <a:srcRect l="19995" t="33321" r="34970" b="28362"/>
          <a:stretch>
            <a:fillRect/>
          </a:stretch>
        </p:blipFill>
        <p:spPr bwMode="auto">
          <a:xfrm>
            <a:off x="6040304" y="895794"/>
            <a:ext cx="2980014" cy="206304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8" name="Text Box 9"/>
          <p:cNvSpPr txBox="1">
            <a:spLocks noChangeArrowheads="1"/>
          </p:cNvSpPr>
          <p:nvPr/>
        </p:nvSpPr>
        <p:spPr bwMode="auto">
          <a:xfrm>
            <a:off x="49935" y="904997"/>
            <a:ext cx="2950797" cy="20313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hangingPunct="1"/>
            <a:r>
              <a:rPr lang="en-US" sz="1800" dirty="0" smtClean="0"/>
              <a:t>Idea 1</a:t>
            </a:r>
            <a:r>
              <a:rPr lang="en-US" sz="1800" dirty="0"/>
              <a:t>: </a:t>
            </a:r>
            <a:r>
              <a:rPr lang="en-US" sz="1800" dirty="0" smtClean="0"/>
              <a:t>90</a:t>
            </a:r>
            <a:r>
              <a:rPr lang="en-US" sz="1800" baseline="30000" dirty="0" smtClean="0"/>
              <a:t>0 </a:t>
            </a:r>
            <a:r>
              <a:rPr lang="en-US" sz="1800" dirty="0" smtClean="0"/>
              <a:t>/45</a:t>
            </a:r>
            <a:r>
              <a:rPr lang="en-US" sz="1800" baseline="30000" dirty="0" smtClean="0"/>
              <a:t>0</a:t>
            </a:r>
            <a:r>
              <a:rPr lang="en-US" sz="1800" dirty="0" smtClean="0"/>
              <a:t> </a:t>
            </a:r>
            <a:r>
              <a:rPr lang="en-US" sz="1800" dirty="0" err="1" smtClean="0"/>
              <a:t>Geometrie</a:t>
            </a:r>
            <a:r>
              <a:rPr lang="en-US" sz="1800" dirty="0" smtClean="0"/>
              <a:t> for removing (C)OTR </a:t>
            </a:r>
          </a:p>
          <a:p>
            <a:pPr eaLnBrk="1" hangingPunct="1"/>
            <a:endParaRPr lang="en-US" sz="1800" dirty="0"/>
          </a:p>
          <a:p>
            <a:pPr eaLnBrk="1" hangingPunct="1"/>
            <a:r>
              <a:rPr lang="en-US" sz="1800" dirty="0" smtClean="0"/>
              <a:t>Idea 2: “</a:t>
            </a:r>
            <a:r>
              <a:rPr lang="en-US" sz="1800" dirty="0" err="1" smtClean="0"/>
              <a:t>Scheimpflug</a:t>
            </a:r>
            <a:r>
              <a:rPr lang="en-US" sz="1800" dirty="0" smtClean="0"/>
              <a:t>” </a:t>
            </a:r>
            <a:r>
              <a:rPr lang="en-US" sz="1800" dirty="0" err="1" smtClean="0"/>
              <a:t>Prinziple</a:t>
            </a:r>
            <a:r>
              <a:rPr lang="en-US" sz="1800" dirty="0" smtClean="0"/>
              <a:t> from Large-Picture-Photography to remove depth-of-field</a:t>
            </a:r>
            <a:endParaRPr lang="en-US" sz="1800" dirty="0"/>
          </a:p>
        </p:txBody>
      </p:sp>
      <p:pic>
        <p:nvPicPr>
          <p:cNvPr id="9"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1131" y="3163883"/>
            <a:ext cx="4369187" cy="2216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descr="Linhof_M679cs"/>
          <p:cNvPicPr>
            <a:picLocks noChangeAspect="1" noChangeArrowheads="1"/>
          </p:cNvPicPr>
          <p:nvPr/>
        </p:nvPicPr>
        <p:blipFill>
          <a:blip r:embed="rId5">
            <a:extLst>
              <a:ext uri="{28A0092B-C50C-407E-A947-70E740481C1C}">
                <a14:useLocalDpi xmlns:a14="http://schemas.microsoft.com/office/drawing/2010/main" val="0"/>
              </a:ext>
            </a:extLst>
          </a:blip>
          <a:srcRect b="10289"/>
          <a:stretch>
            <a:fillRect/>
          </a:stretch>
        </p:blipFill>
        <p:spPr bwMode="auto">
          <a:xfrm>
            <a:off x="485522" y="3163883"/>
            <a:ext cx="2739890" cy="3319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12"/>
          <p:cNvSpPr txBox="1">
            <a:spLocks noChangeArrowheads="1"/>
          </p:cNvSpPr>
          <p:nvPr/>
        </p:nvSpPr>
        <p:spPr bwMode="auto">
          <a:xfrm>
            <a:off x="4651131" y="5380575"/>
            <a:ext cx="425580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900">
                <a:solidFill>
                  <a:schemeClr val="tx1"/>
                </a:solidFill>
                <a:latin typeface="Arial" charset="0"/>
                <a:ea typeface="ＭＳ Ｐゴシック" pitchFamily="112" charset="-128"/>
              </a:defRPr>
            </a:lvl1pPr>
            <a:lvl2pPr marL="742950" indent="-285750" eaLnBrk="0" hangingPunct="0">
              <a:defRPr sz="900">
                <a:solidFill>
                  <a:schemeClr val="tx1"/>
                </a:solidFill>
                <a:latin typeface="Arial" charset="0"/>
                <a:ea typeface="ＭＳ Ｐゴシック" pitchFamily="112" charset="-128"/>
              </a:defRPr>
            </a:lvl2pPr>
            <a:lvl3pPr marL="1143000" indent="-228600" eaLnBrk="0" hangingPunct="0">
              <a:defRPr sz="900">
                <a:solidFill>
                  <a:schemeClr val="tx1"/>
                </a:solidFill>
                <a:latin typeface="Arial" charset="0"/>
                <a:ea typeface="ＭＳ Ｐゴシック" pitchFamily="112" charset="-128"/>
              </a:defRPr>
            </a:lvl3pPr>
            <a:lvl4pPr marL="1600200" indent="-228600" eaLnBrk="0" hangingPunct="0">
              <a:defRPr sz="900">
                <a:solidFill>
                  <a:schemeClr val="tx1"/>
                </a:solidFill>
                <a:latin typeface="Arial" charset="0"/>
                <a:ea typeface="ＭＳ Ｐゴシック" pitchFamily="112" charset="-128"/>
              </a:defRPr>
            </a:lvl4pPr>
            <a:lvl5pPr marL="2057400" indent="-228600" eaLnBrk="0" hangingPunct="0">
              <a:defRPr sz="900">
                <a:solidFill>
                  <a:schemeClr val="tx1"/>
                </a:solidFill>
                <a:latin typeface="Arial" charset="0"/>
                <a:ea typeface="ＭＳ Ｐゴシック" pitchFamily="112"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charset="0"/>
                <a:ea typeface="ＭＳ Ｐゴシック" pitchFamily="112" charset="-128"/>
              </a:defRPr>
            </a:lvl9pPr>
          </a:lstStyle>
          <a:p>
            <a:pPr eaLnBrk="1" hangingPunct="1">
              <a:spcBef>
                <a:spcPct val="0"/>
              </a:spcBef>
              <a:buClrTx/>
              <a:buFontTx/>
              <a:buNone/>
            </a:pPr>
            <a:r>
              <a:rPr lang="en-US" sz="1600" dirty="0" smtClean="0"/>
              <a:t>“Get </a:t>
            </a:r>
            <a:r>
              <a:rPr lang="en-US" sz="1600" dirty="0"/>
              <a:t>a sharp image of an entire plane</a:t>
            </a:r>
            <a:r>
              <a:rPr lang="en-US" sz="1600" dirty="0" smtClean="0"/>
              <a:t>, if </a:t>
            </a:r>
            <a:r>
              <a:rPr lang="en-US" sz="1600" dirty="0"/>
              <a:t>focus, image, and object plane cut in a </a:t>
            </a:r>
            <a:r>
              <a:rPr lang="en-US" sz="1600" dirty="0" smtClean="0"/>
              <a:t>single line</a:t>
            </a:r>
            <a:r>
              <a:rPr lang="de-DE" sz="1600" dirty="0" smtClean="0"/>
              <a:t>.“</a:t>
            </a:r>
            <a:endParaRPr lang="de-DE" sz="1600" dirty="0"/>
          </a:p>
        </p:txBody>
      </p:sp>
      <p:sp>
        <p:nvSpPr>
          <p:cNvPr id="13" name="Text Box 15"/>
          <p:cNvSpPr txBox="1">
            <a:spLocks noChangeArrowheads="1"/>
          </p:cNvSpPr>
          <p:nvPr/>
        </p:nvSpPr>
        <p:spPr bwMode="auto">
          <a:xfrm>
            <a:off x="2887820" y="6511627"/>
            <a:ext cx="67518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folHlink"/>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spAutoFit/>
          </a:bodyPr>
          <a:lstStyle>
            <a:lvl1pPr marL="342900" indent="-342900" eaLnBrk="0" hangingPunct="0">
              <a:spcBef>
                <a:spcPct val="0"/>
              </a:spcBef>
              <a:defRPr sz="2400">
                <a:solidFill>
                  <a:schemeClr val="tx1"/>
                </a:solidFill>
                <a:latin typeface="Arial" charset="0"/>
                <a:ea typeface="ＭＳ Ｐゴシック" pitchFamily="112" charset="-128"/>
              </a:defRPr>
            </a:lvl1pPr>
            <a:lvl2pPr eaLnBrk="0" hangingPunct="0">
              <a:spcBef>
                <a:spcPct val="0"/>
              </a:spcBef>
              <a:defRPr sz="2400">
                <a:solidFill>
                  <a:schemeClr val="tx1"/>
                </a:solidFill>
                <a:latin typeface="Arial" charset="0"/>
                <a:ea typeface="ＭＳ Ｐゴシック" pitchFamily="112" charset="-128"/>
              </a:defRPr>
            </a:lvl2pPr>
            <a:lvl3pPr eaLnBrk="0" hangingPunct="0">
              <a:spcBef>
                <a:spcPct val="0"/>
              </a:spcBef>
              <a:defRPr sz="2400">
                <a:solidFill>
                  <a:schemeClr val="tx1"/>
                </a:solidFill>
                <a:latin typeface="Arial" charset="0"/>
                <a:ea typeface="ＭＳ Ｐゴシック" pitchFamily="112" charset="-128"/>
              </a:defRPr>
            </a:lvl3pPr>
            <a:lvl4pPr eaLnBrk="0" hangingPunct="0">
              <a:spcBef>
                <a:spcPct val="0"/>
              </a:spcBef>
              <a:defRPr sz="2400">
                <a:solidFill>
                  <a:schemeClr val="tx1"/>
                </a:solidFill>
                <a:latin typeface="Arial" charset="0"/>
                <a:ea typeface="ＭＳ Ｐゴシック" pitchFamily="112" charset="-128"/>
              </a:defRPr>
            </a:lvl4pPr>
            <a:lvl5pPr eaLnBrk="0" hangingPunct="0">
              <a:spcBef>
                <a:spcPct val="0"/>
              </a:spcBef>
              <a:defRPr sz="2400">
                <a:solidFill>
                  <a:schemeClr val="tx1"/>
                </a:solidFill>
                <a:latin typeface="Arial" charset="0"/>
                <a:ea typeface="ＭＳ Ｐゴシック" pitchFamily="112" charset="-128"/>
              </a:defRPr>
            </a:lvl5pPr>
            <a:lvl6pPr eaLnBrk="0" fontAlgn="base" hangingPunct="0">
              <a:spcBef>
                <a:spcPct val="0"/>
              </a:spcBef>
              <a:spcAft>
                <a:spcPct val="0"/>
              </a:spcAft>
              <a:defRPr sz="2400">
                <a:solidFill>
                  <a:schemeClr val="tx1"/>
                </a:solidFill>
                <a:latin typeface="Arial" charset="0"/>
                <a:ea typeface="ＭＳ Ｐゴシック" pitchFamily="112" charset="-128"/>
              </a:defRPr>
            </a:lvl6pPr>
            <a:lvl7pPr eaLnBrk="0" fontAlgn="base" hangingPunct="0">
              <a:spcBef>
                <a:spcPct val="0"/>
              </a:spcBef>
              <a:spcAft>
                <a:spcPct val="0"/>
              </a:spcAft>
              <a:defRPr sz="2400">
                <a:solidFill>
                  <a:schemeClr val="tx1"/>
                </a:solidFill>
                <a:latin typeface="Arial" charset="0"/>
                <a:ea typeface="ＭＳ Ｐゴシック" pitchFamily="112" charset="-128"/>
              </a:defRPr>
            </a:lvl7pPr>
            <a:lvl8pPr eaLnBrk="0" fontAlgn="base" hangingPunct="0">
              <a:spcBef>
                <a:spcPct val="0"/>
              </a:spcBef>
              <a:spcAft>
                <a:spcPct val="0"/>
              </a:spcAft>
              <a:defRPr sz="2400">
                <a:solidFill>
                  <a:schemeClr val="tx1"/>
                </a:solidFill>
                <a:latin typeface="Arial" charset="0"/>
                <a:ea typeface="ＭＳ Ｐゴシック" pitchFamily="112" charset="-128"/>
              </a:defRPr>
            </a:lvl8pPr>
            <a:lvl9pPr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hangingPunct="1">
              <a:spcBef>
                <a:spcPct val="20000"/>
              </a:spcBef>
              <a:buFont typeface="Wingdings" pitchFamily="2" charset="2"/>
              <a:buNone/>
              <a:defRPr/>
            </a:pPr>
            <a:r>
              <a:rPr lang="de-DE" sz="1000" dirty="0" smtClean="0"/>
              <a:t>D. Nölle,</a:t>
            </a:r>
          </a:p>
        </p:txBody>
      </p:sp>
      <p:sp>
        <p:nvSpPr>
          <p:cNvPr id="14" name="TextBox 13"/>
          <p:cNvSpPr txBox="1"/>
          <p:nvPr/>
        </p:nvSpPr>
        <p:spPr>
          <a:xfrm>
            <a:off x="3462369" y="6511627"/>
            <a:ext cx="1930337" cy="246221"/>
          </a:xfrm>
          <a:prstGeom prst="rect">
            <a:avLst/>
          </a:prstGeom>
          <a:noFill/>
        </p:spPr>
        <p:txBody>
          <a:bodyPr wrap="none" rtlCol="0">
            <a:spAutoFit/>
          </a:bodyPr>
          <a:lstStyle/>
          <a:p>
            <a:r>
              <a:rPr lang="de-DE" sz="1000" dirty="0" smtClean="0"/>
              <a:t>G. Kube, </a:t>
            </a:r>
            <a:r>
              <a:rPr lang="de-DE" sz="1000" dirty="0" err="1" smtClean="0"/>
              <a:t>Ch</a:t>
            </a:r>
            <a:r>
              <a:rPr lang="de-DE" sz="1000" dirty="0" smtClean="0"/>
              <a:t>. </a:t>
            </a:r>
            <a:r>
              <a:rPr lang="de-DE" sz="1000" dirty="0" err="1" smtClean="0"/>
              <a:t>Wiebers</a:t>
            </a:r>
            <a:r>
              <a:rPr lang="de-DE" sz="1000" dirty="0" smtClean="0"/>
              <a:t>, M. Holz</a:t>
            </a:r>
            <a:endParaRPr lang="de-DE" sz="1000" dirty="0"/>
          </a:p>
        </p:txBody>
      </p:sp>
      <p:sp>
        <p:nvSpPr>
          <p:cNvPr id="15" name="Rectangle 14"/>
          <p:cNvSpPr/>
          <p:nvPr/>
        </p:nvSpPr>
        <p:spPr bwMode="auto">
          <a:xfrm>
            <a:off x="7277528" y="1715911"/>
            <a:ext cx="252783" cy="101600"/>
          </a:xfrm>
          <a:prstGeom prst="rect">
            <a:avLst/>
          </a:prstGeom>
          <a:solidFill>
            <a:srgbClr val="AEF8C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pic>
        <p:nvPicPr>
          <p:cNvPr id="16"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61319" y="908635"/>
            <a:ext cx="2781674" cy="206304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62" name="Picture 3" descr="Al203_04"/>
          <p:cNvPicPr>
            <a:picLocks noGrp="1" noChangeAspect="1" noChangeArrowheads="1"/>
          </p:cNvPicPr>
          <p:nvPr>
            <p:ph sz="half" idx="4294967295"/>
          </p:nvPr>
        </p:nvPicPr>
        <p:blipFill>
          <a:blip r:embed="rId2"/>
          <a:srcRect/>
          <a:stretch>
            <a:fillRect/>
          </a:stretch>
        </p:blipFill>
        <p:spPr>
          <a:xfrm>
            <a:off x="4649786" y="3276600"/>
            <a:ext cx="4495800" cy="3255962"/>
          </a:xfrm>
          <a:ln>
            <a:solidFill>
              <a:schemeClr val="tx1"/>
            </a:solidFill>
          </a:ln>
        </p:spPr>
      </p:pic>
      <p:pic>
        <p:nvPicPr>
          <p:cNvPr id="860163" name="Picture 4" descr="Al2O3_0"/>
          <p:cNvPicPr>
            <a:picLocks noGrp="1" noChangeAspect="1" noChangeArrowheads="1"/>
          </p:cNvPicPr>
          <p:nvPr>
            <p:ph sz="half" idx="4294967295"/>
          </p:nvPr>
        </p:nvPicPr>
        <p:blipFill>
          <a:blip r:embed="rId3"/>
          <a:srcRect/>
          <a:stretch>
            <a:fillRect/>
          </a:stretch>
        </p:blipFill>
        <p:spPr>
          <a:xfrm>
            <a:off x="-1" y="3276600"/>
            <a:ext cx="4495800" cy="3235325"/>
          </a:xfrm>
          <a:ln>
            <a:solidFill>
              <a:schemeClr val="tx1"/>
            </a:solidFill>
          </a:ln>
        </p:spPr>
      </p:pic>
      <p:sp>
        <p:nvSpPr>
          <p:cNvPr id="860164" name="Text Box 5"/>
          <p:cNvSpPr txBox="1">
            <a:spLocks noChangeArrowheads="1"/>
          </p:cNvSpPr>
          <p:nvPr/>
        </p:nvSpPr>
        <p:spPr bwMode="auto">
          <a:xfrm>
            <a:off x="495299" y="2144713"/>
            <a:ext cx="3800475" cy="1192212"/>
          </a:xfrm>
          <a:prstGeom prst="rect">
            <a:avLst/>
          </a:prstGeom>
          <a:noFill/>
          <a:ln w="9525">
            <a:noFill/>
            <a:miter lim="800000"/>
            <a:headEnd/>
            <a:tailEnd/>
          </a:ln>
        </p:spPr>
        <p:txBody>
          <a:bodyPr>
            <a:spAutoFit/>
          </a:bodyPr>
          <a:lstStyle/>
          <a:p>
            <a:pPr algn="ctr">
              <a:spcBef>
                <a:spcPct val="50000"/>
              </a:spcBef>
            </a:pPr>
            <a:r>
              <a:rPr lang="en-GB" dirty="0"/>
              <a:t>4.8 MeV/u</a:t>
            </a:r>
          </a:p>
          <a:p>
            <a:pPr algn="ctr">
              <a:spcBef>
                <a:spcPct val="50000"/>
              </a:spcBef>
            </a:pPr>
            <a:r>
              <a:rPr lang="en-GB" dirty="0"/>
              <a:t>4.3*10</a:t>
            </a:r>
            <a:r>
              <a:rPr lang="en-GB" baseline="30000" dirty="0"/>
              <a:t>10 </a:t>
            </a:r>
            <a:r>
              <a:rPr lang="en-GB" dirty="0" err="1"/>
              <a:t>ppp</a:t>
            </a:r>
            <a:endParaRPr lang="en-GB" dirty="0"/>
          </a:p>
          <a:p>
            <a:pPr algn="ctr">
              <a:spcBef>
                <a:spcPct val="50000"/>
              </a:spcBef>
            </a:pPr>
            <a:r>
              <a:rPr lang="en-GB" dirty="0"/>
              <a:t> 5ms</a:t>
            </a:r>
            <a:endParaRPr lang="en-GB" baseline="30000" dirty="0"/>
          </a:p>
        </p:txBody>
      </p:sp>
      <p:sp>
        <p:nvSpPr>
          <p:cNvPr id="860165" name="Text Box 6"/>
          <p:cNvSpPr txBox="1">
            <a:spLocks noChangeArrowheads="1"/>
          </p:cNvSpPr>
          <p:nvPr/>
        </p:nvSpPr>
        <p:spPr bwMode="auto">
          <a:xfrm>
            <a:off x="5206999" y="2084388"/>
            <a:ext cx="3800475" cy="1192212"/>
          </a:xfrm>
          <a:prstGeom prst="rect">
            <a:avLst/>
          </a:prstGeom>
          <a:noFill/>
          <a:ln w="9525">
            <a:noFill/>
            <a:miter lim="800000"/>
            <a:headEnd/>
            <a:tailEnd/>
          </a:ln>
        </p:spPr>
        <p:txBody>
          <a:bodyPr>
            <a:spAutoFit/>
          </a:bodyPr>
          <a:lstStyle/>
          <a:p>
            <a:pPr algn="ctr">
              <a:spcBef>
                <a:spcPct val="50000"/>
              </a:spcBef>
            </a:pPr>
            <a:r>
              <a:rPr lang="en-GB"/>
              <a:t>11.4 MeV/u</a:t>
            </a:r>
          </a:p>
          <a:p>
            <a:pPr algn="ctr">
              <a:spcBef>
                <a:spcPct val="50000"/>
              </a:spcBef>
            </a:pPr>
            <a:r>
              <a:rPr lang="en-GB"/>
              <a:t>1.8*10</a:t>
            </a:r>
            <a:r>
              <a:rPr lang="en-GB" baseline="30000"/>
              <a:t>10 </a:t>
            </a:r>
            <a:r>
              <a:rPr lang="en-GB"/>
              <a:t>ppp</a:t>
            </a:r>
          </a:p>
          <a:p>
            <a:pPr algn="ctr">
              <a:spcBef>
                <a:spcPct val="50000"/>
              </a:spcBef>
            </a:pPr>
            <a:r>
              <a:rPr lang="en-GB"/>
              <a:t>1,2 ms</a:t>
            </a:r>
            <a:endParaRPr lang="en-GB" baseline="30000"/>
          </a:p>
        </p:txBody>
      </p:sp>
      <p:sp>
        <p:nvSpPr>
          <p:cNvPr id="860166" name="Text Box 7"/>
          <p:cNvSpPr txBox="1">
            <a:spLocks noChangeArrowheads="1"/>
          </p:cNvSpPr>
          <p:nvPr/>
        </p:nvSpPr>
        <p:spPr bwMode="auto">
          <a:xfrm>
            <a:off x="3165474" y="2198688"/>
            <a:ext cx="2968625" cy="1077912"/>
          </a:xfrm>
          <a:prstGeom prst="rect">
            <a:avLst/>
          </a:prstGeom>
          <a:noFill/>
          <a:ln w="9525">
            <a:noFill/>
            <a:miter lim="800000"/>
            <a:headEnd/>
            <a:tailEnd/>
          </a:ln>
        </p:spPr>
        <p:txBody>
          <a:bodyPr>
            <a:spAutoFit/>
          </a:bodyPr>
          <a:lstStyle/>
          <a:p>
            <a:pPr algn="ctr">
              <a:spcBef>
                <a:spcPct val="50000"/>
              </a:spcBef>
            </a:pPr>
            <a:r>
              <a:rPr lang="en-GB" sz="1600" dirty="0">
                <a:sym typeface="Wingdings" pitchFamily="2" charset="2"/>
              </a:rPr>
              <a:t> </a:t>
            </a:r>
            <a:r>
              <a:rPr lang="en-GB" sz="1600" dirty="0"/>
              <a:t>Same pulse energy </a:t>
            </a:r>
            <a:r>
              <a:rPr lang="en-GB" sz="1600" dirty="0">
                <a:sym typeface="Wingdings" pitchFamily="2" charset="2"/>
              </a:rPr>
              <a:t></a:t>
            </a:r>
          </a:p>
          <a:p>
            <a:pPr algn="ctr">
              <a:spcBef>
                <a:spcPct val="50000"/>
              </a:spcBef>
            </a:pPr>
            <a:r>
              <a:rPr lang="en-GB" sz="1600" dirty="0">
                <a:sym typeface="Wingdings" pitchFamily="2" charset="2"/>
              </a:rPr>
              <a:t>(~similar flux [ions/(cm² s)])</a:t>
            </a:r>
          </a:p>
          <a:p>
            <a:pPr algn="ctr">
              <a:spcBef>
                <a:spcPct val="50000"/>
              </a:spcBef>
            </a:pPr>
            <a:r>
              <a:rPr lang="en-US" sz="1600" dirty="0"/>
              <a:t>Ion beam: Ca</a:t>
            </a:r>
            <a:r>
              <a:rPr lang="en-US" sz="1600" baseline="30000" dirty="0"/>
              <a:t>10+</a:t>
            </a:r>
            <a:r>
              <a:rPr lang="en-US" sz="1600" dirty="0"/>
              <a:t>,</a:t>
            </a:r>
            <a:endParaRPr lang="en-GB" sz="1600" dirty="0"/>
          </a:p>
        </p:txBody>
      </p:sp>
      <p:sp>
        <p:nvSpPr>
          <p:cNvPr id="8" name="TextBox 9"/>
          <p:cNvSpPr txBox="1">
            <a:spLocks noChangeArrowheads="1"/>
          </p:cNvSpPr>
          <p:nvPr/>
        </p:nvSpPr>
        <p:spPr bwMode="auto">
          <a:xfrm>
            <a:off x="255587" y="1028273"/>
            <a:ext cx="8877300" cy="738664"/>
          </a:xfrm>
          <a:prstGeom prst="rect">
            <a:avLst/>
          </a:prstGeom>
          <a:noFill/>
          <a:ln w="9525">
            <a:noFill/>
            <a:miter lim="800000"/>
            <a:headEnd/>
            <a:tailEnd/>
          </a:ln>
        </p:spPr>
        <p:txBody>
          <a:bodyPr>
            <a:spAutoFit/>
          </a:bodyPr>
          <a:lstStyle/>
          <a:p>
            <a:r>
              <a:rPr lang="en-US" sz="1400" dirty="0">
                <a:latin typeface="Comic Sans MS" pitchFamily="66" charset="0"/>
              </a:rPr>
              <a:t>Unfortunately for the moment there is </a:t>
            </a:r>
            <a:r>
              <a:rPr lang="en-US" sz="1400" b="1" u="sng" dirty="0">
                <a:latin typeface="Comic Sans MS" pitchFamily="66" charset="0"/>
              </a:rPr>
              <a:t>no clear recommendation</a:t>
            </a:r>
            <a:r>
              <a:rPr lang="en-US" sz="1400" dirty="0">
                <a:latin typeface="Comic Sans MS" pitchFamily="66" charset="0"/>
              </a:rPr>
              <a:t> for “the best” material for the use in high current applications and further studies are still needed and ongoing. Lot of details at: </a:t>
            </a:r>
            <a:r>
              <a:rPr lang="en-US" sz="1400" b="1" dirty="0">
                <a:latin typeface="Comic Sans MS" pitchFamily="66" charset="0"/>
              </a:rPr>
              <a:t>http://www-bd.gsi.de/ssabd/ </a:t>
            </a:r>
          </a:p>
        </p:txBody>
      </p:sp>
      <p:pic>
        <p:nvPicPr>
          <p:cNvPr id="10" name="Picture 2"/>
          <p:cNvPicPr>
            <a:picLocks noChangeAspect="1" noChangeArrowheads="1"/>
          </p:cNvPicPr>
          <p:nvPr/>
        </p:nvPicPr>
        <p:blipFill>
          <a:blip r:embed="rId4"/>
          <a:srcRect/>
          <a:stretch>
            <a:fillRect/>
          </a:stretch>
        </p:blipFill>
        <p:spPr bwMode="auto">
          <a:xfrm>
            <a:off x="1473199" y="12700"/>
            <a:ext cx="6353175" cy="981075"/>
          </a:xfrm>
          <a:prstGeom prst="rect">
            <a:avLst/>
          </a:prstGeom>
          <a:noFill/>
          <a:ln w="9525">
            <a:noFill/>
            <a:miter lim="800000"/>
            <a:headEnd/>
            <a:tailEnd/>
          </a:ln>
        </p:spPr>
      </p:pic>
      <p:cxnSp>
        <p:nvCxnSpPr>
          <p:cNvPr id="3" name="Straight Connector 2"/>
          <p:cNvCxnSpPr/>
          <p:nvPr/>
        </p:nvCxnSpPr>
        <p:spPr bwMode="auto">
          <a:xfrm>
            <a:off x="0" y="1981200"/>
            <a:ext cx="9144000" cy="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AutoShape 5">
            <a:hlinkClick r:id="" action="ppaction://noaction" highlightClick="1"/>
          </p:cNvPr>
          <p:cNvSpPr>
            <a:spLocks noChangeArrowheads="1"/>
          </p:cNvSpPr>
          <p:nvPr/>
        </p:nvSpPr>
        <p:spPr bwMode="auto">
          <a:xfrm>
            <a:off x="8534400" y="6324600"/>
            <a:ext cx="609600" cy="533400"/>
          </a:xfrm>
          <a:prstGeom prst="actionButtonBackPreviou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2" name="AutoShape 5">
            <a:hlinkClick r:id="" action="ppaction://noaction" highlightClick="1"/>
          </p:cNvPr>
          <p:cNvSpPr>
            <a:spLocks noChangeArrowheads="1"/>
          </p:cNvSpPr>
          <p:nvPr/>
        </p:nvSpPr>
        <p:spPr bwMode="auto">
          <a:xfrm rot="10800000">
            <a:off x="0" y="6317673"/>
            <a:ext cx="609600" cy="533400"/>
          </a:xfrm>
          <a:prstGeom prst="actionButtonBackPreviou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Tree>
    <p:extLst>
      <p:ext uri="{BB962C8B-B14F-4D97-AF65-F5344CB8AC3E}">
        <p14:creationId xmlns:p14="http://schemas.microsoft.com/office/powerpoint/2010/main" val="39628664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2"/>
          <p:cNvSpPr>
            <a:spLocks noChangeArrowheads="1"/>
          </p:cNvSpPr>
          <p:nvPr/>
        </p:nvSpPr>
        <p:spPr bwMode="auto">
          <a:xfrm>
            <a:off x="533400" y="152400"/>
            <a:ext cx="7772400" cy="1143000"/>
          </a:xfrm>
          <a:prstGeom prst="rect">
            <a:avLst/>
          </a:prstGeom>
          <a:noFill/>
          <a:ln w="9525">
            <a:noFill/>
            <a:miter lim="800000"/>
            <a:headEnd/>
            <a:tailEnd/>
          </a:ln>
        </p:spPr>
        <p:txBody>
          <a:bodyPr anchor="ctr"/>
          <a:lstStyle/>
          <a:p>
            <a:pPr algn="ctr" hangingPunct="0"/>
            <a:r>
              <a:rPr lang="en-US" sz="2000" b="1" u="sng" dirty="0"/>
              <a:t>Measurement </a:t>
            </a:r>
            <a:r>
              <a:rPr lang="en-US" sz="2000" b="1" u="sng" dirty="0" smtClean="0"/>
              <a:t>with –Harps-</a:t>
            </a:r>
            <a:endParaRPr lang="en-US" sz="2000" b="1" u="sng" dirty="0"/>
          </a:p>
        </p:txBody>
      </p:sp>
      <p:pic>
        <p:nvPicPr>
          <p:cNvPr id="18" name="Picture 2052" descr="D:\Pictures\1L Harp Card.jpg"/>
          <p:cNvPicPr>
            <a:picLocks noChangeAspect="1" noChangeArrowheads="1"/>
          </p:cNvPicPr>
          <p:nvPr/>
        </p:nvPicPr>
        <p:blipFill>
          <a:blip r:embed="rId3"/>
          <a:srcRect l="9210" t="10527" r="32895" b="8772"/>
          <a:stretch>
            <a:fillRect/>
          </a:stretch>
        </p:blipFill>
        <p:spPr bwMode="auto">
          <a:xfrm>
            <a:off x="4876800" y="1295400"/>
            <a:ext cx="4008438" cy="4191000"/>
          </a:xfrm>
          <a:prstGeom prst="rect">
            <a:avLst/>
          </a:prstGeom>
          <a:noFill/>
          <a:ln w="9525">
            <a:noFill/>
            <a:miter lim="800000"/>
            <a:headEnd/>
            <a:tailEnd/>
          </a:ln>
        </p:spPr>
      </p:pic>
      <p:sp>
        <p:nvSpPr>
          <p:cNvPr id="19" name="TextBox 7"/>
          <p:cNvSpPr txBox="1">
            <a:spLocks noChangeArrowheads="1"/>
          </p:cNvSpPr>
          <p:nvPr/>
        </p:nvSpPr>
        <p:spPr bwMode="auto">
          <a:xfrm>
            <a:off x="4876800" y="5486400"/>
            <a:ext cx="4191000" cy="830263"/>
          </a:xfrm>
          <a:prstGeom prst="rect">
            <a:avLst/>
          </a:prstGeom>
          <a:noFill/>
          <a:ln w="9525">
            <a:noFill/>
            <a:miter lim="800000"/>
            <a:headEnd/>
            <a:tailEnd/>
          </a:ln>
        </p:spPr>
        <p:txBody>
          <a:bodyPr>
            <a:spAutoFit/>
          </a:bodyPr>
          <a:lstStyle/>
          <a:p>
            <a:r>
              <a:rPr lang="en-US" sz="1000"/>
              <a:t>Harps in high radiation environments</a:t>
            </a:r>
          </a:p>
          <a:p>
            <a:r>
              <a:rPr lang="en-US" sz="1000"/>
              <a:t>11th ICFA International Mini-Workshop on Diagnostics for High-Intensity Hadron Machines, 2002, by Mike Plum</a:t>
            </a:r>
          </a:p>
          <a:p>
            <a:endParaRPr lang="en-US"/>
          </a:p>
        </p:txBody>
      </p:sp>
      <p:sp>
        <p:nvSpPr>
          <p:cNvPr id="20" name="TextBox 9"/>
          <p:cNvSpPr txBox="1">
            <a:spLocks noChangeArrowheads="1"/>
          </p:cNvSpPr>
          <p:nvPr/>
        </p:nvSpPr>
        <p:spPr bwMode="auto">
          <a:xfrm>
            <a:off x="381000" y="1447800"/>
            <a:ext cx="4191000" cy="369888"/>
          </a:xfrm>
          <a:prstGeom prst="rect">
            <a:avLst/>
          </a:prstGeom>
          <a:noFill/>
          <a:ln w="9525">
            <a:noFill/>
            <a:miter lim="800000"/>
            <a:headEnd/>
            <a:tailEnd/>
          </a:ln>
        </p:spPr>
        <p:txBody>
          <a:bodyPr>
            <a:spAutoFit/>
          </a:bodyPr>
          <a:lstStyle/>
          <a:p>
            <a:r>
              <a:rPr lang="en-US"/>
              <a:t> </a:t>
            </a:r>
          </a:p>
        </p:txBody>
      </p:sp>
      <p:sp>
        <p:nvSpPr>
          <p:cNvPr id="21" name="TextBox 11"/>
          <p:cNvSpPr txBox="1">
            <a:spLocks noChangeArrowheads="1"/>
          </p:cNvSpPr>
          <p:nvPr/>
        </p:nvSpPr>
        <p:spPr bwMode="auto">
          <a:xfrm>
            <a:off x="381000" y="1295400"/>
            <a:ext cx="4191000" cy="369888"/>
          </a:xfrm>
          <a:prstGeom prst="rect">
            <a:avLst/>
          </a:prstGeom>
          <a:noFill/>
          <a:ln w="9525">
            <a:noFill/>
            <a:miter lim="800000"/>
            <a:headEnd/>
            <a:tailEnd/>
          </a:ln>
        </p:spPr>
        <p:txBody>
          <a:bodyPr>
            <a:spAutoFit/>
          </a:bodyPr>
          <a:lstStyle/>
          <a:p>
            <a:r>
              <a:rPr lang="en-US"/>
              <a:t> </a:t>
            </a:r>
          </a:p>
        </p:txBody>
      </p:sp>
      <p:sp>
        <p:nvSpPr>
          <p:cNvPr id="22" name="TextBox 13"/>
          <p:cNvSpPr txBox="1">
            <a:spLocks noChangeArrowheads="1"/>
          </p:cNvSpPr>
          <p:nvPr/>
        </p:nvSpPr>
        <p:spPr bwMode="auto">
          <a:xfrm>
            <a:off x="381000" y="1447800"/>
            <a:ext cx="4191000" cy="369888"/>
          </a:xfrm>
          <a:prstGeom prst="rect">
            <a:avLst/>
          </a:prstGeom>
          <a:noFill/>
          <a:ln w="9525">
            <a:noFill/>
            <a:miter lim="800000"/>
            <a:headEnd/>
            <a:tailEnd/>
          </a:ln>
        </p:spPr>
        <p:txBody>
          <a:bodyPr>
            <a:spAutoFit/>
          </a:bodyPr>
          <a:lstStyle/>
          <a:p>
            <a:r>
              <a:rPr lang="en-US"/>
              <a:t> </a:t>
            </a:r>
          </a:p>
        </p:txBody>
      </p:sp>
      <p:sp>
        <p:nvSpPr>
          <p:cNvPr id="23" name="Rectangle 3"/>
          <p:cNvSpPr>
            <a:spLocks noChangeArrowheads="1"/>
          </p:cNvSpPr>
          <p:nvPr/>
        </p:nvSpPr>
        <p:spPr bwMode="auto">
          <a:xfrm>
            <a:off x="0" y="1066800"/>
            <a:ext cx="4762500" cy="5226050"/>
          </a:xfrm>
          <a:prstGeom prst="rect">
            <a:avLst/>
          </a:prstGeom>
          <a:noFill/>
          <a:ln>
            <a:noFill/>
          </a:ln>
          <a:effectLst/>
          <a:extLst/>
        </p:spPr>
        <p:txBody>
          <a:bodyPr anchor="ctr">
            <a:spAutoFit/>
          </a:bodyPr>
          <a:lstStyle/>
          <a:p>
            <a:pPr marL="285750" indent="-285750">
              <a:buFont typeface="Arial" charset="0"/>
              <a:buChar char="•"/>
            </a:pPr>
            <a:r>
              <a:rPr lang="en-US" sz="1600" u="sng" dirty="0">
                <a:latin typeface="Comic Sans MS" pitchFamily="66" charset="0"/>
                <a:cs typeface="Times New Roman" pitchFamily="18" charset="0"/>
              </a:rPr>
              <a:t>Each individual wire is connected to an electrical vacuum </a:t>
            </a:r>
            <a:r>
              <a:rPr lang="en-US" sz="1600" u="sng" dirty="0" err="1">
                <a:latin typeface="Comic Sans MS" pitchFamily="66" charset="0"/>
                <a:cs typeface="Times New Roman" pitchFamily="18" charset="0"/>
              </a:rPr>
              <a:t>feedthough</a:t>
            </a:r>
            <a:r>
              <a:rPr lang="en-US" sz="1600" u="sng" dirty="0">
                <a:latin typeface="Comic Sans MS" pitchFamily="66" charset="0"/>
                <a:cs typeface="Times New Roman" pitchFamily="18" charset="0"/>
              </a:rPr>
              <a:t> and an amplifier</a:t>
            </a:r>
            <a:r>
              <a:rPr lang="en-US" sz="1600" dirty="0">
                <a:latin typeface="Comic Sans MS" pitchFamily="66" charset="0"/>
                <a:cs typeface="Times New Roman" pitchFamily="18" charset="0"/>
              </a:rPr>
              <a:t>. </a:t>
            </a:r>
          </a:p>
          <a:p>
            <a:pPr marL="285750" indent="-285750">
              <a:buFont typeface="Arial" charset="0"/>
              <a:buChar char="•"/>
            </a:pPr>
            <a:r>
              <a:rPr lang="en-US" sz="1600" dirty="0">
                <a:latin typeface="Comic Sans MS" pitchFamily="66" charset="0"/>
                <a:cs typeface="Times New Roman" pitchFamily="18" charset="0"/>
              </a:rPr>
              <a:t>Beam particles hitting a wire create secondary electrons of 20 – 100 </a:t>
            </a:r>
            <a:r>
              <a:rPr lang="en-US" sz="1600" dirty="0" err="1">
                <a:latin typeface="Comic Sans MS" pitchFamily="66" charset="0"/>
                <a:cs typeface="Times New Roman" pitchFamily="18" charset="0"/>
              </a:rPr>
              <a:t>eV</a:t>
            </a:r>
            <a:r>
              <a:rPr lang="en-US" sz="1600" dirty="0">
                <a:latin typeface="Comic Sans MS" pitchFamily="66" charset="0"/>
                <a:cs typeface="Times New Roman" pitchFamily="18" charset="0"/>
              </a:rPr>
              <a:t> from its surface. </a:t>
            </a:r>
          </a:p>
          <a:p>
            <a:pPr marL="285750" indent="-285750">
              <a:buFont typeface="Arial" charset="0"/>
              <a:buChar char="•"/>
            </a:pPr>
            <a:r>
              <a:rPr lang="en-US" sz="1600" dirty="0">
                <a:latin typeface="Comic Sans MS" pitchFamily="66" charset="0"/>
                <a:cs typeface="Times New Roman" pitchFamily="18" charset="0"/>
              </a:rPr>
              <a:t>The </a:t>
            </a:r>
            <a:r>
              <a:rPr lang="en-US" sz="1600" u="sng" dirty="0">
                <a:latin typeface="Comic Sans MS" pitchFamily="66" charset="0"/>
                <a:cs typeface="Times New Roman" pitchFamily="18" charset="0"/>
              </a:rPr>
              <a:t>secondary electron yield </a:t>
            </a:r>
            <a:r>
              <a:rPr lang="en-US" sz="1600" dirty="0">
                <a:latin typeface="Comic Sans MS" pitchFamily="66" charset="0"/>
                <a:cs typeface="Times New Roman" pitchFamily="18" charset="0"/>
              </a:rPr>
              <a:t>Y </a:t>
            </a:r>
            <a:r>
              <a:rPr lang="en-US" sz="1600" dirty="0">
                <a:latin typeface="Comic Sans MS" pitchFamily="66" charset="0"/>
              </a:rPr>
              <a:t>varies between about 300% for low energy ions (e.g. 40 </a:t>
            </a:r>
            <a:r>
              <a:rPr lang="en-US" sz="1600" dirty="0" err="1">
                <a:latin typeface="Comic Sans MS" pitchFamily="66" charset="0"/>
              </a:rPr>
              <a:t>keV</a:t>
            </a:r>
            <a:r>
              <a:rPr lang="en-US" sz="1600" dirty="0">
                <a:latin typeface="Comic Sans MS" pitchFamily="66" charset="0"/>
              </a:rPr>
              <a:t>) to about 2% for minimum ionizing particles for most common metals. </a:t>
            </a:r>
          </a:p>
          <a:p>
            <a:pPr marL="285750" indent="-285750">
              <a:buFont typeface="Arial" charset="0"/>
              <a:buChar char="•"/>
            </a:pPr>
            <a:r>
              <a:rPr lang="en-US" sz="1600" dirty="0">
                <a:latin typeface="Comic Sans MS" pitchFamily="66" charset="0"/>
              </a:rPr>
              <a:t>The SEM current is </a:t>
            </a:r>
            <a:r>
              <a:rPr lang="en-US" sz="1600" u="sng" dirty="0">
                <a:latin typeface="Comic Sans MS" pitchFamily="66" charset="0"/>
              </a:rPr>
              <a:t>linear over many orders </a:t>
            </a:r>
            <a:r>
              <a:rPr lang="en-US" sz="1600" dirty="0">
                <a:latin typeface="Comic Sans MS" pitchFamily="66" charset="0"/>
              </a:rPr>
              <a:t>of magnitude. </a:t>
            </a:r>
            <a:r>
              <a:rPr lang="en-US" sz="1600" dirty="0">
                <a:latin typeface="Comic Sans MS" pitchFamily="66" charset="0"/>
                <a:cs typeface="Times New Roman" pitchFamily="18" charset="0"/>
              </a:rPr>
              <a:t> </a:t>
            </a:r>
          </a:p>
          <a:p>
            <a:pPr marL="285750" indent="-285750">
              <a:buFont typeface="Arial" charset="0"/>
              <a:buChar char="•"/>
            </a:pPr>
            <a:r>
              <a:rPr lang="en-US" sz="1600" dirty="0">
                <a:latin typeface="Comic Sans MS" pitchFamily="66" charset="0"/>
              </a:rPr>
              <a:t>The spacing and the diameter of the wire </a:t>
            </a:r>
            <a:r>
              <a:rPr lang="en-US" sz="1600" u="sng" dirty="0">
                <a:latin typeface="Comic Sans MS" pitchFamily="66" charset="0"/>
              </a:rPr>
              <a:t>defines the resolution </a:t>
            </a:r>
            <a:r>
              <a:rPr lang="en-US" sz="1600" dirty="0">
                <a:latin typeface="Comic Sans MS" pitchFamily="66" charset="0"/>
              </a:rPr>
              <a:t>of the instrument. Typical values of both are between 20 </a:t>
            </a:r>
            <a:r>
              <a:rPr lang="en-US" sz="1600" b="1" dirty="0">
                <a:latin typeface="Symbol" pitchFamily="18" charset="2"/>
              </a:rPr>
              <a:t>m</a:t>
            </a:r>
            <a:r>
              <a:rPr lang="en-US" sz="1600" dirty="0">
                <a:latin typeface="Comic Sans MS" pitchFamily="66" charset="0"/>
              </a:rPr>
              <a:t>m to about 2 mm. </a:t>
            </a:r>
          </a:p>
          <a:p>
            <a:pPr marL="285750" indent="-285750">
              <a:buFont typeface="Arial" charset="0"/>
              <a:buChar char="•"/>
            </a:pPr>
            <a:r>
              <a:rPr lang="en-US" sz="1600" dirty="0">
                <a:latin typeface="Comic Sans MS" pitchFamily="66" charset="0"/>
              </a:rPr>
              <a:t>Materials are tungsten and titanium due to their </a:t>
            </a:r>
            <a:r>
              <a:rPr lang="en-US" sz="1600" u="sng" dirty="0">
                <a:latin typeface="Comic Sans MS" pitchFamily="66" charset="0"/>
              </a:rPr>
              <a:t>good mechanical and thermal properties </a:t>
            </a:r>
            <a:r>
              <a:rPr lang="en-US" sz="1600" dirty="0">
                <a:latin typeface="Comic Sans MS" pitchFamily="66" charset="0"/>
              </a:rPr>
              <a:t>but also carbon and aluminum. </a:t>
            </a:r>
          </a:p>
          <a:p>
            <a:pPr marL="285750" indent="-285750">
              <a:buFont typeface="Arial" charset="0"/>
              <a:buChar char="•"/>
            </a:pPr>
            <a:r>
              <a:rPr lang="en-US" sz="1600" dirty="0">
                <a:latin typeface="Comic Sans MS" pitchFamily="66" charset="0"/>
              </a:rPr>
              <a:t>Low-Z materials have the advantage of lower beam losses </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2209" name="TextBox 5"/>
          <p:cNvSpPr txBox="1">
            <a:spLocks noChangeArrowheads="1"/>
          </p:cNvSpPr>
          <p:nvPr/>
        </p:nvSpPr>
        <p:spPr bwMode="auto">
          <a:xfrm>
            <a:off x="838200" y="1371600"/>
            <a:ext cx="7239000" cy="369888"/>
          </a:xfrm>
          <a:prstGeom prst="rect">
            <a:avLst/>
          </a:prstGeom>
          <a:noFill/>
          <a:ln w="9525">
            <a:noFill/>
            <a:miter lim="800000"/>
            <a:headEnd/>
            <a:tailEnd/>
          </a:ln>
        </p:spPr>
        <p:txBody>
          <a:bodyPr>
            <a:spAutoFit/>
          </a:bodyPr>
          <a:lstStyle/>
          <a:p>
            <a:r>
              <a:rPr lang="en-US"/>
              <a:t> </a:t>
            </a:r>
          </a:p>
        </p:txBody>
      </p:sp>
      <p:sp>
        <p:nvSpPr>
          <p:cNvPr id="7" name="Rectangle 1"/>
          <p:cNvSpPr>
            <a:spLocks noChangeArrowheads="1"/>
          </p:cNvSpPr>
          <p:nvPr/>
        </p:nvSpPr>
        <p:spPr bwMode="auto">
          <a:xfrm>
            <a:off x="38100" y="998538"/>
            <a:ext cx="5753100" cy="3514725"/>
          </a:xfrm>
          <a:prstGeom prst="rect">
            <a:avLst/>
          </a:prstGeom>
          <a:noFill/>
          <a:ln>
            <a:noFill/>
          </a:ln>
          <a:effectLst/>
          <a:extLst/>
        </p:spPr>
        <p:txBody>
          <a:bodyPr anchor="ctr">
            <a:spAutoFit/>
          </a:bodyPr>
          <a:lstStyle/>
          <a:p>
            <a:pPr marL="285750" indent="-285750" algn="just">
              <a:buFont typeface="Arial" charset="0"/>
              <a:buChar char="•"/>
            </a:pPr>
            <a:r>
              <a:rPr lang="en-US" sz="1600" dirty="0">
                <a:latin typeface="Comic Sans MS" pitchFamily="66" charset="0"/>
                <a:cs typeface="Times New Roman" pitchFamily="18" charset="0"/>
              </a:rPr>
              <a:t>A negative </a:t>
            </a:r>
            <a:r>
              <a:rPr lang="en-US" sz="1600" u="sng" dirty="0">
                <a:latin typeface="Comic Sans MS" pitchFamily="66" charset="0"/>
                <a:cs typeface="Times New Roman" pitchFamily="18" charset="0"/>
              </a:rPr>
              <a:t>bias voltage </a:t>
            </a:r>
            <a:r>
              <a:rPr lang="en-US" sz="1600" dirty="0">
                <a:latin typeface="Comic Sans MS" pitchFamily="66" charset="0"/>
                <a:cs typeface="Times New Roman" pitchFamily="18" charset="0"/>
              </a:rPr>
              <a:t>on the wires or positive collection electrodes avoids recollection of the secondary electrons by the same or another wire. </a:t>
            </a:r>
          </a:p>
          <a:p>
            <a:pPr marL="285750" indent="-285750" algn="just">
              <a:buFont typeface="Arial" charset="0"/>
              <a:buNone/>
            </a:pPr>
            <a:r>
              <a:rPr lang="en-US" sz="1600" dirty="0">
                <a:latin typeface="Comic Sans MS" pitchFamily="66" charset="0"/>
                <a:cs typeface="Times New Roman" pitchFamily="18" charset="0"/>
              </a:rPr>
              <a:t>     =&gt; </a:t>
            </a:r>
            <a:r>
              <a:rPr lang="en-US" sz="1600" u="sng" dirty="0">
                <a:latin typeface="Comic Sans MS" pitchFamily="66" charset="0"/>
                <a:cs typeface="Times New Roman" pitchFamily="18" charset="0"/>
              </a:rPr>
              <a:t>Avoid signal coupling (also electrical)</a:t>
            </a:r>
            <a:r>
              <a:rPr lang="en-US" sz="1600" dirty="0">
                <a:latin typeface="Comic Sans MS" pitchFamily="66" charset="0"/>
                <a:cs typeface="Times New Roman" pitchFamily="18" charset="0"/>
              </a:rPr>
              <a:t>. </a:t>
            </a:r>
          </a:p>
          <a:p>
            <a:pPr marL="285750" indent="-285750" algn="just">
              <a:buFont typeface="Arial" charset="0"/>
              <a:buChar char="•"/>
            </a:pPr>
            <a:r>
              <a:rPr lang="en-US" sz="1600" dirty="0">
                <a:latin typeface="Comic Sans MS" pitchFamily="66" charset="0"/>
                <a:cs typeface="Times New Roman" pitchFamily="18" charset="0"/>
              </a:rPr>
              <a:t>The dynamic range of a SEM harp is limited the </a:t>
            </a:r>
            <a:r>
              <a:rPr lang="en-US" sz="1600" u="sng" dirty="0">
                <a:latin typeface="Comic Sans MS" pitchFamily="66" charset="0"/>
                <a:cs typeface="Times New Roman" pitchFamily="18" charset="0"/>
              </a:rPr>
              <a:t>electronic noise</a:t>
            </a:r>
            <a:r>
              <a:rPr lang="en-US" sz="1600" dirty="0">
                <a:latin typeface="Comic Sans MS" pitchFamily="66" charset="0"/>
                <a:cs typeface="Times New Roman" pitchFamily="18" charset="0"/>
              </a:rPr>
              <a:t> on the low beam current end and by </a:t>
            </a:r>
            <a:r>
              <a:rPr lang="en-US" sz="1600" u="sng" dirty="0">
                <a:latin typeface="Comic Sans MS" pitchFamily="66" charset="0"/>
                <a:cs typeface="Times New Roman" pitchFamily="18" charset="0"/>
              </a:rPr>
              <a:t>thermal electron emission</a:t>
            </a:r>
            <a:r>
              <a:rPr lang="en-US" sz="1600" dirty="0">
                <a:latin typeface="Comic Sans MS" pitchFamily="66" charset="0"/>
                <a:cs typeface="Times New Roman" pitchFamily="18" charset="0"/>
              </a:rPr>
              <a:t> due to heating of the wire at the high beam current end. </a:t>
            </a:r>
          </a:p>
          <a:p>
            <a:pPr marL="285750" indent="-285750" algn="just">
              <a:buFont typeface="Arial" charset="0"/>
              <a:buChar char="•"/>
            </a:pPr>
            <a:r>
              <a:rPr lang="en-US" sz="1600" dirty="0">
                <a:latin typeface="Comic Sans MS" pitchFamily="66" charset="0"/>
                <a:cs typeface="Times New Roman" pitchFamily="18" charset="0"/>
              </a:rPr>
              <a:t>Beside thermal electron emission the wire itself or its </a:t>
            </a:r>
            <a:r>
              <a:rPr lang="en-US" sz="1600" u="sng" dirty="0">
                <a:latin typeface="Comic Sans MS" pitchFamily="66" charset="0"/>
                <a:cs typeface="Times New Roman" pitchFamily="18" charset="0"/>
              </a:rPr>
              <a:t>support (e.g. soldering) may melt </a:t>
            </a:r>
            <a:r>
              <a:rPr lang="en-US" sz="1600" dirty="0">
                <a:latin typeface="Comic Sans MS" pitchFamily="66" charset="0"/>
                <a:cs typeface="Times New Roman" pitchFamily="18" charset="0"/>
              </a:rPr>
              <a:t>and the elongation of the wires changes with heat. </a:t>
            </a:r>
          </a:p>
          <a:p>
            <a:pPr marL="285750" indent="-285750" algn="just">
              <a:buFont typeface="Arial" charset="0"/>
              <a:buChar char="•"/>
            </a:pPr>
            <a:r>
              <a:rPr lang="en-US" sz="1600" dirty="0">
                <a:latin typeface="Comic Sans MS" pitchFamily="66" charset="0"/>
                <a:cs typeface="Times New Roman" pitchFamily="18" charset="0"/>
              </a:rPr>
              <a:t>A SEM Harp (or a thin screen) is </a:t>
            </a:r>
            <a:r>
              <a:rPr lang="en-US" sz="1600" u="sng" dirty="0">
                <a:latin typeface="Comic Sans MS" pitchFamily="66" charset="0"/>
                <a:cs typeface="Times New Roman" pitchFamily="18" charset="0"/>
              </a:rPr>
              <a:t>quite transparent </a:t>
            </a:r>
            <a:r>
              <a:rPr lang="en-US" sz="1600" dirty="0">
                <a:latin typeface="Comic Sans MS" pitchFamily="66" charset="0"/>
                <a:cs typeface="Times New Roman" pitchFamily="18" charset="0"/>
              </a:rPr>
              <a:t>for not too low energetic beams and successive harps are possible. </a:t>
            </a:r>
            <a:endParaRPr lang="en-US" sz="1600" dirty="0">
              <a:latin typeface="Comic Sans MS" pitchFamily="66" charset="0"/>
            </a:endParaRPr>
          </a:p>
        </p:txBody>
      </p:sp>
      <p:sp>
        <p:nvSpPr>
          <p:cNvPr id="862211" name="Rectangle 2"/>
          <p:cNvSpPr>
            <a:spLocks noChangeArrowheads="1"/>
          </p:cNvSpPr>
          <p:nvPr/>
        </p:nvSpPr>
        <p:spPr bwMode="auto">
          <a:xfrm>
            <a:off x="533400" y="152400"/>
            <a:ext cx="7772400" cy="1143000"/>
          </a:xfrm>
          <a:prstGeom prst="rect">
            <a:avLst/>
          </a:prstGeom>
          <a:noFill/>
          <a:ln w="9525">
            <a:noFill/>
            <a:miter lim="800000"/>
            <a:headEnd/>
            <a:tailEnd/>
          </a:ln>
        </p:spPr>
        <p:txBody>
          <a:bodyPr anchor="ctr"/>
          <a:lstStyle/>
          <a:p>
            <a:pPr algn="ctr" hangingPunct="0"/>
            <a:r>
              <a:rPr lang="en-US" sz="2000" b="1" u="sng" dirty="0"/>
              <a:t>Measurement </a:t>
            </a:r>
            <a:r>
              <a:rPr lang="en-US" sz="2000" b="1" u="sng" dirty="0" smtClean="0"/>
              <a:t>with –Harps-</a:t>
            </a:r>
            <a:endParaRPr lang="en-US" sz="2000" b="1" u="sng" dirty="0"/>
          </a:p>
        </p:txBody>
      </p:sp>
      <p:pic>
        <p:nvPicPr>
          <p:cNvPr id="862212" name="Picture 3"/>
          <p:cNvPicPr>
            <a:picLocks noChangeAspect="1" noChangeArrowheads="1"/>
          </p:cNvPicPr>
          <p:nvPr/>
        </p:nvPicPr>
        <p:blipFill>
          <a:blip r:embed="rId2"/>
          <a:srcRect/>
          <a:stretch>
            <a:fillRect/>
          </a:stretch>
        </p:blipFill>
        <p:spPr bwMode="auto">
          <a:xfrm>
            <a:off x="6024563" y="1157288"/>
            <a:ext cx="3057525" cy="2747962"/>
          </a:xfrm>
          <a:prstGeom prst="rect">
            <a:avLst/>
          </a:prstGeom>
          <a:noFill/>
          <a:ln w="9525">
            <a:solidFill>
              <a:schemeClr val="tx1"/>
            </a:solidFill>
            <a:miter lim="800000"/>
            <a:headEnd/>
            <a:tailEnd/>
          </a:ln>
        </p:spPr>
      </p:pic>
      <p:pic>
        <p:nvPicPr>
          <p:cNvPr id="862213" name="Picture 4"/>
          <p:cNvPicPr>
            <a:picLocks noChangeAspect="1" noChangeArrowheads="1"/>
          </p:cNvPicPr>
          <p:nvPr/>
        </p:nvPicPr>
        <p:blipFill>
          <a:blip r:embed="rId3"/>
          <a:srcRect/>
          <a:stretch>
            <a:fillRect/>
          </a:stretch>
        </p:blipFill>
        <p:spPr bwMode="auto">
          <a:xfrm>
            <a:off x="0" y="4495800"/>
            <a:ext cx="7772400" cy="2057400"/>
          </a:xfrm>
          <a:prstGeom prst="rect">
            <a:avLst/>
          </a:prstGeom>
          <a:noFill/>
          <a:ln w="9525">
            <a:solidFill>
              <a:schemeClr val="tx1"/>
            </a:solidFill>
            <a:miter lim="800000"/>
            <a:headEnd/>
            <a:tailEnd/>
          </a:ln>
        </p:spPr>
      </p:pic>
      <p:sp>
        <p:nvSpPr>
          <p:cNvPr id="862214" name="TextBox 11"/>
          <p:cNvSpPr txBox="1">
            <a:spLocks noChangeArrowheads="1"/>
          </p:cNvSpPr>
          <p:nvPr/>
        </p:nvSpPr>
        <p:spPr bwMode="auto">
          <a:xfrm>
            <a:off x="1219200" y="6553200"/>
            <a:ext cx="7862888" cy="400050"/>
          </a:xfrm>
          <a:prstGeom prst="rect">
            <a:avLst/>
          </a:prstGeom>
          <a:noFill/>
          <a:ln w="9525">
            <a:noFill/>
            <a:miter lim="800000"/>
            <a:headEnd/>
            <a:tailEnd/>
          </a:ln>
        </p:spPr>
        <p:txBody>
          <a:bodyPr>
            <a:spAutoFit/>
          </a:bodyPr>
          <a:lstStyle/>
          <a:p>
            <a:r>
              <a:rPr lang="en-US" sz="1000" dirty="0"/>
              <a:t>U. </a:t>
            </a:r>
            <a:r>
              <a:rPr lang="en-US" sz="1000" dirty="0" err="1"/>
              <a:t>Raich</a:t>
            </a:r>
            <a:r>
              <a:rPr lang="en-US" sz="1000" dirty="0"/>
              <a:t> CERN Accelerator School 2005                                                        </a:t>
            </a:r>
            <a:r>
              <a:rPr lang="en-US" sz="1000" b="1" dirty="0"/>
              <a:t>LANSCE Harp Upgrade, </a:t>
            </a:r>
            <a:r>
              <a:rPr lang="en-US" sz="1000" dirty="0"/>
              <a:t>J. Douglas et. al, BIW2010</a:t>
            </a:r>
          </a:p>
          <a:p>
            <a:r>
              <a:rPr lang="en-US" sz="1000" dirty="0"/>
              <a:t> </a:t>
            </a:r>
          </a:p>
        </p:txBody>
      </p:sp>
      <p:sp>
        <p:nvSpPr>
          <p:cNvPr id="862215" name="TextBox 8"/>
          <p:cNvSpPr txBox="1">
            <a:spLocks noChangeArrowheads="1"/>
          </p:cNvSpPr>
          <p:nvPr/>
        </p:nvSpPr>
        <p:spPr bwMode="auto">
          <a:xfrm>
            <a:off x="5973763" y="2889250"/>
            <a:ext cx="1347787" cy="1016000"/>
          </a:xfrm>
          <a:prstGeom prst="rect">
            <a:avLst/>
          </a:prstGeom>
          <a:noFill/>
          <a:ln w="9525">
            <a:noFill/>
            <a:miter lim="800000"/>
            <a:headEnd/>
            <a:tailEnd/>
          </a:ln>
        </p:spPr>
        <p:txBody>
          <a:bodyPr>
            <a:spAutoFit/>
          </a:bodyPr>
          <a:lstStyle/>
          <a:p>
            <a:r>
              <a:rPr lang="en-US" sz="1000"/>
              <a:t>two signal</a:t>
            </a:r>
          </a:p>
          <a:p>
            <a:r>
              <a:rPr lang="en-US" sz="1000"/>
              <a:t>planes (#1), the bias plane (#2),</a:t>
            </a:r>
          </a:p>
          <a:p>
            <a:endParaRPr lang="en-US" sz="1000" b="1"/>
          </a:p>
          <a:p>
            <a:endParaRPr lang="en-US" sz="1000" b="1"/>
          </a:p>
          <a:p>
            <a:endParaRPr lang="en-US" sz="1000" b="1"/>
          </a:p>
        </p:txBody>
      </p:sp>
      <p:pic>
        <p:nvPicPr>
          <p:cNvPr id="862216" name="Picture 2"/>
          <p:cNvPicPr>
            <a:picLocks noChangeAspect="1" noChangeArrowheads="1"/>
          </p:cNvPicPr>
          <p:nvPr/>
        </p:nvPicPr>
        <p:blipFill>
          <a:blip r:embed="rId4"/>
          <a:srcRect/>
          <a:stretch>
            <a:fillRect/>
          </a:stretch>
        </p:blipFill>
        <p:spPr bwMode="auto">
          <a:xfrm>
            <a:off x="6096000" y="4038600"/>
            <a:ext cx="3048000" cy="2540000"/>
          </a:xfrm>
          <a:prstGeom prst="rect">
            <a:avLst/>
          </a:prstGeom>
          <a:noFill/>
          <a:ln w="9525">
            <a:solidFill>
              <a:schemeClr val="tx1"/>
            </a:solidFill>
            <a:miter lim="800000"/>
            <a:headEnd/>
            <a:tailEnd/>
          </a:ln>
        </p:spPr>
      </p:pic>
      <p:sp>
        <p:nvSpPr>
          <p:cNvPr id="10" name="AutoShape 6">
            <a:hlinkClick r:id="" action="ppaction://noaction" highlightClick="1"/>
          </p:cNvPr>
          <p:cNvSpPr>
            <a:spLocks noChangeArrowheads="1"/>
          </p:cNvSpPr>
          <p:nvPr/>
        </p:nvSpPr>
        <p:spPr bwMode="auto">
          <a:xfrm>
            <a:off x="8686800" y="6376555"/>
            <a:ext cx="457200" cy="457200"/>
          </a:xfrm>
          <a:prstGeom prst="actionButtonBackPreviou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1" name="AutoShape 5">
            <a:hlinkClick r:id="" action="ppaction://noaction" highlightClick="1"/>
          </p:cNvPr>
          <p:cNvSpPr>
            <a:spLocks noChangeArrowheads="1"/>
          </p:cNvSpPr>
          <p:nvPr/>
        </p:nvSpPr>
        <p:spPr bwMode="auto">
          <a:xfrm rot="10800000">
            <a:off x="0" y="6317673"/>
            <a:ext cx="609600" cy="533400"/>
          </a:xfrm>
          <a:prstGeom prst="actionButtonBackPreviou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Tree>
    <p:extLst>
      <p:ext uri="{BB962C8B-B14F-4D97-AF65-F5344CB8AC3E}">
        <p14:creationId xmlns:p14="http://schemas.microsoft.com/office/powerpoint/2010/main" val="124337079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AutoShape 4">
            <a:hlinkClick r:id="" action="ppaction://noaction" highlightClick="1"/>
          </p:cNvPr>
          <p:cNvSpPr>
            <a:spLocks noChangeArrowheads="1"/>
          </p:cNvSpPr>
          <p:nvPr/>
        </p:nvSpPr>
        <p:spPr bwMode="auto">
          <a:xfrm>
            <a:off x="8686800" y="6400800"/>
            <a:ext cx="457200" cy="457200"/>
          </a:xfrm>
          <a:prstGeom prst="actionButtonBackPreviou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pic>
        <p:nvPicPr>
          <p:cNvPr id="4608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 y="0"/>
            <a:ext cx="5562600" cy="346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087" name="Text Box 7"/>
          <p:cNvSpPr txBox="1">
            <a:spLocks noChangeArrowheads="1"/>
          </p:cNvSpPr>
          <p:nvPr/>
        </p:nvSpPr>
        <p:spPr bwMode="auto">
          <a:xfrm>
            <a:off x="179388" y="3068638"/>
            <a:ext cx="5472112" cy="730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a:t>Scheme of the pepperpot plate in a cross </a:t>
            </a:r>
          </a:p>
          <a:p>
            <a:r>
              <a:rPr lang="en-US" sz="1400"/>
              <a:t>sectional view and relevant dimensions</a:t>
            </a:r>
          </a:p>
          <a:p>
            <a:endParaRPr lang="en-US" sz="1400"/>
          </a:p>
        </p:txBody>
      </p:sp>
      <p:pic>
        <p:nvPicPr>
          <p:cNvPr id="4608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4065588"/>
            <a:ext cx="7604125" cy="2792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8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0"/>
            <a:ext cx="4572000" cy="313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083" name="Text Box 3"/>
          <p:cNvSpPr txBox="1">
            <a:spLocks noChangeArrowheads="1"/>
          </p:cNvSpPr>
          <p:nvPr/>
        </p:nvSpPr>
        <p:spPr bwMode="auto">
          <a:xfrm>
            <a:off x="4500563" y="3068638"/>
            <a:ext cx="4643437"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a:t>Light spots observed on the viewing screen of a Pepperpot device. Top left: Spots generated for calibration using a laser beam. Top right: Spots from an oxygen beam.</a:t>
            </a:r>
          </a:p>
          <a:p>
            <a:r>
              <a:rPr lang="en-US" sz="1400"/>
              <a:t>Bottom: Intensity distribution along one line.</a:t>
            </a:r>
          </a:p>
        </p:txBody>
      </p:sp>
      <p:sp>
        <p:nvSpPr>
          <p:cNvPr id="46089" name="Text Box 9"/>
          <p:cNvSpPr txBox="1">
            <a:spLocks noChangeArrowheads="1"/>
          </p:cNvSpPr>
          <p:nvPr/>
        </p:nvSpPr>
        <p:spPr bwMode="auto">
          <a:xfrm>
            <a:off x="7851775" y="4724400"/>
            <a:ext cx="1292225" cy="650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By P. Forck</a:t>
            </a:r>
          </a:p>
          <a:p>
            <a:r>
              <a:rPr lang="en-US" sz="1800"/>
              <a:t>Juas 2009</a:t>
            </a:r>
            <a:endParaRPr lang="de-DE" sz="1800"/>
          </a:p>
        </p:txBody>
      </p:sp>
      <p:sp>
        <p:nvSpPr>
          <p:cNvPr id="46090" name="Line 10"/>
          <p:cNvSpPr>
            <a:spLocks noChangeShapeType="1"/>
          </p:cNvSpPr>
          <p:nvPr/>
        </p:nvSpPr>
        <p:spPr bwMode="auto">
          <a:xfrm>
            <a:off x="0" y="4005263"/>
            <a:ext cx="9144000" cy="0"/>
          </a:xfrm>
          <a:prstGeom prst="line">
            <a:avLst/>
          </a:prstGeom>
          <a:noFill/>
          <a:ln w="38100" cmpd="dbl">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0" name="AutoShape 5">
            <a:hlinkClick r:id="" action="ppaction://noaction" highlightClick="1"/>
          </p:cNvPr>
          <p:cNvSpPr>
            <a:spLocks noChangeArrowheads="1"/>
          </p:cNvSpPr>
          <p:nvPr/>
        </p:nvSpPr>
        <p:spPr bwMode="auto">
          <a:xfrm rot="10800000">
            <a:off x="0" y="6317673"/>
            <a:ext cx="609600" cy="533400"/>
          </a:xfrm>
          <a:prstGeom prst="actionButtonBackPrevious">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Dsc000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354513" cy="5805488"/>
          </a:xfrm>
          <a:prstGeom prst="rect">
            <a:avLst/>
          </a:prstGeom>
          <a:noFill/>
          <a:extLst>
            <a:ext uri="{909E8E84-426E-40DD-AFC4-6F175D3DCCD1}">
              <a14:hiddenFill xmlns:a14="http://schemas.microsoft.com/office/drawing/2010/main">
                <a:solidFill>
                  <a:srgbClr val="FFFFFF"/>
                </a:solidFill>
              </a14:hiddenFill>
            </a:ext>
          </a:extLst>
        </p:spPr>
      </p:pic>
      <p:pic>
        <p:nvPicPr>
          <p:cNvPr id="16387" name="Picture 3" descr="Dsc000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1663" y="0"/>
            <a:ext cx="4732337" cy="6308725"/>
          </a:xfrm>
          <a:prstGeom prst="rect">
            <a:avLst/>
          </a:prstGeom>
          <a:noFill/>
          <a:extLst>
            <a:ext uri="{909E8E84-426E-40DD-AFC4-6F175D3DCCD1}">
              <a14:hiddenFill xmlns:a14="http://schemas.microsoft.com/office/drawing/2010/main">
                <a:solidFill>
                  <a:srgbClr val="FFFFFF"/>
                </a:solidFill>
              </a14:hiddenFill>
            </a:ext>
          </a:extLst>
        </p:spPr>
      </p:pic>
      <p:sp>
        <p:nvSpPr>
          <p:cNvPr id="16388" name="Line 4"/>
          <p:cNvSpPr>
            <a:spLocks noChangeShapeType="1"/>
          </p:cNvSpPr>
          <p:nvPr/>
        </p:nvSpPr>
        <p:spPr bwMode="auto">
          <a:xfrm flipV="1">
            <a:off x="1908175" y="0"/>
            <a:ext cx="3384550" cy="3573463"/>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6389" name="Line 5"/>
          <p:cNvSpPr>
            <a:spLocks noChangeShapeType="1"/>
          </p:cNvSpPr>
          <p:nvPr/>
        </p:nvSpPr>
        <p:spPr bwMode="auto">
          <a:xfrm flipH="1" flipV="1">
            <a:off x="1835150" y="5157788"/>
            <a:ext cx="4249738" cy="719137"/>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4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398" y="1"/>
            <a:ext cx="1059515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211960" y="6165304"/>
            <a:ext cx="4344523" cy="461665"/>
          </a:xfrm>
          <a:prstGeom prst="rect">
            <a:avLst/>
          </a:prstGeom>
          <a:noFill/>
        </p:spPr>
        <p:txBody>
          <a:bodyPr wrap="none" rtlCol="0">
            <a:spAutoFit/>
          </a:bodyPr>
          <a:lstStyle/>
          <a:p>
            <a:r>
              <a:rPr lang="en-US" b="1" dirty="0" smtClean="0">
                <a:solidFill>
                  <a:schemeClr val="accent6"/>
                </a:solidFill>
              </a:rPr>
              <a:t>Proposals to solve the problem?</a:t>
            </a:r>
            <a:endParaRPr lang="de-DE" b="1" dirty="0">
              <a:solidFill>
                <a:schemeClr val="accent6"/>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descr="Ektraktionskammer_komlett_5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257" y="704832"/>
            <a:ext cx="8231352" cy="5542434"/>
          </a:xfrm>
          <a:prstGeom prst="rect">
            <a:avLst/>
          </a:prstGeom>
          <a:noFill/>
          <a:extLst>
            <a:ext uri="{909E8E84-426E-40DD-AFC4-6F175D3DCCD1}">
              <a14:hiddenFill xmlns:a14="http://schemas.microsoft.com/office/drawing/2010/main">
                <a:solidFill>
                  <a:srgbClr val="FFFFFF"/>
                </a:solidFill>
              </a14:hiddenFill>
            </a:ext>
          </a:extLst>
        </p:spPr>
      </p:pic>
      <p:sp>
        <p:nvSpPr>
          <p:cNvPr id="7174" name="Text Box 6"/>
          <p:cNvSpPr txBox="1">
            <a:spLocks noChangeArrowheads="1"/>
          </p:cNvSpPr>
          <p:nvPr/>
        </p:nvSpPr>
        <p:spPr bwMode="auto">
          <a:xfrm>
            <a:off x="651644" y="1993063"/>
            <a:ext cx="350833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u="sng" dirty="0" smtClean="0"/>
              <a:t>1. (</a:t>
            </a:r>
            <a:r>
              <a:rPr lang="de-DE" u="sng" dirty="0" err="1" smtClean="0"/>
              <a:t>water</a:t>
            </a:r>
            <a:r>
              <a:rPr lang="de-DE" u="sng" dirty="0" smtClean="0"/>
              <a:t> </a:t>
            </a:r>
            <a:r>
              <a:rPr lang="de-DE" u="sng" dirty="0" err="1" smtClean="0"/>
              <a:t>cooled</a:t>
            </a:r>
            <a:r>
              <a:rPr lang="de-DE" u="sng" dirty="0" smtClean="0"/>
              <a:t>) Absorber</a:t>
            </a:r>
            <a:endParaRPr lang="en-GB" u="sng" dirty="0"/>
          </a:p>
        </p:txBody>
      </p:sp>
      <p:sp>
        <p:nvSpPr>
          <p:cNvPr id="7176" name="Line 8"/>
          <p:cNvSpPr>
            <a:spLocks noChangeShapeType="1"/>
          </p:cNvSpPr>
          <p:nvPr/>
        </p:nvSpPr>
        <p:spPr bwMode="auto">
          <a:xfrm>
            <a:off x="3147144" y="2454728"/>
            <a:ext cx="2311400" cy="12065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 name="TextBox 2"/>
          <p:cNvSpPr txBox="1"/>
          <p:nvPr/>
        </p:nvSpPr>
        <p:spPr>
          <a:xfrm>
            <a:off x="364257" y="5734149"/>
            <a:ext cx="8347157" cy="461665"/>
          </a:xfrm>
          <a:prstGeom prst="rect">
            <a:avLst/>
          </a:prstGeom>
          <a:noFill/>
        </p:spPr>
        <p:txBody>
          <a:bodyPr wrap="none" rtlCol="0">
            <a:spAutoFit/>
          </a:bodyPr>
          <a:lstStyle/>
          <a:p>
            <a:r>
              <a:rPr lang="en-US" dirty="0" smtClean="0"/>
              <a:t>2. Do not move the whole mirror into the beam, stop before center</a:t>
            </a:r>
            <a:endParaRPr lang="de-DE" dirty="0"/>
          </a:p>
        </p:txBody>
      </p:sp>
    </p:spTree>
    <p:extLst>
      <p:ext uri="{BB962C8B-B14F-4D97-AF65-F5344CB8AC3E}">
        <p14:creationId xmlns:p14="http://schemas.microsoft.com/office/powerpoint/2010/main" val="2173231984"/>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5020</Words>
  <Application>Microsoft Office PowerPoint</Application>
  <PresentationFormat>On-screen Show (4:3)</PresentationFormat>
  <Paragraphs>659</Paragraphs>
  <Slides>67</Slides>
  <Notes>48</Notes>
  <HiddenSlides>0</HiddenSlides>
  <MMClips>1</MMClips>
  <ScaleCrop>false</ScaleCrop>
  <HeadingPairs>
    <vt:vector size="8" baseType="variant">
      <vt:variant>
        <vt:lpstr>Fonts Used</vt:lpstr>
      </vt:variant>
      <vt:variant>
        <vt:i4>13</vt:i4>
      </vt:variant>
      <vt:variant>
        <vt:lpstr>Theme</vt:lpstr>
      </vt:variant>
      <vt:variant>
        <vt:i4>2</vt:i4>
      </vt:variant>
      <vt:variant>
        <vt:lpstr>Embedded OLE Servers</vt:lpstr>
      </vt:variant>
      <vt:variant>
        <vt:i4>6</vt:i4>
      </vt:variant>
      <vt:variant>
        <vt:lpstr>Slide Titles</vt:lpstr>
      </vt:variant>
      <vt:variant>
        <vt:i4>67</vt:i4>
      </vt:variant>
    </vt:vector>
  </HeadingPairs>
  <TitlesOfParts>
    <vt:vector size="88" baseType="lpstr">
      <vt:lpstr>Arial Unicode MS</vt:lpstr>
      <vt:lpstr>ＭＳ Ｐゴシック</vt:lpstr>
      <vt:lpstr>Arial</vt:lpstr>
      <vt:lpstr>Calibri</vt:lpstr>
      <vt:lpstr>Calibri Light</vt:lpstr>
      <vt:lpstr>Comic Sans MS</vt:lpstr>
      <vt:lpstr>Geneva</vt:lpstr>
      <vt:lpstr>Mathematica1</vt:lpstr>
      <vt:lpstr>Mathematica5</vt:lpstr>
      <vt:lpstr>Monotype Corsiva</vt:lpstr>
      <vt:lpstr>Symbol</vt:lpstr>
      <vt:lpstr>Times New Roman</vt:lpstr>
      <vt:lpstr>Wingdings</vt:lpstr>
      <vt:lpstr>Default Design</vt:lpstr>
      <vt:lpstr>1_Office Theme</vt:lpstr>
      <vt:lpstr>Microsoft Equation 3.0</vt:lpstr>
      <vt:lpstr>Equation</vt:lpstr>
      <vt:lpstr>MSDraw.Drawing.8.1</vt:lpstr>
      <vt:lpstr>Microsoft Excel 97-2003 Worksheet</vt:lpstr>
      <vt:lpstr>Bitmap Image</vt:lpstr>
      <vt:lpstr>Worksheet</vt:lpstr>
      <vt:lpstr>Profile Measurements</vt:lpstr>
      <vt:lpstr>Synchrotron Light Profile Monitor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X-ray Pinhole Camera</vt:lpstr>
      <vt:lpstr>Compound Refractive Lens</vt:lpstr>
      <vt:lpstr>CRL Monitor @ PETRA III  (DESY)</vt:lpstr>
      <vt:lpstr>Resolution Improvements</vt:lpstr>
      <vt:lpstr>Interference: ATF (KEK)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DESY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 Wittenburg</dc:creator>
  <cp:lastModifiedBy>Hermann Schmickler</cp:lastModifiedBy>
  <cp:revision>223</cp:revision>
  <cp:lastPrinted>2013-08-01T12:34:11Z</cp:lastPrinted>
  <dcterms:created xsi:type="dcterms:W3CDTF">2003-08-18T13:06:34Z</dcterms:created>
  <dcterms:modified xsi:type="dcterms:W3CDTF">2016-12-13T00:13:41Z</dcterms:modified>
</cp:coreProperties>
</file>