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65" r:id="rId4"/>
    <p:sldId id="285" r:id="rId5"/>
    <p:sldId id="290" r:id="rId6"/>
    <p:sldId id="258" r:id="rId7"/>
    <p:sldId id="259" r:id="rId8"/>
    <p:sldId id="260" r:id="rId9"/>
    <p:sldId id="262" r:id="rId10"/>
    <p:sldId id="261" r:id="rId11"/>
    <p:sldId id="264" r:id="rId12"/>
    <p:sldId id="263" r:id="rId13"/>
    <p:sldId id="272" r:id="rId14"/>
    <p:sldId id="273" r:id="rId15"/>
    <p:sldId id="283" r:id="rId16"/>
    <p:sldId id="291" r:id="rId17"/>
    <p:sldId id="288" r:id="rId18"/>
    <p:sldId id="268" r:id="rId19"/>
    <p:sldId id="275" r:id="rId20"/>
    <p:sldId id="266" r:id="rId21"/>
    <p:sldId id="277" r:id="rId22"/>
    <p:sldId id="276" r:id="rId23"/>
    <p:sldId id="269" r:id="rId24"/>
    <p:sldId id="270" r:id="rId25"/>
    <p:sldId id="271" r:id="rId26"/>
    <p:sldId id="287" r:id="rId27"/>
    <p:sldId id="293" r:id="rId28"/>
    <p:sldId id="274" r:id="rId29"/>
    <p:sldId id="278" r:id="rId30"/>
    <p:sldId id="279" r:id="rId31"/>
    <p:sldId id="280" r:id="rId32"/>
    <p:sldId id="281" r:id="rId33"/>
    <p:sldId id="292" r:id="rId34"/>
    <p:sldId id="282" r:id="rId35"/>
    <p:sldId id="284" r:id="rId36"/>
    <p:sldId id="28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2" autoAdjust="0"/>
    <p:restoredTop sz="94660"/>
  </p:normalViewPr>
  <p:slideViewPr>
    <p:cSldViewPr snapToGrid="0">
      <p:cViewPr>
        <p:scale>
          <a:sx n="100" d="100"/>
          <a:sy n="100" d="100"/>
        </p:scale>
        <p:origin x="420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9AC6B552-D7A8-4A0C-A16B-99C9CB558255}" type="datetime1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6C14-BB23-4407-BA36-A513516A4CD1}" type="datetime1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1D63-255F-4000-A25B-75F58CCB364F}" type="datetime1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42570"/>
            <a:ext cx="5088565" cy="270805"/>
          </a:xfrm>
        </p:spPr>
        <p:txBody>
          <a:bodyPr/>
          <a:lstStyle>
            <a:lvl1pPr>
              <a:defRPr b="1"/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7042-BBE2-4EC8-A074-7D47D77FD694}" type="datetime1">
              <a:rPr lang="en-GB" smtClean="0"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EC0B-FF3F-4C49-B0A5-EB6455312FDB}" type="datetime1">
              <a:rPr lang="en-GB" smtClean="0"/>
              <a:t>26/08/2016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4EA45-F289-4FAA-A77D-54D521178B3D}" type="datetime1">
              <a:rPr lang="en-GB" smtClean="0"/>
              <a:t>26/08/2016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C9BD-D74A-4626-BEA1-6A4C097B17F8}" type="datetime1">
              <a:rPr lang="en-GB" smtClean="0"/>
              <a:t>26/08/2016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A9C0-E394-4BBE-BCB2-286542529006}" type="datetime1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48EA-47D9-4D56-9ED1-D8D35E9B8579}" type="datetime1">
              <a:rPr lang="en-GB" smtClean="0"/>
              <a:t>26/08/2016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336" y="6525344"/>
            <a:ext cx="11953327" cy="270805"/>
          </a:xfrm>
          <a:prstGeom prst="roundRect">
            <a:avLst>
              <a:gd name="adj" fmla="val 28447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9336" y="116631"/>
            <a:ext cx="11953327" cy="789003"/>
          </a:xfrm>
          <a:prstGeom prst="roundRect">
            <a:avLst/>
          </a:prstGeom>
          <a:solidFill>
            <a:srgbClr val="FF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4257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07F84A30-D877-4FDE-BB99-345EE39C6C14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25344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4257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98" y="1149579"/>
            <a:ext cx="11937003" cy="5236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39143"/>
            <a:ext cx="5181600" cy="1142131"/>
          </a:xfrm>
          <a:solidFill>
            <a:srgbClr val="FF0000">
              <a:alpha val="77000"/>
            </a:srgbClr>
          </a:solidFill>
        </p:spPr>
        <p:txBody>
          <a:bodyPr anchor="t"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Phase Feedforward: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Update &amp; Plans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1587" y="5019674"/>
            <a:ext cx="2028826" cy="654651"/>
          </a:xfrm>
          <a:solidFill>
            <a:srgbClr val="FF0000">
              <a:alpha val="77000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spcBef>
                <a:spcPct val="0"/>
              </a:spcBef>
            </a:pPr>
            <a:r>
              <a:rPr lang="en-GB" sz="2400" dirty="0">
                <a:solidFill>
                  <a:schemeClr val="bg1"/>
                </a:solidFill>
                <a:latin typeface="Franklin Gothic Heavy" panose="020B0903020102020204" pitchFamily="34" charset="0"/>
                <a:cs typeface="Aharoni" panose="02010803020104030203" pitchFamily="2" charset="-79"/>
              </a:rPr>
              <a:t>Jack Roberts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EBD8-657D-40A8-9C9A-6749BF97D946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– Mix1, Mix2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09" y="952747"/>
            <a:ext cx="6241005" cy="55427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012663" y="3077771"/>
            <a:ext cx="192633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ONLY BLUE LINE </a:t>
            </a:r>
          </a:p>
          <a:p>
            <a:pPr algn="ctr"/>
            <a:r>
              <a:rPr lang="en-GB" b="1" dirty="0" smtClean="0"/>
              <a:t>IS RELEVANT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60395" y="2260315"/>
            <a:ext cx="51473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Resolution across Mixer1 and Mixer2 now ~0.2 degrees.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Despite lower output from Mixer2 (or because iffy component inside is now dead?)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798202" y="5849126"/>
            <a:ext cx="410954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Elizabeth has taken resolution measurements on the FONT5a board.</a:t>
            </a:r>
          </a:p>
        </p:txBody>
      </p:sp>
    </p:spTree>
    <p:extLst>
      <p:ext uri="{BB962C8B-B14F-4D97-AF65-F5344CB8AC3E}">
        <p14:creationId xmlns:p14="http://schemas.microsoft.com/office/powerpoint/2010/main" val="205356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– Mix1, Mix3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61" y="919175"/>
            <a:ext cx="6347101" cy="56369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04233" y="2640459"/>
            <a:ext cx="514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Resolution across Mix1 and Mix3 also ~0.2 degrees.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Mix2, Mix3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905634"/>
            <a:ext cx="6422963" cy="56369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046355" y="2431440"/>
            <a:ext cx="51473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And for Mix2, Mix3 (bit worse maybe).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0.2 degrees much better than 0.4, but not enough for a point-by-point 0.2 degrees correction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But resolution on mean is more like 0.1 degrees 0.2 degrees correction on mean at least theoretically achievable.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99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LO Issues…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53" b="32748"/>
          <a:stretch/>
        </p:blipFill>
        <p:spPr>
          <a:xfrm>
            <a:off x="1999" y="905633"/>
            <a:ext cx="12223278" cy="48569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546913" y="5833415"/>
            <a:ext cx="9996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Always set shifters so middle of pulse is ~zero output on mixer at start of shifts.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This some time later – already see the outputs have drifted up, and then one hour later &gt;&gt;&gt;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37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LO Issues…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55" b="32835"/>
          <a:stretch/>
        </p:blipFill>
        <p:spPr>
          <a:xfrm>
            <a:off x="0" y="867534"/>
            <a:ext cx="12208770" cy="48695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89186" y="5770484"/>
            <a:ext cx="11866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Keeps drifting like this during the day. Can adjust offset in DAQ but eventually have to go to the gallery to change shifters again. Theory: temperature related drift on LO source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23889" y="158325"/>
            <a:ext cx="353147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Elizabeth took data to investigate this in more detail.</a:t>
            </a:r>
          </a:p>
        </p:txBody>
      </p:sp>
    </p:spTree>
    <p:extLst>
      <p:ext uri="{BB962C8B-B14F-4D97-AF65-F5344CB8AC3E}">
        <p14:creationId xmlns:p14="http://schemas.microsoft.com/office/powerpoint/2010/main" val="14357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Upstream: Dependence of Measured Phase on Position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411" y="1000830"/>
            <a:ext cx="5333559" cy="39986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815120" y="5322014"/>
            <a:ext cx="6974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Around -1.8 degrees phase shift per mm offset in monitor.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Expected contribution to measured phase jitter: 0.04 degrees.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475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Downstream Phase Position Dependence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549" t="7047" r="64170" b="5467"/>
          <a:stretch/>
        </p:blipFill>
        <p:spPr>
          <a:xfrm>
            <a:off x="2232916" y="985747"/>
            <a:ext cx="7726167" cy="47215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3514" y="2085654"/>
            <a:ext cx="131157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Less stable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258709" y="4909335"/>
            <a:ext cx="138531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More stable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633645" y="3143892"/>
            <a:ext cx="0" cy="99659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26086" y="3063779"/>
            <a:ext cx="1407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Move beam 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pos</a:t>
            </a:r>
            <a:r>
              <a:rPr lang="en-GB" dirty="0" smtClean="0">
                <a:solidFill>
                  <a:srgbClr val="FF0000"/>
                </a:solidFill>
              </a:rPr>
              <a:t> in Mon3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534364" y="2912722"/>
            <a:ext cx="8562" cy="12431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943651" y="4140485"/>
            <a:ext cx="0" cy="76885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63552" y="5756598"/>
            <a:ext cx="8529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Varying a corrector to move horizontal position in the downstream monitor.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Seems to have an effect on both mean phase and phase stability.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492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Acquisition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3982948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Begun to develop acquisition from FONT DAQ over the CERN control system.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400599" y="288920"/>
            <a:ext cx="35314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All Elizabeth!</a:t>
            </a:r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647" y="905634"/>
            <a:ext cx="7001259" cy="5583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08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Acquisition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53" y="905634"/>
            <a:ext cx="7046169" cy="56369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322947" y="2287412"/>
            <a:ext cx="39829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More or less working but some timing/synchronisation issues to sort out. Will leave the details to Elizabeth.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3377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Shape of Applied Correction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31" y="1051271"/>
            <a:ext cx="7130266" cy="53456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215882" y="1461120"/>
            <a:ext cx="39829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Blue: Upstream phase in </a:t>
            </a:r>
            <a:r>
              <a:rPr lang="en-GB" sz="2000" b="1" dirty="0" smtClean="0">
                <a:solidFill>
                  <a:srgbClr val="FF0000"/>
                </a:solidFill>
              </a:rPr>
              <a:t>Mon2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Green: amplifier monitoring output (~voltage sent to kickers)</a:t>
            </a:r>
          </a:p>
          <a:p>
            <a:r>
              <a:rPr lang="en-GB" sz="2000" dirty="0" smtClean="0"/>
              <a:t>Red: Downstream phase shift resulting from applied kick.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All 3 should have same shape, but shape of upstream phase in Mon2 clearly different.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78936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Quite a few different things but loosely:</a:t>
            </a:r>
            <a:endParaRPr lang="en-GB" sz="2000" dirty="0"/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Phase monitor status.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PFF setup/acquisition developments.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Phase propagation status.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New PFF results.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/>
              <a:t>Plans.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In many places I will point to work Elizabeth (and Lawrence, </a:t>
            </a:r>
            <a:r>
              <a:rPr lang="en-GB" sz="2000" dirty="0" smtClean="0"/>
              <a:t>but his work was mostly non-PFF related) </a:t>
            </a:r>
            <a:r>
              <a:rPr lang="en-GB" sz="2000" dirty="0" smtClean="0"/>
              <a:t>has done, but leaving most of the details for her to present at a future meeting.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7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2281" y="52570"/>
            <a:ext cx="12097344" cy="864096"/>
          </a:xfrm>
        </p:spPr>
        <p:txBody>
          <a:bodyPr/>
          <a:lstStyle/>
          <a:p>
            <a:r>
              <a:rPr lang="en-GB" dirty="0" smtClean="0"/>
              <a:t>Shape of Applied Correction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040106"/>
            <a:ext cx="7339415" cy="55024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215882" y="1461120"/>
            <a:ext cx="39829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Blue: Upstream phase in </a:t>
            </a:r>
            <a:r>
              <a:rPr lang="en-GB" sz="2000" b="1" dirty="0" smtClean="0">
                <a:solidFill>
                  <a:srgbClr val="FF0000"/>
                </a:solidFill>
              </a:rPr>
              <a:t>Mon</a:t>
            </a:r>
            <a:r>
              <a:rPr lang="en-GB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Red: DAC1 output (~voltage sent to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kicker)</a:t>
            </a:r>
          </a:p>
          <a:p>
            <a:r>
              <a:rPr lang="en-GB" sz="2000" dirty="0" smtClean="0"/>
              <a:t>Green: Downstream phase shift resulting from applied kick.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Now all the same shape (Mon1 is correction input, Mon2 should have same shape but doesn’t, probably due to LO issues).</a:t>
            </a:r>
          </a:p>
          <a:p>
            <a:r>
              <a:rPr lang="en-GB" sz="2000" dirty="0" smtClean="0"/>
              <a:t>Downstream phase shift saturates before DAC as amplifier saturates before max DAC (expected).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400599" y="288920"/>
            <a:ext cx="35314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Elizabeth</a:t>
            </a:r>
          </a:p>
        </p:txBody>
      </p:sp>
    </p:spTree>
    <p:extLst>
      <p:ext uri="{BB962C8B-B14F-4D97-AF65-F5344CB8AC3E}">
        <p14:creationId xmlns:p14="http://schemas.microsoft.com/office/powerpoint/2010/main" val="404518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787" y="985634"/>
            <a:ext cx="5431087" cy="4285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39" y="985634"/>
            <a:ext cx="5431087" cy="428513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83303" y="5270769"/>
            <a:ext cx="5157209" cy="919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u="sng" dirty="0" smtClean="0"/>
              <a:t>Only 1</a:t>
            </a:r>
            <a:r>
              <a:rPr lang="en-GB" sz="1800" b="1" u="sng" baseline="30000" dirty="0" smtClean="0"/>
              <a:t>st</a:t>
            </a:r>
            <a:r>
              <a:rPr lang="en-GB" sz="1800" b="1" u="sng" dirty="0" smtClean="0"/>
              <a:t> order phase-energy dependence:</a:t>
            </a:r>
            <a:endParaRPr lang="en-GB" sz="18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63552" y="5623130"/>
                <a:ext cx="1903533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GB" b="0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552" y="5623130"/>
                <a:ext cx="1903533" cy="56707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065988" y="5623130"/>
                <a:ext cx="3763081" cy="6770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𝟓𝟔𝟔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GB" b="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988" y="5623130"/>
                <a:ext cx="3763081" cy="677045"/>
              </a:xfrm>
              <a:prstGeom prst="rect">
                <a:avLst/>
              </a:prstGeom>
              <a:blipFill rotWithShape="0">
                <a:blip r:embed="rId5"/>
                <a:stretch>
                  <a:fillRect b="-9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>
          <a:xfrm>
            <a:off x="6096000" y="5270769"/>
            <a:ext cx="5157209" cy="919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Gulim" panose="020B0600000101010101" pitchFamily="34" charset="-127"/>
                <a:cs typeface="Kalinga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u="sng" dirty="0" smtClean="0"/>
              <a:t>With higher orders:</a:t>
            </a:r>
            <a:endParaRPr lang="en-GB" sz="1800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1583480" y="3602234"/>
            <a:ext cx="256728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R56 ~0.2m optics in TL1 optics removes all energy dependence.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065988" y="1428121"/>
            <a:ext cx="335964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But all the optics have large higher order terms… 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267476" y="3903076"/>
            <a:ext cx="3052993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So can’t remove energy dependence for all energy offsets.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636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T566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055868"/>
            <a:ext cx="5236031" cy="4303420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63" y="1055868"/>
            <a:ext cx="5431087" cy="4285134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>
            <a:off x="4304872" y="4109665"/>
            <a:ext cx="493159" cy="7500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2340796" y="4109664"/>
            <a:ext cx="493159" cy="7500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215367" y="374033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251385" y="374033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2016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923364" y="4387065"/>
            <a:ext cx="138150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35390" y="4331973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feedbacks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89103" y="5394397"/>
            <a:ext cx="10000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the optimal R56 optics in TL1 set and assuming typical phase jitters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Higher orders make us very sensitive to energy stability, but should still be possible to achieve high correlations with an optimised CTF3/feedbacks.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18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Monitoring of Energy Dependence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31" y="905634"/>
            <a:ext cx="1087417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305722" y="5588526"/>
                <a:ext cx="3484544" cy="9540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566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b="0" dirty="0" smtClean="0"/>
              </a:p>
              <a:p>
                <a:endParaRPr lang="en-GB" b="0" dirty="0" smtClean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5722" y="5588526"/>
                <a:ext cx="3484544" cy="95404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363835" y="6157193"/>
                <a:ext cx="23010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𝐶𝑇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.608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=−0.6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3835" y="6157193"/>
                <a:ext cx="2301079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592" r="-796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8592277" y="5755245"/>
            <a:ext cx="156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Fit R56, T566</a:t>
            </a:r>
            <a:endParaRPr lang="en-GB" dirty="0"/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7790266" y="5939911"/>
            <a:ext cx="80201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941870" y="4787757"/>
            <a:ext cx="1582220" cy="9674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7253555" y="5219272"/>
            <a:ext cx="1027416" cy="3692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3729658" y="6291297"/>
            <a:ext cx="3441535" cy="943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142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Energy Correlation Up and Downstream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1" y="1461120"/>
            <a:ext cx="1087417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7399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Close to Optimal Conditions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1" y="1024847"/>
            <a:ext cx="1087417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947465" y="5723524"/>
            <a:ext cx="10201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Achieving upstream/downstream phase correlation (top left) above this is where things start to get tricky and we don’t always manage.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025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Steps in Achieving Good Phase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94" y="1014574"/>
            <a:ext cx="10972800" cy="4525963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Set up beam to the downstream monitor (TBL).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Normally quite quick to recover using settings from previous PFF run.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Find approximate set point for R56 in TL1 using online monitoring.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Not so quick to take R56 scans now as changing TL1 optics also changes the orbit (alignment issues) and leads to losses -&gt; have to move correctors each time R56 is changed.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endParaRPr lang="en-GB" sz="1800" dirty="0" smtClean="0">
              <a:solidFill>
                <a:srgbClr val="FF0000"/>
              </a:solidFill>
            </a:endParaRPr>
          </a:p>
          <a:p>
            <a:endParaRPr lang="en-GB" sz="2000" dirty="0" smtClean="0"/>
          </a:p>
          <a:p>
            <a:r>
              <a:rPr lang="en-GB" sz="2000" dirty="0" smtClean="0"/>
              <a:t>Energy </a:t>
            </a:r>
            <a:r>
              <a:rPr lang="en-GB" sz="2000" dirty="0"/>
              <a:t>and other feedbacks to create most stable beam possible upstream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Further optimisation of phase-energy dependence via:</a:t>
            </a:r>
          </a:p>
          <a:p>
            <a:pPr lvl="1"/>
            <a:r>
              <a:rPr lang="en-GB" sz="1800" dirty="0" smtClean="0"/>
              <a:t>Changing beam energy.</a:t>
            </a:r>
          </a:p>
          <a:p>
            <a:pPr lvl="1"/>
            <a:r>
              <a:rPr lang="en-GB" sz="1800" dirty="0" smtClean="0"/>
              <a:t>Scaling CR dipoles (or the whole CR optics).</a:t>
            </a:r>
          </a:p>
          <a:p>
            <a:r>
              <a:rPr lang="en-GB" sz="2000" dirty="0" smtClean="0"/>
              <a:t>Effects other than energy – difficult to pin down</a:t>
            </a:r>
          </a:p>
          <a:p>
            <a:pPr lvl="1"/>
            <a:r>
              <a:rPr lang="en-GB" sz="1800" dirty="0" smtClean="0"/>
              <a:t>Maximise beam transmission to downstream monitor.</a:t>
            </a:r>
          </a:p>
          <a:p>
            <a:pPr lvl="1"/>
            <a:r>
              <a:rPr lang="en-GB" sz="1800" dirty="0" smtClean="0"/>
              <a:t>Position scan in downstream monitor.</a:t>
            </a:r>
          </a:p>
          <a:p>
            <a:pPr lvl="1"/>
            <a:r>
              <a:rPr lang="en-GB" sz="1800" dirty="0" smtClean="0"/>
              <a:t>Focusing around downstream monitor.</a:t>
            </a:r>
          </a:p>
          <a:p>
            <a:pPr lvl="1"/>
            <a:r>
              <a:rPr lang="en-GB" sz="1800" dirty="0" smtClean="0"/>
              <a:t>Possible other jitter sources between the two (e.g. dipole/septa power supplies).</a:t>
            </a:r>
          </a:p>
          <a:p>
            <a:pPr lvl="1"/>
            <a:r>
              <a:rPr lang="en-GB" sz="1800" dirty="0" smtClean="0"/>
              <a:t>Phase monitor resolution/other limitations.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290814" y="1261337"/>
            <a:ext cx="1650196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Starting Point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In 2015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11007" y="4311049"/>
            <a:ext cx="120981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Moving in</a:t>
            </a:r>
          </a:p>
          <a:p>
            <a:pPr algn="ctr"/>
            <a:r>
              <a:rPr lang="en-GB" b="1" dirty="0" smtClean="0"/>
              <a:t> to 2016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75324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New PFF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Had a lot of PFF shifts in August.</a:t>
            </a:r>
          </a:p>
          <a:p>
            <a:endParaRPr lang="en-GB" sz="2400" dirty="0" smtClean="0"/>
          </a:p>
          <a:p>
            <a:r>
              <a:rPr lang="en-GB" sz="2400" dirty="0" smtClean="0"/>
              <a:t>Usually most the time on shift spent trying to achieve and maintain good phase propagation – not always successful but successful much more often than before.</a:t>
            </a:r>
          </a:p>
          <a:p>
            <a:endParaRPr lang="en-GB" sz="2400" dirty="0" smtClean="0"/>
          </a:p>
          <a:p>
            <a:r>
              <a:rPr lang="en-GB" sz="2400" dirty="0" smtClean="0"/>
              <a:t>When good conditions achieved, PFF attempts:</a:t>
            </a:r>
          </a:p>
          <a:p>
            <a:pPr lvl="1"/>
            <a:r>
              <a:rPr lang="en-GB" sz="2000" dirty="0" smtClean="0"/>
              <a:t>System setup quick using all derived timings etc. from last year.</a:t>
            </a:r>
          </a:p>
          <a:p>
            <a:pPr lvl="1"/>
            <a:r>
              <a:rPr lang="en-GB" sz="2000" dirty="0" smtClean="0"/>
              <a:t>Trying to improve results from last year in terms of either absolute jitter, jitter reduction factor, or dataset length.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172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“Natural” Beam Conditions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01061"/>
            <a:ext cx="10972800" cy="42447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23392" y="5432532"/>
            <a:ext cx="10932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0.27 degrees downstream jitter matches record from last year – but this across 200 pulses rather than 150.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stable initial conditions (&lt;0.7 degrees jitter up and downstream) helps a lot.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835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“Natural” Beam Conditions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1" t="5732" r="50031" b="47505"/>
          <a:stretch/>
        </p:blipFill>
        <p:spPr>
          <a:xfrm>
            <a:off x="2666395" y="1418352"/>
            <a:ext cx="6826926" cy="32255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139834" y="5039246"/>
            <a:ext cx="10932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plot for PFF Off and PFF On pulses in the previous dataset.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Only 89% correlation (last year record was with 93%), but lower initial jitter.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82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Mons – November 2015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54" y="1050440"/>
            <a:ext cx="5431087" cy="42851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049" y="1336929"/>
            <a:ext cx="5333559" cy="3998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0171" y="5702157"/>
            <a:ext cx="6532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Mon1, Mon2 similar output levels (calibration amplitudes).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Best measured resolution ~0.13 degrees.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92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With Klystron Wiggling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11" y="977553"/>
            <a:ext cx="10972800" cy="42447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73303" y="5476126"/>
            <a:ext cx="10794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Saw tooth variation implemented on phase of all klystrons (hoping to achieve higher correlation to demonstrate larger factor reduction in jitter).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Factor 5.7 reduction from 1.6 to 0.28 degrees here.</a:t>
            </a:r>
          </a:p>
        </p:txBody>
      </p:sp>
    </p:spTree>
    <p:extLst>
      <p:ext uri="{BB962C8B-B14F-4D97-AF65-F5344CB8AC3E}">
        <p14:creationId xmlns:p14="http://schemas.microsoft.com/office/powerpoint/2010/main" val="20555602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With Klystron Wiggling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4" t="6676" r="50388" b="48040"/>
          <a:stretch/>
        </p:blipFill>
        <p:spPr>
          <a:xfrm>
            <a:off x="2289065" y="1429407"/>
            <a:ext cx="7517858" cy="333177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775675" y="5005546"/>
            <a:ext cx="10794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Correlation boosted to 98% with wiggling.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of it removed (or slightly over-corrected) with the PFF system.</a:t>
            </a:r>
          </a:p>
        </p:txBody>
      </p:sp>
    </p:spTree>
    <p:extLst>
      <p:ext uri="{BB962C8B-B14F-4D97-AF65-F5344CB8AC3E}">
        <p14:creationId xmlns:p14="http://schemas.microsoft.com/office/powerpoint/2010/main" val="2383776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Gain Scan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31" y="1421121"/>
            <a:ext cx="5431087" cy="431561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903" y="1433312"/>
            <a:ext cx="5406705" cy="43034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65255" y="305966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0.24 degrees!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488248" y="3357081"/>
            <a:ext cx="102743" cy="16053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53346" y="5949443"/>
            <a:ext cx="919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Looks like a new record dataset during the scan – haven’t analysed it separately yet.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5436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Non-PFF </a:t>
            </a:r>
            <a:r>
              <a:rPr lang="en-GB" dirty="0"/>
              <a:t>O</a:t>
            </a:r>
            <a:r>
              <a:rPr lang="en-GB" dirty="0" smtClean="0"/>
              <a:t>ptics!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For the previous results turns out we were using the non-PFF optics for TL2, i.e. the optics without the constraints on:</a:t>
            </a:r>
          </a:p>
          <a:p>
            <a:pPr lvl="1"/>
            <a:r>
              <a:rPr lang="en-GB" sz="2000" dirty="0" smtClean="0"/>
              <a:t>R52 between kickers -&gt; Gives the phase shifting behaviour in the chicane.</a:t>
            </a:r>
          </a:p>
          <a:p>
            <a:pPr lvl="1"/>
            <a:r>
              <a:rPr lang="en-GB" sz="2000" dirty="0" smtClean="0"/>
              <a:t>Orbit closure independent of applied kick.</a:t>
            </a:r>
          </a:p>
          <a:p>
            <a:pPr lvl="1"/>
            <a:endParaRPr lang="en-GB" sz="2000" dirty="0"/>
          </a:p>
          <a:p>
            <a:r>
              <a:rPr lang="en-GB" sz="2000" dirty="0" smtClean="0"/>
              <a:t>That we could do any correction (and with similar range) is pretty much a fluke – probably means R52 is by chance similar in the PFF and non-PFF optics (can check in MADX later).</a:t>
            </a:r>
          </a:p>
          <a:p>
            <a:pPr lvl="1"/>
            <a:r>
              <a:rPr lang="en-GB" sz="2000" dirty="0" smtClean="0"/>
              <a:t>But do lose the orbit closure (though that’s not critical for our purposes).</a:t>
            </a:r>
          </a:p>
          <a:p>
            <a:pPr lvl="1"/>
            <a:endParaRPr lang="en-GB" sz="2000" dirty="0"/>
          </a:p>
          <a:p>
            <a:r>
              <a:rPr lang="en-GB" sz="2000" dirty="0" smtClean="0"/>
              <a:t>May actually be worth pursuing further tests like this – non-PFF optics has ~factor 2 smaller dispersion and beta functions, so may help to get a “cleaner” beam to the downstream monitor.</a:t>
            </a:r>
          </a:p>
          <a:p>
            <a:pPr lvl="1"/>
            <a:endParaRPr lang="en-GB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3144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Gain scale factor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83751"/>
            <a:ext cx="10972800" cy="4525963"/>
          </a:xfrm>
        </p:spPr>
        <p:txBody>
          <a:bodyPr>
            <a:noAutofit/>
          </a:bodyPr>
          <a:lstStyle/>
          <a:p>
            <a:r>
              <a:rPr lang="en-GB" sz="2000" dirty="0" smtClean="0"/>
              <a:t>Scale factor C that gives optimal gain to set in the PFF firmware given the current beam conditions: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C Depends on: phase monitor calibrations, constants in firmware, phase shift per DAC count.</a:t>
            </a:r>
          </a:p>
          <a:p>
            <a:r>
              <a:rPr lang="en-GB" sz="2000" dirty="0" smtClean="0"/>
              <a:t>Initial calculation assumed 6 degrees = 4096 DAC counts, so 1 degree = 4096/6  DAC counts</a:t>
            </a:r>
          </a:p>
          <a:p>
            <a:pPr lvl="1"/>
            <a:r>
              <a:rPr lang="en-GB" sz="2000" dirty="0" smtClean="0"/>
              <a:t>Not valid as phase shift not linearly dependent on DAC for high DAC outputs as the amplifier enters saturation.</a:t>
            </a:r>
          </a:p>
          <a:p>
            <a:pPr lvl="1"/>
            <a:r>
              <a:rPr lang="en-GB" sz="2000" dirty="0" smtClean="0"/>
              <a:t>Gives C ~= 710.</a:t>
            </a:r>
            <a:endParaRPr lang="en-GB" sz="2000" dirty="0"/>
          </a:p>
          <a:p>
            <a:r>
              <a:rPr lang="en-GB" sz="2000" dirty="0" smtClean="0"/>
              <a:t>Corrected calculation uses 3.5 degrees = 2048 DAC counts -&gt; in linear range.</a:t>
            </a:r>
            <a:endParaRPr lang="en-GB" sz="2000" dirty="0" smtClean="0"/>
          </a:p>
          <a:p>
            <a:pPr lvl="1"/>
            <a:r>
              <a:rPr lang="en-GB" sz="2000" dirty="0" smtClean="0"/>
              <a:t>Gives C ~= 620</a:t>
            </a:r>
            <a:endParaRPr lang="en-GB" sz="2000" dirty="0"/>
          </a:p>
          <a:p>
            <a:r>
              <a:rPr lang="en-GB" sz="2000" dirty="0" smtClean="0"/>
              <a:t>But measured optimal gains (seem to) give closer agreement with the old C value…</a:t>
            </a:r>
          </a:p>
          <a:p>
            <a:pPr lvl="1"/>
            <a:r>
              <a:rPr lang="en-GB" sz="2000" dirty="0" smtClean="0"/>
              <a:t>Possibly because many pulses end up using non-linear range of amplifier, so the “correct” value of C is in reality somewhere in-between the two above, but not sure.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34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380900" y="1392148"/>
                <a:ext cx="1430200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0900" y="1392148"/>
                <a:ext cx="1430200" cy="62235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8222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6" y="905634"/>
            <a:ext cx="11298148" cy="4525963"/>
          </a:xfrm>
        </p:spPr>
        <p:txBody>
          <a:bodyPr>
            <a:noAutofit/>
          </a:bodyPr>
          <a:lstStyle/>
          <a:p>
            <a:r>
              <a:rPr lang="en-GB" sz="2000" dirty="0" smtClean="0"/>
              <a:t>Phase monitor issues – probably a live with it unless it gets worse situation now. Still many mysteries, though.</a:t>
            </a:r>
          </a:p>
          <a:p>
            <a:r>
              <a:rPr lang="en-GB" sz="2000" dirty="0" smtClean="0"/>
              <a:t>Lower </a:t>
            </a:r>
            <a:r>
              <a:rPr lang="en-GB" sz="2000" dirty="0" smtClean="0"/>
              <a:t>corrected </a:t>
            </a:r>
            <a:r>
              <a:rPr lang="en-GB" sz="2000" dirty="0" smtClean="0"/>
              <a:t>jitter: </a:t>
            </a:r>
          </a:p>
          <a:p>
            <a:pPr lvl="1"/>
            <a:r>
              <a:rPr lang="en-GB" sz="1800" dirty="0" smtClean="0"/>
              <a:t>CLIC target is </a:t>
            </a:r>
            <a:r>
              <a:rPr lang="en-GB" sz="1800" dirty="0" smtClean="0"/>
              <a:t>0.2 degrees (averaged across ~30ns).</a:t>
            </a:r>
          </a:p>
          <a:p>
            <a:pPr lvl="1"/>
            <a:r>
              <a:rPr lang="en-GB" sz="1800" dirty="0" smtClean="0"/>
              <a:t>CTF3: 0.2 degrees on the mean across several hundred ns may be in reach (got to 0.24).</a:t>
            </a:r>
            <a:endParaRPr lang="en-GB" sz="1800" dirty="0" smtClean="0"/>
          </a:p>
          <a:p>
            <a:r>
              <a:rPr lang="en-GB" sz="2000" dirty="0" smtClean="0"/>
              <a:t>Larger factor reduction in </a:t>
            </a:r>
            <a:r>
              <a:rPr lang="en-GB" sz="2000" dirty="0" smtClean="0"/>
              <a:t>jitter:</a:t>
            </a:r>
          </a:p>
          <a:p>
            <a:pPr lvl="1"/>
            <a:r>
              <a:rPr lang="en-GB" sz="1800" dirty="0" smtClean="0"/>
              <a:t>CLIC target is factor 10.</a:t>
            </a:r>
          </a:p>
          <a:p>
            <a:pPr lvl="1"/>
            <a:r>
              <a:rPr lang="en-GB" sz="1800" dirty="0" smtClean="0"/>
              <a:t>CTF3: Achieved 5.7, maybe could get 6.x – limited by correction range/</a:t>
            </a:r>
            <a:r>
              <a:rPr lang="en-GB" sz="1800" dirty="0" err="1" smtClean="0"/>
              <a:t>ph</a:t>
            </a:r>
            <a:r>
              <a:rPr lang="en-GB" sz="1800" dirty="0" smtClean="0"/>
              <a:t> mon resolution.</a:t>
            </a:r>
            <a:endParaRPr lang="en-GB" sz="1800" dirty="0" smtClean="0"/>
          </a:p>
          <a:p>
            <a:r>
              <a:rPr lang="en-GB" sz="2000" dirty="0" smtClean="0"/>
              <a:t>Longer </a:t>
            </a:r>
            <a:r>
              <a:rPr lang="en-GB" sz="2000" dirty="0" smtClean="0"/>
              <a:t>datasets:</a:t>
            </a:r>
          </a:p>
          <a:p>
            <a:pPr lvl="1"/>
            <a:r>
              <a:rPr lang="en-GB" sz="1800" dirty="0" smtClean="0"/>
              <a:t>CLIC target is continuous.</a:t>
            </a:r>
          </a:p>
          <a:p>
            <a:pPr lvl="1"/>
            <a:r>
              <a:rPr lang="en-GB" sz="1800" dirty="0" smtClean="0"/>
              <a:t>CTF3: Mostly few-10 mins so far. Long runs difficult due to LO drifts.</a:t>
            </a:r>
          </a:p>
          <a:p>
            <a:r>
              <a:rPr lang="en-GB" sz="2000" dirty="0" smtClean="0"/>
              <a:t>Orbit closure, emittance corrected downstream beam.</a:t>
            </a:r>
            <a:endParaRPr lang="en-GB" sz="2000" dirty="0"/>
          </a:p>
          <a:p>
            <a:r>
              <a:rPr lang="en-GB" sz="2000" dirty="0" smtClean="0"/>
              <a:t>Adjusted/new setups?</a:t>
            </a:r>
            <a:endParaRPr lang="en-GB" sz="2000" dirty="0"/>
          </a:p>
          <a:p>
            <a:pPr lvl="1"/>
            <a:r>
              <a:rPr lang="en-GB" sz="1800" dirty="0" smtClean="0"/>
              <a:t>Combined beam</a:t>
            </a:r>
            <a:r>
              <a:rPr lang="en-GB" sz="1800" dirty="0" smtClean="0"/>
              <a:t>? Maybe at least a correlation study.</a:t>
            </a:r>
          </a:p>
          <a:p>
            <a:pPr lvl="1"/>
            <a:r>
              <a:rPr lang="en-GB" sz="1800" dirty="0" smtClean="0"/>
              <a:t>2 input correction? Would require beam in </a:t>
            </a:r>
            <a:r>
              <a:rPr lang="en-GB" sz="1800" dirty="0" err="1" smtClean="0"/>
              <a:t>Frascati</a:t>
            </a:r>
            <a:r>
              <a:rPr lang="en-GB" sz="1800" dirty="0" smtClean="0"/>
              <a:t> chicane for </a:t>
            </a:r>
            <a:r>
              <a:rPr lang="en-GB" sz="1800" smtClean="0"/>
              <a:t>energy measurement. </a:t>
            </a:r>
            <a:endParaRPr lang="en-GB" sz="1800" dirty="0" smtClean="0"/>
          </a:p>
          <a:p>
            <a:pPr lvl="1"/>
            <a:r>
              <a:rPr lang="en-GB" sz="1800" dirty="0" smtClean="0"/>
              <a:t>(Semi-)Automatic gain/offset adjustment.</a:t>
            </a:r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5787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The phas</a:t>
            </a:r>
            <a:r>
              <a:rPr lang="en-GB" sz="2000" dirty="0" smtClean="0"/>
              <a:t>e monitor resolution now appears to be 0.2 degrees on all 3 mixers. Drifts/features on the LO are a nuisance.</a:t>
            </a:r>
          </a:p>
          <a:p>
            <a:endParaRPr lang="en-GB" sz="2000" dirty="0" smtClean="0"/>
          </a:p>
          <a:p>
            <a:r>
              <a:rPr lang="en-GB" sz="2000" dirty="0" smtClean="0"/>
              <a:t>Acquisition of FONT ADCs/DACs etc. over CERN control system (almost) working thanks to Elizabeth/</a:t>
            </a:r>
            <a:r>
              <a:rPr lang="en-GB" sz="2000" dirty="0" err="1" smtClean="0"/>
              <a:t>Davide</a:t>
            </a:r>
            <a:r>
              <a:rPr lang="en-GB" sz="2000" dirty="0" smtClean="0"/>
              <a:t>.</a:t>
            </a:r>
          </a:p>
          <a:p>
            <a:endParaRPr lang="en-GB" sz="2000" dirty="0" smtClean="0"/>
          </a:p>
          <a:p>
            <a:r>
              <a:rPr lang="en-GB" sz="2000" dirty="0" smtClean="0"/>
              <a:t>Phase propagation trend is still to get better and better, but there are days we can’t get high correlation and don’t understand why.</a:t>
            </a:r>
          </a:p>
          <a:p>
            <a:endParaRPr lang="en-GB" sz="2000" dirty="0" smtClean="0"/>
          </a:p>
          <a:p>
            <a:r>
              <a:rPr lang="en-GB" sz="2000" dirty="0" smtClean="0"/>
              <a:t>Set new records for lowest jitter and largest jitter reduction factor.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44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Mons Dec 2015 – July 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48" y="1774378"/>
            <a:ext cx="4477178" cy="3311404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277" y="3505199"/>
            <a:ext cx="3609621" cy="28479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450" y="980710"/>
            <a:ext cx="3821195" cy="28648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30157" y="5275158"/>
            <a:ext cx="7042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Resolution measurements including second mixer &gt;0.3 degrees.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Mon1, Mon2 calibration amplitudes as before.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42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Mons – LO Issues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866" t="13450" r="7370" b="39106"/>
          <a:stretch/>
        </p:blipFill>
        <p:spPr>
          <a:xfrm>
            <a:off x="1500027" y="1064791"/>
            <a:ext cx="9503596" cy="40248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5117" y="5248821"/>
            <a:ext cx="11601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Top (CH02 Phase): Mixer output with two LOs connected (rather than LO + beam) – expect constant output.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Instead see shape dependent on power/phase of two nearest klystrons (14 and 15).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Red arrows mark approx. region where beam would usually arrive.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7284378" y="1181528"/>
            <a:ext cx="236305" cy="36987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7510409" y="2628472"/>
            <a:ext cx="236305" cy="36987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7608012" y="3982949"/>
            <a:ext cx="236305" cy="36987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072331" y="215323"/>
            <a:ext cx="299697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Elizabeth/Lawrence Took</a:t>
            </a:r>
          </a:p>
          <a:p>
            <a:pPr algn="ctr"/>
            <a:r>
              <a:rPr lang="en-GB" dirty="0" smtClean="0"/>
              <a:t>More Measurements of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28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Mons – Now (or at least last time I looked…)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45" y="991106"/>
            <a:ext cx="11725510" cy="48757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369385" y="5866894"/>
            <a:ext cx="9453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Plots show 3 mixer outputs with shifters set to give minimum output.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Mon/LO/Mixer 2 (green) now giving much lower output than Mon/LO/Mixer 1 (yellow).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79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Mons - Now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61" y="888912"/>
            <a:ext cx="6384758" cy="567037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296352" y="3244334"/>
            <a:ext cx="534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Same result but a full calibration.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66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Mixer Outputs with Monitor/LO swapped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793" y="904702"/>
            <a:ext cx="6657975" cy="2762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506" y="3666020"/>
            <a:ext cx="6686550" cy="28765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6518" y="1605120"/>
            <a:ext cx="28103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Phase Mon swapped:</a:t>
            </a:r>
          </a:p>
          <a:p>
            <a:r>
              <a:rPr lang="en-GB" dirty="0" smtClean="0"/>
              <a:t>Yellow: Mixer1, LO1, </a:t>
            </a:r>
            <a:r>
              <a:rPr lang="en-GB" dirty="0" smtClean="0">
                <a:solidFill>
                  <a:srgbClr val="FF0000"/>
                </a:solidFill>
              </a:rPr>
              <a:t>Monitor2.</a:t>
            </a:r>
          </a:p>
          <a:p>
            <a:r>
              <a:rPr lang="en-GB" dirty="0" smtClean="0"/>
              <a:t>Green: Mixer2, LO2, </a:t>
            </a:r>
            <a:r>
              <a:rPr lang="en-GB" dirty="0" smtClean="0">
                <a:solidFill>
                  <a:srgbClr val="FF0000"/>
                </a:solidFill>
              </a:rPr>
              <a:t>Monitor1.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537" y="4473414"/>
            <a:ext cx="28103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LO swapped:</a:t>
            </a:r>
          </a:p>
          <a:p>
            <a:r>
              <a:rPr lang="en-GB" dirty="0" smtClean="0"/>
              <a:t>Yellow: Mixer1, </a:t>
            </a:r>
            <a:r>
              <a:rPr lang="en-GB" dirty="0" smtClean="0">
                <a:solidFill>
                  <a:srgbClr val="FF0000"/>
                </a:solidFill>
              </a:rPr>
              <a:t>LO2</a:t>
            </a:r>
            <a:r>
              <a:rPr lang="en-GB" dirty="0" smtClean="0"/>
              <a:t>, Monitor2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dirty="0" smtClean="0"/>
              <a:t>Green: Mixer2, </a:t>
            </a:r>
            <a:r>
              <a:rPr lang="en-GB" dirty="0" smtClean="0">
                <a:solidFill>
                  <a:srgbClr val="FF0000"/>
                </a:solidFill>
              </a:rPr>
              <a:t>LO1</a:t>
            </a:r>
            <a:r>
              <a:rPr lang="en-GB" dirty="0" smtClean="0"/>
              <a:t>, Monitor1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95072" y="2161585"/>
            <a:ext cx="2419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output stays with the second mixer.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Multiple mixers inside each box – maybe one of them has broken/was giving noise before whilst slowly failing?</a:t>
            </a:r>
          </a:p>
        </p:txBody>
      </p:sp>
    </p:spTree>
    <p:extLst>
      <p:ext uri="{BB962C8B-B14F-4D97-AF65-F5344CB8AC3E}">
        <p14:creationId xmlns:p14="http://schemas.microsoft.com/office/powerpoint/2010/main" val="110563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on baseline noise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84" y="905634"/>
            <a:ext cx="6347101" cy="56369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26/08/2016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330677" y="1738943"/>
            <a:ext cx="423793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This for the </a:t>
            </a:r>
            <a:r>
              <a:rPr lang="en-GB" dirty="0" err="1" smtClean="0"/>
              <a:t>SiS</a:t>
            </a:r>
            <a:r>
              <a:rPr lang="en-GB" dirty="0" smtClean="0"/>
              <a:t> digitisers (better on FONT5a)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ADC </a:t>
            </a:r>
            <a:r>
              <a:rPr lang="en-GB" dirty="0" smtClean="0"/>
              <a:t>noise contribution </a:t>
            </a:r>
            <a:r>
              <a:rPr lang="en-GB" dirty="0" smtClean="0"/>
              <a:t>for second mixer ~double first mixer due to lower output.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 </a:t>
            </a:r>
            <a:r>
              <a:rPr lang="en-GB" dirty="0" err="1" smtClean="0"/>
              <a:t>SiS</a:t>
            </a:r>
            <a:r>
              <a:rPr lang="en-GB" dirty="0" smtClean="0"/>
              <a:t> should be able to adjust amplification/attenuation after mixer to recover same level on ADC.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FONT5a could do something as well, but ADC noise probably still insignificant there even with lower output.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9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3685</TotalTime>
  <Words>1995</Words>
  <Application>Microsoft Office PowerPoint</Application>
  <PresentationFormat>Widescreen</PresentationFormat>
  <Paragraphs>315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Gulim</vt:lpstr>
      <vt:lpstr>Aharoni</vt:lpstr>
      <vt:lpstr>Arial</vt:lpstr>
      <vt:lpstr>Calibri</vt:lpstr>
      <vt:lpstr>Cambria Math</vt:lpstr>
      <vt:lpstr>Franklin Gothic Heavy</vt:lpstr>
      <vt:lpstr>Kalinga</vt:lpstr>
      <vt:lpstr>Trebuchet MS</vt:lpstr>
      <vt:lpstr>Roberts_LCWS14_PhaseFeedforwardCTF3</vt:lpstr>
      <vt:lpstr>Phase Feedforward: Update &amp; Plans</vt:lpstr>
      <vt:lpstr>Overview</vt:lpstr>
      <vt:lpstr>Phase Mons – November 2015</vt:lpstr>
      <vt:lpstr>Phase Mons Dec 2015 – July 2016</vt:lpstr>
      <vt:lpstr>Phase Mons – LO Issues</vt:lpstr>
      <vt:lpstr>Phase Mons – Now (or at least last time I looked…)</vt:lpstr>
      <vt:lpstr>Phase Mons - Now</vt:lpstr>
      <vt:lpstr>Mixer Outputs with Monitor/LO swapped</vt:lpstr>
      <vt:lpstr>Effect on baseline noise</vt:lpstr>
      <vt:lpstr>Resolution – Mix1, Mix2</vt:lpstr>
      <vt:lpstr>Resolution – Mix1, Mix3</vt:lpstr>
      <vt:lpstr>Resolution Mix2, Mix3</vt:lpstr>
      <vt:lpstr>More LO Issues…</vt:lpstr>
      <vt:lpstr>More LO Issues…</vt:lpstr>
      <vt:lpstr>Upstream: Dependence of Measured Phase on Position</vt:lpstr>
      <vt:lpstr>Downstream Phase Position Dependence</vt:lpstr>
      <vt:lpstr>Acquisition</vt:lpstr>
      <vt:lpstr>Acquisition</vt:lpstr>
      <vt:lpstr>Shape of Applied Correction</vt:lpstr>
      <vt:lpstr>Shape of Applied Correction</vt:lpstr>
      <vt:lpstr>Phase Propagation</vt:lpstr>
      <vt:lpstr>Effect of T566</vt:lpstr>
      <vt:lpstr>Online Monitoring of Energy Dependence</vt:lpstr>
      <vt:lpstr>High Energy Correlation Up and Downstream</vt:lpstr>
      <vt:lpstr>Close to Optimal Conditions</vt:lpstr>
      <vt:lpstr>Steps in Achieving Good Phase Propagation</vt:lpstr>
      <vt:lpstr>Examples of New PFF Results</vt:lpstr>
      <vt:lpstr>“Natural” Beam Conditions</vt:lpstr>
      <vt:lpstr>“Natural” Beam Conditions</vt:lpstr>
      <vt:lpstr>With Klystron Wiggling</vt:lpstr>
      <vt:lpstr>With Klystron Wiggling</vt:lpstr>
      <vt:lpstr>Gain Scan</vt:lpstr>
      <vt:lpstr>Non-PFF Optics!</vt:lpstr>
      <vt:lpstr>Gain scale factor</vt:lpstr>
      <vt:lpstr>Plans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Windows User</cp:lastModifiedBy>
  <cp:revision>283</cp:revision>
  <dcterms:created xsi:type="dcterms:W3CDTF">2015-07-02T22:06:55Z</dcterms:created>
  <dcterms:modified xsi:type="dcterms:W3CDTF">2016-08-26T08:04:18Z</dcterms:modified>
</cp:coreProperties>
</file>