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77" r:id="rId3"/>
    <p:sldId id="267" r:id="rId4"/>
    <p:sldId id="279" r:id="rId5"/>
    <p:sldId id="278" r:id="rId6"/>
    <p:sldId id="280" r:id="rId7"/>
    <p:sldId id="281" r:id="rId8"/>
    <p:sldId id="282" r:id="rId9"/>
    <p:sldId id="283" r:id="rId10"/>
    <p:sldId id="288" r:id="rId11"/>
    <p:sldId id="285" r:id="rId12"/>
    <p:sldId id="286" r:id="rId13"/>
    <p:sldId id="287" r:id="rId14"/>
    <p:sldId id="289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FF99"/>
    <a:srgbClr val="CCCCFF"/>
    <a:srgbClr val="990099"/>
    <a:srgbClr val="00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34" autoAdjust="0"/>
    <p:restoredTop sz="94660"/>
  </p:normalViewPr>
  <p:slideViewPr>
    <p:cSldViewPr snapToGrid="0">
      <p:cViewPr varScale="1">
        <p:scale>
          <a:sx n="94" d="100"/>
          <a:sy n="94" d="100"/>
        </p:scale>
        <p:origin x="96" y="91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299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9.wmf"/><Relationship Id="rId11" Type="http://schemas.openxmlformats.org/officeDocument/2006/relationships/image" Target="../media/image14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D71D7-55AC-46BD-81B3-09AB2F9EFBD8}" type="datetimeFigureOut">
              <a:rPr lang="en-US" smtClean="0"/>
              <a:t>9/4/2016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0BD58-3BFF-4EAF-BB8B-AC67FE801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94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9424F-BB59-4F4E-9822-4CA3E770FFD2}" type="datetimeFigureOut">
              <a:rPr lang="en-US" smtClean="0"/>
              <a:t>9/4/2016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22CDD-9D6C-4F63-9EC2-64822662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26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606040"/>
            <a:ext cx="10058400" cy="27432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800">
                <a:solidFill>
                  <a:schemeClr val="tx1"/>
                </a:solidFill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360437"/>
            <a:ext cx="10058400" cy="36576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1" cap="all" baseline="0">
                <a:solidFill>
                  <a:schemeClr val="accent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5888736"/>
            <a:ext cx="12192000" cy="109728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5888736"/>
            <a:ext cx="12192000" cy="109728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25000" y="382230"/>
            <a:ext cx="1371600" cy="55613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382230"/>
            <a:ext cx="7863840" cy="556137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53739" y="283"/>
            <a:ext cx="4435717" cy="68562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65829"/>
            <a:ext cx="5943600" cy="41148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5400"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1" y="5682343"/>
            <a:ext cx="5943600" cy="41054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200" b="1" cap="all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825625"/>
            <a:ext cx="4724400" cy="41179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4724400" cy="41179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727448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470151"/>
            <a:ext cx="4727448" cy="34734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7628" y="1828800"/>
            <a:ext cx="4727448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9152" y="2470151"/>
            <a:ext cx="4727448" cy="34734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53739" y="283"/>
            <a:ext cx="4435717" cy="685628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1" y="2514600"/>
            <a:ext cx="347472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302" y="685800"/>
            <a:ext cx="612648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0" y="4343400"/>
            <a:ext cx="3474720" cy="1188720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53739" y="283"/>
            <a:ext cx="4435717" cy="685628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0" y="2514600"/>
            <a:ext cx="347472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325880"/>
            <a:ext cx="6858000" cy="4206240"/>
          </a:xfrm>
          <a:solidFill>
            <a:schemeClr val="bg2"/>
          </a:solidFill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0" y="4343400"/>
            <a:ext cx="3474720" cy="1188720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257036"/>
            <a:ext cx="12192000" cy="54864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56170" y="6419462"/>
            <a:ext cx="1351383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6419462"/>
            <a:ext cx="5181600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98358" y="6419462"/>
            <a:ext cx="698241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257036"/>
            <a:ext cx="12192000" cy="54864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baseline="0">
          <a:solidFill>
            <a:schemeClr val="accent1"/>
          </a:solidFill>
          <a:effectLst>
            <a:outerShdw blurRad="38100" dist="25400" dir="18900000" algn="bl" rotWithShape="0">
              <a:schemeClr val="bg1">
                <a:alpha val="8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77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51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10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e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0.emf"/><Relationship Id="rId20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4.e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7.e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4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Relationship Id="rId22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8277" y="1925250"/>
            <a:ext cx="10058400" cy="1972377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AIR COOLING &amp;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PROFILOMETRY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5020" y="4278598"/>
            <a:ext cx="8031080" cy="36576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OXFORD SYSTEM IMPLEMENTATION</a:t>
            </a:r>
            <a:endParaRPr lang="en-US" sz="36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9472863" y="6074310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2060"/>
                </a:solidFill>
              </a:rPr>
              <a:t>P.A. Coe – OXFORD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95399" y="1925250"/>
            <a:ext cx="10058400" cy="19723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800" b="1" kern="1200" cap="all" baseline="0">
                <a:solidFill>
                  <a:schemeClr val="tx1"/>
                </a:solidFill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/>
                </a:solidFill>
                <a:effectLst/>
              </a:rPr>
              <a:t>AIR COOLING &amp; </a:t>
            </a:r>
            <a:r>
              <a:rPr lang="en-US" dirty="0" err="1" smtClean="0">
                <a:solidFill>
                  <a:schemeClr val="accent1"/>
                </a:solidFill>
                <a:effectLst/>
              </a:rPr>
              <a:t>PROFILOMETRY</a:t>
            </a:r>
            <a:endParaRPr lang="en-US" dirty="0"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322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693821"/>
          </a:xfrm>
        </p:spPr>
        <p:txBody>
          <a:bodyPr/>
          <a:lstStyle/>
          <a:p>
            <a:r>
              <a:rPr lang="en-GB" dirty="0" smtClean="0"/>
              <a:t>AIR COOLING – ducting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25" y="1649513"/>
            <a:ext cx="9601200" cy="4114800"/>
          </a:xfrm>
        </p:spPr>
        <p:txBody>
          <a:bodyPr>
            <a:normAutofit lnSpcReduction="10000"/>
          </a:bodyPr>
          <a:lstStyle/>
          <a:p>
            <a:pPr lvl="1"/>
            <a:r>
              <a:rPr lang="en-GB" dirty="0" smtClean="0"/>
              <a:t>Inexpensive 100 mm diameter cylindrical ducting</a:t>
            </a:r>
            <a:endParaRPr lang="en-GB" dirty="0"/>
          </a:p>
          <a:p>
            <a:pPr lvl="2"/>
            <a:r>
              <a:rPr lang="en-GB" dirty="0" smtClean="0"/>
              <a:t>Matches fan ports</a:t>
            </a:r>
          </a:p>
          <a:p>
            <a:pPr lvl="2"/>
            <a:r>
              <a:rPr lang="en-GB" dirty="0" smtClean="0"/>
              <a:t>Matching rectangular ducting in same family</a:t>
            </a:r>
          </a:p>
          <a:p>
            <a:pPr lvl="1"/>
            <a:r>
              <a:rPr lang="en-GB" dirty="0" smtClean="0"/>
              <a:t>Different options for system sealing</a:t>
            </a:r>
          </a:p>
          <a:p>
            <a:pPr lvl="2"/>
            <a:r>
              <a:rPr lang="en-GB" dirty="0" smtClean="0"/>
              <a:t>Loose mechanical clip</a:t>
            </a:r>
          </a:p>
          <a:p>
            <a:pPr lvl="3"/>
            <a:r>
              <a:rPr lang="en-GB" dirty="0" smtClean="0"/>
              <a:t>no airtight guarantee</a:t>
            </a:r>
          </a:p>
          <a:p>
            <a:pPr lvl="2"/>
            <a:r>
              <a:rPr lang="en-GB" dirty="0" smtClean="0"/>
              <a:t>Sealant</a:t>
            </a:r>
          </a:p>
          <a:p>
            <a:pPr lvl="3"/>
            <a:r>
              <a:rPr lang="en-GB" dirty="0" smtClean="0"/>
              <a:t>May outgas aggressive chemicals – e.g. acetic acid</a:t>
            </a:r>
          </a:p>
          <a:p>
            <a:pPr lvl="3"/>
            <a:r>
              <a:rPr lang="en-GB" dirty="0" smtClean="0"/>
              <a:t>Might need to be run many times and emptied to exhaust fumes</a:t>
            </a:r>
          </a:p>
          <a:p>
            <a:pPr lvl="2"/>
            <a:r>
              <a:rPr lang="en-GB" dirty="0" smtClean="0"/>
              <a:t>Custom machined interconnects</a:t>
            </a:r>
          </a:p>
          <a:p>
            <a:pPr lvl="3"/>
            <a:r>
              <a:rPr lang="en-GB" dirty="0" smtClean="0"/>
              <a:t>Initially more expensive</a:t>
            </a:r>
          </a:p>
          <a:p>
            <a:pPr lvl="3"/>
            <a:r>
              <a:rPr lang="en-GB" dirty="0" smtClean="0"/>
              <a:t>Can provide ports for anemometers </a:t>
            </a:r>
          </a:p>
          <a:p>
            <a:pPr lvl="3"/>
            <a:r>
              <a:rPr lang="en-GB" dirty="0" smtClean="0"/>
              <a:t>No significant chemical gases</a:t>
            </a:r>
          </a:p>
          <a:p>
            <a:pPr lvl="3"/>
            <a:r>
              <a:rPr lang="en-GB" dirty="0" smtClean="0"/>
              <a:t>Allows for easy re-opening / reassembly</a:t>
            </a:r>
          </a:p>
          <a:p>
            <a:pPr lvl="3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208" y="246899"/>
            <a:ext cx="6510767" cy="4901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293" y="1436633"/>
            <a:ext cx="1349138" cy="13810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862" y="3430688"/>
            <a:ext cx="2983256" cy="23336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280" y="4122811"/>
            <a:ext cx="2486025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63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693821"/>
          </a:xfrm>
        </p:spPr>
        <p:txBody>
          <a:bodyPr/>
          <a:lstStyle/>
          <a:p>
            <a:r>
              <a:rPr lang="en-GB" dirty="0" smtClean="0"/>
              <a:t>AIR COOLING – Instrumentation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25" y="1649513"/>
            <a:ext cx="9601200" cy="4114800"/>
          </a:xfrm>
        </p:spPr>
        <p:txBody>
          <a:bodyPr/>
          <a:lstStyle/>
          <a:p>
            <a:pPr lvl="1"/>
            <a:r>
              <a:rPr lang="en-GB" dirty="0" smtClean="0"/>
              <a:t>Anemometer</a:t>
            </a:r>
          </a:p>
          <a:p>
            <a:pPr lvl="2"/>
            <a:r>
              <a:rPr lang="en-GB" dirty="0" smtClean="0"/>
              <a:t>Measures air speed up to 30 m/s</a:t>
            </a:r>
          </a:p>
          <a:p>
            <a:pPr lvl="3"/>
            <a:r>
              <a:rPr lang="en-GB" dirty="0" smtClean="0"/>
              <a:t>Resolution 0.01 m/s</a:t>
            </a:r>
          </a:p>
          <a:p>
            <a:pPr lvl="2"/>
            <a:r>
              <a:rPr lang="en-GB" dirty="0" smtClean="0"/>
              <a:t>Measures air temperature -</a:t>
            </a:r>
            <a:r>
              <a:rPr lang="en-GB" dirty="0" err="1" smtClean="0"/>
              <a:t>20°c</a:t>
            </a:r>
            <a:r>
              <a:rPr lang="en-GB" dirty="0" smtClean="0"/>
              <a:t> to +</a:t>
            </a:r>
            <a:r>
              <a:rPr lang="en-GB" dirty="0" err="1" smtClean="0"/>
              <a:t>60</a:t>
            </a:r>
            <a:r>
              <a:rPr lang="en-GB" dirty="0" err="1"/>
              <a:t>°c</a:t>
            </a:r>
            <a:endParaRPr lang="en-GB" dirty="0" smtClean="0"/>
          </a:p>
          <a:p>
            <a:pPr lvl="3"/>
            <a:r>
              <a:rPr lang="en-GB" dirty="0" smtClean="0"/>
              <a:t>Resolution 0.1 K</a:t>
            </a:r>
          </a:p>
          <a:p>
            <a:pPr lvl="1"/>
            <a:endParaRPr lang="en-GB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5" y="1295400"/>
            <a:ext cx="57150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71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676900" y="1325663"/>
            <a:ext cx="5219700" cy="443865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5400000">
            <a:off x="8214057" y="1919723"/>
            <a:ext cx="2817144" cy="1957391"/>
          </a:xfrm>
          <a:prstGeom prst="rect">
            <a:avLst/>
          </a:prstGeom>
          <a:solidFill>
            <a:srgbClr val="FFFF99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693821"/>
          </a:xfrm>
        </p:spPr>
        <p:txBody>
          <a:bodyPr/>
          <a:lstStyle/>
          <a:p>
            <a:r>
              <a:rPr lang="en-GB" dirty="0" smtClean="0"/>
              <a:t>SAMPLE MEASUREMENT: Capacitive sensors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25" y="1649513"/>
            <a:ext cx="9601200" cy="4114800"/>
          </a:xfrm>
        </p:spPr>
        <p:txBody>
          <a:bodyPr/>
          <a:lstStyle/>
          <a:p>
            <a:pPr lvl="1"/>
            <a:r>
              <a:rPr lang="en-GB" dirty="0" smtClean="0"/>
              <a:t>Existing sensor system</a:t>
            </a:r>
          </a:p>
          <a:p>
            <a:pPr lvl="2"/>
            <a:r>
              <a:rPr lang="en-GB" dirty="0" smtClean="0"/>
              <a:t>At least 8 channels of sensor</a:t>
            </a:r>
          </a:p>
          <a:p>
            <a:pPr lvl="2"/>
            <a:endParaRPr lang="en-GB" dirty="0" smtClean="0"/>
          </a:p>
          <a:p>
            <a:pPr lvl="1"/>
            <a:r>
              <a:rPr lang="en-GB" dirty="0"/>
              <a:t>Displacement measurements</a:t>
            </a:r>
          </a:p>
          <a:p>
            <a:pPr lvl="2"/>
            <a:r>
              <a:rPr lang="en-GB" dirty="0"/>
              <a:t>1 mm range</a:t>
            </a:r>
          </a:p>
          <a:p>
            <a:pPr lvl="2"/>
            <a:r>
              <a:rPr lang="en-GB" dirty="0"/>
              <a:t>Resolution ~ 1 </a:t>
            </a:r>
            <a:r>
              <a:rPr lang="en-GB" dirty="0" smtClean="0"/>
              <a:t>micron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Read out mechanical frequencies</a:t>
            </a:r>
          </a:p>
          <a:p>
            <a:pPr lvl="2"/>
            <a:r>
              <a:rPr lang="en-GB" dirty="0" smtClean="0"/>
              <a:t>Frequency range </a:t>
            </a:r>
          </a:p>
          <a:p>
            <a:pPr lvl="3"/>
            <a:r>
              <a:rPr lang="en-GB" dirty="0" smtClean="0"/>
              <a:t>sub 1 Hz to </a:t>
            </a:r>
          </a:p>
          <a:p>
            <a:pPr lvl="3"/>
            <a:r>
              <a:rPr lang="en-GB" dirty="0" smtClean="0"/>
              <a:t>multi-100 Hz</a:t>
            </a:r>
          </a:p>
          <a:p>
            <a:pPr marL="685800" lvl="2" indent="0"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41112" y="2387051"/>
            <a:ext cx="3491000" cy="26860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5400000">
            <a:off x="7079781" y="3542284"/>
            <a:ext cx="547036" cy="4571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661" y="1542154"/>
            <a:ext cx="1785937" cy="266958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7124699" y="1489847"/>
            <a:ext cx="1490666" cy="200751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124699" y="4044402"/>
            <a:ext cx="1519234" cy="262589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6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Profilometry</a:t>
            </a:r>
            <a:r>
              <a:rPr lang="en-GB" dirty="0" smtClean="0"/>
              <a:t>: Concept</a:t>
            </a:r>
            <a:endParaRPr lang="en-GB" dirty="0"/>
          </a:p>
        </p:txBody>
      </p:sp>
      <p:pic>
        <p:nvPicPr>
          <p:cNvPr id="9218" name="Picture 2" descr="https://upload.wikimedia.org/wikipedia/commons/thumb/6/67/Interferometer_Aufbau_sw.svg/220px-Interferometer_Aufbau_sw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503" y="1019492"/>
            <a:ext cx="4584172" cy="477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9670529" y="1154668"/>
            <a:ext cx="1809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Camera / sensor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699656" y="3796268"/>
            <a:ext cx="1396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Light source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239361" y="5269468"/>
            <a:ext cx="161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Surface profile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0078753" y="3845282"/>
            <a:ext cx="11617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Reference</a:t>
            </a:r>
          </a:p>
          <a:p>
            <a:r>
              <a:rPr lang="en-US" dirty="0" smtClean="0"/>
              <a:t>Reflector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24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7" y="0"/>
            <a:ext cx="5943600" cy="964250"/>
          </a:xfrm>
        </p:spPr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7860627" y="1460083"/>
            <a:ext cx="1395661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C00000"/>
                </a:solidFill>
              </a:rPr>
              <a:t>JUN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7860627" y="1860968"/>
            <a:ext cx="1395661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2"/>
                </a:solidFill>
              </a:rPr>
              <a:t>JUL-AUG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7860627" y="2261853"/>
            <a:ext cx="1395661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C00000"/>
                </a:solidFill>
              </a:rPr>
              <a:t>SEP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3785936" y="1460083"/>
            <a:ext cx="3697705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rgbClr val="C00000"/>
                </a:solidFill>
              </a:rPr>
              <a:t>VIEWED BRISTOL WORK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272717" y="1860968"/>
            <a:ext cx="7210923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chemeClr val="tx2"/>
                </a:solidFill>
              </a:rPr>
              <a:t>PREPARED IDEAS: AIR COOLING AND </a:t>
            </a:r>
            <a:r>
              <a:rPr lang="en-US" sz="2400" dirty="0" smtClean="0">
                <a:solidFill>
                  <a:srgbClr val="0070C0"/>
                </a:solidFill>
              </a:rPr>
              <a:t>OPTICAL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2751223" y="2261853"/>
            <a:ext cx="4732420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rgbClr val="C00000"/>
                </a:solidFill>
              </a:rPr>
              <a:t>ORDERING AIR COOLING PARTS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1997242" y="2662738"/>
            <a:ext cx="5486400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chemeClr val="tx2"/>
                </a:solidFill>
              </a:rPr>
              <a:t>CONSTRUCTION AIR COOLING LOOP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7860627" y="2662738"/>
            <a:ext cx="1395661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2"/>
                </a:solidFill>
              </a:rPr>
              <a:t>SEP-OCT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2751222" y="3063623"/>
            <a:ext cx="4732418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rgbClr val="C00000"/>
                </a:solidFill>
              </a:rPr>
              <a:t>AIR COOLING COMMISSIONING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7860627" y="3063623"/>
            <a:ext cx="1395661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C00000"/>
                </a:solidFill>
              </a:rPr>
              <a:t>OCT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733426" y="3464508"/>
            <a:ext cx="6750212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chemeClr val="tx2"/>
                </a:solidFill>
              </a:rPr>
              <a:t>FIRST COOLING/ capacitive sensor TESTS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7868641" y="3464508"/>
            <a:ext cx="1395661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2"/>
                </a:solidFill>
              </a:rPr>
              <a:t>NOV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10411322" y="1049536"/>
            <a:ext cx="1395661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2"/>
                </a:solidFill>
              </a:rPr>
              <a:t>2016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9" name="Text Placeholder 2"/>
          <p:cNvSpPr txBox="1">
            <a:spLocks/>
          </p:cNvSpPr>
          <p:nvPr/>
        </p:nvSpPr>
        <p:spPr>
          <a:xfrm>
            <a:off x="1868905" y="3865393"/>
            <a:ext cx="5614735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DESIGN OPTICAL PROFILING SYSTEM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7860627" y="3865393"/>
            <a:ext cx="1588173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SEP - NOV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2751222" y="4266278"/>
            <a:ext cx="4732420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rgbClr val="0070C0"/>
                </a:solidFill>
              </a:rPr>
              <a:t>ORDERING OPTICAL PARTS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7868641" y="4266278"/>
            <a:ext cx="1580159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70C0"/>
                </a:solidFill>
              </a:rPr>
              <a:t>OCT-NOV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3" name="Text Placeholder 2"/>
          <p:cNvSpPr txBox="1">
            <a:spLocks/>
          </p:cNvSpPr>
          <p:nvPr/>
        </p:nvSpPr>
        <p:spPr>
          <a:xfrm>
            <a:off x="1997242" y="4667163"/>
            <a:ext cx="5486400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CONSTRUCTION OPTICAL SYSTEM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7868641" y="4667163"/>
            <a:ext cx="1588173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DEC - JAN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5" name="Text Placeholder 2"/>
          <p:cNvSpPr txBox="1">
            <a:spLocks/>
          </p:cNvSpPr>
          <p:nvPr/>
        </p:nvSpPr>
        <p:spPr>
          <a:xfrm>
            <a:off x="2422358" y="5068052"/>
            <a:ext cx="5061282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rgbClr val="0070C0"/>
                </a:solidFill>
              </a:rPr>
              <a:t>OPTICAL SYSTEM COMMISSIONING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7868641" y="5068052"/>
            <a:ext cx="1395661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70C0"/>
                </a:solidFill>
              </a:rPr>
              <a:t>JAN-FEB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0411322" y="4862778"/>
            <a:ext cx="1395661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2"/>
                </a:solidFill>
              </a:rPr>
              <a:t>2017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481264" y="5664544"/>
            <a:ext cx="7002374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chemeClr val="tx2"/>
                </a:solidFill>
              </a:rPr>
              <a:t>FIRST COMBINED AIR COOLING / OPTICAL TESTS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7860626" y="5664543"/>
            <a:ext cx="1395661" cy="41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200" b="1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2"/>
                </a:solidFill>
              </a:rPr>
              <a:t>MAR</a:t>
            </a:r>
            <a:endParaRPr lang="en-US" sz="2400" dirty="0">
              <a:solidFill>
                <a:schemeClr val="tx2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52400" y="2271515"/>
            <a:ext cx="11927305" cy="0"/>
          </a:xfrm>
          <a:prstGeom prst="line">
            <a:avLst/>
          </a:prstGeom>
          <a:ln w="127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317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COOLING &amp; </a:t>
            </a:r>
            <a:r>
              <a:rPr lang="en-US" dirty="0" err="1" smtClean="0"/>
              <a:t>PROFILOMETRY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400" dirty="0" smtClean="0"/>
              <a:t>OVERVIEW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Air Cooling</a:t>
            </a:r>
          </a:p>
          <a:p>
            <a:pPr lvl="1"/>
            <a:r>
              <a:rPr lang="en-US" dirty="0" smtClean="0"/>
              <a:t>System target parameters</a:t>
            </a:r>
            <a:endParaRPr lang="en-US" dirty="0" smtClean="0"/>
          </a:p>
          <a:p>
            <a:pPr lvl="1"/>
            <a:r>
              <a:rPr lang="en-US" dirty="0" smtClean="0"/>
              <a:t>Schematic overview</a:t>
            </a:r>
            <a:endParaRPr lang="en-US" dirty="0" smtClean="0"/>
          </a:p>
          <a:p>
            <a:pPr lvl="1"/>
            <a:r>
              <a:rPr lang="en-US" dirty="0" smtClean="0"/>
              <a:t>[Hardware]</a:t>
            </a:r>
          </a:p>
          <a:p>
            <a:pPr lvl="1"/>
            <a:r>
              <a:rPr lang="en-US" dirty="0" smtClean="0"/>
              <a:t>Detailed choices</a:t>
            </a:r>
          </a:p>
          <a:p>
            <a:r>
              <a:rPr lang="en-US" b="1" dirty="0" err="1" smtClean="0">
                <a:solidFill>
                  <a:srgbClr val="0070C0"/>
                </a:solidFill>
              </a:rPr>
              <a:t>Profilometry</a:t>
            </a:r>
            <a:endParaRPr lang="en-US" b="1" dirty="0" smtClean="0">
              <a:solidFill>
                <a:srgbClr val="0070C0"/>
              </a:solidFill>
            </a:endParaRPr>
          </a:p>
          <a:p>
            <a:pPr lvl="1"/>
            <a:r>
              <a:rPr lang="en-US" dirty="0"/>
              <a:t>System functional requirements</a:t>
            </a:r>
          </a:p>
          <a:p>
            <a:pPr lvl="1"/>
            <a:r>
              <a:rPr lang="en-US" dirty="0"/>
              <a:t>Schematic overview</a:t>
            </a:r>
          </a:p>
          <a:p>
            <a:pPr lvl="1"/>
            <a:r>
              <a:rPr lang="en-US" dirty="0" smtClean="0"/>
              <a:t>Options under consideration</a:t>
            </a:r>
            <a:endParaRPr lang="en-US" dirty="0"/>
          </a:p>
          <a:p>
            <a:r>
              <a:rPr lang="en-US" b="1" dirty="0" smtClean="0">
                <a:solidFill>
                  <a:schemeClr val="tx2"/>
                </a:solidFill>
              </a:rPr>
              <a:t>Timeline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46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693821"/>
          </a:xfrm>
        </p:spPr>
        <p:txBody>
          <a:bodyPr/>
          <a:lstStyle/>
          <a:p>
            <a:r>
              <a:rPr lang="en-GB" dirty="0" smtClean="0"/>
              <a:t>AIR COOLING TARGET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Laminar flow of cooling air over test items</a:t>
            </a:r>
          </a:p>
          <a:p>
            <a:r>
              <a:rPr lang="en-GB" dirty="0" smtClean="0"/>
              <a:t>Temperature and flow rate measured and kept steady </a:t>
            </a:r>
          </a:p>
          <a:p>
            <a:r>
              <a:rPr lang="en-GB" dirty="0"/>
              <a:t>Air humidity controlled</a:t>
            </a:r>
          </a:p>
          <a:p>
            <a:r>
              <a:rPr lang="en-GB" dirty="0" smtClean="0"/>
              <a:t>Target temperature range </a:t>
            </a:r>
            <a:r>
              <a:rPr lang="en-GB" dirty="0" err="1" smtClean="0"/>
              <a:t>10°c</a:t>
            </a:r>
            <a:r>
              <a:rPr lang="en-GB" dirty="0" smtClean="0"/>
              <a:t> to </a:t>
            </a:r>
            <a:r>
              <a:rPr lang="en-GB" dirty="0" err="1" smtClean="0"/>
              <a:t>50°c</a:t>
            </a:r>
            <a:endParaRPr lang="en-GB" dirty="0" smtClean="0"/>
          </a:p>
          <a:p>
            <a:r>
              <a:rPr lang="en-GB" dirty="0" smtClean="0"/>
              <a:t>Typical airflow rates:</a:t>
            </a:r>
          </a:p>
          <a:p>
            <a:pPr lvl="1"/>
            <a:r>
              <a:rPr lang="en-GB" dirty="0" smtClean="0"/>
              <a:t>Initial plan 1 to 2 litres / sec [in test volume]</a:t>
            </a:r>
          </a:p>
          <a:p>
            <a:pPr lvl="1"/>
            <a:r>
              <a:rPr lang="en-GB" dirty="0" smtClean="0"/>
              <a:t>Up to 50 litres / sec expected to be possible</a:t>
            </a:r>
          </a:p>
          <a:p>
            <a:pPr marL="365760" lvl="1" indent="0">
              <a:buNone/>
            </a:pP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037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294240"/>
              </p:ext>
            </p:extLst>
          </p:nvPr>
        </p:nvGraphicFramePr>
        <p:xfrm>
          <a:off x="1234398" y="2051546"/>
          <a:ext cx="2580479" cy="171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3" name="CorelDRAW" r:id="rId3" imgW="1805146" imgH="1202267" progId="CorelDraw.Graphic.16">
                  <p:embed/>
                </p:oleObj>
              </mc:Choice>
              <mc:Fallback>
                <p:oleObj name="CorelDRAW" r:id="rId3" imgW="1805146" imgH="120226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34398" y="2051546"/>
                        <a:ext cx="2580479" cy="171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COOLING system OVERVIEW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9055670"/>
              </p:ext>
            </p:extLst>
          </p:nvPr>
        </p:nvGraphicFramePr>
        <p:xfrm>
          <a:off x="4577010" y="1491598"/>
          <a:ext cx="2139533" cy="1007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4" name="CorelDRAW" r:id="rId5" imgW="3140028" imgH="1477786" progId="CorelDraw.Graphic.16">
                  <p:embed/>
                </p:oleObj>
              </mc:Choice>
              <mc:Fallback>
                <p:oleObj name="CorelDRAW" r:id="rId5" imgW="3140028" imgH="1477786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7010" y="1491598"/>
                        <a:ext cx="2139533" cy="1007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8227670"/>
              </p:ext>
            </p:extLst>
          </p:nvPr>
        </p:nvGraphicFramePr>
        <p:xfrm>
          <a:off x="7604417" y="4628071"/>
          <a:ext cx="1234231" cy="1329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5" name="CorelDRAW" r:id="rId7" imgW="1911061" imgH="2059164" progId="CorelDraw.Graphic.16">
                  <p:embed/>
                </p:oleObj>
              </mc:Choice>
              <mc:Fallback>
                <p:oleObj name="CorelDRAW" r:id="rId7" imgW="1911061" imgH="2059164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04417" y="4628071"/>
                        <a:ext cx="1234231" cy="13295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8421493" y="2372839"/>
            <a:ext cx="12151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Heat</a:t>
            </a:r>
          </a:p>
          <a:p>
            <a:r>
              <a:rPr lang="en-US" dirty="0" smtClean="0"/>
              <a:t>Exchanger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8355695" y="4732708"/>
            <a:ext cx="1537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Condensation</a:t>
            </a:r>
          </a:p>
          <a:p>
            <a:pPr algn="r"/>
            <a:r>
              <a:rPr lang="en-US" dirty="0" smtClean="0"/>
              <a:t>Trap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283912" y="1769231"/>
            <a:ext cx="1039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Axial fan</a:t>
            </a:r>
            <a:endParaRPr lang="en-GB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472665"/>
              </p:ext>
            </p:extLst>
          </p:nvPr>
        </p:nvGraphicFramePr>
        <p:xfrm>
          <a:off x="7144711" y="2191307"/>
          <a:ext cx="825500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" name="CorelDRAW" r:id="rId9" imgW="825431" imgH="386997" progId="CorelDraw.Graphic.16">
                  <p:embed/>
                </p:oleObj>
              </mc:Choice>
              <mc:Fallback>
                <p:oleObj name="CorelDRAW" r:id="rId9" imgW="825431" imgH="386997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144711" y="2191307"/>
                        <a:ext cx="825500" cy="38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8905766"/>
              </p:ext>
            </p:extLst>
          </p:nvPr>
        </p:nvGraphicFramePr>
        <p:xfrm>
          <a:off x="6257063" y="2775627"/>
          <a:ext cx="2694707" cy="1737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" name="CorelDRAW" r:id="rId11" imgW="3940746" imgH="2540000" progId="CorelDraw.Graphic.16">
                  <p:embed/>
                </p:oleObj>
              </mc:Choice>
              <mc:Fallback>
                <p:oleObj name="CorelDRAW" r:id="rId11" imgW="3940746" imgH="2540000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257063" y="2775627"/>
                        <a:ext cx="2694707" cy="1737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746051"/>
              </p:ext>
            </p:extLst>
          </p:nvPr>
        </p:nvGraphicFramePr>
        <p:xfrm>
          <a:off x="1732546" y="3481661"/>
          <a:ext cx="1758114" cy="604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" name="CorelDRAW" r:id="rId13" imgW="2194560" imgH="754560" progId="CorelDraw.Graphic.16">
                  <p:embed/>
                </p:oleObj>
              </mc:Choice>
              <mc:Fallback>
                <p:oleObj name="CorelDRAW" r:id="rId13" imgW="2194560" imgH="754560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732546" y="3481661"/>
                        <a:ext cx="1758114" cy="604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471262" y="3729460"/>
            <a:ext cx="9224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Airflow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Test</a:t>
            </a:r>
            <a:endParaRPr lang="en-GB" dirty="0">
              <a:solidFill>
                <a:srgbClr val="006600"/>
              </a:solidFill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0982201"/>
              </p:ext>
            </p:extLst>
          </p:nvPr>
        </p:nvGraphicFramePr>
        <p:xfrm>
          <a:off x="3683461" y="2082084"/>
          <a:ext cx="581025" cy="153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" name="CorelDRAW" r:id="rId15" imgW="580768" imgH="1530350" progId="CorelDraw.Graphic.16">
                  <p:embed/>
                </p:oleObj>
              </mc:Choice>
              <mc:Fallback>
                <p:oleObj name="CorelDRAW" r:id="rId15" imgW="580768" imgH="1530350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683461" y="2082084"/>
                        <a:ext cx="581025" cy="1530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053895"/>
              </p:ext>
            </p:extLst>
          </p:nvPr>
        </p:nvGraphicFramePr>
        <p:xfrm>
          <a:off x="1220608" y="3777171"/>
          <a:ext cx="387350" cy="1197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" name="CorelDRAW" r:id="rId17" imgW="387296" imgH="1702506" progId="CorelDraw.Graphic.16">
                  <p:embed/>
                </p:oleObj>
              </mc:Choice>
              <mc:Fallback>
                <p:oleObj name="CorelDRAW" r:id="rId17" imgW="387296" imgH="1702506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220608" y="3777171"/>
                        <a:ext cx="387350" cy="1197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123526"/>
              </p:ext>
            </p:extLst>
          </p:nvPr>
        </p:nvGraphicFramePr>
        <p:xfrm>
          <a:off x="1855323" y="3540869"/>
          <a:ext cx="831850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" name="CorelDRAW" r:id="rId19" imgW="831786" imgH="242711" progId="CorelDraw.Graphic.16">
                  <p:embed/>
                </p:oleObj>
              </mc:Choice>
              <mc:Fallback>
                <p:oleObj name="CorelDRAW" r:id="rId19" imgW="831786" imgH="242711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855323" y="3540869"/>
                        <a:ext cx="831850" cy="242887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/>
          <p:cNvSpPr/>
          <p:nvPr/>
        </p:nvSpPr>
        <p:spPr>
          <a:xfrm>
            <a:off x="1140553" y="1735322"/>
            <a:ext cx="1441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D60093"/>
                </a:solidFill>
              </a:rPr>
              <a:t>By-pass flow</a:t>
            </a:r>
            <a:endParaRPr lang="en-GB" dirty="0">
              <a:solidFill>
                <a:srgbClr val="D60093"/>
              </a:solidFill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766051"/>
              </p:ext>
            </p:extLst>
          </p:nvPr>
        </p:nvGraphicFramePr>
        <p:xfrm>
          <a:off x="1607958" y="4873127"/>
          <a:ext cx="5859642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" name="CorelDRAW" r:id="rId21" imgW="3399873" imgH="165100" progId="CorelDraw.Graphic.16">
                  <p:embed/>
                </p:oleObj>
              </mc:Choice>
              <mc:Fallback>
                <p:oleObj name="CorelDRAW" r:id="rId21" imgW="3399873" imgH="165100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607958" y="4873127"/>
                        <a:ext cx="5859642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5764463"/>
              </p:ext>
            </p:extLst>
          </p:nvPr>
        </p:nvGraphicFramePr>
        <p:xfrm>
          <a:off x="1192892" y="3716249"/>
          <a:ext cx="167097" cy="167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" name="CorelDRAW" r:id="rId23" imgW="450492" imgH="450144" progId="CorelDraw.Graphic.16">
                  <p:embed/>
                </p:oleObj>
              </mc:Choice>
              <mc:Fallback>
                <p:oleObj name="CorelDRAW" r:id="rId23" imgW="450492" imgH="450144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192892" y="3716249"/>
                        <a:ext cx="167097" cy="1670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29"/>
          <p:cNvSpPr/>
          <p:nvPr/>
        </p:nvSpPr>
        <p:spPr>
          <a:xfrm>
            <a:off x="289793" y="3390190"/>
            <a:ext cx="9566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By-pass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Control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6550910"/>
              </p:ext>
            </p:extLst>
          </p:nvPr>
        </p:nvGraphicFramePr>
        <p:xfrm>
          <a:off x="5821625" y="2507412"/>
          <a:ext cx="167097" cy="167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" name="CorelDRAW" r:id="rId25" imgW="450492" imgH="450144" progId="CorelDraw.Graphic.16">
                  <p:embed/>
                </p:oleObj>
              </mc:Choice>
              <mc:Fallback>
                <p:oleObj name="CorelDRAW" r:id="rId25" imgW="450492" imgH="450144" progId="CorelDraw.Graphic.16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821625" y="2507412"/>
                        <a:ext cx="167097" cy="1670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31"/>
          <p:cNvSpPr/>
          <p:nvPr/>
        </p:nvSpPr>
        <p:spPr>
          <a:xfrm>
            <a:off x="4852226" y="2535011"/>
            <a:ext cx="1327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Fan Control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13161" y="3390190"/>
            <a:ext cx="8707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Chilled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Water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706704" y="3088760"/>
            <a:ext cx="149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Laminar flow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716331" y="1196514"/>
            <a:ext cx="1613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Flow direction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7602872" y="1865008"/>
            <a:ext cx="1112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Warm air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6589996" y="4500714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Cooled air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7774936" y="5588305"/>
            <a:ext cx="784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Water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463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693821"/>
          </a:xfrm>
        </p:spPr>
        <p:txBody>
          <a:bodyPr/>
          <a:lstStyle/>
          <a:p>
            <a:r>
              <a:rPr lang="en-GB" dirty="0" smtClean="0"/>
              <a:t>AIR COOLING - AXIAL FAN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25" y="1649513"/>
            <a:ext cx="9601200" cy="4114800"/>
          </a:xfrm>
        </p:spPr>
        <p:txBody>
          <a:bodyPr/>
          <a:lstStyle/>
          <a:p>
            <a:pPr lvl="1"/>
            <a:r>
              <a:rPr lang="en-GB" dirty="0" smtClean="0"/>
              <a:t>Max flow rate 71 litres / second</a:t>
            </a:r>
          </a:p>
          <a:p>
            <a:pPr lvl="1"/>
            <a:r>
              <a:rPr lang="en-GB" dirty="0" smtClean="0"/>
              <a:t>Flow rate continuously adjustable</a:t>
            </a:r>
          </a:p>
          <a:p>
            <a:pPr lvl="1"/>
            <a:r>
              <a:rPr lang="en-GB" dirty="0" smtClean="0"/>
              <a:t>Feeds into 100 mm diameter pipe</a:t>
            </a:r>
          </a:p>
          <a:p>
            <a:pPr lvl="2"/>
            <a:r>
              <a:rPr lang="en-GB" dirty="0" smtClean="0"/>
              <a:t>Exhaust speed up to 9 m/s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687" y="942975"/>
            <a:ext cx="3933825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72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693821"/>
          </a:xfrm>
        </p:spPr>
        <p:txBody>
          <a:bodyPr/>
          <a:lstStyle/>
          <a:p>
            <a:r>
              <a:rPr lang="en-GB" dirty="0" smtClean="0"/>
              <a:t>AIR COOLING - HEAT EXCHANGERS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25" y="1649513"/>
            <a:ext cx="9601200" cy="4114800"/>
          </a:xfrm>
        </p:spPr>
        <p:txBody>
          <a:bodyPr/>
          <a:lstStyle/>
          <a:p>
            <a:pPr lvl="1"/>
            <a:r>
              <a:rPr lang="en-GB" dirty="0" smtClean="0"/>
              <a:t>10 existing exchanger units</a:t>
            </a:r>
          </a:p>
          <a:p>
            <a:pPr lvl="1"/>
            <a:r>
              <a:rPr lang="en-GB" dirty="0" smtClean="0"/>
              <a:t>Individual unit leak testing this / next week</a:t>
            </a:r>
          </a:p>
          <a:p>
            <a:pPr lvl="1"/>
            <a:r>
              <a:rPr lang="en-GB" dirty="0" smtClean="0"/>
              <a:t>Water chilling provided by existing chiller</a:t>
            </a:r>
          </a:p>
          <a:p>
            <a:pPr lvl="1"/>
            <a:r>
              <a:rPr lang="en-GB" dirty="0"/>
              <a:t>Planned assembly into sealed 300 L volume</a:t>
            </a:r>
          </a:p>
          <a:p>
            <a:pPr lvl="2"/>
            <a:r>
              <a:rPr lang="en-GB" dirty="0" smtClean="0"/>
              <a:t>One input for warmer air</a:t>
            </a:r>
          </a:p>
          <a:p>
            <a:pPr lvl="2"/>
            <a:r>
              <a:rPr lang="en-GB" dirty="0" smtClean="0"/>
              <a:t>Two exits:</a:t>
            </a:r>
          </a:p>
          <a:p>
            <a:pPr lvl="3"/>
            <a:r>
              <a:rPr lang="en-GB" dirty="0" smtClean="0"/>
              <a:t>One for chilled air</a:t>
            </a:r>
          </a:p>
          <a:p>
            <a:pPr lvl="3"/>
            <a:r>
              <a:rPr lang="en-GB" dirty="0" smtClean="0"/>
              <a:t>One for potential moisture</a:t>
            </a:r>
          </a:p>
          <a:p>
            <a:pPr lvl="1"/>
            <a:r>
              <a:rPr lang="en-GB" dirty="0" smtClean="0"/>
              <a:t>Condensation trap and exchanger chamber to be designed / built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575" y="1266824"/>
            <a:ext cx="3924300" cy="2943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300" y="3803353"/>
            <a:ext cx="2929862" cy="219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75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9601200" cy="693821"/>
          </a:xfrm>
        </p:spPr>
        <p:txBody>
          <a:bodyPr/>
          <a:lstStyle/>
          <a:p>
            <a:r>
              <a:rPr lang="en-GB" dirty="0" smtClean="0"/>
              <a:t>AIR COOLING - Water Chiller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25" y="1649513"/>
            <a:ext cx="9601200" cy="4114800"/>
          </a:xfrm>
        </p:spPr>
        <p:txBody>
          <a:bodyPr/>
          <a:lstStyle/>
          <a:p>
            <a:pPr lvl="1"/>
            <a:r>
              <a:rPr lang="en-GB" dirty="0" smtClean="0"/>
              <a:t>Existing unit</a:t>
            </a:r>
          </a:p>
          <a:p>
            <a:pPr lvl="1"/>
            <a:r>
              <a:rPr lang="en-GB" dirty="0" smtClean="0"/>
              <a:t>Work needed</a:t>
            </a:r>
          </a:p>
          <a:p>
            <a:pPr lvl="2"/>
            <a:r>
              <a:rPr lang="en-GB" dirty="0" smtClean="0"/>
              <a:t>Cleaning</a:t>
            </a:r>
          </a:p>
          <a:p>
            <a:pPr lvl="2"/>
            <a:r>
              <a:rPr lang="en-GB" dirty="0" smtClean="0"/>
              <a:t>Replacing seals </a:t>
            </a:r>
          </a:p>
          <a:p>
            <a:pPr lvl="2"/>
            <a:r>
              <a:rPr lang="en-GB" dirty="0" smtClean="0"/>
              <a:t>Testing in loop with heat exchanger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60963" y="1573215"/>
            <a:ext cx="5118098" cy="383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01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693821"/>
          </a:xfrm>
        </p:spPr>
        <p:txBody>
          <a:bodyPr/>
          <a:lstStyle/>
          <a:p>
            <a:r>
              <a:rPr lang="en-GB" dirty="0" smtClean="0"/>
              <a:t>AIR COOLING – TEST VOLUME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25" y="1649513"/>
            <a:ext cx="9601200" cy="4114800"/>
          </a:xfrm>
        </p:spPr>
        <p:txBody>
          <a:bodyPr/>
          <a:lstStyle/>
          <a:p>
            <a:pPr lvl="1"/>
            <a:r>
              <a:rPr lang="en-GB" dirty="0"/>
              <a:t>Chamber to house items under cooling test</a:t>
            </a:r>
          </a:p>
          <a:p>
            <a:pPr lvl="2"/>
            <a:r>
              <a:rPr lang="en-GB" dirty="0" smtClean="0"/>
              <a:t>Couples mechanically to test item</a:t>
            </a:r>
          </a:p>
          <a:p>
            <a:pPr lvl="2"/>
            <a:r>
              <a:rPr lang="en-GB" dirty="0" smtClean="0"/>
              <a:t>Couples into laminar air flow from air cooling system</a:t>
            </a:r>
          </a:p>
          <a:p>
            <a:pPr lvl="2"/>
            <a:r>
              <a:rPr lang="en-GB" dirty="0" smtClean="0"/>
              <a:t>Vents back into air cooling circulation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Example input adapter (on next slide)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Initial measurements to use capacitive sensor system (see later slide)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Future upgrade to allow optical measurement </a:t>
            </a:r>
            <a:r>
              <a:rPr lang="en-GB" dirty="0" err="1" smtClean="0"/>
              <a:t>profilometry</a:t>
            </a:r>
            <a:r>
              <a:rPr lang="en-GB" dirty="0" smtClean="0"/>
              <a:t> system</a:t>
            </a:r>
          </a:p>
          <a:p>
            <a:pPr lvl="1"/>
            <a:endParaRPr lang="en-GB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722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693821"/>
          </a:xfrm>
        </p:spPr>
        <p:txBody>
          <a:bodyPr/>
          <a:lstStyle/>
          <a:p>
            <a:r>
              <a:rPr lang="en-GB" dirty="0" smtClean="0"/>
              <a:t>AIR COOLING – ADAPTER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202506"/>
            <a:ext cx="9601200" cy="4114800"/>
          </a:xfrm>
        </p:spPr>
        <p:txBody>
          <a:bodyPr/>
          <a:lstStyle/>
          <a:p>
            <a:pPr lvl="1"/>
            <a:r>
              <a:rPr lang="en-GB" dirty="0" smtClean="0"/>
              <a:t>Funnels airflow into Bristol design mounting box</a:t>
            </a:r>
            <a:endParaRPr lang="en-GB" dirty="0"/>
          </a:p>
          <a:p>
            <a:pPr lvl="2"/>
            <a:r>
              <a:rPr lang="en-GB" dirty="0" smtClean="0"/>
              <a:t>Provides laminar flow with hole array</a:t>
            </a:r>
          </a:p>
          <a:p>
            <a:pPr lvl="2"/>
            <a:r>
              <a:rPr lang="en-GB" dirty="0" smtClean="0"/>
              <a:t>Prototype to be sent to Bristol for compatibility check</a:t>
            </a:r>
          </a:p>
          <a:p>
            <a:pPr lvl="1"/>
            <a:r>
              <a:rPr lang="en-GB" dirty="0" smtClean="0"/>
              <a:t>Similar coupler at exhaust end</a:t>
            </a:r>
          </a:p>
          <a:p>
            <a:pPr lvl="2"/>
            <a:r>
              <a:rPr lang="en-GB" dirty="0" smtClean="0"/>
              <a:t>Positional details differ at each end</a:t>
            </a:r>
          </a:p>
          <a:p>
            <a:pPr lvl="1"/>
            <a:endParaRPr lang="en-GB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-8021" y="6339005"/>
            <a:ext cx="2606841" cy="350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THURS 08 Sept 2016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294" y="1219874"/>
            <a:ext cx="3600305" cy="19859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949" y="3620743"/>
            <a:ext cx="4730175" cy="21435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10" y="3125640"/>
            <a:ext cx="4391025" cy="250861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02921" y="5766543"/>
            <a:ext cx="3964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View from inside Bristol transport box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9267795" y="3148855"/>
            <a:ext cx="22168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Air injection adapter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82615" y="5801965"/>
            <a:ext cx="3196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View seen by incoming airflow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8135922" y="2401865"/>
            <a:ext cx="523876" cy="4967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8256036" y="2411780"/>
            <a:ext cx="523876" cy="4967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8367853" y="2429986"/>
            <a:ext cx="523876" cy="4967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8486338" y="2430506"/>
            <a:ext cx="523876" cy="4967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8598155" y="2436676"/>
            <a:ext cx="523876" cy="4967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714245" y="2443702"/>
            <a:ext cx="523876" cy="4967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8834359" y="2450392"/>
            <a:ext cx="523876" cy="4967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860580" y="2972714"/>
            <a:ext cx="1166153" cy="36933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Air inflow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92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d Line Business 16x9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F180B1C-2212-497F-A259-C959ADD048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red line presentation (widescreen)</Template>
  <TotalTime>0</TotalTime>
  <Words>607</Words>
  <Application>Microsoft Office PowerPoint</Application>
  <PresentationFormat>Widescreen</PresentationFormat>
  <Paragraphs>161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Cambria</vt:lpstr>
      <vt:lpstr>Red Line Business 16x9</vt:lpstr>
      <vt:lpstr>CorelDRAW</vt:lpstr>
      <vt:lpstr>CorelDRAW X6 Graphic</vt:lpstr>
      <vt:lpstr>AIR COOLING &amp; PROFILOMETRY</vt:lpstr>
      <vt:lpstr>AIR COOLING &amp; PROFILOMETRY:  OVERVIEW</vt:lpstr>
      <vt:lpstr>AIR COOLING TARGET PARAMETERS</vt:lpstr>
      <vt:lpstr>AIR COOLING system OVERVIEW </vt:lpstr>
      <vt:lpstr>AIR COOLING - AXIAL FAN</vt:lpstr>
      <vt:lpstr>AIR COOLING - HEAT EXCHANGERS</vt:lpstr>
      <vt:lpstr>AIR COOLING - Water Chiller</vt:lpstr>
      <vt:lpstr>AIR COOLING – TEST VOLUME</vt:lpstr>
      <vt:lpstr>AIR COOLING – ADAPTER EXAMPLE</vt:lpstr>
      <vt:lpstr>AIR COOLING – ducting</vt:lpstr>
      <vt:lpstr>AIR COOLING – Instrumentation</vt:lpstr>
      <vt:lpstr>SAMPLE MEASUREMENT: Capacitive sensors</vt:lpstr>
      <vt:lpstr>Profilometry: Concept</vt:lpstr>
      <vt:lpstr>timeline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2016-09-04T14:34:26Z</dcterms:created>
  <dcterms:modified xsi:type="dcterms:W3CDTF">2016-09-07T20:34:42Z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TC030310239991</vt:lpwstr>
  </property>
</Properties>
</file>