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1"/>
  </p:notesMasterIdLst>
  <p:sldIdLst>
    <p:sldId id="308" r:id="rId2"/>
    <p:sldId id="376" r:id="rId3"/>
    <p:sldId id="380" r:id="rId4"/>
    <p:sldId id="392" r:id="rId5"/>
    <p:sldId id="351" r:id="rId6"/>
    <p:sldId id="357" r:id="rId7"/>
    <p:sldId id="353" r:id="rId8"/>
    <p:sldId id="381" r:id="rId9"/>
    <p:sldId id="393" r:id="rId10"/>
  </p:sldIdLst>
  <p:sldSz cx="9144000" cy="6858000" type="screen4x3"/>
  <p:notesSz cx="6858000" cy="9144000"/>
  <p:defaultTextStyle>
    <a:defPPr>
      <a:defRPr lang="en-US"/>
    </a:defPPr>
    <a:lvl1pPr marL="0" algn="l" defTabSz="4571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7" algn="l" defTabSz="4571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4" algn="l" defTabSz="4571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21" algn="l" defTabSz="4571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28" algn="l" defTabSz="4571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34" algn="l" defTabSz="4571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41" algn="l" defTabSz="4571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48" algn="l" defTabSz="4571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55" algn="l" defTabSz="4571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6880" autoAdjust="0"/>
  </p:normalViewPr>
  <p:slideViewPr>
    <p:cSldViewPr snapToGrid="0" snapToObjects="1">
      <p:cViewPr varScale="1">
        <p:scale>
          <a:sx n="92" d="100"/>
          <a:sy n="92" d="100"/>
        </p:scale>
        <p:origin x="-6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0" d="100"/>
          <a:sy n="100" d="100"/>
        </p:scale>
        <p:origin x="-336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E2CC0-D517-6844-8CC7-DCFCE0959387}" type="datetimeFigureOut">
              <a:rPr lang="en-US" smtClean="0"/>
              <a:pPr/>
              <a:t>9/8/16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EEC30-89C2-1D4A-931E-7B66676FEA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024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7" algn="l" defTabSz="4571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4" algn="l" defTabSz="4571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21" algn="l" defTabSz="4571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28" algn="l" defTabSz="4571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34" algn="l" defTabSz="4571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41" algn="l" defTabSz="4571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48" algn="l" defTabSz="4571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55" algn="l" defTabSz="4571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FD29ED8-C242-DD43-A806-D91017461E52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FD29ED8-C242-DD43-A806-D91017461E52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FD29ED8-C242-DD43-A806-D91017461E52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5" y="2626303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6351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2" y="635635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72" y="-23090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5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11" indent="-415511">
              <a:defRPr sz="2200">
                <a:latin typeface="Arial"/>
                <a:cs typeface="Arial"/>
              </a:defRPr>
            </a:lvl2pPr>
            <a:lvl3pPr marL="731471" indent="-315962">
              <a:defRPr sz="1800">
                <a:latin typeface="Arial"/>
                <a:cs typeface="Arial"/>
              </a:defRPr>
            </a:lvl3pPr>
            <a:lvl4pPr marL="1038776" indent="-307306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530" indent="-207754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5" y="102370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6351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2" y="635635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5" y="2906716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0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5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6351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2" y="635635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5" y="102370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6351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2" y="635635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8" y="1847274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11" indent="-415511">
              <a:defRPr sz="2200">
                <a:latin typeface="Arial"/>
                <a:cs typeface="Arial"/>
              </a:defRPr>
            </a:lvl2pPr>
            <a:lvl3pPr marL="833906" indent="-310191">
              <a:defRPr sz="1800">
                <a:latin typeface="Arial"/>
                <a:cs typeface="Arial"/>
              </a:defRPr>
            </a:lvl3pPr>
            <a:lvl4pPr marL="1092157" indent="-2611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737" indent="-207754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11" indent="-415511">
              <a:defRPr sz="2200">
                <a:latin typeface="Arial"/>
                <a:cs typeface="Arial"/>
              </a:defRPr>
            </a:lvl2pPr>
            <a:lvl3pPr marL="731471" indent="-315962">
              <a:defRPr sz="1800">
                <a:latin typeface="Arial"/>
                <a:cs typeface="Arial"/>
              </a:defRPr>
            </a:lvl3pPr>
            <a:lvl4pPr marL="1038776" indent="-307306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530" indent="-207754" defTabSz="33471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5" y="102370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6351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2" y="635635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060" indent="0">
              <a:buNone/>
              <a:defRPr sz="2000" b="1"/>
            </a:lvl2pPr>
            <a:lvl3pPr marL="914124" indent="0">
              <a:buNone/>
              <a:defRPr sz="1800" b="1"/>
            </a:lvl3pPr>
            <a:lvl4pPr marL="1371184" indent="0">
              <a:buNone/>
              <a:defRPr sz="1600" b="1"/>
            </a:lvl4pPr>
            <a:lvl5pPr marL="1828245" indent="0">
              <a:buNone/>
              <a:defRPr sz="1600" b="1"/>
            </a:lvl5pPr>
            <a:lvl6pPr marL="2285305" indent="0">
              <a:buNone/>
              <a:defRPr sz="1600" b="1"/>
            </a:lvl6pPr>
            <a:lvl7pPr marL="2742367" indent="0">
              <a:buNone/>
              <a:defRPr sz="1600" b="1"/>
            </a:lvl7pPr>
            <a:lvl8pPr marL="3199428" indent="0">
              <a:buNone/>
              <a:defRPr sz="1600" b="1"/>
            </a:lvl8pPr>
            <a:lvl9pPr marL="365648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8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060" indent="0">
              <a:buNone/>
              <a:defRPr sz="2000" b="1"/>
            </a:lvl2pPr>
            <a:lvl3pPr marL="914124" indent="0">
              <a:buNone/>
              <a:defRPr sz="1800" b="1"/>
            </a:lvl3pPr>
            <a:lvl4pPr marL="1371184" indent="0">
              <a:buNone/>
              <a:defRPr sz="1600" b="1"/>
            </a:lvl4pPr>
            <a:lvl5pPr marL="1828245" indent="0">
              <a:buNone/>
              <a:defRPr sz="1600" b="1"/>
            </a:lvl5pPr>
            <a:lvl6pPr marL="2285305" indent="0">
              <a:buNone/>
              <a:defRPr sz="1600" b="1"/>
            </a:lvl6pPr>
            <a:lvl7pPr marL="2742367" indent="0">
              <a:buNone/>
              <a:defRPr sz="1600" b="1"/>
            </a:lvl7pPr>
            <a:lvl8pPr marL="3199428" indent="0">
              <a:buNone/>
              <a:defRPr sz="1600" b="1"/>
            </a:lvl8pPr>
            <a:lvl9pPr marL="365648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4" y="2332184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511" indent="-415511">
              <a:defRPr sz="2200">
                <a:latin typeface="Arial"/>
                <a:cs typeface="Arial"/>
              </a:defRPr>
            </a:lvl2pPr>
            <a:lvl3pPr marL="833906" indent="-310191">
              <a:defRPr sz="1800">
                <a:latin typeface="Arial"/>
                <a:cs typeface="Arial"/>
              </a:defRPr>
            </a:lvl3pPr>
            <a:lvl4pPr marL="1092157" indent="-2611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737" indent="-207754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4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511" indent="-415511">
              <a:defRPr sz="2200">
                <a:latin typeface="Arial"/>
                <a:cs typeface="Arial"/>
              </a:defRPr>
            </a:lvl2pPr>
            <a:lvl3pPr marL="731471" indent="-315962">
              <a:defRPr sz="1800">
                <a:latin typeface="Arial"/>
                <a:cs typeface="Arial"/>
              </a:defRPr>
            </a:lvl3pPr>
            <a:lvl4pPr marL="1038776" indent="-307306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530" indent="-207754" defTabSz="33471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5" y="102370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6351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2" y="635635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6351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2" y="635635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31395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1031395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3" y="1831880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060" indent="0">
              <a:buNone/>
              <a:defRPr sz="1200"/>
            </a:lvl2pPr>
            <a:lvl3pPr marL="914124" indent="0">
              <a:buNone/>
              <a:defRPr sz="1000"/>
            </a:lvl3pPr>
            <a:lvl4pPr marL="1371184" indent="0">
              <a:buNone/>
              <a:defRPr sz="900"/>
            </a:lvl4pPr>
            <a:lvl5pPr marL="1828245" indent="0">
              <a:buNone/>
              <a:defRPr sz="900"/>
            </a:lvl5pPr>
            <a:lvl6pPr marL="2285305" indent="0">
              <a:buNone/>
              <a:defRPr sz="900"/>
            </a:lvl6pPr>
            <a:lvl7pPr marL="2742367" indent="0">
              <a:buNone/>
              <a:defRPr sz="900"/>
            </a:lvl7pPr>
            <a:lvl8pPr marL="3199428" indent="0">
              <a:buNone/>
              <a:defRPr sz="900"/>
            </a:lvl8pPr>
            <a:lvl9pPr marL="365648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6351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2" y="635635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060" indent="0">
              <a:buNone/>
              <a:defRPr sz="2800"/>
            </a:lvl2pPr>
            <a:lvl3pPr marL="914124" indent="0">
              <a:buNone/>
              <a:defRPr sz="2400"/>
            </a:lvl3pPr>
            <a:lvl4pPr marL="1371184" indent="0">
              <a:buNone/>
              <a:defRPr sz="2000"/>
            </a:lvl4pPr>
            <a:lvl5pPr marL="1828245" indent="0">
              <a:buNone/>
              <a:defRPr sz="2000"/>
            </a:lvl5pPr>
            <a:lvl6pPr marL="2285305" indent="0">
              <a:buNone/>
              <a:defRPr sz="2000"/>
            </a:lvl6pPr>
            <a:lvl7pPr marL="2742367" indent="0">
              <a:buNone/>
              <a:defRPr sz="2000"/>
            </a:lvl7pPr>
            <a:lvl8pPr marL="3199428" indent="0">
              <a:buNone/>
              <a:defRPr sz="2000"/>
            </a:lvl8pPr>
            <a:lvl9pPr marL="3656489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800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060" indent="0">
              <a:buNone/>
              <a:defRPr sz="1200"/>
            </a:lvl2pPr>
            <a:lvl3pPr marL="914124" indent="0">
              <a:buNone/>
              <a:defRPr sz="1000"/>
            </a:lvl3pPr>
            <a:lvl4pPr marL="1371184" indent="0">
              <a:buNone/>
              <a:defRPr sz="900"/>
            </a:lvl4pPr>
            <a:lvl5pPr marL="1828245" indent="0">
              <a:buNone/>
              <a:defRPr sz="900"/>
            </a:lvl5pPr>
            <a:lvl6pPr marL="2285305" indent="0">
              <a:buNone/>
              <a:defRPr sz="900"/>
            </a:lvl6pPr>
            <a:lvl7pPr marL="2742367" indent="0">
              <a:buNone/>
              <a:defRPr sz="900"/>
            </a:lvl7pPr>
            <a:lvl8pPr marL="3199428" indent="0">
              <a:buNone/>
              <a:defRPr sz="900"/>
            </a:lvl8pPr>
            <a:lvl9pPr marL="365648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6351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2" y="635635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381001" y="6400800"/>
            <a:ext cx="2438400" cy="457200"/>
          </a:xfrm>
          <a:prstGeom prst="rect">
            <a:avLst/>
          </a:prstGeom>
        </p:spPr>
        <p:txBody>
          <a:bodyPr lIns="91412" tIns="45706" rIns="91412" bIns="45706"/>
          <a:lstStyle>
            <a:defPPr>
              <a:defRPr lang="en-US"/>
            </a:defPPr>
            <a:lvl1pPr marL="0" algn="l" defTabSz="4571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4" algn="l" defTabSz="4571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9" algn="l" defTabSz="4571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63" algn="l" defTabSz="4571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7" algn="l" defTabSz="4571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71" algn="l" defTabSz="4571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26" algn="l" defTabSz="4571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80" algn="l" defTabSz="4571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34" algn="l" defTabSz="457154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TB/CRWG Joint </a:t>
            </a:r>
            <a:r>
              <a:rPr lang="en-US" sz="1200" dirty="0" err="1" smtClean="0"/>
              <a:t>conf</a:t>
            </a:r>
            <a:r>
              <a:rPr lang="en-US" sz="1200" dirty="0" smtClean="0"/>
              <a:t> call</a:t>
            </a:r>
          </a:p>
          <a:p>
            <a:r>
              <a:rPr lang="en-US" sz="1200" dirty="0" smtClean="0"/>
              <a:t>Mike Harrison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97493" y="2"/>
            <a:ext cx="3576837" cy="6717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31278" y="633145"/>
            <a:ext cx="7481455" cy="346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31278" y="6217227"/>
            <a:ext cx="7481455" cy="346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06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457060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725" indent="-285662" algn="l" defTabSz="457060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4" indent="-228530" algn="l" defTabSz="457060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599714" indent="-228530" algn="l" defTabSz="45706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5" indent="-228530" algn="l" defTabSz="45706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7" indent="-228530" algn="l" defTabSz="45706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8" indent="-228530" algn="l" defTabSz="45706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9" indent="-228530" algn="l" defTabSz="45706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9" indent="-228530" algn="l" defTabSz="45706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0" algn="l" defTabSz="4570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4" algn="l" defTabSz="4570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4" algn="l" defTabSz="4570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5" algn="l" defTabSz="4570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5" algn="l" defTabSz="4570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7" algn="l" defTabSz="4570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8" algn="l" defTabSz="4570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9" algn="l" defTabSz="4570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52603" y="1508016"/>
            <a:ext cx="7442214" cy="4031855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US" sz="3200" dirty="0" smtClean="0"/>
              <a:t>Joint TB/CRWG Meeting</a:t>
            </a:r>
          </a:p>
          <a:p>
            <a:pPr algn="ctr"/>
            <a:endParaRPr lang="en-US" sz="3200" dirty="0">
              <a:solidFill>
                <a:srgbClr val="008000"/>
              </a:solidFill>
            </a:endParaRPr>
          </a:p>
          <a:p>
            <a:pPr algn="ctr"/>
            <a:r>
              <a:rPr lang="en-US" sz="3200" dirty="0" smtClean="0">
                <a:solidFill>
                  <a:srgbClr val="008000"/>
                </a:solidFill>
              </a:rPr>
              <a:t>How best to proceed with the design activities in view of the recent KEK</a:t>
            </a:r>
            <a:r>
              <a:rPr lang="en-US" sz="3200" smtClean="0">
                <a:solidFill>
                  <a:srgbClr val="008000"/>
                </a:solidFill>
              </a:rPr>
              <a:t>/Fermilab R</a:t>
            </a:r>
            <a:r>
              <a:rPr lang="en-US" sz="3200" dirty="0" smtClean="0">
                <a:solidFill>
                  <a:srgbClr val="008000"/>
                </a:solidFill>
              </a:rPr>
              <a:t>&amp;D proposal and the impending disappearance of the US.</a:t>
            </a:r>
            <a:endParaRPr lang="en-US" sz="2800" dirty="0" smtClean="0">
              <a:solidFill>
                <a:srgbClr val="008000"/>
              </a:solidFill>
            </a:endParaRP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Mike Harrison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825823" y="35716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7283" y="591301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4503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1768510" y="25364"/>
            <a:ext cx="7239901" cy="56814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Impact of the proposed Cost reduction R&amp;D</a:t>
            </a:r>
            <a:endParaRPr lang="ja-JP" altLang="en-US" sz="1200" dirty="0" smtClean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57200" y="1124744"/>
            <a:ext cx="8229600" cy="532859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At this point we do not know the accelerating gradient and won’t for a few years (at least)</a:t>
            </a:r>
          </a:p>
          <a:p>
            <a:pPr marL="0" indent="0">
              <a:buNone/>
            </a:pPr>
            <a:endParaRPr lang="en-US" altLang="ja-JP" sz="24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XFEL cavities are consistent with TDR specs (&gt;28MV/m)</a:t>
            </a:r>
          </a:p>
          <a:p>
            <a:pPr marL="0" indent="0">
              <a:buNone/>
            </a:pPr>
            <a:endParaRPr lang="en-US" altLang="ja-JP" sz="24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N-infusion might give 35 MV/m -&gt; ~40 MV/m.</a:t>
            </a:r>
          </a:p>
          <a:p>
            <a:pPr marL="0" indent="0">
              <a:buNone/>
            </a:pPr>
            <a:endParaRPr lang="en-US" altLang="ja-JP" sz="24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XFEL cryomodule degradation ~0% not 10% as assumed in the TDR</a:t>
            </a:r>
          </a:p>
          <a:p>
            <a:pPr marL="0" indent="0">
              <a:buNone/>
            </a:pPr>
            <a:endParaRPr lang="en-US" altLang="ja-JP" sz="24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628916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118732" y="25364"/>
            <a:ext cx="4871462" cy="56814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Machine Geometry</a:t>
            </a:r>
            <a:endParaRPr lang="ja-JP" altLang="en-US" sz="1400" dirty="0" smtClean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57200" y="793693"/>
            <a:ext cx="8229600" cy="565964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If we don’t know the gradient then we don’t know the geometry</a:t>
            </a:r>
          </a:p>
          <a:p>
            <a:endParaRPr lang="en-US" altLang="ja-JP" sz="20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" name="Picture 3" descr="Screen Shot 2015-07-31 at 3.45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8605"/>
            <a:ext cx="9144000" cy="35935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4873709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err="1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Cryoloop</a:t>
            </a:r>
            <a:r>
              <a:rPr lang="en-US" altLang="ja-JP" sz="20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spacing changes, access point spacing changes, collision point timing </a:t>
            </a:r>
            <a:r>
              <a:rPr lang="en-US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changes.  None of this can be </a:t>
            </a:r>
            <a:r>
              <a:rPr lang="en-US" altLang="ja-JP" sz="2000" dirty="0" err="1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finalised</a:t>
            </a:r>
            <a:r>
              <a:rPr lang="en-US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until the accelerating gradient is defined.  “Additional Tunnel” unlikely to survive but allows for an aggressive </a:t>
            </a:r>
            <a:r>
              <a:rPr lang="en-US" altLang="ja-JP" sz="200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gradient goal.</a:t>
            </a:r>
            <a:endParaRPr lang="en-US" altLang="ja-JP" sz="20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865730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118732" y="25364"/>
            <a:ext cx="4871462" cy="56814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Value Engineering</a:t>
            </a:r>
            <a:endParaRPr lang="ja-JP" altLang="en-US" sz="1400" dirty="0" smtClean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57200" y="873062"/>
            <a:ext cx="8229600" cy="558027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Most cost reducing activities that come under the general rubric of value engineering are relatively benign from a design perspective: tuners, couplers, HLRF, niobium stock, cavity &amp; cryomodule process &amp; production,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etc</a:t>
            </a:r>
            <a:r>
              <a:rPr lang="is-I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…  Thus most beneficial changes can be incorporated at any time within reason.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sz="20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" name="Picture 4" descr="Screen Shot 2016-03-10 at 3.04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896" y="2427110"/>
            <a:ext cx="6016671" cy="44180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905" y="4841525"/>
            <a:ext cx="1078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CR-012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01041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17477" y="6355773"/>
            <a:ext cx="43295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119" tIns="41559" rIns="83119" bIns="41559"/>
          <a:lstStyle>
            <a:lvl1pPr>
              <a:defRPr sz="2700" b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75342" indent="-259747"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038987" indent="-207797">
              <a:defRPr sz="2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54582" indent="-207797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70177" indent="-207797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5pPr>
            <a:lvl6pPr marL="2285771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6pPr>
            <a:lvl7pPr marL="2701366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7pPr>
            <a:lvl8pPr marL="3116961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8pPr>
            <a:lvl9pPr marL="3532556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9pPr>
          </a:lstStyle>
          <a:p>
            <a:fld id="{3498E2BF-8A25-1A41-AB3C-5C881F3C380A}" type="slidenum">
              <a:rPr lang="en-US" sz="1100">
                <a:solidFill>
                  <a:srgbClr val="630822"/>
                </a:solidFill>
              </a:rPr>
              <a:pPr/>
              <a:t>5</a:t>
            </a:fld>
            <a:endParaRPr lang="en-US" sz="1100" dirty="0">
              <a:solidFill>
                <a:srgbClr val="63082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55016" y="47258"/>
            <a:ext cx="34151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Utility Penetrations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78161" y="1394647"/>
            <a:ext cx="23108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actual  design is more or less the same but the spacing changes</a:t>
            </a:r>
            <a:endParaRPr lang="en-US" sz="2400" dirty="0"/>
          </a:p>
        </p:txBody>
      </p:sp>
      <p:pic>
        <p:nvPicPr>
          <p:cNvPr id="6" name="Picture 5" descr="Screen Shot 2016-03-10 at 3.08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103"/>
            <a:ext cx="6388100" cy="4546600"/>
          </a:xfrm>
          <a:prstGeom prst="rect">
            <a:avLst/>
          </a:prstGeom>
        </p:spPr>
      </p:pic>
      <p:pic>
        <p:nvPicPr>
          <p:cNvPr id="7" name="Picture 6" descr="Screen Shot 2016-03-10 at 3.09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87" y="3895919"/>
            <a:ext cx="4122896" cy="296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436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17477" y="6355773"/>
            <a:ext cx="43295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119" tIns="41559" rIns="83119" bIns="41559"/>
          <a:lstStyle>
            <a:lvl1pPr>
              <a:defRPr sz="2700" b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75342" indent="-259747"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038987" indent="-207797">
              <a:defRPr sz="2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54582" indent="-207797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70177" indent="-207797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5pPr>
            <a:lvl6pPr marL="2285771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6pPr>
            <a:lvl7pPr marL="2701366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7pPr>
            <a:lvl8pPr marL="3116961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8pPr>
            <a:lvl9pPr marL="3532556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9pPr>
          </a:lstStyle>
          <a:p>
            <a:fld id="{3498E2BF-8A25-1A41-AB3C-5C881F3C380A}" type="slidenum">
              <a:rPr lang="en-US" sz="1100">
                <a:solidFill>
                  <a:srgbClr val="630822"/>
                </a:solidFill>
              </a:rPr>
              <a:pPr/>
              <a:t>6</a:t>
            </a:fld>
            <a:endParaRPr lang="en-US" sz="1100" dirty="0">
              <a:solidFill>
                <a:srgbClr val="63082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55016" y="47258"/>
            <a:ext cx="25322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Tunnel Access </a:t>
            </a:r>
          </a:p>
        </p:txBody>
      </p:sp>
      <p:pic>
        <p:nvPicPr>
          <p:cNvPr id="6" name="Picture 5" descr="Screen Shot 2016-03-10 at 3.12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597" y="764256"/>
            <a:ext cx="6894597" cy="54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35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17477" y="6355773"/>
            <a:ext cx="432955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119" tIns="41559" rIns="83119" bIns="41559"/>
          <a:lstStyle>
            <a:lvl1pPr>
              <a:defRPr sz="2700" b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75342" indent="-259747"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038987" indent="-207797">
              <a:defRPr sz="2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54582" indent="-207797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70177" indent="-207797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5pPr>
            <a:lvl6pPr marL="2285771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6pPr>
            <a:lvl7pPr marL="2701366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7pPr>
            <a:lvl8pPr marL="3116961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8pPr>
            <a:lvl9pPr marL="3532556" indent="-207797" defTabSz="4560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9pPr>
          </a:lstStyle>
          <a:p>
            <a:fld id="{3498E2BF-8A25-1A41-AB3C-5C881F3C380A}" type="slidenum">
              <a:rPr lang="en-US" sz="1100">
                <a:solidFill>
                  <a:srgbClr val="630822"/>
                </a:solidFill>
              </a:rPr>
              <a:pPr/>
              <a:t>7</a:t>
            </a:fld>
            <a:endParaRPr lang="en-US" sz="1100" dirty="0">
              <a:solidFill>
                <a:srgbClr val="63082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55016" y="47258"/>
            <a:ext cx="26336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Central Region</a:t>
            </a:r>
          </a:p>
        </p:txBody>
      </p:sp>
      <p:pic>
        <p:nvPicPr>
          <p:cNvPr id="5" name="Picture 4" descr="Screen Shot 2016-03-10 at 3.02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17" y="635645"/>
            <a:ext cx="8023995" cy="587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736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3363573" y="25364"/>
            <a:ext cx="5626621" cy="56814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 to proceed ?</a:t>
            </a:r>
            <a:endParaRPr lang="ja-JP" altLang="en-US" sz="1400" dirty="0" smtClean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57200" y="824397"/>
            <a:ext cx="8229600" cy="526279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2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Many </a:t>
            </a:r>
            <a:r>
              <a:rPr lang="en-US" altLang="ja-JP" sz="22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cavities </a:t>
            </a:r>
            <a:r>
              <a:rPr lang="en-US" altLang="ja-JP" sz="22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(GDE used 87) </a:t>
            </a:r>
            <a:r>
              <a:rPr lang="en-US" altLang="ja-JP" sz="22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are needed to </a:t>
            </a:r>
            <a:r>
              <a:rPr lang="en-US" altLang="ja-JP" sz="22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define the actual operating gradient distribution.  </a:t>
            </a: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r>
              <a:rPr lang="en-US" altLang="ja-JP" sz="22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absence of a fully fledged multi-year cavity R&amp;D program then one could fix the geometry and let the energy float ?  Since the cavity gradient is a distribution not a delta function then there is an element of this approach in any case.  Unlike a circular machine the energy is not defined by the worst </a:t>
            </a:r>
            <a:r>
              <a:rPr lang="en-US" altLang="ja-JP" sz="220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“magnet”.</a:t>
            </a:r>
            <a:endParaRPr lang="en-US" altLang="ja-JP" sz="2200" dirty="0" smtClean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r>
              <a:rPr lang="en-US" altLang="ja-JP" sz="22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How do we incorporate the XFEL cryomodule degradation results ?</a:t>
            </a: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r>
              <a:rPr lang="en-US" altLang="ja-JP" sz="22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R&amp;D programs by definition can last for ever.  How do you define “good enough” ?</a:t>
            </a: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96965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3363573" y="25364"/>
            <a:ext cx="5626621" cy="56814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 to proceed ?</a:t>
            </a:r>
            <a:endParaRPr lang="ja-JP" altLang="en-US" sz="1400" dirty="0" smtClean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57200" y="1211737"/>
            <a:ext cx="8229600" cy="48754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2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What design elements does it make sense to pursue or should the process be put on hold why the R&amp;D program advances ?</a:t>
            </a: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r>
              <a:rPr lang="en-US" altLang="ja-JP" sz="22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How best to adapt to the US situation</a:t>
            </a: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r>
              <a:rPr lang="en-US" altLang="ja-JP" sz="22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Are there any changes that could continue to reduce </a:t>
            </a:r>
            <a:r>
              <a:rPr lang="en-US" altLang="ja-JP" sz="22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costs ?</a:t>
            </a: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lang="en-US" altLang="ja-JP" sz="2200" dirty="0" smtClean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lang="en-US" altLang="ja-JP" sz="22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4068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LLC_PowerPoint_template.potx</Template>
  <TotalTime>3916</TotalTime>
  <Words>411</Words>
  <Application>Microsoft Macintosh PowerPoint</Application>
  <PresentationFormat>On-screen Show (4:3)</PresentationFormat>
  <Paragraphs>45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Draft_LLC_PowerPoint_template_021513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DESY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ECFA LC 2013 Status (Accelerator)</dc:title>
  <dc:subject/>
  <dc:creator>Nicholas Walker</dc:creator>
  <cp:keywords/>
  <dc:description/>
  <cp:lastModifiedBy>Michael Harrison</cp:lastModifiedBy>
  <cp:revision>188</cp:revision>
  <dcterms:created xsi:type="dcterms:W3CDTF">2013-11-06T16:05:28Z</dcterms:created>
  <dcterms:modified xsi:type="dcterms:W3CDTF">2016-09-08T13:34:40Z</dcterms:modified>
  <cp:category/>
</cp:coreProperties>
</file>