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1" r:id="rId4"/>
    <p:sldId id="261" r:id="rId5"/>
    <p:sldId id="273" r:id="rId6"/>
    <p:sldId id="285" r:id="rId7"/>
    <p:sldId id="293" r:id="rId8"/>
    <p:sldId id="294" r:id="rId9"/>
    <p:sldId id="295" r:id="rId10"/>
    <p:sldId id="286" r:id="rId11"/>
    <p:sldId id="287" r:id="rId12"/>
    <p:sldId id="290" r:id="rId13"/>
    <p:sldId id="291" r:id="rId14"/>
    <p:sldId id="296" r:id="rId15"/>
    <p:sldId id="292" r:id="rId16"/>
    <p:sldId id="298" r:id="rId17"/>
    <p:sldId id="297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2D03D-91BC-4CE3-A3AC-885F1B609DED}" type="datetimeFigureOut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B0D1C-A455-4504-908F-2488A3C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705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B0D1C-A455-4504-908F-2488A3C9A93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134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4D3A7-6214-4350-BD9E-720E1AC9D24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805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87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55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975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815474"/>
            <a:ext cx="7481455" cy="5280527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41382"/>
            <a:ext cx="5482906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2016/9/8 CRWG+TB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8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009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47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052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787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686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858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115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480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47CAD-0686-4BB6-93E8-D40CDAAD97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70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ilc-edmsdirect.desy.de/ilc-edmsdirect/file.jsp?edmsid=D0000000094540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ilc-edmsdirect.desy.de/ilc-edmsdirect/file.jsp?edmsid=D0000000094546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849437"/>
          </a:xfrm>
          <a:solidFill>
            <a:srgbClr val="FFFF00"/>
          </a:solidFill>
        </p:spPr>
        <p:txBody>
          <a:bodyPr/>
          <a:lstStyle/>
          <a:p>
            <a:r>
              <a:rPr kumimoji="1" lang="en-US" altLang="ja-JP" dirty="0" smtClean="0"/>
              <a:t>CRWG</a:t>
            </a:r>
            <a:br>
              <a:rPr kumimoji="1" lang="en-US" altLang="ja-JP" dirty="0" smtClean="0"/>
            </a:br>
            <a:r>
              <a:rPr lang="en-US" altLang="ja-JP" dirty="0" smtClean="0"/>
              <a:t>Status and Future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2016.9.08.CRWG+TB </a:t>
            </a:r>
            <a:r>
              <a:rPr lang="en-US" altLang="ja-JP" dirty="0" err="1" smtClean="0"/>
              <a:t>mtg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69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15529"/>
          </a:xfrm>
          <a:solidFill>
            <a:srgbClr val="FFFF00"/>
          </a:solidFill>
        </p:spPr>
        <p:txBody>
          <a:bodyPr/>
          <a:lstStyle/>
          <a:p>
            <a:r>
              <a:rPr kumimoji="1" lang="en-US" altLang="ja-JP" dirty="0" smtClean="0"/>
              <a:t>Positron (target region)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43891"/>
            <a:ext cx="7886700" cy="4833072"/>
          </a:xfrm>
        </p:spPr>
        <p:txBody>
          <a:bodyPr>
            <a:normAutofit/>
          </a:bodyPr>
          <a:lstStyle/>
          <a:p>
            <a:r>
              <a:rPr lang="en-US" altLang="ja-JP" dirty="0"/>
              <a:t>M</a:t>
            </a:r>
            <a:r>
              <a:rPr lang="en-US" altLang="ja-JP" dirty="0" smtClean="0"/>
              <a:t>ain issues needed as inputs to CRWG</a:t>
            </a:r>
          </a:p>
          <a:p>
            <a:pPr lvl="1"/>
            <a:r>
              <a:rPr kumimoji="1" lang="en-US" altLang="ja-JP" dirty="0" smtClean="0"/>
              <a:t>Design of photon dump</a:t>
            </a:r>
          </a:p>
          <a:p>
            <a:pPr lvl="2"/>
            <a:r>
              <a:rPr lang="en-US" altLang="ja-JP" dirty="0" smtClean="0"/>
              <a:t>A problem (radiation damage of the window by photon beam) of TDR design pointed out at Santander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Required shielding of the target region including the thoughts on </a:t>
            </a:r>
          </a:p>
          <a:p>
            <a:pPr lvl="2"/>
            <a:r>
              <a:rPr lang="en-US" altLang="ja-JP" dirty="0" smtClean="0"/>
              <a:t>Target replacement</a:t>
            </a:r>
          </a:p>
          <a:p>
            <a:pPr lvl="2"/>
            <a:r>
              <a:rPr kumimoji="1" lang="en-US" altLang="ja-JP" dirty="0" smtClean="0"/>
              <a:t>Where/how waste targets to be stored </a:t>
            </a:r>
          </a:p>
          <a:p>
            <a:pPr lvl="2"/>
            <a:r>
              <a:rPr lang="en-US" altLang="ja-JP" dirty="0" smtClean="0"/>
              <a:t>Path to take waste target to the surface</a:t>
            </a:r>
          </a:p>
          <a:p>
            <a:r>
              <a:rPr kumimoji="1" lang="en-US" altLang="ja-JP" dirty="0" smtClean="0"/>
              <a:t>Will be discussed in POSIPOL@LAL next week</a:t>
            </a:r>
          </a:p>
          <a:p>
            <a:r>
              <a:rPr kumimoji="1" lang="en-US" altLang="ja-JP" dirty="0" smtClean="0"/>
              <a:t>This would take some more time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73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3340" y="406781"/>
            <a:ext cx="7886700" cy="1957808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Consensus among ILC positron team</a:t>
            </a:r>
          </a:p>
          <a:p>
            <a:pPr lvl="1"/>
            <a:r>
              <a:rPr lang="en-US" altLang="ja-JP" dirty="0" smtClean="0"/>
              <a:t>No human access to the accelerator and service tunnels needed during high-energy beam on (normal operation and commissioning) as in main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region</a:t>
            </a:r>
          </a:p>
          <a:p>
            <a:pPr lvl="1"/>
            <a:r>
              <a:rPr lang="en-US" altLang="ja-JP" dirty="0" smtClean="0"/>
              <a:t>Special shield wall needed for </a:t>
            </a:r>
            <a:r>
              <a:rPr lang="en-US" altLang="ja-JP" dirty="0" err="1" smtClean="0"/>
              <a:t>target+FC+solenoid+a</a:t>
            </a:r>
            <a:r>
              <a:rPr lang="en-US" altLang="ja-JP" dirty="0" smtClean="0"/>
              <a:t> few cavities</a:t>
            </a:r>
          </a:p>
          <a:p>
            <a:pPr lvl="1"/>
            <a:r>
              <a:rPr lang="en-US" altLang="ja-JP" dirty="0" smtClean="0"/>
              <a:t>Photon/electron dumps must also be shielded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161" y="2364589"/>
            <a:ext cx="7019058" cy="4356887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01782" y="3338945"/>
            <a:ext cx="315883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This figure is for illustration only. To be discussed in the WS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658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7074"/>
          </a:xfrm>
          <a:solidFill>
            <a:srgbClr val="FFFF00"/>
          </a:solidFill>
        </p:spPr>
        <p:txBody>
          <a:bodyPr/>
          <a:lstStyle/>
          <a:p>
            <a:r>
              <a:rPr lang="en-US" altLang="ja-JP" dirty="0" smtClean="0"/>
              <a:t>BDS Tunnel (electron)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2201"/>
            <a:ext cx="7886700" cy="3030899"/>
          </a:xfrm>
        </p:spPr>
        <p:txBody>
          <a:bodyPr>
            <a:normAutofit/>
          </a:bodyPr>
          <a:lstStyle/>
          <a:p>
            <a:r>
              <a:rPr lang="en-US" altLang="ja-JP" dirty="0" err="1" smtClean="0"/>
              <a:t>Okugi’s</a:t>
            </a:r>
            <a:r>
              <a:rPr lang="en-US" altLang="ja-JP" dirty="0" smtClean="0"/>
              <a:t> proposal</a:t>
            </a:r>
          </a:p>
          <a:p>
            <a:pPr lvl="1"/>
            <a:r>
              <a:rPr kumimoji="1" lang="en-US" altLang="ja-JP" dirty="0" smtClean="0"/>
              <a:t>Single (</a:t>
            </a:r>
            <a:r>
              <a:rPr kumimoji="1" lang="en-US" altLang="ja-JP" dirty="0" err="1" smtClean="0"/>
              <a:t>kamaboko</a:t>
            </a:r>
            <a:r>
              <a:rPr kumimoji="1" lang="en-US" altLang="ja-JP" dirty="0" smtClean="0"/>
              <a:t>) tunnel from ML end to e+ ECS</a:t>
            </a:r>
          </a:p>
          <a:p>
            <a:pPr lvl="1"/>
            <a:r>
              <a:rPr lang="en-US" altLang="ja-JP" dirty="0" smtClean="0"/>
              <a:t>Twin tunnel to muon wall </a:t>
            </a:r>
          </a:p>
          <a:p>
            <a:pPr lvl="2"/>
            <a:r>
              <a:rPr kumimoji="1" lang="en-US" altLang="ja-JP" dirty="0" smtClean="0"/>
              <a:t>Penetration for cables only (no waveguides)</a:t>
            </a:r>
          </a:p>
          <a:p>
            <a:pPr lvl="2"/>
            <a:r>
              <a:rPr lang="en-US" altLang="ja-JP" dirty="0" smtClean="0"/>
              <a:t>Small tunnel cross-section possible after collimators</a:t>
            </a:r>
          </a:p>
          <a:p>
            <a:r>
              <a:rPr lang="en-US" altLang="ja-JP" dirty="0" smtClean="0"/>
              <a:t>Must come to</a:t>
            </a:r>
            <a:r>
              <a:rPr kumimoji="1" lang="en-US" altLang="ja-JP" dirty="0" smtClean="0"/>
              <a:t> final conclusion</a:t>
            </a:r>
          </a:p>
          <a:p>
            <a:pPr lvl="1"/>
            <a:r>
              <a:rPr lang="en-US" altLang="ja-JP" dirty="0" smtClean="0"/>
              <a:t>Info from positron team needed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522944" y="4123100"/>
            <a:ext cx="8098111" cy="2244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323727" y="4480842"/>
            <a:ext cx="594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IP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7000" y="429617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e-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end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12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37901"/>
            <a:ext cx="7886700" cy="675599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BDS Tunnel (positron)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13500"/>
            <a:ext cx="7886700" cy="1742399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err="1" smtClean="0"/>
              <a:t>Okugi’s</a:t>
            </a:r>
            <a:r>
              <a:rPr kumimoji="1" lang="en-US" altLang="ja-JP" dirty="0" smtClean="0"/>
              <a:t> proposal</a:t>
            </a:r>
          </a:p>
          <a:p>
            <a:pPr lvl="1"/>
            <a:r>
              <a:rPr lang="en-US" altLang="ja-JP" dirty="0" smtClean="0"/>
              <a:t>Move electron source upstream</a:t>
            </a:r>
          </a:p>
          <a:p>
            <a:r>
              <a:rPr lang="en-US" altLang="ja-JP" dirty="0" smtClean="0"/>
              <a:t>Must come to </a:t>
            </a:r>
            <a:r>
              <a:rPr lang="en-US" altLang="ja-JP" dirty="0"/>
              <a:t>final </a:t>
            </a:r>
            <a:r>
              <a:rPr lang="en-US" altLang="ja-JP" dirty="0" smtClean="0"/>
              <a:t>conclusion</a:t>
            </a:r>
          </a:p>
          <a:p>
            <a:pPr lvl="1"/>
            <a:r>
              <a:rPr lang="en-US" altLang="ja-JP" dirty="0" smtClean="0"/>
              <a:t>Required size of the components</a:t>
            </a:r>
          </a:p>
          <a:p>
            <a:pPr lvl="1"/>
            <a:r>
              <a:rPr lang="en-US" altLang="ja-JP" dirty="0" smtClean="0"/>
              <a:t>Then, send to CFS team for tunnel layout</a:t>
            </a:r>
            <a:endParaRPr lang="ja-JP" altLang="en-US" dirty="0"/>
          </a:p>
          <a:p>
            <a:pPr lvl="1"/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533149" y="2882900"/>
            <a:ext cx="7449301" cy="1656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1533149" y="4866213"/>
            <a:ext cx="7449301" cy="198848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07800" y="2882900"/>
            <a:ext cx="660400" cy="36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TDR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400" y="5118100"/>
            <a:ext cx="78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Okugi</a:t>
            </a:r>
            <a:endParaRPr kumimoji="1"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11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3965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Muon Wall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33605"/>
            <a:ext cx="7886700" cy="1304795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TDR: 5m long magnetized spoiler, filling the tunnel </a:t>
            </a:r>
            <a:r>
              <a:rPr kumimoji="1" lang="en-US" altLang="ja-JP" dirty="0" err="1" smtClean="0"/>
              <a:t>crosssection</a:t>
            </a:r>
            <a:r>
              <a:rPr kumimoji="1" lang="en-US" altLang="ja-JP" dirty="0" smtClean="0"/>
              <a:t>.</a:t>
            </a:r>
          </a:p>
          <a:p>
            <a:r>
              <a:rPr lang="en-US" altLang="ja-JP" dirty="0" smtClean="0"/>
              <a:t>Background to the detector was re-estimated with different conditions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265909" y="2908913"/>
            <a:ext cx="4878091" cy="3630000"/>
          </a:xfrm>
          <a:prstGeom prst="rect">
            <a:avLst/>
          </a:prstGeom>
        </p:spPr>
      </p:pic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096919"/>
              </p:ext>
            </p:extLst>
          </p:nvPr>
        </p:nvGraphicFramePr>
        <p:xfrm>
          <a:off x="259625" y="2444014"/>
          <a:ext cx="4006284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050"/>
                <a:gridCol w="1117034"/>
                <a:gridCol w="14732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#/200 bunches</a:t>
                      </a:r>
                    </a:p>
                    <a:p>
                      <a:r>
                        <a:rPr kumimoji="1" lang="en-US" altLang="ja-JP" dirty="0" smtClean="0"/>
                        <a:t>R=6.5m detector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#/200 bunches</a:t>
                      </a:r>
                    </a:p>
                    <a:p>
                      <a:r>
                        <a:rPr kumimoji="1" lang="en-US" altLang="ja-JP" dirty="0" smtClean="0"/>
                        <a:t>R=2.5m</a:t>
                      </a:r>
                      <a:r>
                        <a:rPr kumimoji="1" lang="en-US" altLang="ja-JP" baseline="0" dirty="0" smtClean="0"/>
                        <a:t> TPC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 spoilers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9648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2x 5m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mag.spoilers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5x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5m toroid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273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both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628650" y="5506070"/>
            <a:ext cx="3834109" cy="6883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Can we remove 5m magnetized iron?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494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817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Auxiliary Positron Source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43000"/>
            <a:ext cx="7886700" cy="2333099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Our conclusion has been to retain it for DR and BDS commissioning</a:t>
            </a:r>
          </a:p>
          <a:p>
            <a:pPr lvl="1"/>
            <a:r>
              <a:rPr lang="en-US" altLang="ja-JP" dirty="0" smtClean="0"/>
              <a:t>Weak intensity but can still useful for DR emittance tuning if stacking possible</a:t>
            </a:r>
          </a:p>
          <a:p>
            <a:pPr lvl="1"/>
            <a:r>
              <a:rPr kumimoji="1" lang="en-US" altLang="ja-JP" dirty="0" smtClean="0"/>
              <a:t>Does it require a wider tunnel?</a:t>
            </a:r>
          </a:p>
          <a:p>
            <a:r>
              <a:rPr lang="en-US" altLang="ja-JP" dirty="0" smtClean="0"/>
              <a:t>Now, under new commissioning strategy, is it still useful?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084470" y="3285599"/>
            <a:ext cx="7132430" cy="3419563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17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5474"/>
          </a:xfrm>
          <a:solidFill>
            <a:srgbClr val="FFFF00"/>
          </a:solidFill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New Members to CRWG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Reorganization of CFS team in Japan</a:t>
            </a:r>
          </a:p>
          <a:p>
            <a:pPr lvl="1"/>
            <a:r>
              <a:rPr lang="en-US" altLang="ja-JP" dirty="0" smtClean="0"/>
              <a:t>Lead by Hayano &amp; Terunuma</a:t>
            </a:r>
            <a:endParaRPr kumimoji="1" lang="en-US" altLang="ja-JP" dirty="0" smtClean="0"/>
          </a:p>
          <a:p>
            <a:r>
              <a:rPr lang="en-US" altLang="ja-JP" dirty="0" smtClean="0"/>
              <a:t>Shinichiro Michizono</a:t>
            </a:r>
          </a:p>
          <a:p>
            <a:r>
              <a:rPr kumimoji="1" lang="en-US" altLang="ja-JP" dirty="0" smtClean="0"/>
              <a:t>Hitoshi Hayano</a:t>
            </a:r>
          </a:p>
          <a:p>
            <a:r>
              <a:rPr lang="en-US" altLang="ja-JP" dirty="0" smtClean="0"/>
              <a:t>Nobuhiro Terunuma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32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817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Future 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0000"/>
            <a:ext cx="7886700" cy="490696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Expect change of organization in December</a:t>
            </a:r>
          </a:p>
          <a:p>
            <a:r>
              <a:rPr lang="en-US" altLang="ja-JP" dirty="0" smtClean="0"/>
              <a:t>Some items may come to conclusion by that time</a:t>
            </a:r>
          </a:p>
          <a:p>
            <a:pPr lvl="1"/>
            <a:r>
              <a:rPr kumimoji="1" lang="en-US" altLang="ja-JP" dirty="0" smtClean="0"/>
              <a:t>Positron BDS tunnel</a:t>
            </a:r>
          </a:p>
          <a:p>
            <a:pPr lvl="1"/>
            <a:r>
              <a:rPr lang="en-US" altLang="ja-JP" dirty="0" smtClean="0"/>
              <a:t>Auxiliary positron source</a:t>
            </a:r>
            <a:endParaRPr kumimoji="1" lang="en-US" altLang="ja-JP" dirty="0" smtClean="0"/>
          </a:p>
          <a:p>
            <a:r>
              <a:rPr lang="en-US" altLang="ja-JP" dirty="0" smtClean="0"/>
              <a:t>Some items require more inputs</a:t>
            </a:r>
          </a:p>
          <a:p>
            <a:pPr lvl="1"/>
            <a:r>
              <a:rPr kumimoji="1" lang="en-US" altLang="ja-JP" dirty="0" smtClean="0"/>
              <a:t>Electron BDS tunnel including positron target region</a:t>
            </a:r>
          </a:p>
          <a:p>
            <a:pPr lvl="1"/>
            <a:r>
              <a:rPr lang="en-US" altLang="ja-JP" dirty="0" smtClean="0"/>
              <a:t>Main dump-related issues</a:t>
            </a:r>
          </a:p>
          <a:p>
            <a:r>
              <a:rPr kumimoji="1" lang="en-US" altLang="ja-JP" dirty="0" smtClean="0"/>
              <a:t>Whole system must be reviewed</a:t>
            </a:r>
          </a:p>
          <a:p>
            <a:pPr lvl="1"/>
            <a:r>
              <a:rPr lang="en-US" altLang="ja-JP" dirty="0" smtClean="0"/>
              <a:t>Installation</a:t>
            </a:r>
          </a:p>
          <a:p>
            <a:pPr lvl="1"/>
            <a:r>
              <a:rPr lang="en-US" altLang="ja-JP" dirty="0" smtClean="0"/>
              <a:t>Commissioning</a:t>
            </a:r>
          </a:p>
          <a:p>
            <a:pPr lvl="1"/>
            <a:r>
              <a:rPr kumimoji="1" lang="en-US" altLang="ja-JP" dirty="0" smtClean="0"/>
              <a:t>Accidents</a:t>
            </a:r>
          </a:p>
          <a:p>
            <a:r>
              <a:rPr lang="en-US" altLang="ja-JP" dirty="0" smtClean="0"/>
              <a:t>Problem</a:t>
            </a:r>
          </a:p>
          <a:p>
            <a:pPr lvl="1"/>
            <a:r>
              <a:rPr kumimoji="1" lang="en-US" altLang="ja-JP" dirty="0" smtClean="0"/>
              <a:t>Expand </a:t>
            </a:r>
            <a:r>
              <a:rPr kumimoji="1" lang="en-US" altLang="ja-JP" smtClean="0"/>
              <a:t>the expertise?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2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6983"/>
          </a:xfrm>
          <a:solidFill>
            <a:srgbClr val="FFFF00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Charge (abridged)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080655"/>
            <a:ext cx="8072005" cy="5096308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To develop </a:t>
            </a:r>
            <a:r>
              <a:rPr lang="en-US" altLang="ja-JP" dirty="0"/>
              <a:t>a conceptual design for the central region of the ILC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at </a:t>
            </a:r>
            <a:r>
              <a:rPr lang="en-US" altLang="ja-JP" dirty="0"/>
              <a:t>a level of detail consistent with a change request and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sufficient </a:t>
            </a:r>
            <a:r>
              <a:rPr lang="en-US" altLang="ja-JP" dirty="0"/>
              <a:t>to define the CFS features of this area of the machine.  </a:t>
            </a:r>
            <a:endParaRPr lang="en-US" altLang="ja-JP" dirty="0" smtClean="0"/>
          </a:p>
          <a:p>
            <a:r>
              <a:rPr lang="en-US" altLang="ja-JP" dirty="0" smtClean="0"/>
              <a:t>Should assume </a:t>
            </a:r>
          </a:p>
          <a:p>
            <a:pPr lvl="1"/>
            <a:r>
              <a:rPr lang="en-US" altLang="ja-JP" dirty="0" smtClean="0"/>
              <a:t>Detector Hall layout as specified in CR-003.  </a:t>
            </a:r>
          </a:p>
          <a:p>
            <a:pPr lvl="1"/>
            <a:r>
              <a:rPr lang="en-US" altLang="ja-JP" dirty="0" smtClean="0"/>
              <a:t>Tunnel geometry as specified in CR-004 (2x1.5km extension) and lattice ILC2015b. </a:t>
            </a:r>
          </a:p>
          <a:p>
            <a:pPr lvl="1"/>
            <a:r>
              <a:rPr lang="en-US" altLang="ja-JP" dirty="0" smtClean="0"/>
              <a:t>ML tunnel cross-section as outlined for a 1.5 m central shielding wall (CR12 --- note the number changed 13</a:t>
            </a:r>
            <a:r>
              <a:rPr lang="en-US" altLang="ja-JP" dirty="0" smtClean="0">
                <a:sym typeface="Wingdings" panose="05000000000000000000" pitchFamily="2" charset="2"/>
              </a:rPr>
              <a:t>12</a:t>
            </a:r>
            <a:r>
              <a:rPr lang="en-US" altLang="ja-JP" dirty="0" smtClean="0"/>
              <a:t>).</a:t>
            </a:r>
          </a:p>
          <a:p>
            <a:r>
              <a:rPr lang="en-US" altLang="ja-JP" dirty="0" smtClean="0"/>
              <a:t>Avoid the temptation of trying to produce an engineering level of detail.  </a:t>
            </a:r>
          </a:p>
          <a:p>
            <a:pPr lvl="1"/>
            <a:r>
              <a:rPr lang="en-US" altLang="ja-JP" dirty="0" smtClean="0"/>
              <a:t>We are not scoped for such a task at this time </a:t>
            </a:r>
          </a:p>
          <a:p>
            <a:pPr lvl="1"/>
            <a:r>
              <a:rPr lang="en-US" altLang="ja-JP" dirty="0" smtClean="0"/>
              <a:t>It is important to develop the central region concept in a timely way since changes have been made since the TDR and we need to progress towards a </a:t>
            </a:r>
            <a:r>
              <a:rPr lang="en-US" altLang="ja-JP" dirty="0" err="1" smtClean="0"/>
              <a:t>Kitakami</a:t>
            </a:r>
            <a:r>
              <a:rPr lang="en-US" altLang="ja-JP" dirty="0" smtClean="0"/>
              <a:t> site specific CFS footprint.  </a:t>
            </a:r>
          </a:p>
          <a:p>
            <a:r>
              <a:rPr lang="en-US" altLang="ja-JP" dirty="0" smtClean="0"/>
              <a:t>The Working Group should attempt to derive a cost-neutral (or cost reducing) approach </a:t>
            </a:r>
          </a:p>
          <a:p>
            <a:pPr lvl="1"/>
            <a:r>
              <a:rPr lang="en-US" altLang="ja-JP" dirty="0" smtClean="0"/>
              <a:t>though I appreciate that the TDR baseline was estimated in a somewhat generic fashion for this part of the machine thus cost comparisons might prove difficult.</a:t>
            </a:r>
          </a:p>
          <a:p>
            <a:r>
              <a:rPr lang="en-US" altLang="ja-JP" dirty="0" smtClean="0"/>
              <a:t>You should plan towards having a working concept for the ECFA workshop in Santander, in June 2016 (May 30 – Jun 5).</a:t>
            </a: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96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4625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Issues Discussed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46909"/>
            <a:ext cx="7886700" cy="4930054"/>
          </a:xfrm>
        </p:spPr>
        <p:txBody>
          <a:bodyPr/>
          <a:lstStyle/>
          <a:p>
            <a:r>
              <a:rPr kumimoji="1" lang="en-US" altLang="ja-JP" dirty="0" smtClean="0"/>
              <a:t>Positron-related</a:t>
            </a:r>
          </a:p>
          <a:p>
            <a:pPr lvl="1"/>
            <a:r>
              <a:rPr kumimoji="1" lang="en-US" altLang="ja-JP" dirty="0" smtClean="0"/>
              <a:t>10Hz operation</a:t>
            </a:r>
          </a:p>
          <a:p>
            <a:pPr lvl="1"/>
            <a:r>
              <a:rPr lang="en-US" altLang="ja-JP" dirty="0" smtClean="0"/>
              <a:t>Auxiliary positron source (APS)</a:t>
            </a:r>
          </a:p>
          <a:p>
            <a:pPr lvl="1"/>
            <a:r>
              <a:rPr kumimoji="1" lang="en-US" altLang="ja-JP" dirty="0" smtClean="0"/>
              <a:t>Positron target region</a:t>
            </a:r>
          </a:p>
          <a:p>
            <a:r>
              <a:rPr lang="en-US" altLang="ja-JP" dirty="0"/>
              <a:t>MPS,PPS</a:t>
            </a:r>
          </a:p>
          <a:p>
            <a:r>
              <a:rPr lang="en-US" altLang="ja-JP" dirty="0" smtClean="0"/>
              <a:t>Beam dumps</a:t>
            </a:r>
          </a:p>
          <a:p>
            <a:pPr lvl="1"/>
            <a:r>
              <a:rPr lang="en-US" altLang="ja-JP" dirty="0" smtClean="0"/>
              <a:t>Main dumps</a:t>
            </a:r>
          </a:p>
          <a:p>
            <a:pPr lvl="1"/>
            <a:r>
              <a:rPr lang="en-US" altLang="ja-JP" dirty="0" smtClean="0"/>
              <a:t>Tune-up dumps</a:t>
            </a:r>
          </a:p>
          <a:p>
            <a:r>
              <a:rPr lang="en-US" altLang="ja-JP" dirty="0" smtClean="0"/>
              <a:t>BDS-related </a:t>
            </a:r>
          </a:p>
          <a:p>
            <a:pPr lvl="1"/>
            <a:r>
              <a:rPr lang="en-US" altLang="ja-JP" dirty="0" smtClean="0"/>
              <a:t>Muon wall</a:t>
            </a:r>
          </a:p>
          <a:p>
            <a:r>
              <a:rPr kumimoji="1" lang="en-US" altLang="ja-JP" dirty="0" smtClean="0"/>
              <a:t>Tunnel of the Central Region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57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95853"/>
            <a:ext cx="7886700" cy="618547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These are already accepted?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25237"/>
            <a:ext cx="7886700" cy="33469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Relocation of positron booster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1376331"/>
            <a:ext cx="6567055" cy="2313542"/>
          </a:xfrm>
          <a:prstGeom prst="rect">
            <a:avLst/>
          </a:prstGeom>
        </p:spPr>
      </p:pic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215899" y="3710410"/>
            <a:ext cx="7541373" cy="134386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 smtClean="0"/>
              <a:t>Positron spin rotator</a:t>
            </a:r>
          </a:p>
          <a:p>
            <a:pPr lvl="2"/>
            <a:r>
              <a:rPr lang="en-US" altLang="ja-JP" dirty="0" smtClean="0"/>
              <a:t>2 parallel line for up and down polarization</a:t>
            </a:r>
            <a:br>
              <a:rPr lang="en-US" altLang="ja-JP" dirty="0" smtClean="0"/>
            </a:br>
            <a:r>
              <a:rPr lang="en-US" altLang="ja-JP" dirty="0" smtClean="0"/>
              <a:t>(strong request from physics and positron groups)</a:t>
            </a:r>
          </a:p>
          <a:p>
            <a:pPr lvl="2"/>
            <a:r>
              <a:rPr lang="en-US" altLang="ja-JP" dirty="0" smtClean="0"/>
              <a:t>Superconducting or normal-conducting solenoid?</a:t>
            </a:r>
          </a:p>
          <a:p>
            <a:pPr lvl="1"/>
            <a:r>
              <a:rPr lang="en-US" altLang="ja-JP" dirty="0" smtClean="0"/>
              <a:t>Location of Global </a:t>
            </a:r>
            <a:r>
              <a:rPr lang="en-US" altLang="ja-JP" dirty="0"/>
              <a:t>timing chicane 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1809751" y="4776624"/>
            <a:ext cx="5327650" cy="928690"/>
            <a:chOff x="1537855" y="4441310"/>
            <a:chExt cx="6534513" cy="1557708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1537855" y="5832764"/>
              <a:ext cx="37684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/>
            <p:nvPr/>
          </p:nvCxnSpPr>
          <p:spPr>
            <a:xfrm flipV="1">
              <a:off x="5334000" y="4696691"/>
              <a:ext cx="2258291" cy="11360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正方形/長方形 10"/>
            <p:cNvSpPr/>
            <p:nvPr/>
          </p:nvSpPr>
          <p:spPr>
            <a:xfrm>
              <a:off x="1537855" y="5721927"/>
              <a:ext cx="734290" cy="2770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2686050" y="5721927"/>
              <a:ext cx="2218459" cy="26323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下矢印 12"/>
            <p:cNvSpPr/>
            <p:nvPr/>
          </p:nvSpPr>
          <p:spPr>
            <a:xfrm>
              <a:off x="2396836" y="5264727"/>
              <a:ext cx="180109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下矢印 13"/>
            <p:cNvSpPr/>
            <p:nvPr/>
          </p:nvSpPr>
          <p:spPr>
            <a:xfrm>
              <a:off x="5015341" y="5264722"/>
              <a:ext cx="180109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下矢印 14"/>
            <p:cNvSpPr/>
            <p:nvPr/>
          </p:nvSpPr>
          <p:spPr>
            <a:xfrm rot="19998693">
              <a:off x="5883131" y="4821915"/>
              <a:ext cx="165808" cy="5531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129276" y="4814142"/>
              <a:ext cx="1071123" cy="51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400MeV</a:t>
              </a:r>
              <a:endParaRPr kumimoji="1" lang="ja-JP" altLang="en-US" sz="14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4779818" y="4814143"/>
              <a:ext cx="845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5GeV</a:t>
              </a:r>
              <a:endParaRPr kumimoji="1" lang="ja-JP" altLang="en-US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7620000" y="444131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DR</a:t>
              </a:r>
              <a:endParaRPr kumimoji="1" lang="ja-JP" altLang="en-US" dirty="0"/>
            </a:p>
          </p:txBody>
        </p:sp>
      </p:grpSp>
      <p:sp>
        <p:nvSpPr>
          <p:cNvPr id="19" name="コンテンツ プレースホルダー 2"/>
          <p:cNvSpPr txBox="1">
            <a:spLocks/>
          </p:cNvSpPr>
          <p:nvPr/>
        </p:nvSpPr>
        <p:spPr>
          <a:xfrm>
            <a:off x="215899" y="5844010"/>
            <a:ext cx="7541373" cy="4132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 smtClean="0"/>
              <a:t>Location of 1.5km ML tunnel </a:t>
            </a:r>
            <a:r>
              <a:rPr lang="en-US" altLang="ja-JP" dirty="0" err="1" smtClean="0"/>
              <a:t>extention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971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3965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10Hz Operation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39091"/>
            <a:ext cx="7886700" cy="513787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TDR mentions 10Hz operation for E</a:t>
            </a:r>
            <a:r>
              <a:rPr kumimoji="1" lang="en-US" altLang="ja-JP" baseline="-25000" dirty="0" smtClean="0"/>
              <a:t>CM</a:t>
            </a:r>
            <a:r>
              <a:rPr kumimoji="1" lang="en-US" altLang="ja-JP" dirty="0" smtClean="0"/>
              <a:t> &lt; 250GeV</a:t>
            </a:r>
          </a:p>
          <a:p>
            <a:pPr lvl="1"/>
            <a:r>
              <a:rPr lang="en-US" altLang="ja-JP" dirty="0" smtClean="0"/>
              <a:t>G</a:t>
            </a:r>
            <a:r>
              <a:rPr kumimoji="1" lang="en-US" altLang="ja-JP" dirty="0" smtClean="0"/>
              <a:t>ives parameter sets for 200 and 230GeV</a:t>
            </a:r>
          </a:p>
          <a:p>
            <a:pPr lvl="1"/>
            <a:r>
              <a:rPr lang="en-US" altLang="ja-JP" dirty="0"/>
              <a:t>D</a:t>
            </a:r>
            <a:r>
              <a:rPr lang="en-US" altLang="ja-JP" dirty="0" smtClean="0"/>
              <a:t>amping ring with stronger wigglers</a:t>
            </a:r>
          </a:p>
          <a:p>
            <a:pPr lvl="1"/>
            <a:r>
              <a:rPr kumimoji="1" lang="en-US" altLang="ja-JP" dirty="0" smtClean="0"/>
              <a:t>But detail of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operation, additional beam line, beam dynamics are not given</a:t>
            </a:r>
          </a:p>
          <a:p>
            <a:r>
              <a:rPr lang="en-US" altLang="ja-JP" dirty="0" smtClean="0"/>
              <a:t>Is 10Hz operation really needed?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200-250GeV: sweep the region above LEP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But most important is Z-pole (92GeV) and W-pair (160GeV)</a:t>
            </a:r>
            <a:endParaRPr lang="en-US" altLang="ja-JP" dirty="0" smtClean="0"/>
          </a:p>
          <a:p>
            <a:r>
              <a:rPr lang="en-US" altLang="ja-JP" dirty="0"/>
              <a:t>C</a:t>
            </a:r>
            <a:r>
              <a:rPr kumimoji="1" lang="en-US" altLang="ja-JP" dirty="0" smtClean="0"/>
              <a:t>onclusion in CRWG</a:t>
            </a:r>
          </a:p>
          <a:p>
            <a:pPr lvl="1"/>
            <a:r>
              <a:rPr lang="en-US" altLang="ja-JP" dirty="0" smtClean="0"/>
              <a:t>Prepare spaces for beamlines that guarantee down to 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=200GeV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Preliminary beamline optics to tune-up dump by Okugi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This does not </a:t>
            </a:r>
            <a:r>
              <a:rPr lang="en-US" altLang="ja-JP" dirty="0"/>
              <a:t>guarantee </a:t>
            </a:r>
            <a:r>
              <a:rPr lang="en-US" altLang="ja-JP" dirty="0" smtClean="0"/>
              <a:t>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&lt;200GeV. </a:t>
            </a:r>
          </a:p>
          <a:p>
            <a:pPr lvl="2"/>
            <a:r>
              <a:rPr lang="en-US" altLang="ja-JP" dirty="0" smtClean="0"/>
              <a:t>Beam dynamics complex</a:t>
            </a:r>
            <a:endParaRPr lang="en-US" altLang="ja-JP" dirty="0"/>
          </a:p>
          <a:p>
            <a:pPr lvl="2"/>
            <a:r>
              <a:rPr lang="en-US" altLang="ja-JP" dirty="0" smtClean="0"/>
              <a:t>Will think of 92GeV and 160GeV later, if turn out to be necessary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79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07819"/>
            <a:ext cx="7886700" cy="784801"/>
          </a:xfrm>
          <a:solidFill>
            <a:srgbClr val="FFFF00"/>
          </a:solidFill>
        </p:spPr>
        <p:txBody>
          <a:bodyPr/>
          <a:lstStyle/>
          <a:p>
            <a:r>
              <a:rPr kumimoji="1" lang="en-US" altLang="ja-JP" dirty="0" smtClean="0"/>
              <a:t>Tune-up Dumps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08364"/>
            <a:ext cx="7886700" cy="2997316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Change of the commissioning strategy</a:t>
            </a:r>
          </a:p>
          <a:p>
            <a:pPr lvl="1"/>
            <a:r>
              <a:rPr lang="en-US" altLang="ja-JP" dirty="0" smtClean="0"/>
              <a:t>Tuning by weak beam using local tune-up dumps</a:t>
            </a:r>
          </a:p>
          <a:p>
            <a:pPr lvl="1"/>
            <a:r>
              <a:rPr lang="en-US" altLang="ja-JP" dirty="0" smtClean="0"/>
              <a:t>Use main dumps for all-system tuning</a:t>
            </a:r>
          </a:p>
          <a:p>
            <a:r>
              <a:rPr kumimoji="1" lang="en-US" altLang="ja-JP" dirty="0" smtClean="0"/>
              <a:t>Reduced power scale of all the tune-up dumps </a:t>
            </a:r>
          </a:p>
          <a:p>
            <a:pPr lvl="1"/>
            <a:r>
              <a:rPr lang="en-US" altLang="ja-JP" dirty="0" smtClean="0"/>
              <a:t>Maximum ~400kW</a:t>
            </a:r>
          </a:p>
          <a:p>
            <a:pPr lvl="1"/>
            <a:r>
              <a:rPr lang="en-US" altLang="ja-JP" dirty="0" smtClean="0"/>
              <a:t>Except main dumps (E-5,E+5) and photon dump E+7 </a:t>
            </a:r>
          </a:p>
          <a:p>
            <a:pPr lvl="1"/>
            <a:r>
              <a:rPr kumimoji="1" lang="en-US" altLang="ja-JP" dirty="0" smtClean="0"/>
              <a:t>Proposal of a new dump E+8 for spent electron after positron generation in 5+5 Hz operation</a:t>
            </a:r>
          </a:p>
          <a:p>
            <a:r>
              <a:rPr lang="en-US" altLang="ja-JP" dirty="0"/>
              <a:t>Will soon come to a change </a:t>
            </a:r>
            <a:r>
              <a:rPr lang="en-US" altLang="ja-JP" dirty="0" smtClean="0"/>
              <a:t>request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4262776"/>
            <a:ext cx="9144000" cy="193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1673"/>
          </a:xfrm>
          <a:solidFill>
            <a:srgbClr val="FFFF00"/>
          </a:solidFill>
        </p:spPr>
        <p:txBody>
          <a:bodyPr/>
          <a:lstStyle/>
          <a:p>
            <a:r>
              <a:rPr kumimoji="1" lang="en-US" altLang="ja-JP" dirty="0" smtClean="0"/>
              <a:t>Main Dumps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98600"/>
            <a:ext cx="7886700" cy="467836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Two 14 MW main dumps (plus 6.3MW spent electron dump)</a:t>
            </a:r>
          </a:p>
          <a:p>
            <a:pPr lvl="1"/>
            <a:r>
              <a:rPr lang="en-US" altLang="ja-JP" dirty="0" smtClean="0"/>
              <a:t>Detailed check of the dump system is not CRWG expertise</a:t>
            </a:r>
          </a:p>
          <a:p>
            <a:r>
              <a:rPr kumimoji="1" lang="en-US" altLang="ja-JP" dirty="0" smtClean="0"/>
              <a:t>Need specialist team</a:t>
            </a:r>
          </a:p>
          <a:p>
            <a:pPr lvl="1"/>
            <a:r>
              <a:rPr lang="en-US" altLang="ja-JP" dirty="0" smtClean="0"/>
              <a:t>Beam dump specialists </a:t>
            </a:r>
          </a:p>
          <a:p>
            <a:pPr lvl="1"/>
            <a:r>
              <a:rPr kumimoji="1" lang="en-US" altLang="ja-JP" dirty="0" smtClean="0"/>
              <a:t>CFS</a:t>
            </a:r>
          </a:p>
          <a:p>
            <a:r>
              <a:rPr lang="en-US" altLang="ja-JP" dirty="0" smtClean="0"/>
              <a:t>Issues</a:t>
            </a:r>
          </a:p>
          <a:p>
            <a:pPr lvl="1"/>
            <a:r>
              <a:rPr kumimoji="1" lang="en-US" altLang="ja-JP" dirty="0" smtClean="0"/>
              <a:t>Robot work</a:t>
            </a:r>
          </a:p>
          <a:p>
            <a:pPr lvl="1"/>
            <a:r>
              <a:rPr lang="en-US" altLang="ja-JP" dirty="0" smtClean="0"/>
              <a:t>Safety in particular window breakdown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Required human access</a:t>
            </a:r>
            <a:endParaRPr kumimoji="1" lang="en-US" altLang="ja-JP" dirty="0" smtClean="0"/>
          </a:p>
          <a:p>
            <a:r>
              <a:rPr lang="en-US" altLang="ja-JP" dirty="0" smtClean="0"/>
              <a:t>I do not know yet about formation of such team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2016/9/8 CRWG+TB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95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0067_404-Main Dump Layout.pdf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5" t="10956" r="11405" b="8420"/>
          <a:stretch/>
        </p:blipFill>
        <p:spPr>
          <a:xfrm>
            <a:off x="160287" y="1175674"/>
            <a:ext cx="6399105" cy="460325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7350" y="386659"/>
            <a:ext cx="5482906" cy="500303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10atm water beam dump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2016/9/8 CRWG+TB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28799" y="1589897"/>
            <a:ext cx="20778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B. Smith, CCLRC:</a:t>
            </a:r>
          </a:p>
          <a:p>
            <a:r>
              <a:rPr lang="cs-CZ" dirty="0"/>
              <a:t>0-TB-0067-404-00-A</a:t>
            </a:r>
            <a:endParaRPr lang="en-US" dirty="0"/>
          </a:p>
          <a:p>
            <a:endParaRPr lang="is-IS" dirty="0">
              <a:hlinkClick r:id="rId3"/>
            </a:endParaRPr>
          </a:p>
          <a:p>
            <a:r>
              <a:rPr lang="is-IS" dirty="0">
                <a:hlinkClick r:id="rId4"/>
              </a:rPr>
              <a:t>D00000000945405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275405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7" t="13047" r="12717" b="12866"/>
          <a:stretch/>
        </p:blipFill>
        <p:spPr>
          <a:xfrm>
            <a:off x="184628" y="1188006"/>
            <a:ext cx="6473401" cy="454993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5892" y="319442"/>
            <a:ext cx="5482906" cy="500303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Water beam dump surface site scheme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2016/9/8 CRWG+TB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28798" y="1589897"/>
            <a:ext cx="20732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B. Smith, CCLRC:</a:t>
            </a:r>
          </a:p>
          <a:p>
            <a:r>
              <a:rPr lang="cs-CZ" dirty="0"/>
              <a:t>0-TB-0067-410-00-A</a:t>
            </a:r>
            <a:endParaRPr lang="en-US" dirty="0"/>
          </a:p>
          <a:p>
            <a:endParaRPr lang="is-IS" dirty="0">
              <a:hlinkClick r:id="rId3"/>
            </a:endParaRPr>
          </a:p>
          <a:p>
            <a:r>
              <a:rPr lang="is-IS" dirty="0">
                <a:hlinkClick r:id="rId4"/>
              </a:rPr>
              <a:t>D00000000945465</a:t>
            </a:r>
            <a:endParaRPr lang="is-IS" dirty="0"/>
          </a:p>
          <a:p>
            <a:endParaRPr lang="is-IS" dirty="0"/>
          </a:p>
          <a:p>
            <a:r>
              <a:rPr lang="is-IS" sz="1400" dirty="0"/>
              <a:t>Shows surface facilities that service the dump, including cooling and exhaust for gases (tritium!)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61477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970</Words>
  <Application>Microsoft Office PowerPoint</Application>
  <PresentationFormat>画面に合わせる (4:3)</PresentationFormat>
  <Paragraphs>182</Paragraphs>
  <Slides>17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4" baseType="lpstr">
      <vt:lpstr>Lucida Grande</vt:lpstr>
      <vt:lpstr>ＭＳ Ｐゴシック</vt:lpstr>
      <vt:lpstr>Arial</vt:lpstr>
      <vt:lpstr>Calibri</vt:lpstr>
      <vt:lpstr>Calibri Light</vt:lpstr>
      <vt:lpstr>Wingdings</vt:lpstr>
      <vt:lpstr>Office テーマ</vt:lpstr>
      <vt:lpstr>CRWG Status and Future</vt:lpstr>
      <vt:lpstr>Charge (abridged)</vt:lpstr>
      <vt:lpstr>Issues Discussed</vt:lpstr>
      <vt:lpstr>These are already accepted?</vt:lpstr>
      <vt:lpstr>10Hz Operation</vt:lpstr>
      <vt:lpstr>Tune-up Dumps</vt:lpstr>
      <vt:lpstr>Main Dumps</vt:lpstr>
      <vt:lpstr>10atm water beam dump layout</vt:lpstr>
      <vt:lpstr>Water beam dump surface site scheme</vt:lpstr>
      <vt:lpstr>Positron (target region)</vt:lpstr>
      <vt:lpstr>PowerPoint プレゼンテーション</vt:lpstr>
      <vt:lpstr>BDS Tunnel (electron)</vt:lpstr>
      <vt:lpstr>BDS Tunnel (positron)</vt:lpstr>
      <vt:lpstr>Muon Wall</vt:lpstr>
      <vt:lpstr>Auxiliary Positron Source</vt:lpstr>
      <vt:lpstr>New Members to CRWG</vt:lpstr>
      <vt:lpstr>Future Plan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CRWG Status and Future</dc:title>
  <dc:creator>Yokoya</dc:creator>
  <cp:lastModifiedBy>Yokoya</cp:lastModifiedBy>
  <cp:revision>20</cp:revision>
  <dcterms:created xsi:type="dcterms:W3CDTF">2016-09-05T03:27:17Z</dcterms:created>
  <dcterms:modified xsi:type="dcterms:W3CDTF">2016-09-08T12:28:25Z</dcterms:modified>
</cp:coreProperties>
</file>