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9"/>
    <p:restoredTop sz="94649"/>
  </p:normalViewPr>
  <p:slideViewPr>
    <p:cSldViewPr snapToGrid="0" snapToObjects="1">
      <p:cViewPr varScale="1">
        <p:scale>
          <a:sx n="153" d="100"/>
          <a:sy n="153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949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24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8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2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711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68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476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36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2508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A147A-A22B-B647-96C8-33C32A1C7EE4}" type="datetimeFigureOut">
              <a:rPr kumimoji="1" lang="ja-JP" altLang="en-US" smtClean="0"/>
              <a:t>2016/6/2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50E12-16AF-A34B-A534-C70668B8E3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48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CR-0009 status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915294"/>
            <a:ext cx="6858000" cy="1342505"/>
          </a:xfrm>
        </p:spPr>
        <p:txBody>
          <a:bodyPr/>
          <a:lstStyle/>
          <a:p>
            <a:r>
              <a:rPr kumimoji="1" lang="en-US" altLang="ja-JP" dirty="0" smtClean="0"/>
              <a:t>H. </a:t>
            </a:r>
            <a:r>
              <a:rPr kumimoji="1" lang="en-US" altLang="ja-JP" dirty="0" err="1" smtClean="0"/>
              <a:t>Hayano</a:t>
            </a:r>
            <a:r>
              <a:rPr kumimoji="1" lang="en-US" altLang="ja-JP" dirty="0" smtClean="0"/>
              <a:t>(KEK), B. Petersen(DESY), T. Peterson(FNAL),</a:t>
            </a:r>
          </a:p>
          <a:p>
            <a:r>
              <a:rPr lang="en-US" altLang="ja-JP" dirty="0" smtClean="0"/>
              <a:t>02 June 2016, Santander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6050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33291" y="83128"/>
            <a:ext cx="891070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/>
              <a:t>ILC-CR-0009</a:t>
            </a:r>
            <a:endParaRPr lang="ja-JP" altLang="ja-JP" sz="3200" dirty="0"/>
          </a:p>
          <a:p>
            <a:r>
              <a:rPr lang="en-US" altLang="ja-JP" sz="2400" dirty="0"/>
              <a:t>Cryogenic Layout Change: movement of the main helium </a:t>
            </a:r>
            <a:r>
              <a:rPr lang="en-US" altLang="ja-JP" sz="2400" dirty="0" smtClean="0"/>
              <a:t>compressors</a:t>
            </a:r>
          </a:p>
          <a:p>
            <a:r>
              <a:rPr lang="en-US" altLang="ja-JP" sz="2400" dirty="0" smtClean="0"/>
              <a:t> </a:t>
            </a:r>
            <a:r>
              <a:rPr lang="en-US" altLang="ja-JP" sz="2400" dirty="0"/>
              <a:t>and cryogen storage tank from cavern underground to the surface.</a:t>
            </a:r>
            <a:endParaRPr lang="ja-JP" altLang="ja-JP" sz="2400" dirty="0"/>
          </a:p>
          <a:p>
            <a:r>
              <a:rPr lang="en-US" altLang="ja-JP" sz="2400" dirty="0"/>
              <a:t> </a:t>
            </a:r>
            <a:endParaRPr lang="ja-JP" altLang="ja-JP" sz="2400" dirty="0"/>
          </a:p>
          <a:p>
            <a:r>
              <a:rPr lang="en-US" altLang="ja-JP" sz="2400" dirty="0"/>
              <a:t>Change Review Panel Members: </a:t>
            </a:r>
            <a:endParaRPr lang="en-US" altLang="ja-JP" sz="2400" dirty="0" smtClean="0"/>
          </a:p>
          <a:p>
            <a:r>
              <a:rPr lang="en-US" altLang="ja-JP" sz="2400" dirty="0" smtClean="0"/>
              <a:t>Bernd </a:t>
            </a:r>
            <a:r>
              <a:rPr lang="en-US" altLang="ja-JP" sz="2400" dirty="0"/>
              <a:t>Petersen (DESY), </a:t>
            </a:r>
            <a:endParaRPr lang="en-US" altLang="ja-JP" sz="2400" dirty="0" smtClean="0"/>
          </a:p>
          <a:p>
            <a:r>
              <a:rPr lang="en-US" altLang="ja-JP" sz="2400" dirty="0" smtClean="0"/>
              <a:t>Tom </a:t>
            </a:r>
            <a:r>
              <a:rPr lang="en-US" altLang="ja-JP" sz="2400" dirty="0"/>
              <a:t>Peterson (FNAL), </a:t>
            </a:r>
            <a:endParaRPr lang="en-US" altLang="ja-JP" sz="2400" dirty="0" smtClean="0"/>
          </a:p>
          <a:p>
            <a:r>
              <a:rPr lang="en-US" altLang="ja-JP" sz="2400" dirty="0" smtClean="0"/>
              <a:t>Hitoshi </a:t>
            </a:r>
            <a:r>
              <a:rPr lang="en-US" altLang="ja-JP" sz="2400" dirty="0" err="1"/>
              <a:t>Hayano</a:t>
            </a:r>
            <a:r>
              <a:rPr lang="en-US" altLang="ja-JP" sz="2400" dirty="0"/>
              <a:t> (KEK) (chair</a:t>
            </a:r>
            <a:r>
              <a:rPr lang="en-US" altLang="ja-JP" sz="2400" dirty="0" smtClean="0"/>
              <a:t>).</a:t>
            </a:r>
            <a:endParaRPr lang="ja-JP" altLang="ja-JP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3291" y="3529754"/>
            <a:ext cx="864454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The rationale is as follows:</a:t>
            </a:r>
            <a:endParaRPr lang="ja-JP" altLang="ja-JP" sz="2000" dirty="0"/>
          </a:p>
          <a:p>
            <a:pPr lvl="0"/>
            <a:r>
              <a:rPr lang="en-US" altLang="ja-JP" sz="2000" dirty="0" smtClean="0"/>
              <a:t>(1) </a:t>
            </a:r>
            <a:r>
              <a:rPr lang="en-US" altLang="ja-JP" sz="2000" dirty="0" smtClean="0">
                <a:solidFill>
                  <a:srgbClr val="FF0000"/>
                </a:solidFill>
              </a:rPr>
              <a:t>Mechanical </a:t>
            </a:r>
            <a:r>
              <a:rPr lang="en-US" altLang="ja-JP" sz="2000" dirty="0">
                <a:solidFill>
                  <a:srgbClr val="FF0000"/>
                </a:solidFill>
              </a:rPr>
              <a:t>vibration </a:t>
            </a:r>
            <a:r>
              <a:rPr lang="en-US" altLang="ja-JP" sz="2000" dirty="0"/>
              <a:t>and noise from helium compressors </a:t>
            </a:r>
            <a:endParaRPr lang="en-US" altLang="ja-JP" sz="2000" dirty="0" smtClean="0"/>
          </a:p>
          <a:p>
            <a:pPr lvl="0"/>
            <a:r>
              <a:rPr lang="en-US" altLang="ja-JP" sz="2000" dirty="0"/>
              <a:t> </a:t>
            </a:r>
            <a:r>
              <a:rPr lang="en-US" altLang="ja-JP" sz="2000" dirty="0" smtClean="0"/>
              <a:t>      may </a:t>
            </a:r>
            <a:r>
              <a:rPr lang="en-US" altLang="ja-JP" sz="2000" dirty="0"/>
              <a:t>interfere in accelerator beam operation.</a:t>
            </a:r>
            <a:endParaRPr lang="ja-JP" altLang="ja-JP" sz="2000" dirty="0"/>
          </a:p>
          <a:p>
            <a:pPr lvl="0"/>
            <a:r>
              <a:rPr lang="en-US" altLang="ja-JP" sz="2000" dirty="0" smtClean="0"/>
              <a:t>(2) Large </a:t>
            </a:r>
            <a:r>
              <a:rPr lang="en-US" altLang="ja-JP" sz="2000" dirty="0"/>
              <a:t>amount of cryogens underground should be avoided </a:t>
            </a:r>
            <a:endParaRPr lang="en-US" altLang="ja-JP" sz="2000" dirty="0" smtClean="0"/>
          </a:p>
          <a:p>
            <a:pPr lvl="0"/>
            <a:r>
              <a:rPr lang="en-US" altLang="ja-JP" sz="2000" dirty="0"/>
              <a:t> </a:t>
            </a:r>
            <a:r>
              <a:rPr lang="en-US" altLang="ja-JP" sz="2000" dirty="0" smtClean="0"/>
              <a:t>      for </a:t>
            </a:r>
            <a:r>
              <a:rPr lang="en-US" altLang="ja-JP" sz="2000" dirty="0"/>
              <a:t>the </a:t>
            </a:r>
            <a:r>
              <a:rPr lang="en-US" altLang="ja-JP" sz="2000" dirty="0">
                <a:solidFill>
                  <a:srgbClr val="FF0000"/>
                </a:solidFill>
              </a:rPr>
              <a:t>safety</a:t>
            </a:r>
            <a:r>
              <a:rPr lang="en-US" altLang="ja-JP" sz="2000" dirty="0"/>
              <a:t> reason.</a:t>
            </a:r>
            <a:endParaRPr lang="ja-JP" altLang="ja-JP" sz="2000" dirty="0"/>
          </a:p>
          <a:p>
            <a:pPr lvl="0"/>
            <a:r>
              <a:rPr lang="en-US" altLang="ja-JP" sz="2000" dirty="0" smtClean="0"/>
              <a:t>(3) </a:t>
            </a:r>
            <a:r>
              <a:rPr lang="en-US" altLang="ja-JP" sz="2000" dirty="0" smtClean="0">
                <a:solidFill>
                  <a:srgbClr val="FF0000"/>
                </a:solidFill>
              </a:rPr>
              <a:t>Accessibility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to cryogen supply and daily check will greatly </a:t>
            </a:r>
            <a:endParaRPr lang="en-US" altLang="ja-JP" sz="2000" dirty="0" smtClean="0"/>
          </a:p>
          <a:p>
            <a:pPr lvl="0"/>
            <a:r>
              <a:rPr lang="en-US" altLang="ja-JP" sz="2000" dirty="0"/>
              <a:t> </a:t>
            </a:r>
            <a:r>
              <a:rPr lang="en-US" altLang="ja-JP" sz="2000" dirty="0" smtClean="0"/>
              <a:t>     improved </a:t>
            </a:r>
            <a:r>
              <a:rPr lang="en-US" altLang="ja-JP" sz="2000" dirty="0"/>
              <a:t>if the main cryogenics components are in the surface. </a:t>
            </a:r>
            <a:endParaRPr lang="ja-JP" altLang="ja-JP" sz="2000" dirty="0"/>
          </a:p>
          <a:p>
            <a:pPr lvl="0"/>
            <a:r>
              <a:rPr lang="en-US" altLang="ja-JP" sz="2000" dirty="0" smtClean="0"/>
              <a:t>(4) </a:t>
            </a:r>
            <a:r>
              <a:rPr lang="en-US" altLang="ja-JP" sz="2000" dirty="0" smtClean="0">
                <a:solidFill>
                  <a:srgbClr val="FF0000"/>
                </a:solidFill>
              </a:rPr>
              <a:t>Natural </a:t>
            </a:r>
            <a:r>
              <a:rPr lang="en-US" altLang="ja-JP" sz="2000" dirty="0">
                <a:solidFill>
                  <a:srgbClr val="FF0000"/>
                </a:solidFill>
              </a:rPr>
              <a:t>environment conservation </a:t>
            </a:r>
            <a:r>
              <a:rPr lang="en-US" altLang="ja-JP" sz="2000" dirty="0"/>
              <a:t>must be cared by choosing </a:t>
            </a:r>
            <a:endParaRPr lang="en-US" altLang="ja-JP" sz="2000" dirty="0" smtClean="0"/>
          </a:p>
          <a:p>
            <a:pPr lvl="0"/>
            <a:r>
              <a:rPr lang="en-US" altLang="ja-JP" sz="2000" dirty="0"/>
              <a:t> </a:t>
            </a:r>
            <a:r>
              <a:rPr lang="en-US" altLang="ja-JP" sz="2000" dirty="0" smtClean="0"/>
              <a:t>     the </a:t>
            </a:r>
            <a:r>
              <a:rPr lang="en-US" altLang="ja-JP" sz="2000" dirty="0"/>
              <a:t>optimum locations of the cryogenics components in the surface </a:t>
            </a:r>
            <a:endParaRPr lang="en-US" altLang="ja-JP" sz="2000" dirty="0" smtClean="0"/>
          </a:p>
          <a:p>
            <a:pPr lvl="0"/>
            <a:r>
              <a:rPr lang="en-US" altLang="ja-JP" sz="2000" dirty="0"/>
              <a:t> </a:t>
            </a:r>
            <a:r>
              <a:rPr lang="en-US" altLang="ja-JP" sz="2000" dirty="0" smtClean="0"/>
              <a:t>    as </a:t>
            </a:r>
            <a:r>
              <a:rPr lang="en-US" altLang="ja-JP" sz="2000" dirty="0"/>
              <a:t>a point of view of mechanical noise and vibration interfere on the residents</a:t>
            </a:r>
            <a:r>
              <a:rPr lang="en-US" altLang="ja-JP" sz="2000" dirty="0" smtClean="0"/>
              <a:t>.</a:t>
            </a:r>
            <a:endParaRPr lang="ja-JP" altLang="ja-JP" sz="2000" dirty="0"/>
          </a:p>
        </p:txBody>
      </p:sp>
    </p:spTree>
    <p:extLst>
      <p:ext uri="{BB962C8B-B14F-4D97-AF65-F5344CB8AC3E}">
        <p14:creationId xmlns:p14="http://schemas.microsoft.com/office/powerpoint/2010/main" val="533930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igure1-CR000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212" y="74813"/>
            <a:ext cx="4896226" cy="279319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3" name="図 2" descr="figure2-CR000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337" y="3516284"/>
            <a:ext cx="4896227" cy="32751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4" name="下矢印 3"/>
          <p:cNvSpPr/>
          <p:nvPr/>
        </p:nvSpPr>
        <p:spPr>
          <a:xfrm>
            <a:off x="4027503" y="3063297"/>
            <a:ext cx="681643" cy="257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13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939338" y="5103674"/>
            <a:ext cx="68975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 Review panel members are all agreed to this change. 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r>
              <a:rPr lang="en-US" altLang="ja-JP" dirty="0" smtClean="0"/>
              <a:t>For </a:t>
            </a:r>
            <a:r>
              <a:rPr lang="en-US" altLang="ja-JP" dirty="0"/>
              <a:t>the further design of ILC cryogenics,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following comments and recommendations are noted.</a:t>
            </a:r>
            <a:endParaRPr lang="ja-JP" altLang="ja-JP" dirty="0"/>
          </a:p>
          <a:p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416531" y="4604910"/>
            <a:ext cx="157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smtClean="0"/>
              <a:t>Conclusion</a:t>
            </a:r>
            <a:endParaRPr kumimoji="1" lang="ja-JP" altLang="en-US" sz="24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16531" y="210248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Discussions</a:t>
            </a:r>
            <a:endParaRPr kumimoji="1" lang="ja-JP" altLang="en-US" sz="24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5388" y="709012"/>
            <a:ext cx="812549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 “ILC cryogenics for Mountainous Topography” H. </a:t>
            </a:r>
            <a:r>
              <a:rPr lang="en-US" altLang="ja-JP" sz="2000" dirty="0" err="1"/>
              <a:t>Nakai</a:t>
            </a:r>
            <a:r>
              <a:rPr lang="en-US" altLang="ja-JP" sz="2000" dirty="0"/>
              <a:t>, </a:t>
            </a:r>
            <a:endParaRPr lang="en-US" altLang="ja-JP" sz="2000" dirty="0" smtClean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AWLC14(FNAL</a:t>
            </a:r>
            <a:r>
              <a:rPr lang="en-US" altLang="ja-JP" sz="2000" dirty="0"/>
              <a:t>), 13 May, </a:t>
            </a:r>
            <a:r>
              <a:rPr lang="en-US" altLang="ja-JP" sz="2000" dirty="0" smtClean="0"/>
              <a:t>2014</a:t>
            </a:r>
          </a:p>
          <a:p>
            <a:endParaRPr lang="ja-JP" altLang="ja-JP" sz="2000" dirty="0"/>
          </a:p>
          <a:p>
            <a:r>
              <a:rPr lang="en-US" altLang="ja-JP" sz="2000" dirty="0"/>
              <a:t> “Current Status of Japanese </a:t>
            </a:r>
            <a:r>
              <a:rPr lang="en-US" altLang="ja-JP" sz="2000" dirty="0" err="1"/>
              <a:t>Cryo</a:t>
            </a:r>
            <a:r>
              <a:rPr lang="en-US" altLang="ja-JP" sz="2000" dirty="0"/>
              <a:t> Design” H. </a:t>
            </a:r>
            <a:r>
              <a:rPr lang="en-US" altLang="ja-JP" sz="2000" dirty="0" err="1"/>
              <a:t>Nakai</a:t>
            </a:r>
            <a:r>
              <a:rPr lang="en-US" altLang="ja-JP" sz="2000" dirty="0"/>
              <a:t>, D. </a:t>
            </a:r>
            <a:r>
              <a:rPr lang="en-US" altLang="ja-JP" sz="2000" dirty="0" err="1"/>
              <a:t>Delikaris</a:t>
            </a:r>
            <a:r>
              <a:rPr lang="en-US" altLang="ja-JP" sz="2000" dirty="0"/>
              <a:t>, T. Peterson, </a:t>
            </a:r>
            <a:endParaRPr lang="en-US" altLang="ja-JP" sz="2000" dirty="0" smtClean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LCWS15(Whistler</a:t>
            </a:r>
            <a:r>
              <a:rPr lang="en-US" altLang="ja-JP" sz="2000" dirty="0"/>
              <a:t>), 05 Nov., </a:t>
            </a:r>
            <a:r>
              <a:rPr lang="en-US" altLang="ja-JP" sz="2000" dirty="0" smtClean="0"/>
              <a:t>2015</a:t>
            </a:r>
          </a:p>
          <a:p>
            <a:endParaRPr lang="ja-JP" altLang="ja-JP" sz="2000" dirty="0"/>
          </a:p>
          <a:p>
            <a:r>
              <a:rPr lang="en-US" altLang="ja-JP" sz="2000" dirty="0"/>
              <a:t> “Architecture on ML Cryogenics” T. Okamura, </a:t>
            </a:r>
            <a:endParaRPr lang="en-US" altLang="ja-JP" sz="2000" dirty="0" smtClean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LCWS15(Whistler</a:t>
            </a:r>
            <a:r>
              <a:rPr lang="en-US" altLang="ja-JP" sz="2000" dirty="0"/>
              <a:t>), 05 Nov., 2015</a:t>
            </a:r>
            <a:endParaRPr lang="ja-JP" altLang="ja-JP" sz="2000" dirty="0"/>
          </a:p>
          <a:p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88135" y="3469408"/>
            <a:ext cx="461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*panel </a:t>
            </a:r>
            <a:r>
              <a:rPr kumimoji="1" lang="en-US" altLang="ja-JP" smtClean="0"/>
              <a:t>members participated in the discussion.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2299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6576" y="831272"/>
            <a:ext cx="907274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Cryogenic layout </a:t>
            </a:r>
            <a:endParaRPr lang="ja-JP" altLang="ja-JP" dirty="0"/>
          </a:p>
          <a:p>
            <a:r>
              <a:rPr lang="en-US" altLang="ja-JP" dirty="0"/>
              <a:t>There will be an </a:t>
            </a:r>
            <a:r>
              <a:rPr lang="en-US" altLang="ja-JP" dirty="0">
                <a:solidFill>
                  <a:srgbClr val="FF0000"/>
                </a:solidFill>
              </a:rPr>
              <a:t>efficiency study and a cost study about the location of 4.5K refrigerator </a:t>
            </a:r>
            <a:r>
              <a:rPr lang="en-US" altLang="ja-JP" dirty="0"/>
              <a:t>in KEK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It </a:t>
            </a:r>
            <a:r>
              <a:rPr lang="en-US" altLang="ja-JP" dirty="0"/>
              <a:t>will be presented in the coming LC meeting. However, </a:t>
            </a:r>
            <a:r>
              <a:rPr lang="en-US" altLang="ja-JP" dirty="0">
                <a:solidFill>
                  <a:srgbClr val="FF0000"/>
                </a:solidFill>
              </a:rPr>
              <a:t>it is not the scope of this review</a:t>
            </a:r>
            <a:r>
              <a:rPr lang="en-US" altLang="ja-JP" dirty="0"/>
              <a:t>.</a:t>
            </a:r>
            <a:endParaRPr lang="ja-JP" altLang="ja-JP" dirty="0"/>
          </a:p>
          <a:p>
            <a:r>
              <a:rPr lang="en-US" altLang="ja-JP" dirty="0"/>
              <a:t> </a:t>
            </a:r>
            <a:endParaRPr lang="ja-JP" altLang="ja-JP" dirty="0"/>
          </a:p>
          <a:p>
            <a:r>
              <a:rPr lang="en-US" altLang="ja-JP" dirty="0"/>
              <a:t>Rationale </a:t>
            </a:r>
            <a:endParaRPr lang="ja-JP" altLang="ja-JP" dirty="0"/>
          </a:p>
          <a:p>
            <a:pPr lvl="0"/>
            <a:r>
              <a:rPr lang="en-US" altLang="ja-JP" dirty="0" smtClean="0"/>
              <a:t>1) Mechanical </a:t>
            </a:r>
            <a:r>
              <a:rPr lang="en-US" altLang="ja-JP" dirty="0"/>
              <a:t>vibration and noise from helium compressors</a:t>
            </a:r>
            <a:endParaRPr lang="ja-JP" altLang="ja-JP" dirty="0"/>
          </a:p>
          <a:p>
            <a:r>
              <a:rPr lang="en-US" altLang="ja-JP" dirty="0"/>
              <a:t>(BP) I agree. There may be even more reasons to place the helium compressors outside: </a:t>
            </a:r>
            <a:endParaRPr lang="en-US" altLang="ja-JP" dirty="0" smtClean="0"/>
          </a:p>
          <a:p>
            <a:r>
              <a:rPr lang="en-US" altLang="ja-JP" dirty="0" smtClean="0"/>
              <a:t>logistics </a:t>
            </a:r>
            <a:r>
              <a:rPr lang="en-US" altLang="ja-JP" dirty="0"/>
              <a:t>for repair and maintenance, primary power &amp; cooling water supply etc.. </a:t>
            </a:r>
            <a:endParaRPr lang="ja-JP" altLang="ja-JP" dirty="0"/>
          </a:p>
          <a:p>
            <a:r>
              <a:rPr lang="en-US" altLang="ja-JP" dirty="0"/>
              <a:t>(HH): I agree. The </a:t>
            </a:r>
            <a:r>
              <a:rPr lang="en-US" altLang="ja-JP" dirty="0" err="1"/>
              <a:t>quadrupole</a:t>
            </a:r>
            <a:r>
              <a:rPr lang="en-US" altLang="ja-JP" dirty="0"/>
              <a:t> magnets inside of Main </a:t>
            </a:r>
            <a:r>
              <a:rPr lang="en-US" altLang="ja-JP" dirty="0" err="1"/>
              <a:t>Linac</a:t>
            </a:r>
            <a:r>
              <a:rPr lang="en-US" altLang="ja-JP" dirty="0"/>
              <a:t> </a:t>
            </a:r>
            <a:r>
              <a:rPr lang="en-US" altLang="ja-JP" dirty="0" err="1"/>
              <a:t>cryomodule</a:t>
            </a:r>
            <a:r>
              <a:rPr lang="en-US" altLang="ja-JP" dirty="0"/>
              <a:t> have to </a:t>
            </a:r>
            <a:r>
              <a:rPr lang="en-US" altLang="ja-JP" dirty="0">
                <a:solidFill>
                  <a:srgbClr val="FF0000"/>
                </a:solidFill>
              </a:rPr>
              <a:t>reduce 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mechanical </a:t>
            </a:r>
            <a:r>
              <a:rPr lang="en-US" altLang="ja-JP" dirty="0">
                <a:solidFill>
                  <a:srgbClr val="FF0000"/>
                </a:solidFill>
              </a:rPr>
              <a:t>vibration down to less than several 10 nm.</a:t>
            </a:r>
            <a:r>
              <a:rPr lang="en-US" altLang="ja-JP" dirty="0"/>
              <a:t> Any possible source of vibration </a:t>
            </a:r>
            <a:endParaRPr lang="en-US" altLang="ja-JP" dirty="0" smtClean="0"/>
          </a:p>
          <a:p>
            <a:r>
              <a:rPr lang="en-US" altLang="ja-JP" dirty="0" smtClean="0"/>
              <a:t>should </a:t>
            </a:r>
            <a:r>
              <a:rPr lang="en-US" altLang="ja-JP" dirty="0"/>
              <a:t>be kept far away from the </a:t>
            </a:r>
            <a:r>
              <a:rPr lang="en-US" altLang="ja-JP" dirty="0" err="1"/>
              <a:t>cryomodule</a:t>
            </a:r>
            <a:r>
              <a:rPr lang="en-US" altLang="ja-JP" dirty="0" smtClean="0"/>
              <a:t>.</a:t>
            </a:r>
            <a:endParaRPr lang="ja-JP" altLang="ja-JP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576" y="4056611"/>
            <a:ext cx="910210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2) Large amount of cryogens underground</a:t>
            </a:r>
            <a:endParaRPr lang="ja-JP" altLang="ja-JP" dirty="0"/>
          </a:p>
          <a:p>
            <a:r>
              <a:rPr lang="en-US" altLang="ja-JP" dirty="0"/>
              <a:t>(BP) Liquid helium stored in in the </a:t>
            </a:r>
            <a:r>
              <a:rPr lang="en-US" altLang="ja-JP" dirty="0" err="1"/>
              <a:t>cryomodules</a:t>
            </a:r>
            <a:r>
              <a:rPr lang="en-US" altLang="ja-JP" dirty="0"/>
              <a:t> in the tunnel cannot be avoided by the nature </a:t>
            </a:r>
            <a:endParaRPr lang="en-US" altLang="ja-JP" dirty="0" smtClean="0"/>
          </a:p>
          <a:p>
            <a:r>
              <a:rPr lang="en-US" altLang="ja-JP" dirty="0" smtClean="0"/>
              <a:t>of </a:t>
            </a:r>
            <a:r>
              <a:rPr lang="en-US" altLang="ja-JP" dirty="0"/>
              <a:t>the system. For the accelerator tunnel the access can be restricted. If the liquid helium is </a:t>
            </a:r>
            <a:endParaRPr lang="en-US" altLang="ja-JP" dirty="0" smtClean="0"/>
          </a:p>
          <a:p>
            <a:r>
              <a:rPr lang="en-US" altLang="ja-JP" dirty="0" smtClean="0"/>
              <a:t>stored </a:t>
            </a:r>
            <a:r>
              <a:rPr lang="en-US" altLang="ja-JP" dirty="0"/>
              <a:t>in caverns underground but outside the tunnel, </a:t>
            </a:r>
            <a:r>
              <a:rPr lang="en-US" altLang="ja-JP" dirty="0">
                <a:solidFill>
                  <a:srgbClr val="FF0000"/>
                </a:solidFill>
              </a:rPr>
              <a:t>full access to the </a:t>
            </a:r>
            <a:r>
              <a:rPr lang="en-US" altLang="ja-JP" dirty="0" err="1">
                <a:solidFill>
                  <a:srgbClr val="FF0000"/>
                </a:solidFill>
              </a:rPr>
              <a:t>cryo</a:t>
            </a:r>
            <a:r>
              <a:rPr lang="en-US" altLang="ja-JP" dirty="0">
                <a:solidFill>
                  <a:srgbClr val="FF0000"/>
                </a:solidFill>
              </a:rPr>
              <a:t> facilities 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/>
              <a:t>(</a:t>
            </a:r>
            <a:r>
              <a:rPr lang="en-US" altLang="ja-JP" dirty="0"/>
              <a:t>cold boxes, cold compressor boxes) is required at any time and </a:t>
            </a:r>
            <a:r>
              <a:rPr lang="en-US" altLang="ja-JP" dirty="0">
                <a:solidFill>
                  <a:srgbClr val="FF0000"/>
                </a:solidFill>
              </a:rPr>
              <a:t>restrictions should be avoided</a:t>
            </a:r>
            <a:r>
              <a:rPr lang="en-US" altLang="ja-JP" dirty="0"/>
              <a:t>. </a:t>
            </a:r>
            <a:endParaRPr lang="en-US" altLang="ja-JP" dirty="0" smtClean="0"/>
          </a:p>
          <a:p>
            <a:r>
              <a:rPr lang="en-US" altLang="ja-JP" dirty="0" smtClean="0"/>
              <a:t>If </a:t>
            </a:r>
            <a:r>
              <a:rPr lang="en-US" altLang="ja-JP" dirty="0"/>
              <a:t>large amounts of cryogens shall be stored underground outside the accelerator tunnel, 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FF0000"/>
                </a:solidFill>
              </a:rPr>
              <a:t>adequate </a:t>
            </a:r>
            <a:r>
              <a:rPr lang="en-US" altLang="ja-JP" dirty="0">
                <a:solidFill>
                  <a:srgbClr val="FF0000"/>
                </a:solidFill>
              </a:rPr>
              <a:t>ventilation measures must be applied </a:t>
            </a:r>
            <a:r>
              <a:rPr lang="en-US" altLang="ja-JP" dirty="0"/>
              <a:t>(additional channels to outside etc.). </a:t>
            </a:r>
            <a:endParaRPr lang="ja-JP" altLang="ja-JP" dirty="0"/>
          </a:p>
          <a:p>
            <a:r>
              <a:rPr lang="en-US" altLang="ja-JP" dirty="0"/>
              <a:t>(HH): The safety regulation will not be relaxed, since large amount of liquid helium is stored </a:t>
            </a:r>
            <a:endParaRPr lang="en-US" altLang="ja-JP" dirty="0" smtClean="0"/>
          </a:p>
          <a:p>
            <a:r>
              <a:rPr lang="en-US" altLang="ja-JP" dirty="0" smtClean="0"/>
              <a:t>still </a:t>
            </a:r>
            <a:r>
              <a:rPr lang="en-US" altLang="ja-JP" dirty="0"/>
              <a:t>in the tunnel during accelerator operation</a:t>
            </a:r>
            <a:r>
              <a:rPr lang="en-US" altLang="ja-JP" dirty="0" smtClean="0"/>
              <a:t>.</a:t>
            </a:r>
            <a:endParaRPr lang="ja-JP" altLang="ja-JP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69127" y="166254"/>
            <a:ext cx="4129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Comments and Recommendations (so far)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2328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07819" y="698270"/>
            <a:ext cx="902041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3) Accessibility to cryogen supply and daily check</a:t>
            </a:r>
            <a:endParaRPr lang="ja-JP" altLang="ja-JP" dirty="0"/>
          </a:p>
          <a:p>
            <a:r>
              <a:rPr lang="en-US" altLang="ja-JP" dirty="0"/>
              <a:t>(BP) Transfer of large amounts of liquid helium or cold helium at high densities to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 err="1"/>
              <a:t>cryomodules</a:t>
            </a:r>
            <a:r>
              <a:rPr lang="en-US" altLang="ja-JP" dirty="0"/>
              <a:t> in the tunnel will take place anyway. All safety valves of the helium </a:t>
            </a:r>
            <a:endParaRPr lang="en-US" altLang="ja-JP" dirty="0" smtClean="0"/>
          </a:p>
          <a:p>
            <a:r>
              <a:rPr lang="en-US" altLang="ja-JP" dirty="0" smtClean="0"/>
              <a:t>process </a:t>
            </a:r>
            <a:r>
              <a:rPr lang="en-US" altLang="ja-JP" dirty="0"/>
              <a:t>system should </a:t>
            </a:r>
            <a:r>
              <a:rPr lang="en-US" altLang="ja-JP" dirty="0">
                <a:solidFill>
                  <a:srgbClr val="FF0000"/>
                </a:solidFill>
              </a:rPr>
              <a:t>vent into a closed header</a:t>
            </a:r>
            <a:r>
              <a:rPr lang="en-US" altLang="ja-JP" dirty="0"/>
              <a:t>. </a:t>
            </a:r>
            <a:r>
              <a:rPr lang="en-US" altLang="ja-JP" dirty="0">
                <a:solidFill>
                  <a:srgbClr val="FF0000"/>
                </a:solidFill>
              </a:rPr>
              <a:t>The header should vent to atmosphere 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only </a:t>
            </a:r>
            <a:r>
              <a:rPr lang="en-US" altLang="ja-JP" dirty="0">
                <a:solidFill>
                  <a:srgbClr val="FF0000"/>
                </a:solidFill>
              </a:rPr>
              <a:t>at the surface</a:t>
            </a:r>
            <a:r>
              <a:rPr lang="en-US" altLang="ja-JP" dirty="0"/>
              <a:t> not underground. (Only the safety flaps of the vacuum vessel could </a:t>
            </a:r>
            <a:endParaRPr lang="en-US" altLang="ja-JP" dirty="0" smtClean="0"/>
          </a:p>
          <a:p>
            <a:r>
              <a:rPr lang="en-US" altLang="ja-JP" dirty="0" smtClean="0"/>
              <a:t>vent </a:t>
            </a:r>
            <a:r>
              <a:rPr lang="en-US" altLang="ja-JP" dirty="0"/>
              <a:t>into underground areas.) </a:t>
            </a:r>
            <a:endParaRPr lang="ja-JP" altLang="ja-JP" dirty="0"/>
          </a:p>
          <a:p>
            <a:r>
              <a:rPr lang="en-US" altLang="ja-JP" dirty="0"/>
              <a:t> </a:t>
            </a:r>
            <a:endParaRPr lang="ja-JP" altLang="ja-JP" dirty="0"/>
          </a:p>
          <a:p>
            <a:r>
              <a:rPr lang="en-US" altLang="ja-JP" dirty="0"/>
              <a:t>4) Natural environment conservation</a:t>
            </a:r>
            <a:endParaRPr lang="ja-JP" altLang="ja-JP" dirty="0"/>
          </a:p>
          <a:p>
            <a:r>
              <a:rPr lang="en-US" altLang="ja-JP" dirty="0"/>
              <a:t>(BP) The noise from the screw compressors can be attenuated. At DESY the HERA/XFEL/FLASH </a:t>
            </a:r>
            <a:endParaRPr lang="en-US" altLang="ja-JP" dirty="0" smtClean="0"/>
          </a:p>
          <a:p>
            <a:r>
              <a:rPr lang="en-US" altLang="ja-JP" dirty="0" smtClean="0"/>
              <a:t>cryogenic </a:t>
            </a:r>
            <a:r>
              <a:rPr lang="en-US" altLang="ja-JP" dirty="0"/>
              <a:t>facilities are situated close to a ‘living area’ (not industrial area), as a consequence,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emitted extra noise must not exceed 35 </a:t>
            </a:r>
            <a:r>
              <a:rPr lang="en-US" altLang="ja-JP" dirty="0" err="1"/>
              <a:t>dbA</a:t>
            </a:r>
            <a:r>
              <a:rPr lang="en-US" altLang="ja-JP" dirty="0"/>
              <a:t> outside DESY in the living area. </a:t>
            </a:r>
            <a:endParaRPr lang="ja-JP" altLang="ja-JP" dirty="0"/>
          </a:p>
          <a:p>
            <a:r>
              <a:rPr lang="en-US" altLang="ja-JP" dirty="0"/>
              <a:t>(HH): The tunnel access points will be in the deep forest with living very few people </a:t>
            </a:r>
            <a:endParaRPr lang="en-US" altLang="ja-JP" dirty="0" smtClean="0"/>
          </a:p>
          <a:p>
            <a:r>
              <a:rPr lang="en-US" altLang="ja-JP" dirty="0" smtClean="0"/>
              <a:t>who </a:t>
            </a:r>
            <a:r>
              <a:rPr lang="en-US" altLang="ja-JP" dirty="0"/>
              <a:t>like a quietness. The emitted noise is the most concern for the living people, </a:t>
            </a:r>
            <a:endParaRPr lang="en-US" altLang="ja-JP" dirty="0" smtClean="0"/>
          </a:p>
          <a:p>
            <a:r>
              <a:rPr lang="en-US" altLang="ja-JP" dirty="0" smtClean="0"/>
              <a:t>so </a:t>
            </a:r>
            <a:r>
              <a:rPr lang="en-US" altLang="ja-JP" dirty="0"/>
              <a:t>that </a:t>
            </a:r>
            <a:r>
              <a:rPr lang="en-US" altLang="ja-JP" dirty="0">
                <a:solidFill>
                  <a:srgbClr val="FF0000"/>
                </a:solidFill>
              </a:rPr>
              <a:t>the maximum noise reduction should be considered </a:t>
            </a:r>
            <a:r>
              <a:rPr lang="en-US" altLang="ja-JP" dirty="0"/>
              <a:t>in the cryogenics design. </a:t>
            </a:r>
            <a:endParaRPr lang="en-US" altLang="ja-JP" dirty="0" smtClean="0"/>
          </a:p>
          <a:p>
            <a:r>
              <a:rPr lang="en-US" altLang="ja-JP" dirty="0" smtClean="0"/>
              <a:t>Also</a:t>
            </a:r>
            <a:r>
              <a:rPr lang="en-US" altLang="ja-JP" dirty="0"/>
              <a:t>, emission of ultra-low frequency vibration must be pay attention to make it minimum</a:t>
            </a:r>
            <a:r>
              <a:rPr lang="en-US" altLang="ja-JP" dirty="0" smtClean="0"/>
              <a:t>.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885562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1069" y="906087"/>
            <a:ext cx="876169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Scope/Value/Schedule Impact </a:t>
            </a:r>
            <a:endParaRPr lang="ja-JP" altLang="ja-JP" dirty="0"/>
          </a:p>
          <a:p>
            <a:r>
              <a:rPr lang="en-US" altLang="ja-JP" dirty="0"/>
              <a:t>(BP) In general, I can agree to the change request and proposal as shown in figure 2. </a:t>
            </a:r>
            <a:endParaRPr lang="ja-JP" altLang="ja-JP" dirty="0"/>
          </a:p>
          <a:p>
            <a:r>
              <a:rPr lang="en-US" altLang="ja-JP" dirty="0"/>
              <a:t>As mentioned earlier, there are good reasons to install the screw compressors outside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caverns at the surface. Any warm gas helium storage should also be placed </a:t>
            </a:r>
            <a:endParaRPr lang="en-US" altLang="ja-JP" dirty="0" smtClean="0"/>
          </a:p>
          <a:p>
            <a:r>
              <a:rPr lang="en-US" altLang="ja-JP" dirty="0" smtClean="0"/>
              <a:t>at </a:t>
            </a:r>
            <a:r>
              <a:rPr lang="en-US" altLang="ja-JP" dirty="0"/>
              <a:t>the surface. Liquid storage will be needed only during long term shut downs, </a:t>
            </a:r>
            <a:endParaRPr lang="en-US" altLang="ja-JP" dirty="0" smtClean="0"/>
          </a:p>
          <a:p>
            <a:r>
              <a:rPr lang="en-US" altLang="ja-JP" dirty="0" smtClean="0"/>
              <a:t>to </a:t>
            </a:r>
            <a:r>
              <a:rPr lang="en-US" altLang="ja-JP" dirty="0"/>
              <a:t>store the inventory. I’d like to question, if the large ILC cold boxes should be used to feed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liquid storage vessels. May be, extra smaller liquefier plants should be installed </a:t>
            </a:r>
            <a:endParaRPr lang="en-US" altLang="ja-JP" dirty="0" smtClean="0"/>
          </a:p>
          <a:p>
            <a:r>
              <a:rPr lang="en-US" altLang="ja-JP" dirty="0" smtClean="0"/>
              <a:t>at </a:t>
            </a:r>
            <a:r>
              <a:rPr lang="en-US" altLang="ja-JP" dirty="0"/>
              <a:t>the surface to fill the liquid storage vessels. In any way, </a:t>
            </a:r>
            <a:r>
              <a:rPr lang="en-US" altLang="ja-JP" dirty="0">
                <a:solidFill>
                  <a:srgbClr val="FF0000"/>
                </a:solidFill>
              </a:rPr>
              <a:t>long additional transfer lines 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should </a:t>
            </a:r>
            <a:r>
              <a:rPr lang="en-US" altLang="ja-JP" dirty="0">
                <a:solidFill>
                  <a:srgbClr val="FF0000"/>
                </a:solidFill>
              </a:rPr>
              <a:t>be avoided, if these will only be used to fill the storage vessels</a:t>
            </a:r>
            <a:r>
              <a:rPr lang="en-US" altLang="ja-JP" dirty="0"/>
              <a:t>. 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701229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3127" y="324197"/>
            <a:ext cx="9175140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The 2K refrigerator part (cold compressor box) and the low temperature part of the 4.5 K </a:t>
            </a:r>
            <a:endParaRPr lang="en-US" altLang="ja-JP" dirty="0" smtClean="0"/>
          </a:p>
          <a:p>
            <a:r>
              <a:rPr lang="en-US" altLang="ja-JP" dirty="0" smtClean="0"/>
              <a:t>cold </a:t>
            </a:r>
            <a:r>
              <a:rPr lang="en-US" altLang="ja-JP" dirty="0"/>
              <a:t>box should be placed in the underground cavern. If the 4.5 K refrigerator part should </a:t>
            </a:r>
            <a:endParaRPr lang="en-US" altLang="ja-JP" dirty="0" smtClean="0"/>
          </a:p>
          <a:p>
            <a:r>
              <a:rPr lang="en-US" altLang="ja-JP" dirty="0" smtClean="0"/>
              <a:t>be </a:t>
            </a:r>
            <a:r>
              <a:rPr lang="en-US" altLang="ja-JP" dirty="0" err="1"/>
              <a:t>splitted</a:t>
            </a:r>
            <a:r>
              <a:rPr lang="en-US" altLang="ja-JP" dirty="0"/>
              <a:t> in underground and surface boxes is part of a cost optimization: </a:t>
            </a:r>
            <a:endParaRPr lang="ja-JP" altLang="ja-JP" dirty="0"/>
          </a:p>
          <a:p>
            <a:r>
              <a:rPr lang="en-US" altLang="ja-JP" dirty="0" err="1" smtClean="0"/>
              <a:t>i</a:t>
            </a:r>
            <a:r>
              <a:rPr lang="en-US" altLang="ja-JP" dirty="0" smtClean="0"/>
              <a:t>)if </a:t>
            </a:r>
            <a:r>
              <a:rPr lang="en-US" altLang="ja-JP" dirty="0"/>
              <a:t>the distance from surface to underground cavern is quite long, all cold refrigerator parts </a:t>
            </a:r>
            <a:endParaRPr lang="en-US" altLang="ja-JP" dirty="0" smtClean="0"/>
          </a:p>
          <a:p>
            <a:r>
              <a:rPr lang="en-US" altLang="ja-JP" dirty="0" smtClean="0"/>
              <a:t>(</a:t>
            </a:r>
            <a:r>
              <a:rPr lang="en-US" altLang="ja-JP" dirty="0"/>
              <a:t>2K &amp; 4.5K cold boxes) should be placed in the cavern. Only warm gas piping will be </a:t>
            </a:r>
            <a:endParaRPr lang="en-US" altLang="ja-JP" dirty="0" smtClean="0"/>
          </a:p>
          <a:p>
            <a:r>
              <a:rPr lang="en-US" altLang="ja-JP" dirty="0" smtClean="0"/>
              <a:t>required </a:t>
            </a:r>
            <a:r>
              <a:rPr lang="en-US" altLang="ja-JP" dirty="0"/>
              <a:t>to connect to the screw compressors. ( In case of a ‘mixed-cycle’ 2K operation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warm sub atmospheric gas return line to the warm ‘2K’ screw compressor may create </a:t>
            </a:r>
            <a:endParaRPr lang="en-US" altLang="ja-JP" dirty="0" smtClean="0"/>
          </a:p>
          <a:p>
            <a:r>
              <a:rPr lang="en-US" altLang="ja-JP" dirty="0" smtClean="0"/>
              <a:t>problems</a:t>
            </a:r>
            <a:r>
              <a:rPr lang="en-US" altLang="ja-JP" dirty="0"/>
              <a:t>, because of the pressure drop.) </a:t>
            </a:r>
            <a:endParaRPr lang="ja-JP" altLang="ja-JP" dirty="0"/>
          </a:p>
          <a:p>
            <a:r>
              <a:rPr lang="en-US" altLang="ja-JP" dirty="0"/>
              <a:t>ii) if the distance cavern/surface is shorter, the </a:t>
            </a:r>
            <a:r>
              <a:rPr lang="en-US" altLang="ja-JP" dirty="0" err="1"/>
              <a:t>splitted</a:t>
            </a:r>
            <a:r>
              <a:rPr lang="en-US" altLang="ja-JP" dirty="0"/>
              <a:t> 4.5 refrigerator version may come </a:t>
            </a:r>
            <a:endParaRPr lang="en-US" altLang="ja-JP" dirty="0" smtClean="0"/>
          </a:p>
          <a:p>
            <a:r>
              <a:rPr lang="en-US" altLang="ja-JP" dirty="0" smtClean="0"/>
              <a:t>into </a:t>
            </a:r>
            <a:r>
              <a:rPr lang="en-US" altLang="ja-JP" dirty="0"/>
              <a:t>play. Cryogenic transfer lines will add to the costs. (For the ‘mixed-cycle’ option the sub </a:t>
            </a:r>
            <a:endParaRPr lang="en-US" altLang="ja-JP" dirty="0" smtClean="0"/>
          </a:p>
          <a:p>
            <a:r>
              <a:rPr lang="en-US" altLang="ja-JP" dirty="0" smtClean="0"/>
              <a:t>atmospheric </a:t>
            </a:r>
            <a:r>
              <a:rPr lang="en-US" altLang="ja-JP" dirty="0"/>
              <a:t>2K return gas can be transferred at low temperatures, depending on the heat </a:t>
            </a:r>
            <a:endParaRPr lang="en-US" altLang="ja-JP" dirty="0" smtClean="0"/>
          </a:p>
          <a:p>
            <a:r>
              <a:rPr lang="en-US" altLang="ja-JP" dirty="0" smtClean="0"/>
              <a:t>exchanger </a:t>
            </a:r>
            <a:r>
              <a:rPr lang="en-US" altLang="ja-JP" dirty="0"/>
              <a:t>configuration.) </a:t>
            </a:r>
            <a:endParaRPr lang="ja-JP" altLang="ja-JP" dirty="0"/>
          </a:p>
          <a:p>
            <a:r>
              <a:rPr lang="en-US" altLang="ja-JP" dirty="0"/>
              <a:t>iii) if the distance surface/cavern is short, the complete 4.5K refrigerator may be installed </a:t>
            </a:r>
            <a:endParaRPr lang="en-US" altLang="ja-JP" dirty="0" smtClean="0"/>
          </a:p>
          <a:p>
            <a:r>
              <a:rPr lang="en-US" altLang="ja-JP" dirty="0" smtClean="0"/>
              <a:t>at </a:t>
            </a:r>
            <a:r>
              <a:rPr lang="en-US" altLang="ja-JP" dirty="0"/>
              <a:t>the surface. </a:t>
            </a:r>
            <a:endParaRPr lang="ja-JP" altLang="ja-JP" dirty="0"/>
          </a:p>
          <a:p>
            <a:r>
              <a:rPr lang="en-US" altLang="ja-JP" dirty="0"/>
              <a:t>All three versions should work from a technical point of view. It seems to be a matter of </a:t>
            </a:r>
            <a:endParaRPr lang="en-US" altLang="ja-JP" dirty="0" smtClean="0"/>
          </a:p>
          <a:p>
            <a:r>
              <a:rPr lang="en-US" altLang="ja-JP" dirty="0" smtClean="0"/>
              <a:t>optimization</a:t>
            </a:r>
            <a:r>
              <a:rPr lang="en-US" altLang="ja-JP" dirty="0"/>
              <a:t>. It should be considered to apply different solutions at different sites, depending </a:t>
            </a:r>
            <a:endParaRPr lang="en-US" altLang="ja-JP" dirty="0" smtClean="0"/>
          </a:p>
          <a:p>
            <a:r>
              <a:rPr lang="en-US" altLang="ja-JP" dirty="0" smtClean="0"/>
              <a:t>on </a:t>
            </a:r>
            <a:r>
              <a:rPr lang="en-US" altLang="ja-JP" dirty="0"/>
              <a:t>the particular distance cavern/surface. In addition, requirements for 2K ‘mixed-cycle’ </a:t>
            </a:r>
            <a:r>
              <a:rPr lang="en-US" altLang="ja-JP" dirty="0" smtClean="0"/>
              <a:t>options</a:t>
            </a:r>
          </a:p>
          <a:p>
            <a:r>
              <a:rPr lang="en-US" altLang="ja-JP" dirty="0" smtClean="0"/>
              <a:t>should </a:t>
            </a:r>
            <a:r>
              <a:rPr lang="en-US" altLang="ja-JP" dirty="0"/>
              <a:t>be respected. </a:t>
            </a:r>
            <a:endParaRPr lang="ja-JP" altLang="ja-JP" dirty="0"/>
          </a:p>
          <a:p>
            <a:r>
              <a:rPr lang="en-US" altLang="ja-JP" dirty="0"/>
              <a:t>Also for the versions ii) and iii) warm gas piping (HP,LP) from surface to caverns will be </a:t>
            </a:r>
            <a:endParaRPr lang="en-US" altLang="ja-JP" dirty="0" smtClean="0"/>
          </a:p>
          <a:p>
            <a:r>
              <a:rPr lang="en-US" altLang="ja-JP" dirty="0" smtClean="0"/>
              <a:t>required </a:t>
            </a:r>
            <a:r>
              <a:rPr lang="en-US" altLang="ja-JP" dirty="0"/>
              <a:t>for cool down, warm-up, purging, helium guard supplies and gas header systems. </a:t>
            </a:r>
            <a:endParaRPr lang="ja-JP" altLang="ja-JP" dirty="0"/>
          </a:p>
          <a:p>
            <a:r>
              <a:rPr lang="en-US" altLang="ja-JP" dirty="0"/>
              <a:t>Don’t forget to consider costs of cryogenic transfer lines: in the order of 5 – 15 thousand </a:t>
            </a:r>
            <a:endParaRPr lang="en-US" altLang="ja-JP" dirty="0" smtClean="0"/>
          </a:p>
          <a:p>
            <a:r>
              <a:rPr lang="en-US" altLang="ja-JP" dirty="0" smtClean="0"/>
              <a:t>Euros/Dollars </a:t>
            </a:r>
            <a:r>
              <a:rPr lang="en-US" altLang="ja-JP" dirty="0"/>
              <a:t>per meter, depending on size and number of process tubes ! 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170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16130" y="307570"/>
            <a:ext cx="88005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(HH): I agree the movement of noisy cryogenic components and liquid helium storage tanks </a:t>
            </a:r>
            <a:endParaRPr lang="en-US" altLang="ja-JP" dirty="0" smtClean="0"/>
          </a:p>
          <a:p>
            <a:r>
              <a:rPr lang="en-US" altLang="ja-JP" dirty="0" smtClean="0"/>
              <a:t>to </a:t>
            </a:r>
            <a:r>
              <a:rPr lang="en-US" altLang="ja-JP" dirty="0"/>
              <a:t>the surface from the cavern. The location of 4.5K cold box will require another cost </a:t>
            </a:r>
            <a:endParaRPr lang="en-US" altLang="ja-JP" dirty="0" smtClean="0"/>
          </a:p>
          <a:p>
            <a:r>
              <a:rPr lang="en-US" altLang="ja-JP" dirty="0" smtClean="0"/>
              <a:t>consideration </a:t>
            </a:r>
            <a:r>
              <a:rPr lang="en-US" altLang="ja-JP" dirty="0"/>
              <a:t>of transfer line tube. The transfer operation of cold helium gas from </a:t>
            </a:r>
            <a:endParaRPr lang="en-US" altLang="ja-JP" dirty="0" smtClean="0"/>
          </a:p>
          <a:p>
            <a:r>
              <a:rPr lang="en-US" altLang="ja-JP" dirty="0" err="1" smtClean="0"/>
              <a:t>cryomodule</a:t>
            </a:r>
            <a:r>
              <a:rPr lang="en-US" altLang="ja-JP" dirty="0" smtClean="0"/>
              <a:t> </a:t>
            </a:r>
            <a:r>
              <a:rPr lang="en-US" altLang="ja-JP" dirty="0"/>
              <a:t>to the surface “baby sitter” liquefier will also require cost consideration of </a:t>
            </a:r>
            <a:endParaRPr lang="en-US" altLang="ja-JP" dirty="0" smtClean="0"/>
          </a:p>
          <a:p>
            <a:r>
              <a:rPr lang="en-US" altLang="ja-JP" dirty="0" smtClean="0"/>
              <a:t>transfer </a:t>
            </a:r>
            <a:r>
              <a:rPr lang="en-US" altLang="ja-JP" dirty="0"/>
              <a:t>line tube</a:t>
            </a:r>
            <a:r>
              <a:rPr lang="en-US" altLang="ja-JP" dirty="0" smtClean="0"/>
              <a:t>.</a:t>
            </a:r>
            <a:endParaRPr lang="ja-JP" altLang="ja-JP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41716" y="2784763"/>
            <a:ext cx="182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End of comments</a:t>
            </a:r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1654233" y="3325091"/>
            <a:ext cx="5261956" cy="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1993623" y="4946073"/>
            <a:ext cx="492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review panel report is now </a:t>
            </a:r>
            <a:r>
              <a:rPr kumimoji="1" lang="en-US" altLang="ja-JP" smtClean="0"/>
              <a:t>under preparation.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40171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1050</Words>
  <Application>Microsoft Macintosh PowerPoint</Application>
  <PresentationFormat>画面に合わせる (4:3)</PresentationFormat>
  <Paragraphs>110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Calibri</vt:lpstr>
      <vt:lpstr>Calibri Light</vt:lpstr>
      <vt:lpstr>ＭＳ Ｐゴシック</vt:lpstr>
      <vt:lpstr>Arial</vt:lpstr>
      <vt:lpstr>ホワイト</vt:lpstr>
      <vt:lpstr>CR-0009 status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CR-0009 status</dc:title>
  <dc:creator>大学共同利用機関法人 高エネルギー加速器研究機構</dc:creator>
  <cp:lastModifiedBy>大学共同利用機関法人 高エネルギー加速器研究機構</cp:lastModifiedBy>
  <cp:revision>5</cp:revision>
  <dcterms:created xsi:type="dcterms:W3CDTF">2016-06-02T03:15:35Z</dcterms:created>
  <dcterms:modified xsi:type="dcterms:W3CDTF">2016-06-02T03:52:13Z</dcterms:modified>
</cp:coreProperties>
</file>