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306" autoAdjust="0"/>
  </p:normalViewPr>
  <p:slideViewPr>
    <p:cSldViewPr snapToGrid="0" snapToObjects="1">
      <p:cViewPr varScale="1">
        <p:scale>
          <a:sx n="109" d="100"/>
          <a:sy n="109" d="100"/>
        </p:scale>
        <p:origin x="-102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esProps" Target="presProps.xml"/><Relationship Id="rId12" Type="http://schemas.openxmlformats.org/officeDocument/2006/relationships/viewProps" Target="viewProps.xml"/><Relationship Id="rId13" Type="http://schemas.openxmlformats.org/officeDocument/2006/relationships/theme" Target="theme/theme1.xml"/><Relationship Id="rId1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printerSettings" Target="printerSettings/printerSettings1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418800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945645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99555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9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1353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74814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2474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380666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524430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99946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634294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BD22A-D2AD-4E4F-962E-8F70B00F33D4}" type="datetimeFigureOut">
              <a:rPr kumimoji="1" lang="ja-JP" altLang="en-US" smtClean="0"/>
              <a:t>9/14/16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8D27A9-FE13-6347-8A79-4FE8C93AD74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42979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3396" y="764975"/>
            <a:ext cx="7772400" cy="2494233"/>
          </a:xfrm>
          <a:solidFill>
            <a:srgbClr val="CCFFCC"/>
          </a:solidFill>
        </p:spPr>
        <p:txBody>
          <a:bodyPr>
            <a:normAutofit/>
          </a:bodyPr>
          <a:lstStyle/>
          <a:p>
            <a:r>
              <a:rPr lang="en-US" altLang="ja-JP" b="1" dirty="0" smtClean="0"/>
              <a:t>ILC Cryogenics: Study of Emergency Action and Recovery</a:t>
            </a:r>
            <a:br>
              <a:rPr lang="en-US" altLang="ja-JP" b="1" dirty="0" smtClean="0"/>
            </a:br>
            <a:r>
              <a:rPr lang="en-US" altLang="ja-JP" dirty="0" smtClean="0">
                <a:solidFill>
                  <a:srgbClr val="3366FF"/>
                </a:solidFill>
              </a:rPr>
              <a:t>-</a:t>
            </a:r>
            <a:r>
              <a:rPr lang="en-US" altLang="ja-JP" dirty="0" smtClean="0"/>
              <a:t> </a:t>
            </a:r>
            <a:r>
              <a:rPr lang="en-US" altLang="ja-JP" dirty="0" smtClean="0">
                <a:solidFill>
                  <a:srgbClr val="3366FF"/>
                </a:solidFill>
              </a:rPr>
              <a:t>in progress -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7600" y="3756527"/>
            <a:ext cx="6400800" cy="1708484"/>
          </a:xfrm>
        </p:spPr>
        <p:txBody>
          <a:bodyPr>
            <a:normAutofit fontScale="85000" lnSpcReduction="20000"/>
          </a:bodyPr>
          <a:lstStyle/>
          <a:p>
            <a:endParaRPr kumimoji="1" lang="en-US" altLang="ja-JP" dirty="0" smtClean="0">
              <a:solidFill>
                <a:srgbClr val="000000"/>
              </a:solidFill>
            </a:endParaRPr>
          </a:p>
          <a:p>
            <a:r>
              <a:rPr lang="en-US" altLang="ja-JP" dirty="0" smtClean="0">
                <a:solidFill>
                  <a:srgbClr val="000000"/>
                </a:solidFill>
              </a:rPr>
              <a:t>H. </a:t>
            </a:r>
            <a:r>
              <a:rPr lang="en-US" altLang="ja-JP" dirty="0" err="1" smtClean="0">
                <a:solidFill>
                  <a:srgbClr val="000000"/>
                </a:solidFill>
              </a:rPr>
              <a:t>Nakai</a:t>
            </a:r>
            <a:r>
              <a:rPr lang="en-US" altLang="ja-JP" dirty="0" smtClean="0">
                <a:solidFill>
                  <a:srgbClr val="000000"/>
                </a:solidFill>
              </a:rPr>
              <a:t>, T. Okamura, Y. </a:t>
            </a:r>
            <a:r>
              <a:rPr lang="en-US" altLang="ja-JP" dirty="0" err="1" smtClean="0">
                <a:solidFill>
                  <a:srgbClr val="000000"/>
                </a:solidFill>
              </a:rPr>
              <a:t>Makida</a:t>
            </a:r>
            <a:r>
              <a:rPr lang="en-US" altLang="ja-JP" dirty="0" smtClean="0">
                <a:solidFill>
                  <a:srgbClr val="000000"/>
                </a:solidFill>
              </a:rPr>
              <a:t>, and </a:t>
            </a:r>
          </a:p>
          <a:p>
            <a:r>
              <a:rPr lang="en-US" altLang="ja-JP" dirty="0" smtClean="0">
                <a:solidFill>
                  <a:srgbClr val="000000"/>
                </a:solidFill>
              </a:rPr>
              <a:t>A. Yamamoto</a:t>
            </a:r>
            <a:r>
              <a:rPr kumimoji="1" lang="en-US" altLang="ja-JP" dirty="0" smtClean="0">
                <a:solidFill>
                  <a:srgbClr val="000000"/>
                </a:solidFill>
              </a:rPr>
              <a:t> (KEK)</a:t>
            </a:r>
            <a:endParaRPr lang="en-US" altLang="ja-JP" dirty="0">
              <a:solidFill>
                <a:srgbClr val="000000"/>
              </a:solidFill>
            </a:endParaRPr>
          </a:p>
          <a:p>
            <a:r>
              <a:rPr kumimoji="1" lang="en-US" altLang="ja-JP" dirty="0" smtClean="0">
                <a:solidFill>
                  <a:srgbClr val="000000"/>
                </a:solidFill>
              </a:rPr>
              <a:t>2016-08-25</a:t>
            </a:r>
            <a:endParaRPr kumimoji="1" lang="ja-JP" altLang="en-US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42426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Basic Design Guideline </a:t>
            </a:r>
            <a:br>
              <a:rPr lang="en-US" altLang="ja-JP" b="1" dirty="0" smtClean="0"/>
            </a:br>
            <a:r>
              <a:rPr lang="en-US" altLang="ja-JP" b="1" dirty="0" smtClean="0"/>
              <a:t>to be taken  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46562"/>
          </a:xfrm>
        </p:spPr>
        <p:txBody>
          <a:bodyPr>
            <a:normAutofit fontScale="77500" lnSpcReduction="20000"/>
          </a:bodyPr>
          <a:lstStyle/>
          <a:p>
            <a:r>
              <a:rPr lang="en-US" altLang="ja-JP" dirty="0" smtClean="0"/>
              <a:t>No loss of Helium resource even during a total power or cryogenics system failure</a:t>
            </a:r>
          </a:p>
          <a:p>
            <a:pPr lvl="1"/>
            <a:r>
              <a:rPr lang="en-US" altLang="ja-JP" sz="2400" dirty="0" smtClean="0"/>
              <a:t>Unfortunately, this important guideline  was missing in the TDR study. </a:t>
            </a:r>
            <a:endParaRPr lang="ja-JP" altLang="en-US" sz="2400" dirty="0" smtClean="0"/>
          </a:p>
          <a:p>
            <a:pPr lvl="1"/>
            <a:r>
              <a:rPr lang="en-US" altLang="ja-JP" sz="2400" dirty="0" smtClean="0"/>
              <a:t>Annual loss of helium may not be zero because of regular </a:t>
            </a:r>
            <a:r>
              <a:rPr lang="en-US" altLang="ja-JP" sz="2400" dirty="0" err="1" smtClean="0"/>
              <a:t>maintainance</a:t>
            </a:r>
            <a:r>
              <a:rPr lang="en-US" altLang="ja-JP" sz="2400" dirty="0" smtClean="0"/>
              <a:t> work, but it may be assumed to be smaller than 10%, based on the CERN-LHC experience (~ 15 %/year, in several year after starting the LHC operation. </a:t>
            </a:r>
            <a:endParaRPr lang="en-US" altLang="ja-JP" sz="2800" dirty="0" smtClean="0"/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It is very important to find a reasonable balance to conserve nature environment with helium resource conservation. </a:t>
            </a:r>
            <a:r>
              <a:rPr lang="en-US" altLang="ja-JP" sz="2800" dirty="0"/>
              <a:t> </a:t>
            </a:r>
            <a:r>
              <a:rPr lang="en-US" altLang="ja-JP" sz="2800" dirty="0" smtClean="0"/>
              <a:t>Sudden large amount of helium resource would not be available specially in Japan. </a:t>
            </a:r>
          </a:p>
          <a:p>
            <a:endParaRPr lang="en-US" altLang="ja-JP" sz="2800" dirty="0" smtClean="0"/>
          </a:p>
          <a:p>
            <a:r>
              <a:rPr lang="en-US" altLang="ja-JP" sz="2800" dirty="0" smtClean="0"/>
              <a:t>Both accelerator and detector cryogenics systems should have the same guidelines above, and both parties should harmonize the design concept. </a:t>
            </a:r>
            <a:endParaRPr lang="ja-JP" altLang="en-US" sz="2800" dirty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0188314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501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A Technical Guideline </a:t>
            </a:r>
            <a:br>
              <a:rPr lang="en-US" altLang="ja-JP" b="1" dirty="0" smtClean="0"/>
            </a:br>
            <a:r>
              <a:rPr lang="en-US" altLang="ja-JP" b="1" dirty="0" smtClean="0"/>
              <a:t>in emergency and total power failure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17974" y="1417638"/>
            <a:ext cx="8715006" cy="5046707"/>
          </a:xfrm>
        </p:spPr>
        <p:txBody>
          <a:bodyPr>
            <a:noAutofit/>
          </a:bodyPr>
          <a:lstStyle/>
          <a:p>
            <a:r>
              <a:rPr lang="en-US" altLang="ja-JP" sz="2400" dirty="0" smtClean="0"/>
              <a:t>A target time for recovery from starting the total power </a:t>
            </a:r>
            <a:r>
              <a:rPr lang="en-US" altLang="ja-JP" sz="2400" dirty="0"/>
              <a:t>f</a:t>
            </a:r>
            <a:r>
              <a:rPr lang="en-US" altLang="ja-JP" sz="2400" dirty="0" smtClean="0"/>
              <a:t>ailure to resuming the ordinal/steady-state operation</a:t>
            </a:r>
            <a:r>
              <a:rPr lang="en-US" altLang="ja-JP" sz="2400" dirty="0"/>
              <a:t> </a:t>
            </a:r>
            <a:r>
              <a:rPr lang="en-US" altLang="ja-JP" sz="2400" dirty="0" smtClean="0"/>
              <a:t>in our model study</a:t>
            </a:r>
          </a:p>
          <a:p>
            <a:pPr lvl="1"/>
            <a:r>
              <a:rPr lang="en-US" altLang="ja-JP" sz="2000" dirty="0" smtClean="0"/>
              <a:t>A recovery time of  ≤  24 hours is proposed in the worst case scenario of  the secondary power not switched on due to some reason.  </a:t>
            </a:r>
          </a:p>
          <a:p>
            <a:pPr lvl="2"/>
            <a:r>
              <a:rPr lang="en-US" altLang="ja-JP" sz="1600" dirty="0" smtClean="0"/>
              <a:t>In principle, the secondary power line assumed to be switched on within 1 min, but  </a:t>
            </a:r>
          </a:p>
          <a:p>
            <a:pPr lvl="2"/>
            <a:r>
              <a:rPr lang="en-US" altLang="ja-JP" sz="1600" dirty="0"/>
              <a:t>t</a:t>
            </a:r>
            <a:r>
              <a:rPr lang="en-US" altLang="ja-JP" sz="1600" dirty="0" smtClean="0"/>
              <a:t>he main compressors to be  turned-off, and </a:t>
            </a:r>
          </a:p>
          <a:p>
            <a:pPr lvl="2"/>
            <a:r>
              <a:rPr lang="en-US" altLang="ja-JP" sz="1600" dirty="0"/>
              <a:t>W</a:t>
            </a:r>
            <a:r>
              <a:rPr lang="en-US" altLang="ja-JP" sz="1600" dirty="0" smtClean="0"/>
              <a:t>e need to assume a recovery time of ~ &lt; 6 hours, to resume 10 cryogenics systems distributed with a distance of &gt; 10 km. </a:t>
            </a:r>
          </a:p>
          <a:p>
            <a:pPr lvl="2"/>
            <a:r>
              <a:rPr lang="en-US" altLang="ja-JP" sz="1600" dirty="0" smtClean="0"/>
              <a:t>We assume the recovery time period of ≤ 2 x 2 x 6 = 24 hours including contingency. </a:t>
            </a:r>
            <a:endParaRPr lang="en-US" altLang="ja-JP" sz="2000" dirty="0" smtClean="0"/>
          </a:p>
          <a:p>
            <a:r>
              <a:rPr lang="en-US" altLang="ja-JP" sz="2400" dirty="0" smtClean="0"/>
              <a:t>A quick action against the Main Compressor stop</a:t>
            </a:r>
          </a:p>
          <a:p>
            <a:pPr lvl="1"/>
            <a:r>
              <a:rPr lang="en-US" altLang="ja-JP" sz="2000" dirty="0" smtClean="0"/>
              <a:t>A simple and robust </a:t>
            </a:r>
            <a:r>
              <a:rPr lang="en-US" altLang="ja-JP" sz="2000" dirty="0" err="1" smtClean="0"/>
              <a:t>GHe</a:t>
            </a:r>
            <a:r>
              <a:rPr lang="en-US" altLang="ja-JP" sz="2000" dirty="0" smtClean="0"/>
              <a:t> recovery action made by using a dedicated </a:t>
            </a:r>
            <a:r>
              <a:rPr lang="en-US" altLang="ja-JP" sz="2000" dirty="0" err="1" smtClean="0"/>
              <a:t>GHe</a:t>
            </a:r>
            <a:r>
              <a:rPr lang="en-US" altLang="ja-JP" sz="2000" dirty="0" smtClean="0"/>
              <a:t> compressor system, immediately after the Main Compressor stop, </a:t>
            </a:r>
          </a:p>
          <a:p>
            <a:pPr lvl="1"/>
            <a:r>
              <a:rPr lang="en-US" altLang="ja-JP" sz="2000" dirty="0" smtClean="0"/>
              <a:t>It requires an emergency power supply operated by using natural-gas/oil generators with a capacity of &lt; 1 MW per </a:t>
            </a:r>
            <a:r>
              <a:rPr lang="en-US" altLang="ja-JP" sz="2000" dirty="0" err="1" smtClean="0"/>
              <a:t>cryo</a:t>
            </a:r>
            <a:r>
              <a:rPr lang="en-US" altLang="ja-JP" sz="2000" dirty="0" smtClean="0"/>
              <a:t>-system: meaning &lt; 2 MW per access tunnel portal point.  </a:t>
            </a:r>
          </a:p>
        </p:txBody>
      </p:sp>
    </p:spTree>
    <p:extLst>
      <p:ext uri="{BB962C8B-B14F-4D97-AF65-F5344CB8AC3E}">
        <p14:creationId xmlns:p14="http://schemas.microsoft.com/office/powerpoint/2010/main" val="205590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52120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He </a:t>
            </a:r>
            <a:r>
              <a:rPr lang="en-US" altLang="ja-JP" b="1" dirty="0"/>
              <a:t>R</a:t>
            </a:r>
            <a:r>
              <a:rPr lang="en-US" altLang="ja-JP" b="1" dirty="0" smtClean="0"/>
              <a:t>esource Handling in Emergency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02388"/>
            <a:ext cx="8229600" cy="5282399"/>
          </a:xfrm>
        </p:spPr>
        <p:txBody>
          <a:bodyPr>
            <a:normAutofit fontScale="62500" lnSpcReduction="20000"/>
          </a:bodyPr>
          <a:lstStyle/>
          <a:p>
            <a:endParaRPr lang="en-US" altLang="ja-JP" dirty="0" smtClean="0"/>
          </a:p>
          <a:p>
            <a:r>
              <a:rPr lang="en-US" altLang="ja-JP" dirty="0" smtClean="0"/>
              <a:t>Cold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 evaporated due to the CM static loss ( ≤ 30 g/s) is transferred to surface with vacuum insulated recovery pipe-line, and to be stored in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buffer tank at a pressure of &lt; 2 </a:t>
            </a:r>
            <a:r>
              <a:rPr lang="en-US" altLang="ja-JP" dirty="0" err="1" smtClean="0"/>
              <a:t>MPa</a:t>
            </a:r>
            <a:r>
              <a:rPr lang="en-US" altLang="ja-JP" dirty="0" smtClean="0"/>
              <a:t>.</a:t>
            </a:r>
          </a:p>
          <a:p>
            <a:pPr lvl="1"/>
            <a:r>
              <a:rPr lang="en-US" altLang="ja-JP" dirty="0" smtClean="0"/>
              <a:t>A medium-pressure recovery compressor  system to be operated by using Natural-gas/oil. </a:t>
            </a:r>
          </a:p>
          <a:p>
            <a:pPr lvl="2"/>
            <a:r>
              <a:rPr lang="en-US" altLang="ja-JP" dirty="0" smtClean="0"/>
              <a:t>A high-pressure recovery recovery is also to be studied and to be compared.</a:t>
            </a:r>
            <a:endParaRPr lang="ja-JP" altLang="en-US" dirty="0"/>
          </a:p>
          <a:p>
            <a:endParaRPr lang="en-US" altLang="ja-JP" dirty="0" smtClean="0"/>
          </a:p>
          <a:p>
            <a:r>
              <a:rPr lang="en-US" altLang="ja-JP" dirty="0" smtClean="0"/>
              <a:t>Part of cold helium gas should go through radiation shield and thermal intercept in order to keep the static load to be &lt; 30 g/s.</a:t>
            </a:r>
            <a:endParaRPr lang="ja-JP" altLang="en-US" dirty="0"/>
          </a:p>
          <a:p>
            <a:pPr lvl="1"/>
            <a:r>
              <a:rPr lang="en-US" altLang="ja-JP" dirty="0" smtClean="0"/>
              <a:t>It is an efficient way to use the cold gas enthalpy and to keep the thermal load under control. </a:t>
            </a:r>
          </a:p>
          <a:p>
            <a:pPr lvl="1"/>
            <a:r>
              <a:rPr lang="en-US" altLang="ja-JP" dirty="0" smtClean="0"/>
              <a:t>We hope to keep necessary balance of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 ratio in storage with a  reasonable level   </a:t>
            </a:r>
          </a:p>
          <a:p>
            <a:pPr lvl="1"/>
            <a:endParaRPr lang="en-US" altLang="ja-JP" dirty="0" smtClean="0"/>
          </a:p>
          <a:p>
            <a:r>
              <a:rPr lang="en-US" altLang="ja-JP" dirty="0" smtClean="0"/>
              <a:t>As soon as the </a:t>
            </a:r>
            <a:r>
              <a:rPr lang="en-US" altLang="ja-JP" dirty="0" err="1" smtClean="0"/>
              <a:t>electricty</a:t>
            </a:r>
            <a:r>
              <a:rPr lang="en-US" altLang="ja-JP" dirty="0" smtClean="0"/>
              <a:t> could be recovered, part of main compressor system should start to resume the ordinal cryogenic operation at least to resume thermal balance to the static load of the </a:t>
            </a:r>
            <a:r>
              <a:rPr lang="en-US" altLang="ja-JP" dirty="0" err="1" smtClean="0"/>
              <a:t>cryomoudle</a:t>
            </a:r>
            <a:r>
              <a:rPr lang="en-US" altLang="ja-JP" dirty="0" smtClean="0"/>
              <a:t>. </a:t>
            </a:r>
          </a:p>
          <a:p>
            <a:pPr lvl="1"/>
            <a:r>
              <a:rPr kumimoji="1" lang="en-US" altLang="ja-JP" dirty="0" smtClean="0"/>
              <a:t>We intend to keep </a:t>
            </a:r>
            <a:r>
              <a:rPr kumimoji="1" lang="en-US" altLang="ja-JP" dirty="0" err="1" smtClean="0"/>
              <a:t>LHe</a:t>
            </a:r>
            <a:r>
              <a:rPr kumimoji="1" lang="en-US" altLang="ja-JP" dirty="0" smtClean="0"/>
              <a:t> level in the CM as high as possible.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3751284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b="1" dirty="0" smtClean="0"/>
              <a:t>Questions for Tohoku Regional Group 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285724"/>
            <a:ext cx="8229600" cy="4910221"/>
          </a:xfrm>
        </p:spPr>
        <p:txBody>
          <a:bodyPr>
            <a:normAutofit lnSpcReduction="10000"/>
          </a:bodyPr>
          <a:lstStyle/>
          <a:p>
            <a:pPr>
              <a:lnSpc>
                <a:spcPct val="120000"/>
              </a:lnSpc>
            </a:pPr>
            <a:r>
              <a:rPr lang="en-US" altLang="ja-JP" dirty="0" smtClean="0"/>
              <a:t>How much time duration needs to be assumed to resume the  ordinal power line operation.  </a:t>
            </a:r>
            <a:endParaRPr lang="ja-JP" altLang="en-US" dirty="0"/>
          </a:p>
          <a:p>
            <a:pPr>
              <a:lnSpc>
                <a:spcPct val="120000"/>
              </a:lnSpc>
            </a:pPr>
            <a:r>
              <a:rPr lang="en-US" altLang="ja-JP" dirty="0" smtClean="0"/>
              <a:t>How quickly power line may be resumed </a:t>
            </a:r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We assume a time duration of ≤ 1 min. in our model study,</a:t>
            </a:r>
          </a:p>
          <a:p>
            <a:pPr lvl="1">
              <a:lnSpc>
                <a:spcPct val="120000"/>
              </a:lnSpc>
            </a:pPr>
            <a:r>
              <a:rPr lang="en-US" altLang="ja-JP" dirty="0" smtClean="0"/>
              <a:t>We assume the dedicated recover power line  and compressor operation to be available immediately within 1 min. as well.</a:t>
            </a:r>
          </a:p>
        </p:txBody>
      </p:sp>
    </p:spTree>
    <p:extLst>
      <p:ext uri="{BB962C8B-B14F-4D97-AF65-F5344CB8AC3E}">
        <p14:creationId xmlns:p14="http://schemas.microsoft.com/office/powerpoint/2010/main" val="3033875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173" y="214163"/>
            <a:ext cx="8832306" cy="741210"/>
          </a:xfrm>
        </p:spPr>
        <p:txBody>
          <a:bodyPr>
            <a:normAutofit fontScale="90000"/>
          </a:bodyPr>
          <a:lstStyle/>
          <a:p>
            <a:r>
              <a:rPr kumimoji="1" lang="en-US" altLang="ja-JP" b="1" dirty="0" smtClean="0"/>
              <a:t>Homework </a:t>
            </a:r>
            <a:r>
              <a:rPr kumimoji="1" lang="en-US" altLang="ja-JP" b="1" dirty="0" smtClean="0"/>
              <a:t>for </a:t>
            </a:r>
            <a:r>
              <a:rPr kumimoji="1" lang="en-US" altLang="ja-JP" b="1" dirty="0" smtClean="0"/>
              <a:t>the KEK Cryogenics Group</a:t>
            </a:r>
            <a:endParaRPr kumimoji="1" lang="ja-JP" altLang="en-US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048579"/>
            <a:ext cx="8229600" cy="5650678"/>
          </a:xfrm>
        </p:spPr>
        <p:txBody>
          <a:bodyPr>
            <a:normAutofit fontScale="62500" lnSpcReduction="20000"/>
          </a:bodyPr>
          <a:lstStyle/>
          <a:p>
            <a:r>
              <a:rPr lang="en-US" altLang="ja-JP" dirty="0" smtClean="0"/>
              <a:t>Technical and cost estimate for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recovery compressors for the load of 30 g/s.</a:t>
            </a:r>
            <a:endParaRPr kumimoji="1"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Fraction of 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remain in the CM after 24 hours, under the boundary condition of part of cold gas helium going through the radiation shield and thermal intercept.  </a:t>
            </a:r>
          </a:p>
          <a:p>
            <a:pPr lvl="1"/>
            <a:r>
              <a:rPr lang="en-US" altLang="ja-JP" dirty="0" smtClean="0"/>
              <a:t>A computer simulation to be carried out.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Estimate for the main cryogenics operation and the efficiency in the minimum capacity of cryogenics system. 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Response to a sudden reduction of the dynamic thermal load due to an emergent beam abort. </a:t>
            </a:r>
            <a:endParaRPr lang="en-US" altLang="ja-JP" dirty="0" smtClean="0"/>
          </a:p>
          <a:p>
            <a:endParaRPr lang="en-US" altLang="ja-JP" dirty="0" smtClean="0"/>
          </a:p>
          <a:p>
            <a:r>
              <a:rPr lang="en-US" altLang="ja-JP" dirty="0" smtClean="0"/>
              <a:t>Recovery time for the liquid helium to be resumed in the CM. </a:t>
            </a:r>
          </a:p>
          <a:p>
            <a:pPr lvl="1"/>
            <a:r>
              <a:rPr lang="en-US" altLang="ja-JP" dirty="0" smtClean="0"/>
              <a:t>It shall be acceptable to wait for a several days (&lt; 1 week) for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in the buffer tank to be transferred to the 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</a:t>
            </a:r>
            <a:r>
              <a:rPr lang="en-US" altLang="ja-JP" dirty="0" err="1" smtClean="0"/>
              <a:t>dewar</a:t>
            </a:r>
            <a:r>
              <a:rPr lang="en-US" altLang="ja-JP" dirty="0"/>
              <a:t> </a:t>
            </a:r>
            <a:r>
              <a:rPr lang="en-US" altLang="ja-JP" dirty="0" smtClean="0"/>
              <a:t>on surface to keep the balance of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and 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 storage on surface.  </a:t>
            </a:r>
          </a:p>
          <a:p>
            <a:pPr lvl="1"/>
            <a:r>
              <a:rPr lang="en-US" altLang="ja-JP" dirty="0" smtClean="0"/>
              <a:t>A starting point for the ratio of storage to be 50/50% for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/</a:t>
            </a:r>
            <a:r>
              <a:rPr lang="en-US" altLang="ja-JP" dirty="0" err="1" smtClean="0"/>
              <a:t>Lhe</a:t>
            </a:r>
            <a:r>
              <a:rPr lang="en-US" altLang="ja-JP" dirty="0" smtClean="0"/>
              <a:t>, and to be </a:t>
            </a:r>
          </a:p>
          <a:p>
            <a:pPr lvl="1"/>
            <a:r>
              <a:rPr lang="en-US" altLang="ja-JP" dirty="0" smtClean="0"/>
              <a:t>Further optimized. </a:t>
            </a:r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8851535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3867" y="139174"/>
            <a:ext cx="9093200" cy="1461026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ILC Cryogenics Layout (in study)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en-US" altLang="ja-JP" sz="3100" dirty="0" smtClean="0">
                <a:solidFill>
                  <a:srgbClr val="008000"/>
                </a:solidFill>
              </a:rPr>
              <a:t>Main &amp; Rec. Compressors and </a:t>
            </a:r>
            <a:r>
              <a:rPr kumimoji="1" lang="en-US" altLang="ja-JP" sz="3100" dirty="0" err="1" smtClean="0">
                <a:solidFill>
                  <a:srgbClr val="008000"/>
                </a:solidFill>
              </a:rPr>
              <a:t>LHe</a:t>
            </a:r>
            <a:r>
              <a:rPr kumimoji="1" lang="en-US" altLang="ja-JP" sz="3100" dirty="0" smtClean="0">
                <a:solidFill>
                  <a:srgbClr val="008000"/>
                </a:solidFill>
              </a:rPr>
              <a:t> &amp; </a:t>
            </a:r>
            <a:r>
              <a:rPr kumimoji="1" lang="en-US" altLang="ja-JP" sz="3100" dirty="0" err="1" smtClean="0">
                <a:solidFill>
                  <a:srgbClr val="008000"/>
                </a:solidFill>
              </a:rPr>
              <a:t>Ghe</a:t>
            </a:r>
            <a:r>
              <a:rPr kumimoji="1" lang="en-US" altLang="ja-JP" sz="3100" dirty="0" smtClean="0">
                <a:solidFill>
                  <a:srgbClr val="008000"/>
                </a:solidFill>
              </a:rPr>
              <a:t> storage --- surface  </a:t>
            </a:r>
            <a:br>
              <a:rPr kumimoji="1" lang="en-US" altLang="ja-JP" sz="3100" dirty="0" smtClean="0">
                <a:solidFill>
                  <a:srgbClr val="008000"/>
                </a:solidFill>
              </a:rPr>
            </a:br>
            <a:r>
              <a:rPr kumimoji="1" lang="en-US" altLang="ja-JP" sz="3100" dirty="0" smtClean="0">
                <a:solidFill>
                  <a:srgbClr val="3366FF"/>
                </a:solidFill>
              </a:rPr>
              <a:t>2K-4K Cold Box </a:t>
            </a:r>
            <a:r>
              <a:rPr lang="en-US" altLang="ja-JP" sz="3100" dirty="0" smtClean="0">
                <a:solidFill>
                  <a:srgbClr val="3366FF"/>
                </a:solidFill>
              </a:rPr>
              <a:t>--- underground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pic>
        <p:nvPicPr>
          <p:cNvPr id="4" name="コンテンツ プレースホルダー 3"/>
          <p:cNvPicPr>
            <a:picLocks noGrp="1" noChangeAspect="1"/>
          </p:cNvPicPr>
          <p:nvPr>
            <p:ph idx="1"/>
          </p:nvPr>
        </p:nvPicPr>
        <p:blipFill>
          <a:blip r:embed="rId2"/>
          <a:srcRect t="1964" b="1964"/>
          <a:stretch>
            <a:fillRect/>
          </a:stretch>
        </p:blipFill>
        <p:spPr>
          <a:xfrm>
            <a:off x="457200" y="1888061"/>
            <a:ext cx="8482654" cy="4665133"/>
          </a:xfrm>
        </p:spPr>
      </p:pic>
      <p:sp>
        <p:nvSpPr>
          <p:cNvPr id="21" name="正方形/長方形 20"/>
          <p:cNvSpPr/>
          <p:nvPr/>
        </p:nvSpPr>
        <p:spPr>
          <a:xfrm>
            <a:off x="3318932" y="4013192"/>
            <a:ext cx="1693334" cy="609607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Insulated</a:t>
            </a:r>
            <a:endParaRPr kumimoji="1" lang="en-US" altLang="ja-JP" dirty="0" smtClean="0">
              <a:solidFill>
                <a:schemeClr val="tx1"/>
              </a:solidFill>
            </a:endParaRPr>
          </a:p>
          <a:p>
            <a:pPr algn="ctr"/>
            <a:r>
              <a:rPr lang="en-US" altLang="ja-JP" dirty="0" smtClean="0">
                <a:solidFill>
                  <a:schemeClr val="tx1"/>
                </a:solidFill>
              </a:rPr>
              <a:t>Recovery Line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  <p:cxnSp>
        <p:nvCxnSpPr>
          <p:cNvPr id="22" name="直線矢印コネクタ 21"/>
          <p:cNvCxnSpPr/>
          <p:nvPr/>
        </p:nvCxnSpPr>
        <p:spPr>
          <a:xfrm>
            <a:off x="3928535" y="4622797"/>
            <a:ext cx="296333" cy="2370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457610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直線矢印コネクタ 15"/>
          <p:cNvCxnSpPr>
            <a:stCxn id="28" idx="1"/>
            <a:endCxn id="7" idx="3"/>
          </p:cNvCxnSpPr>
          <p:nvPr/>
        </p:nvCxnSpPr>
        <p:spPr>
          <a:xfrm flipH="1" flipV="1">
            <a:off x="1577398" y="1848821"/>
            <a:ext cx="184687" cy="957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9" name="直線コネクタ 48"/>
          <p:cNvCxnSpPr/>
          <p:nvPr/>
        </p:nvCxnSpPr>
        <p:spPr>
          <a:xfrm>
            <a:off x="5590904" y="3031067"/>
            <a:ext cx="1198029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直線コネクタ 47"/>
          <p:cNvCxnSpPr/>
          <p:nvPr/>
        </p:nvCxnSpPr>
        <p:spPr>
          <a:xfrm>
            <a:off x="5573968" y="2878667"/>
            <a:ext cx="1198029" cy="0"/>
          </a:xfrm>
          <a:prstGeom prst="line">
            <a:avLst/>
          </a:prstGeom>
          <a:ln w="57150" cmpd="sng"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02675" y="85498"/>
            <a:ext cx="8718723" cy="1143000"/>
          </a:xfrm>
        </p:spPr>
        <p:txBody>
          <a:bodyPr>
            <a:normAutofit fontScale="90000"/>
          </a:bodyPr>
          <a:lstStyle/>
          <a:p>
            <a:r>
              <a:rPr lang="en-US" altLang="ja-JP" b="1" dirty="0" smtClean="0"/>
              <a:t>He Flow Lines in Emergency to Recovery</a:t>
            </a:r>
            <a:br>
              <a:rPr lang="en-US" altLang="ja-JP" b="1" dirty="0" smtClean="0"/>
            </a:br>
            <a:r>
              <a:rPr lang="en-US" altLang="ja-JP" b="1" dirty="0" smtClean="0">
                <a:solidFill>
                  <a:srgbClr val="3366FF"/>
                </a:solidFill>
              </a:rPr>
              <a:t>-- </a:t>
            </a:r>
            <a:r>
              <a:rPr lang="en-US" altLang="ja-JP" dirty="0" smtClean="0">
                <a:solidFill>
                  <a:srgbClr val="3366FF"/>
                </a:solidFill>
              </a:rPr>
              <a:t>under investigation --  </a:t>
            </a:r>
            <a:endParaRPr kumimoji="1" lang="ja-JP" altLang="en-US" dirty="0">
              <a:solidFill>
                <a:srgbClr val="3366FF"/>
              </a:solidFill>
            </a:endParaRPr>
          </a:p>
        </p:txBody>
      </p:sp>
      <p:sp>
        <p:nvSpPr>
          <p:cNvPr id="4" name="円柱 3"/>
          <p:cNvSpPr/>
          <p:nvPr/>
        </p:nvSpPr>
        <p:spPr>
          <a:xfrm rot="16200000">
            <a:off x="2368251" y="4424185"/>
            <a:ext cx="474134" cy="778801"/>
          </a:xfrm>
          <a:prstGeom prst="can">
            <a:avLst/>
          </a:prstGeom>
          <a:solidFill>
            <a:srgbClr val="00009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円柱 6"/>
          <p:cNvSpPr/>
          <p:nvPr/>
        </p:nvSpPr>
        <p:spPr>
          <a:xfrm rot="16200000">
            <a:off x="569212" y="1154705"/>
            <a:ext cx="628137" cy="1388234"/>
          </a:xfrm>
          <a:prstGeom prst="can">
            <a:avLst/>
          </a:prstGeom>
          <a:solidFill>
            <a:srgbClr val="00009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" name="角丸四角形 7"/>
          <p:cNvSpPr/>
          <p:nvPr/>
        </p:nvSpPr>
        <p:spPr>
          <a:xfrm>
            <a:off x="3107266" y="2658532"/>
            <a:ext cx="855131" cy="575733"/>
          </a:xfrm>
          <a:prstGeom prst="roundRect">
            <a:avLst/>
          </a:prstGeom>
          <a:solidFill>
            <a:srgbClr val="FF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RC</a:t>
            </a:r>
            <a:endParaRPr kumimoji="1" lang="ja-JP" altLang="en-US" dirty="0"/>
          </a:p>
        </p:txBody>
      </p:sp>
      <p:sp>
        <p:nvSpPr>
          <p:cNvPr id="9" name="角丸四角形 8"/>
          <p:cNvSpPr/>
          <p:nvPr/>
        </p:nvSpPr>
        <p:spPr>
          <a:xfrm>
            <a:off x="4680739" y="2641599"/>
            <a:ext cx="893229" cy="575733"/>
          </a:xfrm>
          <a:prstGeom prst="roundRect">
            <a:avLst/>
          </a:prstGeom>
          <a:solidFill>
            <a:srgbClr val="008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/>
              <a:t>MC1</a:t>
            </a:r>
            <a:endParaRPr kumimoji="1" lang="ja-JP" altLang="en-US" dirty="0"/>
          </a:p>
        </p:txBody>
      </p:sp>
      <p:sp>
        <p:nvSpPr>
          <p:cNvPr id="10" name="角丸四角形 9"/>
          <p:cNvSpPr/>
          <p:nvPr/>
        </p:nvSpPr>
        <p:spPr>
          <a:xfrm>
            <a:off x="5726368" y="2641599"/>
            <a:ext cx="893229" cy="5757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8000"/>
                </a:solidFill>
              </a:rPr>
              <a:t>2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11" name="角丸四角形 10"/>
          <p:cNvSpPr/>
          <p:nvPr/>
        </p:nvSpPr>
        <p:spPr>
          <a:xfrm>
            <a:off x="6771997" y="2641599"/>
            <a:ext cx="893229" cy="575733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en-US" altLang="ja-JP" dirty="0" smtClean="0">
                <a:solidFill>
                  <a:srgbClr val="008000"/>
                </a:solidFill>
              </a:rPr>
              <a:t>3 &amp; </a:t>
            </a:r>
            <a:r>
              <a:rPr kumimoji="1" lang="is-IS" altLang="ja-JP" dirty="0" smtClean="0">
                <a:solidFill>
                  <a:srgbClr val="008000"/>
                </a:solidFill>
              </a:rPr>
              <a:t>…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12" name="円柱 11"/>
          <p:cNvSpPr/>
          <p:nvPr/>
        </p:nvSpPr>
        <p:spPr>
          <a:xfrm rot="16200000">
            <a:off x="3936963" y="647135"/>
            <a:ext cx="829734" cy="2370740"/>
          </a:xfrm>
          <a:prstGeom prst="can">
            <a:avLst/>
          </a:prstGeom>
          <a:solidFill>
            <a:schemeClr val="bg1">
              <a:lumMod val="75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cxnSp>
        <p:nvCxnSpPr>
          <p:cNvPr id="14" name="直線コネクタ 13"/>
          <p:cNvCxnSpPr/>
          <p:nvPr/>
        </p:nvCxnSpPr>
        <p:spPr>
          <a:xfrm>
            <a:off x="305706" y="3605459"/>
            <a:ext cx="8283421" cy="0"/>
          </a:xfrm>
          <a:prstGeom prst="line">
            <a:avLst/>
          </a:prstGeom>
          <a:ln>
            <a:solidFill>
              <a:srgbClr val="660066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直線矢印コネクタ 16"/>
          <p:cNvCxnSpPr/>
          <p:nvPr/>
        </p:nvCxnSpPr>
        <p:spPr>
          <a:xfrm flipV="1">
            <a:off x="175651" y="4822050"/>
            <a:ext cx="3239027" cy="8464"/>
          </a:xfrm>
          <a:prstGeom prst="straightConnector1">
            <a:avLst/>
          </a:prstGeom>
          <a:ln w="38100" cmpd="sng">
            <a:solidFill>
              <a:srgbClr val="00009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" name="直線矢印コネクタ 25"/>
          <p:cNvCxnSpPr/>
          <p:nvPr/>
        </p:nvCxnSpPr>
        <p:spPr>
          <a:xfrm flipV="1">
            <a:off x="3725804" y="3234266"/>
            <a:ext cx="0" cy="1155984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" name="直線矢印コネクタ 30"/>
          <p:cNvCxnSpPr/>
          <p:nvPr/>
        </p:nvCxnSpPr>
        <p:spPr>
          <a:xfrm flipV="1">
            <a:off x="4921055" y="3217335"/>
            <a:ext cx="0" cy="1172915"/>
          </a:xfrm>
          <a:prstGeom prst="straightConnector1">
            <a:avLst/>
          </a:prstGeom>
          <a:ln w="3810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" name="直線矢印コネクタ 33"/>
          <p:cNvCxnSpPr/>
          <p:nvPr/>
        </p:nvCxnSpPr>
        <p:spPr>
          <a:xfrm>
            <a:off x="5279262" y="3234265"/>
            <a:ext cx="0" cy="1155985"/>
          </a:xfrm>
          <a:prstGeom prst="straightConnector1">
            <a:avLst/>
          </a:prstGeom>
          <a:ln w="38100" cmpd="sng">
            <a:solidFill>
              <a:srgbClr val="4F81BD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直線矢印コネクタ 41"/>
          <p:cNvCxnSpPr/>
          <p:nvPr/>
        </p:nvCxnSpPr>
        <p:spPr>
          <a:xfrm flipV="1">
            <a:off x="3730842" y="2230439"/>
            <a:ext cx="0" cy="411160"/>
          </a:xfrm>
          <a:prstGeom prst="straightConnector1">
            <a:avLst/>
          </a:prstGeom>
          <a:ln w="38100" cmpd="sng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直線矢印コネクタ 45"/>
          <p:cNvCxnSpPr>
            <a:stCxn id="9" idx="0"/>
          </p:cNvCxnSpPr>
          <p:nvPr/>
        </p:nvCxnSpPr>
        <p:spPr>
          <a:xfrm flipH="1" flipV="1">
            <a:off x="5116768" y="2247372"/>
            <a:ext cx="10586" cy="394227"/>
          </a:xfrm>
          <a:prstGeom prst="straightConnector1">
            <a:avLst/>
          </a:prstGeom>
          <a:ln w="38100" cmpd="sng"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テキスト ボックス 49"/>
          <p:cNvSpPr txBox="1"/>
          <p:nvPr/>
        </p:nvSpPr>
        <p:spPr>
          <a:xfrm>
            <a:off x="305706" y="1646242"/>
            <a:ext cx="13122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 smtClean="0">
                <a:solidFill>
                  <a:schemeClr val="bg1"/>
                </a:solidFill>
              </a:rPr>
              <a:t>LHe</a:t>
            </a:r>
            <a:r>
              <a:rPr lang="en-US" altLang="ja-JP" dirty="0" smtClean="0">
                <a:solidFill>
                  <a:schemeClr val="bg1"/>
                </a:solidFill>
              </a:rPr>
              <a:t> </a:t>
            </a:r>
            <a:r>
              <a:rPr kumimoji="1" lang="en-US" altLang="ja-JP" dirty="0" smtClean="0">
                <a:solidFill>
                  <a:schemeClr val="bg1"/>
                </a:solidFill>
              </a:rPr>
              <a:t>Storage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02675" y="2614579"/>
            <a:ext cx="296378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GHe</a:t>
            </a:r>
            <a:r>
              <a:rPr kumimoji="1" lang="en-US" altLang="ja-JP" dirty="0" smtClean="0"/>
              <a:t> Recovery Compressor </a:t>
            </a:r>
            <a:r>
              <a:rPr kumimoji="1" lang="en-US" altLang="ja-JP" dirty="0" smtClean="0">
                <a:sym typeface="Wingdings"/>
              </a:rPr>
              <a:t></a:t>
            </a:r>
            <a:endParaRPr kumimoji="1" lang="en-US" altLang="ja-JP" dirty="0" smtClean="0"/>
          </a:p>
          <a:p>
            <a:r>
              <a:rPr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(powered by </a:t>
            </a:r>
            <a:r>
              <a:rPr lang="en-US" altLang="ja-JP" u="sng" dirty="0" smtClean="0">
                <a:solidFill>
                  <a:schemeClr val="accent2">
                    <a:lumMod val="75000"/>
                  </a:schemeClr>
                </a:solidFill>
              </a:rPr>
              <a:t>Generator,</a:t>
            </a:r>
            <a:r>
              <a:rPr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</a:p>
          <a:p>
            <a:r>
              <a:rPr lang="en-US" altLang="ja-JP" dirty="0">
                <a:solidFill>
                  <a:schemeClr val="accent2">
                    <a:lumMod val="75000"/>
                  </a:schemeClr>
                </a:solidFill>
              </a:rPr>
              <a:t>s</a:t>
            </a:r>
            <a:r>
              <a:rPr lang="en-US" altLang="ja-JP" dirty="0" smtClean="0">
                <a:solidFill>
                  <a:schemeClr val="accent2">
                    <a:lumMod val="75000"/>
                  </a:schemeClr>
                </a:solidFill>
              </a:rPr>
              <a:t>witched in emergency)</a:t>
            </a:r>
            <a:endParaRPr kumimoji="1" lang="ja-JP" altLang="en-US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6196820" y="1924206"/>
            <a:ext cx="255847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err="1" smtClean="0"/>
              <a:t>GHe</a:t>
            </a:r>
            <a:r>
              <a:rPr kumimoji="1" lang="en-US" altLang="ja-JP" dirty="0" smtClean="0"/>
              <a:t> Main Compressors</a:t>
            </a:r>
          </a:p>
          <a:p>
            <a:r>
              <a:rPr kumimoji="1" lang="en-US" altLang="ja-JP" dirty="0" smtClean="0">
                <a:solidFill>
                  <a:srgbClr val="008000"/>
                </a:solidFill>
              </a:rPr>
              <a:t> (Powered by </a:t>
            </a:r>
            <a:r>
              <a:rPr kumimoji="1" lang="en-US" altLang="ja-JP" u="sng" dirty="0" smtClean="0">
                <a:solidFill>
                  <a:srgbClr val="008000"/>
                </a:solidFill>
              </a:rPr>
              <a:t>Power-line</a:t>
            </a:r>
            <a:r>
              <a:rPr kumimoji="1" lang="en-US" altLang="ja-JP" dirty="0" smtClean="0">
                <a:solidFill>
                  <a:srgbClr val="008000"/>
                </a:solidFill>
              </a:rPr>
              <a:t>)</a:t>
            </a:r>
            <a:endParaRPr kumimoji="1" lang="ja-JP" altLang="en-US" dirty="0">
              <a:solidFill>
                <a:srgbClr val="008000"/>
              </a:solidFill>
            </a:endParaRPr>
          </a:p>
        </p:txBody>
      </p:sp>
      <p:sp>
        <p:nvSpPr>
          <p:cNvPr id="54" name="テキスト ボックス 53"/>
          <p:cNvSpPr txBox="1"/>
          <p:nvPr/>
        </p:nvSpPr>
        <p:spPr>
          <a:xfrm>
            <a:off x="7476058" y="3757601"/>
            <a:ext cx="14453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chemeClr val="accent6">
                    <a:lumMod val="50000"/>
                  </a:schemeClr>
                </a:solidFill>
              </a:rPr>
              <a:t>Underground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55" name="テキスト ボックス 54"/>
          <p:cNvSpPr txBox="1"/>
          <p:nvPr/>
        </p:nvSpPr>
        <p:spPr>
          <a:xfrm>
            <a:off x="7949799" y="3031067"/>
            <a:ext cx="8859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>
                <a:solidFill>
                  <a:schemeClr val="accent6">
                    <a:lumMod val="50000"/>
                  </a:schemeClr>
                </a:solidFill>
              </a:rPr>
              <a:t>Surface</a:t>
            </a:r>
            <a:endParaRPr kumimoji="1" lang="ja-JP" alt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角丸四角形 2"/>
          <p:cNvSpPr/>
          <p:nvPr/>
        </p:nvSpPr>
        <p:spPr>
          <a:xfrm>
            <a:off x="3346824" y="4390250"/>
            <a:ext cx="2598295" cy="796068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>
                <a:solidFill>
                  <a:srgbClr val="FFFF00"/>
                </a:solidFill>
              </a:rPr>
              <a:t>1.8 – 4.5 K, Main </a:t>
            </a:r>
          </a:p>
          <a:p>
            <a:pPr algn="ctr"/>
            <a:r>
              <a:rPr lang="en-US" altLang="ja-JP" dirty="0" smtClean="0">
                <a:solidFill>
                  <a:srgbClr val="FFFF00"/>
                </a:solidFill>
              </a:rPr>
              <a:t>Refrigerator</a:t>
            </a:r>
            <a:r>
              <a:rPr lang="en-US" altLang="ja-JP" dirty="0">
                <a:solidFill>
                  <a:srgbClr val="FFFF00"/>
                </a:solidFill>
              </a:rPr>
              <a:t> </a:t>
            </a:r>
            <a:r>
              <a:rPr lang="en-US" altLang="ja-JP" dirty="0" smtClean="0">
                <a:solidFill>
                  <a:srgbClr val="FFFF00"/>
                </a:solidFill>
              </a:rPr>
              <a:t>Cold-Box (Main CB)  </a:t>
            </a:r>
            <a:endParaRPr kumimoji="1" lang="ja-JP" altLang="en-US" dirty="0">
              <a:solidFill>
                <a:srgbClr val="FFFF00"/>
              </a:solidFill>
            </a:endParaRPr>
          </a:p>
        </p:txBody>
      </p:sp>
      <p:sp>
        <p:nvSpPr>
          <p:cNvPr id="28" name="角丸四角形 27"/>
          <p:cNvSpPr/>
          <p:nvPr/>
        </p:nvSpPr>
        <p:spPr>
          <a:xfrm>
            <a:off x="1762085" y="1563686"/>
            <a:ext cx="1232634" cy="572183"/>
          </a:xfrm>
          <a:prstGeom prst="roundRect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dirty="0" smtClean="0"/>
              <a:t>  </a:t>
            </a:r>
            <a:r>
              <a:rPr lang="en-US" altLang="ja-JP" dirty="0" smtClean="0">
                <a:solidFill>
                  <a:srgbClr val="FFFF00"/>
                </a:solidFill>
              </a:rPr>
              <a:t>Small</a:t>
            </a:r>
          </a:p>
          <a:p>
            <a:pPr algn="ctr"/>
            <a:r>
              <a:rPr lang="en-US" altLang="ja-JP" dirty="0">
                <a:solidFill>
                  <a:srgbClr val="FFFF00"/>
                </a:solidFill>
              </a:rPr>
              <a:t>L</a:t>
            </a:r>
            <a:r>
              <a:rPr lang="en-US" altLang="ja-JP" dirty="0" smtClean="0">
                <a:solidFill>
                  <a:srgbClr val="FFFF00"/>
                </a:solidFill>
              </a:rPr>
              <a:t>iquefier</a:t>
            </a:r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3690306" y="1664155"/>
            <a:ext cx="13608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err="1"/>
              <a:t>G</a:t>
            </a:r>
            <a:r>
              <a:rPr lang="en-US" altLang="ja-JP" dirty="0" err="1" smtClean="0"/>
              <a:t>He</a:t>
            </a:r>
            <a:r>
              <a:rPr lang="en-US" altLang="ja-JP" dirty="0" smtClean="0"/>
              <a:t> </a:t>
            </a:r>
            <a:r>
              <a:rPr kumimoji="1" lang="en-US" altLang="ja-JP" dirty="0" smtClean="0"/>
              <a:t>Storage</a:t>
            </a:r>
            <a:endParaRPr kumimoji="1" lang="ja-JP" altLang="en-US" dirty="0"/>
          </a:p>
        </p:txBody>
      </p:sp>
      <p:cxnSp>
        <p:nvCxnSpPr>
          <p:cNvPr id="13" name="直線矢印コネクタ 12"/>
          <p:cNvCxnSpPr>
            <a:stCxn id="52" idx="1"/>
          </p:cNvCxnSpPr>
          <p:nvPr/>
        </p:nvCxnSpPr>
        <p:spPr>
          <a:xfrm flipH="1">
            <a:off x="5590904" y="2247372"/>
            <a:ext cx="605916" cy="39422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" name="円柱 35"/>
          <p:cNvSpPr/>
          <p:nvPr/>
        </p:nvSpPr>
        <p:spPr>
          <a:xfrm rot="16200000">
            <a:off x="1455034" y="4432649"/>
            <a:ext cx="474134" cy="778801"/>
          </a:xfrm>
          <a:prstGeom prst="can">
            <a:avLst/>
          </a:prstGeom>
          <a:solidFill>
            <a:srgbClr val="00009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円柱 36"/>
          <p:cNvSpPr/>
          <p:nvPr/>
        </p:nvSpPr>
        <p:spPr>
          <a:xfrm rot="16200000">
            <a:off x="568841" y="4441113"/>
            <a:ext cx="474134" cy="778801"/>
          </a:xfrm>
          <a:prstGeom prst="can">
            <a:avLst/>
          </a:prstGeom>
          <a:solidFill>
            <a:srgbClr val="000090"/>
          </a:solidFill>
          <a:ln>
            <a:solidFill>
              <a:srgbClr val="0000FF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7" name="直線矢印コネクタ 46"/>
          <p:cNvCxnSpPr/>
          <p:nvPr/>
        </p:nvCxnSpPr>
        <p:spPr>
          <a:xfrm>
            <a:off x="3521319" y="2247372"/>
            <a:ext cx="0" cy="411160"/>
          </a:xfrm>
          <a:prstGeom prst="straightConnector1">
            <a:avLst/>
          </a:prstGeom>
          <a:ln w="12700" cmpd="sng">
            <a:solidFill>
              <a:srgbClr val="3366FF"/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6" name="直線矢印コネクタ 55"/>
          <p:cNvCxnSpPr>
            <a:endCxn id="28" idx="2"/>
          </p:cNvCxnSpPr>
          <p:nvPr/>
        </p:nvCxnSpPr>
        <p:spPr>
          <a:xfrm flipH="1" flipV="1">
            <a:off x="2378402" y="2135869"/>
            <a:ext cx="788058" cy="505730"/>
          </a:xfrm>
          <a:prstGeom prst="straightConnector1">
            <a:avLst/>
          </a:prstGeom>
          <a:ln w="12700" cmpd="sng">
            <a:solidFill>
              <a:srgbClr val="3366FF"/>
            </a:solidFill>
            <a:prstDash val="lg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2" name="テキスト ボックス 61"/>
          <p:cNvSpPr txBox="1"/>
          <p:nvPr/>
        </p:nvSpPr>
        <p:spPr>
          <a:xfrm>
            <a:off x="258702" y="5349949"/>
            <a:ext cx="8533105" cy="1323439"/>
          </a:xfrm>
          <a:prstGeom prst="rect">
            <a:avLst/>
          </a:prstGeom>
          <a:solidFill>
            <a:srgbClr val="CCFFCC"/>
          </a:solidFill>
        </p:spPr>
        <p:txBody>
          <a:bodyPr wrap="none" rtlCol="0">
            <a:spAutoFit/>
          </a:bodyPr>
          <a:lstStyle/>
          <a:p>
            <a:r>
              <a:rPr lang="en-US" altLang="ja-JP" sz="1600" b="1" dirty="0" smtClean="0">
                <a:solidFill>
                  <a:srgbClr val="FF0000"/>
                </a:solidFill>
              </a:rPr>
              <a:t>Operation Sequence in emergency </a:t>
            </a:r>
            <a:r>
              <a:rPr lang="en-US" altLang="ja-JP" sz="1600" b="1" dirty="0" smtClean="0">
                <a:solidFill>
                  <a:srgbClr val="3366FF"/>
                </a:solidFill>
              </a:rPr>
              <a:t>to resume steady state modes  (under investigation): </a:t>
            </a:r>
          </a:p>
          <a:p>
            <a:pPr marL="342900" indent="-342900">
              <a:buAutoNum type="arabicPeriod"/>
            </a:pPr>
            <a:r>
              <a:rPr lang="en-US" altLang="ja-JP" sz="1600" dirty="0" err="1" smtClean="0"/>
              <a:t>GHe</a:t>
            </a:r>
            <a:r>
              <a:rPr lang="en-US" altLang="ja-JP" sz="1600" dirty="0" smtClean="0"/>
              <a:t> recovery using RC (powered by Generator for &lt; 24 </a:t>
            </a:r>
            <a:r>
              <a:rPr lang="en-US" altLang="ja-JP" sz="1600" dirty="0" err="1" smtClean="0"/>
              <a:t>hrs</a:t>
            </a:r>
            <a:r>
              <a:rPr lang="en-US" altLang="ja-JP" sz="1600" dirty="0" smtClean="0"/>
              <a:t>, (electric capacity: &lt; 1 MW / plant</a:t>
            </a:r>
          </a:p>
          <a:p>
            <a:pPr marL="342900" indent="-342900">
              <a:buAutoNum type="arabicPeriod"/>
            </a:pPr>
            <a:r>
              <a:rPr lang="en-US" altLang="ja-JP" sz="1600" dirty="0" smtClean="0"/>
              <a:t>Recovery of MC1 (and 2, 3, </a:t>
            </a:r>
            <a:r>
              <a:rPr lang="is-IS" altLang="ja-JP" sz="1600" dirty="0" smtClean="0"/>
              <a:t>…) and Main CB, for L</a:t>
            </a:r>
            <a:r>
              <a:rPr lang="en-US" altLang="ja-JP" sz="1600" dirty="0"/>
              <a:t>H</a:t>
            </a:r>
            <a:r>
              <a:rPr lang="is-IS" altLang="ja-JP" sz="1600" dirty="0" smtClean="0"/>
              <a:t>e to be kept in CM after power-recovery </a:t>
            </a:r>
            <a:endParaRPr lang="en-US" altLang="ja-JP" sz="1600" dirty="0" smtClean="0"/>
          </a:p>
          <a:p>
            <a:pPr marL="342900" indent="-342900">
              <a:buAutoNum type="arabicPeriod"/>
            </a:pPr>
            <a:r>
              <a:rPr lang="en-US" altLang="ja-JP" sz="1600" dirty="0" err="1" smtClean="0"/>
              <a:t>LHe</a:t>
            </a:r>
            <a:r>
              <a:rPr lang="en-US" altLang="ja-JP" sz="1600" dirty="0" smtClean="0"/>
              <a:t> to be produced in </a:t>
            </a:r>
            <a:r>
              <a:rPr lang="en-US" altLang="ja-JP" sz="1600" dirty="0" err="1" smtClean="0"/>
              <a:t>LHe</a:t>
            </a:r>
            <a:r>
              <a:rPr lang="en-US" altLang="ja-JP" sz="1600" dirty="0" smtClean="0"/>
              <a:t> storage for a period of 5 ~ 7 days, by using RC powered by power line</a:t>
            </a:r>
          </a:p>
          <a:p>
            <a:r>
              <a:rPr lang="en-US" altLang="ja-JP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(Note: Balance of </a:t>
            </a:r>
            <a:r>
              <a:rPr lang="en-US" altLang="ja-JP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LHe</a:t>
            </a:r>
            <a:r>
              <a:rPr lang="en-US" altLang="ja-JP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and </a:t>
            </a:r>
            <a:r>
              <a:rPr lang="en-US" altLang="ja-JP" sz="1600" dirty="0" err="1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GHe</a:t>
            </a:r>
            <a:r>
              <a:rPr lang="en-US" altLang="ja-JP" sz="16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storage capacity to be further investigated and globally discussed) </a:t>
            </a: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1060882" y="3689879"/>
            <a:ext cx="2595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Cold </a:t>
            </a:r>
            <a:r>
              <a:rPr lang="en-US" altLang="ja-JP" dirty="0" err="1" smtClean="0"/>
              <a:t>GHe</a:t>
            </a:r>
            <a:r>
              <a:rPr lang="en-US" altLang="ja-JP" dirty="0" smtClean="0"/>
              <a:t> recovery line</a:t>
            </a:r>
            <a:r>
              <a:rPr lang="en-US" altLang="ja-JP" dirty="0" smtClean="0">
                <a:sym typeface="Wingdings"/>
              </a:rPr>
              <a:t></a:t>
            </a:r>
            <a:endParaRPr lang="en-US" altLang="ja-JP" dirty="0" smtClean="0"/>
          </a:p>
          <a:p>
            <a:r>
              <a:rPr kumimoji="1" lang="en-US" altLang="ja-JP" dirty="0" smtClean="0"/>
              <a:t>(vac. insulated) </a:t>
            </a: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1249009" y="4637384"/>
            <a:ext cx="12305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solidFill>
                  <a:schemeClr val="bg1"/>
                </a:solidFill>
              </a:rPr>
              <a:t>SRF-CM </a:t>
            </a:r>
            <a:endParaRPr kumimoji="1" lang="ja-JP" altLang="en-US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48026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4600</TotalTime>
  <Words>721</Words>
  <Application>Microsoft Macintosh PowerPoint</Application>
  <PresentationFormat>画面に合わせる (4:3)</PresentationFormat>
  <Paragraphs>83</Paragraphs>
  <Slides>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ホワイト</vt:lpstr>
      <vt:lpstr>ILC Cryogenics: Study of Emergency Action and Recovery - in progress -</vt:lpstr>
      <vt:lpstr>Basic Design Guideline  to be taken   </vt:lpstr>
      <vt:lpstr>A Technical Guideline  in emergency and total power failure</vt:lpstr>
      <vt:lpstr>He Resource Handling in Emergency</vt:lpstr>
      <vt:lpstr>Questions for Tohoku Regional Group </vt:lpstr>
      <vt:lpstr>Homework for the KEK Cryogenics Group</vt:lpstr>
      <vt:lpstr>ILC Cryogenics Layout (in study) Main &amp; Rec. Compressors and LHe &amp; Ghe storage --- surface   2K-4K Cold Box --- underground</vt:lpstr>
      <vt:lpstr>He Flow Lines in Emergency to Recovery -- under investigation --  </vt:lpstr>
    </vt:vector>
  </TitlesOfParts>
  <Company>KEK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クライオジェニクス 非常（停電）対応の最適化検討</dc:title>
  <dc:creator>Yamamoto Akira</dc:creator>
  <cp:lastModifiedBy>Yamamoto Akira</cp:lastModifiedBy>
  <cp:revision>51</cp:revision>
  <dcterms:created xsi:type="dcterms:W3CDTF">2016-08-23T01:00:17Z</dcterms:created>
  <dcterms:modified xsi:type="dcterms:W3CDTF">2016-09-14T07:26:01Z</dcterms:modified>
</cp:coreProperties>
</file>