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8" r:id="rId4"/>
    <p:sldId id="264" r:id="rId5"/>
    <p:sldId id="265" r:id="rId6"/>
    <p:sldId id="266" r:id="rId7"/>
    <p:sldId id="269" r:id="rId8"/>
    <p:sldId id="274" r:id="rId9"/>
    <p:sldId id="275" r:id="rId10"/>
    <p:sldId id="276" r:id="rId11"/>
    <p:sldId id="277" r:id="rId12"/>
    <p:sldId id="279" r:id="rId13"/>
    <p:sldId id="267" r:id="rId14"/>
    <p:sldId id="280" r:id="rId15"/>
    <p:sldId id="281" r:id="rId16"/>
    <p:sldId id="283" r:id="rId17"/>
    <p:sldId id="282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17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15/09/2016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15/09/2016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15/09/2016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15/09/2016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15/09/2016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And the simulations show…TBD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Some code edited from Edu Marin </a:t>
            </a:r>
            <a:r>
              <a:rPr lang="en-GB" dirty="0" err="1" smtClean="0"/>
              <a:t>Lacoma</a:t>
            </a:r>
            <a:endParaRPr lang="en-GB" dirty="0" smtClean="0"/>
          </a:p>
          <a:p>
            <a:r>
              <a:rPr lang="en-GB" dirty="0" smtClean="0"/>
              <a:t>Some Code Original</a:t>
            </a:r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2016/16/9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36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Experimenting for I7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1"/>
            <a:ext cx="8928992" cy="4175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573" y="5229200"/>
            <a:ext cx="8542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Not only did we tune linear and nonlinear together, we changed the way the knobs work.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Now they scan all of them simultaneously, instead of iteratively.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13554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36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And again for I8…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836712"/>
            <a:ext cx="8930787" cy="417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573" y="5373216"/>
            <a:ext cx="8542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 is a small improvement, but the number of machines reaching 110% has increased by over 10% in two iterations.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Next: looking into using the best results from each method.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13554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II: Understanding LinSim…</a:t>
            </a:r>
            <a:r>
              <a:rPr lang="en-GB" dirty="0" err="1" smtClean="0"/>
              <a:t>ish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6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Framework for PLACET and GUINEA-PIG</a:t>
            </a:r>
            <a:endParaRPr lang="en-GB" sz="3600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3691002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endParaRPr lang="en-GB" sz="16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An obnoxious part of simulations is setting up the same thing repeatedly. </a:t>
            </a:r>
            <a:r>
              <a:rPr lang="en-GB" sz="1200" dirty="0" smtClean="0">
                <a:latin typeface="Calibri Light" panose="020F0302020204030204" pitchFamily="34" charset="0"/>
              </a:rPr>
              <a:t>(This part from the CLIC Note 1064)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Setting </a:t>
            </a:r>
            <a:r>
              <a:rPr lang="en-GB" sz="2000" dirty="0">
                <a:latin typeface="Calibri Light" panose="020F0302020204030204" pitchFamily="34" charset="0"/>
              </a:rPr>
              <a:t>up the model of the beamline and the beam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Specifying and saving simulation parameters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Implementing a simulation structure to simulate typical scenarios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Implementing of correction techniques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Implementing imperfections as ground motion and component </a:t>
            </a:r>
            <a:r>
              <a:rPr lang="en-GB" sz="2000" dirty="0" smtClean="0">
                <a:latin typeface="Calibri Light" panose="020F0302020204030204" pitchFamily="34" charset="0"/>
              </a:rPr>
              <a:t>imperfections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Maintain scripts to ease parallel computing on a server farm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Evaluating the results</a:t>
            </a:r>
          </a:p>
          <a:p>
            <a:pPr marL="61436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</a:rPr>
              <a:t>Performing backups and keeping track of </a:t>
            </a:r>
            <a:r>
              <a:rPr lang="en-GB" sz="2000" dirty="0" smtClean="0">
                <a:latin typeface="Calibri Light" panose="020F0302020204030204" pitchFamily="34" charset="0"/>
              </a:rPr>
              <a:t>changes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These parts are repeated for each simulation project.</a:t>
            </a:r>
            <a:endParaRPr lang="en-GB" sz="24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Framework for PLACET and GUINEA-PIG</a:t>
            </a:r>
            <a:endParaRPr lang="en-GB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309327"/>
            <a:ext cx="7560840" cy="460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6063329"/>
            <a:ext cx="378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(This part from the CLIC Note 1064)</a:t>
            </a:r>
          </a:p>
        </p:txBody>
      </p:sp>
    </p:spTree>
    <p:extLst>
      <p:ext uri="{BB962C8B-B14F-4D97-AF65-F5344CB8AC3E}">
        <p14:creationId xmlns:p14="http://schemas.microsoft.com/office/powerpoint/2010/main" val="345669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Framework for PLACET and GUINEA-PIG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472100" y="5949280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(This part from the CLIC Note 1064)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218" y="1374373"/>
            <a:ext cx="6431278" cy="457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374373"/>
            <a:ext cx="2808312" cy="3170099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 Initial setup (yellow): sim mode = setup mode</a:t>
            </a:r>
          </a:p>
          <a:p>
            <a:r>
              <a:rPr lang="en-GB" sz="2000" dirty="0">
                <a:solidFill>
                  <a:srgbClr val="FFC000"/>
                </a:solidFill>
              </a:rPr>
              <a:t> Seed loop (orange): sim mode = static </a:t>
            </a:r>
            <a:r>
              <a:rPr lang="en-GB" sz="2000" dirty="0" smtClean="0">
                <a:solidFill>
                  <a:srgbClr val="FFC000"/>
                </a:solidFill>
              </a:rPr>
              <a:t>mode</a:t>
            </a:r>
          </a:p>
          <a:p>
            <a:r>
              <a:rPr lang="en-GB" sz="2000" dirty="0">
                <a:solidFill>
                  <a:srgbClr val="00B0F0"/>
                </a:solidFill>
              </a:rPr>
              <a:t> Long-term loop (blue): sim mode = long term mode</a:t>
            </a:r>
          </a:p>
          <a:p>
            <a:r>
              <a:rPr lang="en-GB" sz="2000" dirty="0">
                <a:solidFill>
                  <a:srgbClr val="008000"/>
                </a:solidFill>
              </a:rPr>
              <a:t> Short-term loop (green): sim mode = short term mode</a:t>
            </a:r>
          </a:p>
        </p:txBody>
      </p:sp>
    </p:spTree>
    <p:extLst>
      <p:ext uri="{BB962C8B-B14F-4D97-AF65-F5344CB8AC3E}">
        <p14:creationId xmlns:p14="http://schemas.microsoft.com/office/powerpoint/2010/main" val="132367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III: Where is it going wrong?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5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51520" y="1582048"/>
            <a:ext cx="864096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/>
              <a:t>error: /</a:t>
            </a:r>
            <a:r>
              <a:rPr lang="en-GB" sz="1050" b="1" dirty="0" err="1"/>
              <a:t>afs</a:t>
            </a:r>
            <a:r>
              <a:rPr lang="en-GB" sz="1050" b="1" dirty="0"/>
              <a:t>/cern.ch/work/r/</a:t>
            </a:r>
            <a:r>
              <a:rPr lang="en-GB" sz="1050" b="1" dirty="0" err="1"/>
              <a:t>rbodenst</a:t>
            </a:r>
            <a:r>
              <a:rPr lang="en-GB" sz="1050" b="1" dirty="0"/>
              <a:t>/LINSIM/LinSim/scripts/ILC/</a:t>
            </a:r>
            <a:r>
              <a:rPr lang="en-GB" sz="1050" b="1" dirty="0" err="1"/>
              <a:t>create_element_indices.m</a:t>
            </a:r>
            <a:r>
              <a:rPr lang="en-GB" sz="1050" b="1" dirty="0"/>
              <a:t>: subscript indices must be either positive integers or </a:t>
            </a:r>
            <a:r>
              <a:rPr lang="en-GB" sz="1050" b="1" dirty="0" err="1"/>
              <a:t>logicals</a:t>
            </a:r>
            <a:endParaRPr lang="en-GB" sz="1050" b="1" dirty="0"/>
          </a:p>
          <a:p>
            <a:r>
              <a:rPr lang="en-GB" sz="1050" b="1" dirty="0"/>
              <a:t>error: called from:</a:t>
            </a:r>
          </a:p>
          <a:p>
            <a:r>
              <a:rPr lang="en-GB" sz="1050" b="1" dirty="0"/>
              <a:t>error:   /</a:t>
            </a:r>
            <a:r>
              <a:rPr lang="en-GB" sz="1050" b="1" dirty="0" err="1"/>
              <a:t>afs</a:t>
            </a:r>
            <a:r>
              <a:rPr lang="en-GB" sz="1050" b="1" dirty="0"/>
              <a:t>/cern.ch/work/r/</a:t>
            </a:r>
            <a:r>
              <a:rPr lang="en-GB" sz="1050" b="1" dirty="0" err="1"/>
              <a:t>rbodenst</a:t>
            </a:r>
            <a:r>
              <a:rPr lang="en-GB" sz="1050" b="1" dirty="0"/>
              <a:t>/LINSIM/LinSim/scripts/ILC/</a:t>
            </a:r>
            <a:r>
              <a:rPr lang="en-GB" sz="1050" b="1" dirty="0" err="1"/>
              <a:t>create_element_indices.m</a:t>
            </a:r>
            <a:r>
              <a:rPr lang="en-GB" sz="1050" b="1" dirty="0"/>
              <a:t> at line 27, column 9</a:t>
            </a:r>
          </a:p>
          <a:p>
            <a:r>
              <a:rPr lang="en-GB" sz="1050" b="1" dirty="0"/>
              <a:t>error:   /</a:t>
            </a:r>
            <a:r>
              <a:rPr lang="en-GB" sz="1050" b="1" dirty="0" err="1"/>
              <a:t>afs</a:t>
            </a:r>
            <a:r>
              <a:rPr lang="en-GB" sz="1050" b="1" dirty="0"/>
              <a:t>/cern.ch/work/r/</a:t>
            </a:r>
            <a:r>
              <a:rPr lang="en-GB" sz="1050" b="1" dirty="0" err="1"/>
              <a:t>rbodenst</a:t>
            </a:r>
            <a:r>
              <a:rPr lang="en-GB" sz="1050" b="1" dirty="0"/>
              <a:t>/LINSIM/LinSim/scripts/</a:t>
            </a:r>
            <a:r>
              <a:rPr lang="en-GB" sz="1050" b="1" dirty="0" err="1"/>
              <a:t>create_bpm_corr.m</a:t>
            </a:r>
            <a:r>
              <a:rPr lang="en-GB" sz="1050" b="1" dirty="0"/>
              <a:t> at line 20, column 1</a:t>
            </a:r>
          </a:p>
          <a:p>
            <a:r>
              <a:rPr lang="en-GB" sz="1050" b="1" dirty="0"/>
              <a:t>error:   /</a:t>
            </a:r>
            <a:r>
              <a:rPr lang="en-GB" sz="1050" b="1" dirty="0" err="1"/>
              <a:t>afs</a:t>
            </a:r>
            <a:r>
              <a:rPr lang="en-GB" sz="1050" b="1" dirty="0"/>
              <a:t>/cern.ch/work/r/</a:t>
            </a:r>
            <a:r>
              <a:rPr lang="en-GB" sz="1050" b="1" dirty="0" err="1"/>
              <a:t>rbodenst</a:t>
            </a:r>
            <a:r>
              <a:rPr lang="en-GB" sz="1050" b="1" dirty="0"/>
              <a:t>/LINSIM/LinSim/scripts/</a:t>
            </a:r>
            <a:r>
              <a:rPr lang="en-GB" sz="1050" b="1" dirty="0" err="1"/>
              <a:t>global_init.m</a:t>
            </a:r>
            <a:r>
              <a:rPr lang="en-GB" sz="1050" b="1" dirty="0"/>
              <a:t> at line 107, column 1</a:t>
            </a:r>
          </a:p>
          <a:p>
            <a:r>
              <a:rPr lang="en-GB" sz="1050" b="1" dirty="0"/>
              <a:t>error:   /</a:t>
            </a:r>
            <a:r>
              <a:rPr lang="en-GB" sz="1050" b="1" dirty="0" err="1"/>
              <a:t>tmp</a:t>
            </a:r>
            <a:r>
              <a:rPr lang="en-GB" sz="1050" b="1" dirty="0"/>
              <a:t>/</a:t>
            </a:r>
            <a:r>
              <a:rPr lang="en-GB" sz="1050" b="1" dirty="0" err="1"/>
              <a:t>rbodenst</a:t>
            </a:r>
            <a:r>
              <a:rPr lang="en-GB" sz="1050" b="1" dirty="0"/>
              <a:t>/</a:t>
            </a:r>
            <a:r>
              <a:rPr lang="en-GB" sz="1050" b="1" dirty="0" err="1"/>
              <a:t>placet-octave.tLvTOY</a:t>
            </a:r>
            <a:r>
              <a:rPr lang="en-GB" sz="1050" b="1" dirty="0"/>
              <a:t> at line 9, column -1</a:t>
            </a:r>
          </a:p>
          <a:p>
            <a:r>
              <a:rPr lang="en-GB" sz="1050" b="1" dirty="0"/>
              <a:t>constant</a:t>
            </a:r>
          </a:p>
          <a:p>
            <a:r>
              <a:rPr lang="en-GB" sz="1050" b="1" dirty="0"/>
              <a:t>    while executing</a:t>
            </a:r>
          </a:p>
          <a:p>
            <a:r>
              <a:rPr lang="en-GB" sz="1050" b="1" dirty="0"/>
              <a:t>"error constant "</a:t>
            </a:r>
          </a:p>
          <a:p>
            <a:r>
              <a:rPr lang="en-GB" sz="1050" b="1" dirty="0"/>
              <a:t>    (write trace on "</a:t>
            </a:r>
            <a:r>
              <a:rPr lang="en-GB" sz="1050" b="1" dirty="0" err="1"/>
              <a:t>emitt_axis</a:t>
            </a:r>
            <a:r>
              <a:rPr lang="en-GB" sz="1050" b="1" dirty="0"/>
              <a:t>")</a:t>
            </a:r>
          </a:p>
          <a:p>
            <a:r>
              <a:rPr lang="en-GB" sz="1050" b="1" dirty="0"/>
              <a:t>    invoked from within</a:t>
            </a:r>
          </a:p>
          <a:p>
            <a:r>
              <a:rPr lang="en-GB" sz="1050" b="1" dirty="0"/>
              <a:t>"Octave {</a:t>
            </a:r>
          </a:p>
          <a:p>
            <a:endParaRPr lang="en-GB" sz="1050" b="1" dirty="0"/>
          </a:p>
          <a:p>
            <a:r>
              <a:rPr lang="en-GB" sz="1050" b="1" dirty="0"/>
              <a:t>%%%%%%%%%%%%%%%%%%%%%%%%%%</a:t>
            </a:r>
          </a:p>
          <a:p>
            <a:r>
              <a:rPr lang="en-GB" sz="1050" b="1" dirty="0"/>
              <a:t>%% Global initialization </a:t>
            </a:r>
            <a:r>
              <a:rPr lang="en-GB" sz="1050" b="1" dirty="0" smtClean="0"/>
              <a:t>	                  %</a:t>
            </a:r>
            <a:endParaRPr lang="en-GB" sz="1050" b="1" dirty="0"/>
          </a:p>
          <a:p>
            <a:r>
              <a:rPr lang="en-GB" sz="1050" b="1" dirty="0"/>
              <a:t>%%%%%%%%%%%%%%%%%%%%%%%%%%</a:t>
            </a:r>
          </a:p>
          <a:p>
            <a:endParaRPr lang="en-GB" sz="1050" b="1" dirty="0"/>
          </a:p>
          <a:p>
            <a:r>
              <a:rPr lang="en-GB" sz="1050" b="1" dirty="0"/>
              <a:t>%%% load and calculate response matrices</a:t>
            </a:r>
          </a:p>
          <a:p>
            <a:r>
              <a:rPr lang="en-GB" sz="1050" b="1" dirty="0"/>
              <a:t>%%% calculate no..."</a:t>
            </a:r>
          </a:p>
          <a:p>
            <a:r>
              <a:rPr lang="en-GB" sz="1050" b="1" dirty="0"/>
              <a:t>    (file "</a:t>
            </a:r>
            <a:r>
              <a:rPr lang="en-GB" sz="1050" b="1" dirty="0" err="1"/>
              <a:t>run.tcl</a:t>
            </a:r>
            <a:r>
              <a:rPr lang="en-GB" sz="1050" b="1" dirty="0"/>
              <a:t>" line 14)</a:t>
            </a:r>
          </a:p>
          <a:p>
            <a:endParaRPr lang="en-GB" sz="1050" b="1" dirty="0"/>
          </a:p>
          <a:p>
            <a:r>
              <a:rPr lang="en-GB" sz="1050" b="1" dirty="0"/>
              <a:t>INFO           Thank you for using PLACET! Goodbye!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In short, here: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81810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18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What am I doing to fix it?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72360" y="1196752"/>
            <a:ext cx="85992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Going through the “inner workings” of LinSim to find missing files, or create them if necessary.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Working with </a:t>
            </a:r>
            <a:r>
              <a:rPr lang="en-GB" sz="2400" dirty="0" smtClean="0"/>
              <a:t>Jürgen Pfingstner when I get stuck…and I 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Jürgen is extremely busy at CERN, so response time is slower than it was with </a:t>
            </a:r>
            <a:r>
              <a:rPr lang="en-GB" sz="2400" dirty="0" err="1" smtClean="0"/>
              <a:t>Jochem</a:t>
            </a:r>
            <a:r>
              <a:rPr lang="en-GB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Currently comparing lattice files from CLIC and ILC in order to try to correct the problem.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Issue: the two IPFB systems appear to be set up differently.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CLIC has one IPFB corrector for both planes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ILC apparently has one for each plane.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Otherwise, I already have a working set of scripts!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6900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am I talking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First off, give a review over the Traditional Lattice tuning progress (ha!) and plans.</a:t>
            </a:r>
            <a:endParaRPr lang="en-GB" sz="2800" dirty="0" smtClean="0">
              <a:latin typeface="Calibri Light" panose="020F0302020204030204" pitchFamily="34" charset="0"/>
            </a:endParaRPr>
          </a:p>
          <a:p>
            <a:endParaRPr lang="en-GB" sz="2800" dirty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Then I’ll discuss a bit about LinSim itself.</a:t>
            </a:r>
            <a:endParaRPr lang="en-GB" sz="2800" dirty="0" smtClean="0">
              <a:latin typeface="Calibri Light" panose="020F0302020204030204" pitchFamily="34" charset="0"/>
            </a:endParaRP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Not too detailed, but a general overview.</a:t>
            </a:r>
            <a:endParaRPr lang="en-US" sz="2400" dirty="0" smtClean="0">
              <a:latin typeface="Calibri Light" panose="020F0302020204030204" pitchFamily="34" charset="0"/>
            </a:endParaRPr>
          </a:p>
          <a:p>
            <a:endParaRPr lang="en-US" sz="2800" dirty="0">
              <a:latin typeface="Calibri Light" panose="020F0302020204030204" pitchFamily="34" charset="0"/>
            </a:endParaRPr>
          </a:p>
          <a:p>
            <a:r>
              <a:rPr lang="en-US" sz="2800" dirty="0" smtClean="0">
                <a:latin typeface="Calibri Light" panose="020F0302020204030204" pitchFamily="34" charset="0"/>
              </a:rPr>
              <a:t>Finally, I’ll describe what’s happening with the ILC LinSim simulations.</a:t>
            </a:r>
            <a:endParaRPr lang="en-US" sz="28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Part I: Tuning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2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56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Just to reiterate, we target aberrations: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928992" cy="417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Also these: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7" y="1412776"/>
            <a:ext cx="8938966" cy="418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Also, as a reminder: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628650" y="1124744"/>
            <a:ext cx="7886700" cy="3263504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r>
              <a:rPr lang="en-GB" sz="2800" dirty="0" smtClean="0">
                <a:latin typeface="Calibri Light" panose="020F0302020204030204" pitchFamily="34" charset="0"/>
              </a:rPr>
              <a:t>Basically, you use a bit of mathematical wizardry on the response matrix to find various vectors that are orthogonal to each other</a:t>
            </a:r>
          </a:p>
          <a:p>
            <a:pPr marL="214313" indent="-214313">
              <a:buSzPct val="150000"/>
            </a:pPr>
            <a:r>
              <a:rPr lang="en-GB" sz="2800" dirty="0" smtClean="0">
                <a:latin typeface="Calibri Light" panose="020F0302020204030204" pitchFamily="34" charset="0"/>
              </a:rPr>
              <a:t>Three methods used, primarily</a:t>
            </a:r>
          </a:p>
          <a:p>
            <a:pPr marL="557213" lvl="1" indent="-214313">
              <a:buSzPct val="150000"/>
            </a:pPr>
            <a:r>
              <a:rPr lang="en-GB" dirty="0" smtClean="0">
                <a:latin typeface="Calibri Light" panose="020F0302020204030204" pitchFamily="34" charset="0"/>
              </a:rPr>
              <a:t> Least Squares (LSQ)</a:t>
            </a:r>
          </a:p>
          <a:p>
            <a:pPr marL="557213" lvl="1" indent="-214313">
              <a:buSzPct val="150000"/>
            </a:pPr>
            <a:r>
              <a:rPr lang="en-GB" dirty="0">
                <a:latin typeface="Calibri Light" panose="020F0302020204030204" pitchFamily="34" charset="0"/>
              </a:rPr>
              <a:t> </a:t>
            </a:r>
            <a:r>
              <a:rPr lang="en-GB" dirty="0" smtClean="0">
                <a:latin typeface="Calibri Light" panose="020F0302020204030204" pitchFamily="34" charset="0"/>
              </a:rPr>
              <a:t>Matrix Inversion (INV)</a:t>
            </a:r>
          </a:p>
          <a:p>
            <a:pPr marL="557213" lvl="1" indent="-214313">
              <a:buSzPct val="150000"/>
            </a:pPr>
            <a:r>
              <a:rPr lang="en-GB" dirty="0">
                <a:latin typeface="Calibri Light" panose="020F0302020204030204" pitchFamily="34" charset="0"/>
              </a:rPr>
              <a:t> </a:t>
            </a:r>
            <a:r>
              <a:rPr lang="en-GB" dirty="0" smtClean="0">
                <a:latin typeface="Calibri Light" panose="020F0302020204030204" pitchFamily="34" charset="0"/>
              </a:rPr>
              <a:t>Singular Value Decomposition (SVD)</a:t>
            </a:r>
            <a:endParaRPr lang="en-GB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800" dirty="0" smtClean="0">
                <a:latin typeface="Calibri Light" panose="020F0302020204030204" pitchFamily="34" charset="0"/>
              </a:rPr>
              <a:t>Each method ends up with different results, so all three have to be investigated and a method </a:t>
            </a:r>
            <a:r>
              <a:rPr lang="en-GB" sz="2800" dirty="0" smtClean="0">
                <a:latin typeface="Calibri Light" panose="020F0302020204030204" pitchFamily="34" charset="0"/>
              </a:rPr>
              <a:t>selected</a:t>
            </a:r>
            <a:endParaRPr lang="en-GB" sz="28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6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2711"/>
            <a:ext cx="6293031" cy="6768327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620687"/>
            <a:ext cx="2771800" cy="3268379"/>
          </a:xfrm>
        </p:spPr>
        <p:txBody>
          <a:bodyPr>
            <a:noAutofit/>
          </a:bodyPr>
          <a:lstStyle/>
          <a:p>
            <a:r>
              <a:rPr lang="en-GB" sz="2400" dirty="0"/>
              <a:t>Y</a:t>
            </a:r>
            <a:r>
              <a:rPr lang="en-GB" sz="2400" dirty="0" smtClean="0"/>
              <a:t>-Plane Linear </a:t>
            </a:r>
            <a:r>
              <a:rPr lang="en-GB" sz="2400" dirty="0" smtClean="0"/>
              <a:t>Knobs</a:t>
            </a:r>
            <a:br>
              <a:rPr lang="en-GB" sz="2400" dirty="0" smtClean="0"/>
            </a:br>
            <a:r>
              <a:rPr lang="en-GB" sz="2400" dirty="0" smtClean="0"/>
              <a:t>AKA</a:t>
            </a:r>
            <a:br>
              <a:rPr lang="en-GB" sz="2400" dirty="0" smtClean="0"/>
            </a:br>
            <a:r>
              <a:rPr lang="en-GB" sz="2400" dirty="0" smtClean="0"/>
              <a:t>Edu Knobs</a:t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These are for the Y plane, did similar for X. These are the SVD-based knobs.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364089" y="1124744"/>
            <a:ext cx="1257470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1"/>
                </a:solidFill>
              </a:rPr>
              <a:t>Singular Value 1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90" y="2508865"/>
            <a:ext cx="1257470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1"/>
                </a:solidFill>
              </a:rPr>
              <a:t>Singular Value 2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091" y="3789040"/>
            <a:ext cx="1257470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1"/>
                </a:solidFill>
              </a:rPr>
              <a:t>Singular Value 3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4092" y="5029807"/>
            <a:ext cx="125746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1"/>
                </a:solidFill>
              </a:rPr>
              <a:t>Singular Value 4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92" y="6525344"/>
            <a:ext cx="1257469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1"/>
                </a:solidFill>
              </a:rPr>
              <a:t>Singular Value 5</a:t>
            </a:r>
            <a:endParaRPr lang="en-GB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8532"/>
            <a:ext cx="8928992" cy="593480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44008" y="836712"/>
            <a:ext cx="4392488" cy="1296144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Nonlinear (2</a:t>
            </a:r>
            <a:r>
              <a:rPr lang="en-GB" sz="2400" baseline="30000" dirty="0" smtClean="0">
                <a:solidFill>
                  <a:schemeClr val="bg1"/>
                </a:solidFill>
              </a:rPr>
              <a:t>nd</a:t>
            </a:r>
            <a:r>
              <a:rPr lang="en-GB" sz="2400" dirty="0" smtClean="0">
                <a:solidFill>
                  <a:schemeClr val="bg1"/>
                </a:solidFill>
              </a:rPr>
              <a:t> Order) </a:t>
            </a:r>
            <a:r>
              <a:rPr lang="en-GB" sz="2400" dirty="0" smtClean="0">
                <a:solidFill>
                  <a:schemeClr val="bg1"/>
                </a:solidFill>
              </a:rPr>
              <a:t>Knobs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AKA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DKNS Knobs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86916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Skew Sextupoles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36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All that work, for no improvement.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73" y="1052736"/>
            <a:ext cx="8542854" cy="3796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573" y="4941168"/>
            <a:ext cx="85428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Turns out, we found a way to get small amounts of improvement.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By tuning the linear and DKNS knobs together, we found small but present improvements.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Should note that it took 22 iterations for the Local scheme to get to 102%.</a:t>
            </a:r>
            <a:endParaRPr lang="en-GB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99792" y="1052736"/>
            <a:ext cx="511256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Various Iteration 6s – Single Beam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0394" y="2564904"/>
            <a:ext cx="1257470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I5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9805" y="2879358"/>
            <a:ext cx="1257470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I5 Mesh Change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0394" y="3140968"/>
            <a:ext cx="1257470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chemeClr val="bg1"/>
                </a:solidFill>
              </a:rPr>
              <a:t>I5 Grid Change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37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1351</TotalTime>
  <Words>725</Words>
  <Application>Microsoft Office PowerPoint</Application>
  <PresentationFormat>On-screen Show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And the simulations show…TBD</vt:lpstr>
      <vt:lpstr>What am I talking about?</vt:lpstr>
      <vt:lpstr>Part I: Tuning Simulations</vt:lpstr>
      <vt:lpstr>Just to reiterate, we target aberrations:</vt:lpstr>
      <vt:lpstr>Also these:</vt:lpstr>
      <vt:lpstr>Also, as a reminder:</vt:lpstr>
      <vt:lpstr>Y-Plane Linear Knobs AKA Edu Knobs   These are for the Y plane, did similar for X. These are the SVD-based knobs.</vt:lpstr>
      <vt:lpstr>Nonlinear (2nd Order) Knobs AKA DKNS Knobs</vt:lpstr>
      <vt:lpstr>All that work, for no improvement.</vt:lpstr>
      <vt:lpstr>Experimenting for I7</vt:lpstr>
      <vt:lpstr>And again for I8…</vt:lpstr>
      <vt:lpstr>Part II: Understanding LinSim…ish</vt:lpstr>
      <vt:lpstr>Framework for PLACET and GUINEA-PIG</vt:lpstr>
      <vt:lpstr>Framework for PLACET and GUINEA-PIG</vt:lpstr>
      <vt:lpstr>Framework for PLACET and GUINEA-PIG</vt:lpstr>
      <vt:lpstr>Part III: Where is it going wrong?</vt:lpstr>
      <vt:lpstr>In short, here:</vt:lpstr>
      <vt:lpstr>What am I doing to fix it?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75</cp:revision>
  <dcterms:created xsi:type="dcterms:W3CDTF">2015-08-19T18:02:40Z</dcterms:created>
  <dcterms:modified xsi:type="dcterms:W3CDTF">2016-09-15T16:17:47Z</dcterms:modified>
</cp:coreProperties>
</file>