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1"/>
  </p:notesMasterIdLst>
  <p:sldIdLst>
    <p:sldId id="263" r:id="rId2"/>
    <p:sldId id="266" r:id="rId3"/>
    <p:sldId id="271" r:id="rId4"/>
    <p:sldId id="267" r:id="rId5"/>
    <p:sldId id="270" r:id="rId6"/>
    <p:sldId id="286" r:id="rId7"/>
    <p:sldId id="268" r:id="rId8"/>
    <p:sldId id="269" r:id="rId9"/>
    <p:sldId id="272" r:id="rId10"/>
    <p:sldId id="276" r:id="rId11"/>
    <p:sldId id="274" r:id="rId12"/>
    <p:sldId id="278" r:id="rId13"/>
    <p:sldId id="277" r:id="rId14"/>
    <p:sldId id="283" r:id="rId15"/>
    <p:sldId id="289" r:id="rId16"/>
    <p:sldId id="290" r:id="rId17"/>
    <p:sldId id="284" r:id="rId18"/>
    <p:sldId id="288" r:id="rId19"/>
    <p:sldId id="285" r:id="rId20"/>
  </p:sldIdLst>
  <p:sldSz cx="9144000" cy="6858000" type="screen4x3"/>
  <p:notesSz cx="6794500" cy="9906000"/>
  <p:defaultTextStyle>
    <a:defPPr>
      <a:defRPr lang="en-GB"/>
    </a:defPPr>
    <a:lvl1pPr algn="l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264C"/>
    <a:srgbClr val="FFFFFF"/>
    <a:srgbClr val="9C9E9F"/>
    <a:srgbClr val="DDDDDD"/>
    <a:srgbClr val="00A5EB"/>
    <a:srgbClr val="FFCC00"/>
    <a:srgbClr val="FF00FF"/>
    <a:srgbClr val="FFFF00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136" autoAdjust="0"/>
    <p:restoredTop sz="94774" autoAdjust="0"/>
  </p:normalViewPr>
  <p:slideViewPr>
    <p:cSldViewPr snapToGrid="0">
      <p:cViewPr varScale="1">
        <p:scale>
          <a:sx n="117" d="100"/>
          <a:sy n="117" d="100"/>
        </p:scale>
        <p:origin x="-1752" y="-102"/>
      </p:cViewPr>
      <p:guideLst>
        <p:guide orient="horz" pos="3816"/>
        <p:guide orient="horz" pos="167"/>
        <p:guide orient="horz" pos="616"/>
        <p:guide orient="horz" pos="2672"/>
        <p:guide orient="horz" pos="1165"/>
        <p:guide pos="5551"/>
        <p:guide pos="1551"/>
        <p:guide pos="4178"/>
        <p:guide pos="2927"/>
        <p:guide pos="2809"/>
        <p:guide pos="178"/>
        <p:guide pos="4299"/>
        <p:guide pos="1435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76" d="100"/>
          <a:sy n="76" d="100"/>
        </p:scale>
        <p:origin x="-2130" y="-96"/>
      </p:cViewPr>
      <p:guideLst>
        <p:guide orient="horz" pos="3120"/>
        <p:guide pos="214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4813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endParaRPr lang="en-GB"/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8100" y="0"/>
            <a:ext cx="2944813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endParaRPr lang="en-GB"/>
          </a:p>
        </p:txBody>
      </p:sp>
      <p:sp>
        <p:nvSpPr>
          <p:cNvPr id="2150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20750" y="742950"/>
            <a:ext cx="4953000" cy="37147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2150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05350"/>
            <a:ext cx="5435600" cy="4457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Textmasterformate durch Klicken bearbeiten</a:t>
            </a:r>
          </a:p>
          <a:p>
            <a:pPr lvl="1"/>
            <a:r>
              <a:rPr lang="en-GB" smtClean="0"/>
              <a:t>Zweite Ebene</a:t>
            </a:r>
          </a:p>
          <a:p>
            <a:pPr lvl="2"/>
            <a:r>
              <a:rPr lang="en-GB" smtClean="0"/>
              <a:t>Dritte Ebene</a:t>
            </a:r>
          </a:p>
          <a:p>
            <a:pPr lvl="3"/>
            <a:r>
              <a:rPr lang="en-GB" smtClean="0"/>
              <a:t>Vierte Ebene</a:t>
            </a:r>
          </a:p>
          <a:p>
            <a:pPr lvl="4"/>
            <a:r>
              <a:rPr lang="en-GB" smtClean="0"/>
              <a:t>Fünfte Ebene</a:t>
            </a:r>
          </a:p>
        </p:txBody>
      </p:sp>
      <p:sp>
        <p:nvSpPr>
          <p:cNvPr id="2151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09113"/>
            <a:ext cx="2944813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endParaRPr lang="en-GB"/>
          </a:p>
        </p:txBody>
      </p:sp>
      <p:sp>
        <p:nvSpPr>
          <p:cNvPr id="2151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8100" y="9409113"/>
            <a:ext cx="2944813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4736858A-39C2-4BA9-B2EA-2EBB3C5D7C04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5903430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2434" name="Rectangle 2"/>
          <p:cNvSpPr>
            <a:spLocks noChangeArrowheads="1"/>
          </p:cNvSpPr>
          <p:nvPr/>
        </p:nvSpPr>
        <p:spPr bwMode="auto">
          <a:xfrm>
            <a:off x="0" y="0"/>
            <a:ext cx="9144000" cy="1254125"/>
          </a:xfrm>
          <a:prstGeom prst="rect">
            <a:avLst/>
          </a:prstGeom>
          <a:solidFill>
            <a:srgbClr val="00A6E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40243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92100" y="1363663"/>
            <a:ext cx="8520113" cy="485775"/>
          </a:xfrm>
        </p:spPr>
        <p:txBody>
          <a:bodyPr/>
          <a:lstStyle>
            <a:lvl1pPr marL="0" indent="0">
              <a:buFont typeface="Arial Black" pitchFamily="34" charset="0"/>
              <a:buNone/>
              <a:defRPr b="1">
                <a:solidFill>
                  <a:srgbClr val="F28E00"/>
                </a:solidFill>
              </a:defRPr>
            </a:lvl1pPr>
          </a:lstStyle>
          <a:p>
            <a:pPr lvl="0"/>
            <a:r>
              <a:rPr lang="en-US" noProof="0" smtClean="0"/>
              <a:t>Click to edit Master subtitle style</a:t>
            </a:r>
            <a:endParaRPr lang="en-GB" noProof="0" smtClean="0"/>
          </a:p>
        </p:txBody>
      </p:sp>
      <p:sp>
        <p:nvSpPr>
          <p:cNvPr id="402436" name="Rectangle 4"/>
          <p:cNvSpPr>
            <a:spLocks noGrp="1" noChangeArrowheads="1"/>
          </p:cNvSpPr>
          <p:nvPr>
            <p:ph type="ctrTitle" sz="quarter"/>
          </p:nvPr>
        </p:nvSpPr>
        <p:spPr>
          <a:xfrm>
            <a:off x="282575" y="0"/>
            <a:ext cx="8520113" cy="1266825"/>
          </a:xfrm>
        </p:spPr>
        <p:txBody>
          <a:bodyPr anchor="b"/>
          <a:lstStyle>
            <a:lvl1pPr>
              <a:lnSpc>
                <a:spcPct val="80000"/>
              </a:lnSpc>
              <a:defRPr sz="4000"/>
            </a:lvl1pPr>
          </a:lstStyle>
          <a:p>
            <a:pPr lvl="0"/>
            <a:r>
              <a:rPr lang="en-US" noProof="0" smtClean="0"/>
              <a:t>Click to edit Master title style</a:t>
            </a:r>
            <a:endParaRPr lang="en-GB" noProof="0" smtClean="0"/>
          </a:p>
        </p:txBody>
      </p:sp>
      <p:pic>
        <p:nvPicPr>
          <p:cNvPr id="402441" name="Picture 9" descr="DESY-Logo-cyan-RGB_ger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554" t="-4523" r="-13409"/>
          <a:stretch>
            <a:fillRect/>
          </a:stretch>
        </p:blipFill>
        <p:spPr bwMode="auto">
          <a:xfrm>
            <a:off x="7794625" y="5684838"/>
            <a:ext cx="1149350" cy="1027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02448" name="Text Box 16"/>
          <p:cNvSpPr txBox="1">
            <a:spLocks noChangeArrowheads="1"/>
          </p:cNvSpPr>
          <p:nvPr userDrawn="1"/>
        </p:nvSpPr>
        <p:spPr bwMode="auto">
          <a:xfrm>
            <a:off x="2003425" y="2481263"/>
            <a:ext cx="2855913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de-DE"/>
          </a:p>
        </p:txBody>
      </p:sp>
      <p:pic>
        <p:nvPicPr>
          <p:cNvPr id="402453" name="Picture 21" descr="HG_LOGO_70_ENG_K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2425" y="5949950"/>
            <a:ext cx="1473200" cy="598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494094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80200" y="103188"/>
            <a:ext cx="2132013" cy="56673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282575" y="103188"/>
            <a:ext cx="6245225" cy="56673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427927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743400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2836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282575" y="977900"/>
            <a:ext cx="4183063" cy="47926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18038" y="977900"/>
            <a:ext cx="4184650" cy="47926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176223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233893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905922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01806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632764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605965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1410" name="Rectangle 2"/>
          <p:cNvSpPr>
            <a:spLocks noChangeArrowheads="1"/>
          </p:cNvSpPr>
          <p:nvPr/>
        </p:nvSpPr>
        <p:spPr bwMode="auto">
          <a:xfrm>
            <a:off x="0" y="0"/>
            <a:ext cx="9144000" cy="744538"/>
          </a:xfrm>
          <a:prstGeom prst="rect">
            <a:avLst/>
          </a:prstGeom>
          <a:solidFill>
            <a:srgbClr val="00A6E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40141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82575" y="977900"/>
            <a:ext cx="8520113" cy="4792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Textmasterformate durch Klicken bearbeiten</a:t>
            </a:r>
          </a:p>
          <a:p>
            <a:pPr lvl="1"/>
            <a:r>
              <a:rPr lang="en-GB" smtClean="0"/>
              <a:t>Zweite Ebene</a:t>
            </a:r>
          </a:p>
        </p:txBody>
      </p:sp>
      <p:sp>
        <p:nvSpPr>
          <p:cNvPr id="401412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292100" y="103188"/>
            <a:ext cx="8520113" cy="544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Titelmasterformat durch Klicken bearbeiten</a:t>
            </a:r>
          </a:p>
        </p:txBody>
      </p:sp>
      <p:sp>
        <p:nvSpPr>
          <p:cNvPr id="401413" name="Rectangle 5"/>
          <p:cNvSpPr>
            <a:spLocks noChangeArrowheads="1"/>
          </p:cNvSpPr>
          <p:nvPr/>
        </p:nvSpPr>
        <p:spPr bwMode="auto">
          <a:xfrm>
            <a:off x="282575" y="6280150"/>
            <a:ext cx="7593013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Ins="0" anchor="ctr"/>
          <a:lstStyle/>
          <a:p>
            <a:pPr algn="r" eaLnBrk="1" hangingPunct="1"/>
            <a:r>
              <a:rPr lang="en-GB" sz="900" b="1" dirty="0" smtClean="0">
                <a:solidFill>
                  <a:schemeClr val="bg2"/>
                </a:solidFill>
              </a:rPr>
              <a:t>Wolf-Dietrich M</a:t>
            </a:r>
            <a:r>
              <a:rPr lang="de-DE" sz="900" b="1" dirty="0" err="1" smtClean="0">
                <a:solidFill>
                  <a:schemeClr val="bg2"/>
                </a:solidFill>
              </a:rPr>
              <a:t>öller</a:t>
            </a:r>
            <a:r>
              <a:rPr lang="de-DE" sz="900" b="1" dirty="0" smtClean="0">
                <a:solidFill>
                  <a:schemeClr val="bg2"/>
                </a:solidFill>
              </a:rPr>
              <a:t> </a:t>
            </a:r>
            <a:r>
              <a:rPr lang="en-GB" sz="900" dirty="0" smtClean="0">
                <a:solidFill>
                  <a:schemeClr val="bg2"/>
                </a:solidFill>
              </a:rPr>
              <a:t>|  SC RF R&amp;D Plans at DESY |  4-9 December 2016 |  </a:t>
            </a:r>
            <a:r>
              <a:rPr lang="en-GB" sz="900" b="1" dirty="0">
                <a:solidFill>
                  <a:schemeClr val="bg2"/>
                </a:solidFill>
              </a:rPr>
              <a:t>Page </a:t>
            </a:r>
            <a:fld id="{ABA098E9-E6EE-44BF-9612-6777A6DF1330}" type="slidenum">
              <a:rPr lang="en-GB" sz="900" b="1">
                <a:solidFill>
                  <a:schemeClr val="bg2"/>
                </a:solidFill>
              </a:rPr>
              <a:pPr algn="r" eaLnBrk="1" hangingPunct="1"/>
              <a:t>‹#›</a:t>
            </a:fld>
            <a:endParaRPr lang="en-GB" sz="900" b="1" dirty="0">
              <a:solidFill>
                <a:schemeClr val="bg2"/>
              </a:solidFill>
            </a:endParaRPr>
          </a:p>
        </p:txBody>
      </p:sp>
      <p:pic>
        <p:nvPicPr>
          <p:cNvPr id="401418" name="Picture 10" descr="DESY-Logo-cyan-RGB_ger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9424" t="-7854" r="-18587" b="-12566"/>
          <a:stretch>
            <a:fillRect/>
          </a:stretch>
        </p:blipFill>
        <p:spPr bwMode="auto">
          <a:xfrm>
            <a:off x="8035925" y="6099175"/>
            <a:ext cx="776288" cy="730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9pPr>
    </p:titleStyle>
    <p:bodyStyle>
      <a:lvl1pPr marL="265113" indent="-265113" algn="l" rtl="0" eaLnBrk="1" fontAlgn="base" hangingPunct="1">
        <a:spcBef>
          <a:spcPct val="0"/>
        </a:spcBef>
        <a:spcAft>
          <a:spcPct val="50000"/>
        </a:spcAft>
        <a:buClr>
          <a:srgbClr val="F28E00"/>
        </a:buClr>
        <a:buFont typeface="Arial Black" pitchFamily="34" charset="0"/>
        <a:buChar char="&gt;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628650" indent="-184150" algn="l" rtl="0" eaLnBrk="1" fontAlgn="base" hangingPunct="1">
        <a:spcBef>
          <a:spcPct val="0"/>
        </a:spcBef>
        <a:spcAft>
          <a:spcPct val="50000"/>
        </a:spcAft>
        <a:buClr>
          <a:schemeClr val="bg2"/>
        </a:buClr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2pPr>
      <a:lvl3pPr marL="1236663" indent="-228600" algn="l" rtl="0" eaLnBrk="1" fontAlgn="base" hangingPunct="1">
        <a:spcBef>
          <a:spcPct val="0"/>
        </a:spcBef>
        <a:spcAft>
          <a:spcPct val="0"/>
        </a:spcAft>
        <a:buClr>
          <a:srgbClr val="FF9900"/>
        </a:buClr>
        <a:buFont typeface="Arial Black" pitchFamily="34" charset="0"/>
        <a:defRPr sz="1200">
          <a:solidFill>
            <a:schemeClr val="tx1"/>
          </a:solidFill>
          <a:latin typeface="+mn-lt"/>
        </a:defRPr>
      </a:lvl3pPr>
      <a:lvl4pPr marL="1644650" indent="-228600" algn="l" rtl="0" eaLnBrk="1" fontAlgn="base" hangingPunct="1">
        <a:spcBef>
          <a:spcPct val="0"/>
        </a:spcBef>
        <a:spcAft>
          <a:spcPct val="0"/>
        </a:spcAft>
        <a:buFont typeface="Wingdings" pitchFamily="2" charset="2"/>
        <a:buChar char="§"/>
        <a:defRPr sz="14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7" Type="http://schemas.openxmlformats.org/officeDocument/2006/relationships/image" Target="../media/image34.png"/><Relationship Id="rId2" Type="http://schemas.openxmlformats.org/officeDocument/2006/relationships/image" Target="../media/image29.w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png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8.jpeg"/><Relationship Id="rId4" Type="http://schemas.openxmlformats.org/officeDocument/2006/relationships/image" Target="../media/image37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tiff"/><Relationship Id="rId2" Type="http://schemas.openxmlformats.org/officeDocument/2006/relationships/image" Target="../media/image39.tif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3.tiff"/><Relationship Id="rId5" Type="http://schemas.openxmlformats.org/officeDocument/2006/relationships/image" Target="../media/image42.tiff"/><Relationship Id="rId4" Type="http://schemas.openxmlformats.org/officeDocument/2006/relationships/image" Target="../media/image41.tiff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373" name="Rectangle 29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 smtClean="0"/>
              <a:t>SC RF R&amp;D Plans at DESY</a:t>
            </a:r>
            <a:endParaRPr lang="de-DE" dirty="0"/>
          </a:p>
        </p:txBody>
      </p:sp>
      <p:sp>
        <p:nvSpPr>
          <p:cNvPr id="185379" name="Text Box 35"/>
          <p:cNvSpPr txBox="1">
            <a:spLocks noChangeArrowheads="1"/>
          </p:cNvSpPr>
          <p:nvPr/>
        </p:nvSpPr>
        <p:spPr bwMode="auto">
          <a:xfrm>
            <a:off x="4159770" y="4356100"/>
            <a:ext cx="4856814" cy="13234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de-DE" dirty="0" smtClean="0">
                <a:solidFill>
                  <a:srgbClr val="00A5EB"/>
                </a:solidFill>
              </a:rPr>
              <a:t>Wolf –Dietrich Möller</a:t>
            </a:r>
            <a:endParaRPr lang="de-DE" dirty="0">
              <a:solidFill>
                <a:srgbClr val="00A5EB"/>
              </a:solidFill>
            </a:endParaRPr>
          </a:p>
          <a:p>
            <a:endParaRPr lang="en-US" dirty="0"/>
          </a:p>
          <a:p>
            <a:r>
              <a:rPr lang="en-US" dirty="0"/>
              <a:t>International Workshop on Future Linear Colliders </a:t>
            </a:r>
            <a:endParaRPr lang="en-US" dirty="0" smtClean="0"/>
          </a:p>
          <a:p>
            <a:r>
              <a:rPr lang="de-DE" dirty="0"/>
              <a:t>4-9 </a:t>
            </a:r>
            <a:r>
              <a:rPr lang="de-DE" dirty="0" err="1"/>
              <a:t>December</a:t>
            </a:r>
            <a:r>
              <a:rPr lang="de-DE" dirty="0"/>
              <a:t> 2016</a:t>
            </a:r>
          </a:p>
          <a:p>
            <a:r>
              <a:rPr lang="de-DE" dirty="0" err="1"/>
              <a:t>Aiina</a:t>
            </a:r>
            <a:r>
              <a:rPr lang="de-DE" dirty="0"/>
              <a:t> Center &amp; MALIOS in Morioka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2100" y="181156"/>
            <a:ext cx="8520113" cy="544512"/>
          </a:xfrm>
        </p:spPr>
        <p:txBody>
          <a:bodyPr/>
          <a:lstStyle/>
          <a:p>
            <a:r>
              <a:rPr lang="en-US" dirty="0"/>
              <a:t>FLASH CW and XFEL CW, module tests</a:t>
            </a: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242740" y="2276492"/>
            <a:ext cx="1423027" cy="1015663"/>
          </a:xfrm>
          <a:prstGeom prst="rect">
            <a:avLst/>
          </a:prstGeom>
        </p:spPr>
        <p:txBody>
          <a:bodyPr vert="horz" wrap="square" lIns="91440" tIns="45720" rIns="91440" bIns="45720" rtlCol="0" anchor="t" anchorCtr="0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  <a:t>&lt;Qo&gt; summary 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  <a:t>for 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  <a:t>XM-3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 pitchFamily="34" charset="0"/>
              <a:ea typeface="+mn-ea"/>
              <a:cs typeface="Calibri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273857" y="6026634"/>
            <a:ext cx="1813317" cy="33855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Jacek Sekutowicz</a:t>
            </a:r>
            <a:endParaRPr lang="en-US" dirty="0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6649" y="2396988"/>
            <a:ext cx="7145301" cy="13862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6649" y="4157029"/>
            <a:ext cx="7152389" cy="15984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TextBox 16"/>
          <p:cNvSpPr txBox="1"/>
          <p:nvPr/>
        </p:nvSpPr>
        <p:spPr>
          <a:xfrm>
            <a:off x="242740" y="4147551"/>
            <a:ext cx="142302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&lt;</a:t>
            </a:r>
            <a:r>
              <a:rPr lang="en-US" sz="20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Qo</a:t>
            </a:r>
            <a:r>
              <a:rPr lang="en-US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&gt; summary for XM4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729561" y="5755439"/>
            <a:ext cx="2904962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 smtClean="0"/>
              <a:t>FCD = fast cool down, SCD = slow cool down</a:t>
            </a:r>
            <a:endParaRPr lang="en-US" sz="1050" dirty="0"/>
          </a:p>
        </p:txBody>
      </p:sp>
      <p:sp>
        <p:nvSpPr>
          <p:cNvPr id="18" name="Title 1"/>
          <p:cNvSpPr txBox="1">
            <a:spLocks/>
          </p:cNvSpPr>
          <p:nvPr/>
        </p:nvSpPr>
        <p:spPr>
          <a:xfrm>
            <a:off x="299445" y="833127"/>
            <a:ext cx="8844555" cy="1323439"/>
          </a:xfrm>
          <a:prstGeom prst="rect">
            <a:avLst/>
          </a:prstGeom>
        </p:spPr>
        <p:txBody>
          <a:bodyPr vert="horz" wrap="square" lIns="91440" tIns="45720" rIns="91440" bIns="45720" rtlCol="0" anchor="t" anchorCtr="0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  <a:t>&lt;</a:t>
            </a:r>
            <a:r>
              <a:rPr kumimoji="0" lang="en-US" sz="2000" b="0" i="0" u="none" strike="noStrike" kern="1200" cap="none" spc="0" normalizeH="0" baseline="0" noProof="0" dirty="0" err="1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  <a:t>Qo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  <a:t>&gt; summary for</a:t>
            </a:r>
            <a:r>
              <a:rPr kumimoji="0" lang="en-US" sz="2000" b="0" i="0" u="none" strike="noStrike" kern="1200" cap="none" spc="0" normalizeH="0" noProof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  <a:t> fast and slow cool </a:t>
            </a:r>
            <a:r>
              <a:rPr kumimoji="0" lang="en-US" sz="2000" b="0" i="0" u="none" strike="noStrike" kern="1200" cap="none" spc="0" normalizeH="0" noProof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  <a:t>down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2000" baseline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cs typeface="Calibri" pitchFamily="34" charset="0"/>
            </a:endParaRP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noProof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  <a:t>On both modules and for different temperatures the slow cool down leads to lower </a:t>
            </a:r>
            <a:r>
              <a:rPr kumimoji="0" lang="en-US" sz="2000" b="0" i="0" u="none" strike="noStrike" kern="1200" cap="none" spc="0" normalizeH="0" noProof="0" dirty="0" err="1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  <a:t>Qo</a:t>
            </a:r>
            <a:r>
              <a:rPr kumimoji="0" lang="en-US" sz="2000" b="0" i="0" u="none" strike="noStrike" kern="1200" cap="none" spc="0" normalizeH="0" noProof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  <a:t> values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 pitchFamily="34" charset="0"/>
              <a:ea typeface="+mn-ea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53921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FLASH CW and XFEL CW, module tests</a:t>
            </a: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125667" y="765595"/>
            <a:ext cx="8928992" cy="461665"/>
          </a:xfrm>
          <a:prstGeom prst="rect">
            <a:avLst/>
          </a:prstGeom>
        </p:spPr>
        <p:txBody>
          <a:bodyPr vert="horz" wrap="square" lIns="91440" tIns="45720" rIns="91440" bIns="45720" rtlCol="0" anchor="t" anchorCtr="0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  <a:t>Summary of LG and FG cavities tests in all 3 operation modes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 pitchFamily="34" charset="0"/>
              <a:ea typeface="+mn-ea"/>
              <a:cs typeface="Calibri" pitchFamily="34" charset="0"/>
            </a:endParaRPr>
          </a:p>
        </p:txBody>
      </p:sp>
      <p:pic>
        <p:nvPicPr>
          <p:cNvPr id="5" name="tabl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4346" y="1806681"/>
            <a:ext cx="7992886" cy="1656184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290543" y="1314641"/>
            <a:ext cx="4302332" cy="46166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  <a:t>Demonstrated 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  <a:t>average Gradients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Arial"/>
              <a:ea typeface="+mn-ea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59814" y="3346166"/>
            <a:ext cx="6274025" cy="400110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  <a:t>*limit was set at that time for dissipated</a:t>
            </a:r>
            <a:r>
              <a:rPr kumimoji="0" lang="en-US" sz="2000" b="0" i="0" u="none" strike="noStrike" kern="1200" cap="none" spc="0" normalizeH="0" noProof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  <a:t> heat load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  <a:t> to 16W.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Arial"/>
              <a:ea typeface="+mn-ea"/>
            </a:endParaRPr>
          </a:p>
        </p:txBody>
      </p:sp>
      <p:pic>
        <p:nvPicPr>
          <p:cNvPr id="8" name="table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9814" y="4555001"/>
            <a:ext cx="7957417" cy="1568268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184734" y="4074809"/>
            <a:ext cx="7853497" cy="46166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  <a:t>Demonstrated Qo in long pulse /</a:t>
            </a:r>
            <a:r>
              <a:rPr kumimoji="0" lang="en-US" sz="2400" b="0" i="0" u="none" strike="noStrike" kern="1200" cap="none" spc="0" normalizeH="0" baseline="0" noProof="0" dirty="0" err="1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  <a:t>cw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  <a:t> operation at </a:t>
            </a: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  <a:t>2K 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  <a:t>and </a:t>
            </a: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  <a:t>1.8K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Arial"/>
              <a:ea typeface="+mn-ea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091061" y="1237802"/>
            <a:ext cx="1813317" cy="33855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Jacek Sekutowicz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4657061" y="1950146"/>
            <a:ext cx="1141227" cy="307777"/>
          </a:xfrm>
          <a:prstGeom prst="rect">
            <a:avLst/>
          </a:prstGeom>
          <a:solidFill>
            <a:srgbClr val="00264C"/>
          </a:solidFill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s</a:t>
            </a:r>
            <a:r>
              <a:rPr lang="en-US" sz="1400" dirty="0" smtClean="0">
                <a:solidFill>
                  <a:schemeClr val="bg1"/>
                </a:solidFill>
              </a:rPr>
              <a:t>hort pulse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922332" y="1948657"/>
            <a:ext cx="1141227" cy="307777"/>
          </a:xfrm>
          <a:prstGeom prst="rect">
            <a:avLst/>
          </a:prstGeom>
          <a:solidFill>
            <a:srgbClr val="00264C"/>
          </a:solidFill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l</a:t>
            </a:r>
            <a:r>
              <a:rPr lang="en-US" sz="1400" dirty="0" smtClean="0">
                <a:solidFill>
                  <a:schemeClr val="bg1"/>
                </a:solidFill>
              </a:rPr>
              <a:t>ong pulse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523457" y="4674136"/>
            <a:ext cx="1141227" cy="307777"/>
          </a:xfrm>
          <a:prstGeom prst="rect">
            <a:avLst/>
          </a:prstGeom>
          <a:solidFill>
            <a:srgbClr val="00264C"/>
          </a:solidFill>
          <a:ln>
            <a:solidFill>
              <a:srgbClr val="00264C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l</a:t>
            </a:r>
            <a:r>
              <a:rPr lang="en-US" sz="1400" dirty="0" smtClean="0">
                <a:solidFill>
                  <a:schemeClr val="bg1"/>
                </a:solidFill>
              </a:rPr>
              <a:t>ong pulse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59814" y="6030310"/>
            <a:ext cx="220925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LG = large grain, FG = fine grain</a:t>
            </a:r>
            <a:endParaRPr lang="en-US" sz="1100" dirty="0"/>
          </a:p>
        </p:txBody>
      </p:sp>
    </p:spTree>
    <p:extLst>
      <p:ext uri="{BB962C8B-B14F-4D97-AF65-F5344CB8AC3E}">
        <p14:creationId xmlns:p14="http://schemas.microsoft.com/office/powerpoint/2010/main" val="222434399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FLASH CW and XFEL CW, </a:t>
            </a:r>
            <a:r>
              <a:rPr lang="en-US" dirty="0" smtClean="0"/>
              <a:t>SRF Gun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71600" y="874728"/>
            <a:ext cx="886489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sz="2000" b="1" dirty="0" smtClean="0">
                <a:latin typeface="Calibri" panose="020F0502020204030204" pitchFamily="34" charset="0"/>
              </a:rPr>
              <a:t>The 1.5-cell  gun cavity prototype was built at TJNAF</a:t>
            </a:r>
            <a:r>
              <a:rPr lang="en-GB" sz="2000" b="1" dirty="0">
                <a:latin typeface="Calibri" panose="020F0502020204030204" pitchFamily="34" charset="0"/>
              </a:rPr>
              <a:t>. The present plug version has very effective cooling of the </a:t>
            </a:r>
            <a:r>
              <a:rPr lang="en-GB" sz="2000" b="1" dirty="0" smtClean="0">
                <a:latin typeface="Calibri" panose="020F0502020204030204" pitchFamily="34" charset="0"/>
              </a:rPr>
              <a:t>cathode. 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084" t="1" r="23011" b="47416"/>
          <a:stretch/>
        </p:blipFill>
        <p:spPr>
          <a:xfrm rot="5400000">
            <a:off x="796277" y="1078434"/>
            <a:ext cx="2710908" cy="388261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262" r="5494" b="28399"/>
          <a:stretch/>
        </p:blipFill>
        <p:spPr>
          <a:xfrm>
            <a:off x="4223431" y="1664287"/>
            <a:ext cx="2453795" cy="1799084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Rectangle 6"/>
          <p:cNvSpPr/>
          <p:nvPr/>
        </p:nvSpPr>
        <p:spPr>
          <a:xfrm>
            <a:off x="4223431" y="3627347"/>
            <a:ext cx="287302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sz="1800" dirty="0" smtClean="0">
                <a:latin typeface="Calibri" panose="020F0502020204030204" pitchFamily="34" charset="0"/>
              </a:rPr>
              <a:t>Plug with LHe channels </a:t>
            </a:r>
            <a:endParaRPr lang="en-GB" sz="1800" dirty="0">
              <a:latin typeface="Calibri" panose="020F0502020204030204" pitchFamily="34" charset="0"/>
            </a:endParaRPr>
          </a:p>
        </p:txBody>
      </p:sp>
      <p:sp>
        <p:nvSpPr>
          <p:cNvPr id="8" name="Line 36"/>
          <p:cNvSpPr>
            <a:spLocks noChangeShapeType="1"/>
          </p:cNvSpPr>
          <p:nvPr/>
        </p:nvSpPr>
        <p:spPr bwMode="auto">
          <a:xfrm flipH="1" flipV="1">
            <a:off x="6755091" y="2879786"/>
            <a:ext cx="23195" cy="1125095"/>
          </a:xfrm>
          <a:prstGeom prst="line">
            <a:avLst/>
          </a:prstGeom>
          <a:noFill/>
          <a:ln w="38100">
            <a:solidFill>
              <a:srgbClr val="FFFFFF"/>
            </a:solidFill>
            <a:prstDash val="solid"/>
            <a:round/>
            <a:headEnd/>
            <a:tailEnd type="triangl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b="0" i="1" u="none" strike="noStrike" kern="0" cap="none" spc="0" normalizeH="0" baseline="0" noProof="0" smtClean="0">
              <a:ln>
                <a:noFill/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00" t="6732" r="13970" b="3725"/>
          <a:stretch/>
        </p:blipFill>
        <p:spPr>
          <a:xfrm>
            <a:off x="5052937" y="4021448"/>
            <a:ext cx="1725349" cy="1754815"/>
          </a:xfrm>
          <a:prstGeom prst="rect">
            <a:avLst/>
          </a:prstGeom>
        </p:spPr>
      </p:pic>
      <p:sp>
        <p:nvSpPr>
          <p:cNvPr id="10" name="Line 36"/>
          <p:cNvSpPr>
            <a:spLocks noChangeShapeType="1"/>
          </p:cNvSpPr>
          <p:nvPr/>
        </p:nvSpPr>
        <p:spPr bwMode="auto">
          <a:xfrm flipH="1">
            <a:off x="6769637" y="4833564"/>
            <a:ext cx="1008113" cy="655386"/>
          </a:xfrm>
          <a:prstGeom prst="line">
            <a:avLst/>
          </a:prstGeom>
          <a:noFill/>
          <a:ln w="38100">
            <a:solidFill>
              <a:srgbClr val="FFFFFF"/>
            </a:solidFill>
            <a:prstDash val="solid"/>
            <a:round/>
            <a:headEnd/>
            <a:tailEnd type="triangl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b="0" i="1" u="none" strike="noStrike" kern="0" cap="none" spc="0" normalizeH="0" baseline="0" noProof="0" smtClean="0">
              <a:ln>
                <a:noFill/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5948780" y="5722703"/>
            <a:ext cx="94686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sz="1800" dirty="0" err="1" smtClean="0">
                <a:latin typeface="Calibri" panose="020F0502020204030204" pitchFamily="34" charset="0"/>
              </a:rPr>
              <a:t>Nb</a:t>
            </a:r>
            <a:r>
              <a:rPr lang="en-GB" sz="1800" dirty="0" smtClean="0">
                <a:latin typeface="Calibri" panose="020F0502020204030204" pitchFamily="34" charset="0"/>
              </a:rPr>
              <a:t>/</a:t>
            </a:r>
            <a:r>
              <a:rPr lang="en-GB" sz="1800" dirty="0" err="1" smtClean="0">
                <a:latin typeface="Calibri" panose="020F0502020204030204" pitchFamily="34" charset="0"/>
              </a:rPr>
              <a:t>Pb</a:t>
            </a:r>
            <a:r>
              <a:rPr lang="en-GB" sz="1800" dirty="0" smtClean="0">
                <a:latin typeface="Calibri" panose="020F0502020204030204" pitchFamily="34" charset="0"/>
              </a:rPr>
              <a:t> 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sz="1800" dirty="0" smtClean="0">
                <a:latin typeface="Calibri" panose="020F0502020204030204" pitchFamily="34" charset="0"/>
              </a:rPr>
              <a:t>cathode</a:t>
            </a:r>
            <a:endParaRPr lang="de-DE" sz="1800" dirty="0">
              <a:latin typeface="Arial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216259" y="4368827"/>
            <a:ext cx="286072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sz="1800" dirty="0">
                <a:latin typeface="Calibri" panose="020F0502020204030204" pitchFamily="34" charset="0"/>
              </a:rPr>
              <a:t>1.5-cell </a:t>
            </a:r>
            <a:r>
              <a:rPr lang="en-GB" sz="1800" dirty="0" smtClean="0">
                <a:latin typeface="Calibri" panose="020F0502020204030204" pitchFamily="34" charset="0"/>
              </a:rPr>
              <a:t>, 1.3 GHz  </a:t>
            </a:r>
            <a:r>
              <a:rPr lang="en-GB" sz="1800" dirty="0">
                <a:latin typeface="Calibri" panose="020F0502020204030204" pitchFamily="34" charset="0"/>
              </a:rPr>
              <a:t>gun cavity </a:t>
            </a:r>
            <a:endParaRPr lang="de-DE" sz="1800" dirty="0">
              <a:latin typeface="Arial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06326" y="4833564"/>
            <a:ext cx="534125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+mj-lt"/>
              </a:rPr>
              <a:t>Next steps: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latin typeface="+mj-lt"/>
              </a:rPr>
              <a:t>Build two new guns</a:t>
            </a:r>
            <a:r>
              <a:rPr lang="en-US" dirty="0">
                <a:latin typeface="+mj-lt"/>
              </a:rPr>
              <a:t> </a:t>
            </a:r>
            <a:r>
              <a:rPr lang="en-US" dirty="0" smtClean="0">
                <a:latin typeface="+mj-lt"/>
              </a:rPr>
              <a:t>with improved plug design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latin typeface="+mj-lt"/>
              </a:rPr>
              <a:t>Cathode: improve </a:t>
            </a:r>
            <a:r>
              <a:rPr lang="en-US" dirty="0" err="1" smtClean="0">
                <a:latin typeface="+mj-lt"/>
              </a:rPr>
              <a:t>Pb</a:t>
            </a:r>
            <a:r>
              <a:rPr lang="en-US" dirty="0" smtClean="0">
                <a:latin typeface="+mj-lt"/>
              </a:rPr>
              <a:t>-coating, Morphology and content of other elements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latin typeface="+mj-lt"/>
              </a:rPr>
              <a:t>RF </a:t>
            </a:r>
            <a:r>
              <a:rPr lang="en-US" dirty="0" smtClean="0">
                <a:latin typeface="+mj-lt"/>
              </a:rPr>
              <a:t>tests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latin typeface="+mj-lt"/>
              </a:rPr>
              <a:t>Beam tests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latin typeface="+mj-lt"/>
              </a:rPr>
              <a:t>Cathode </a:t>
            </a:r>
            <a:r>
              <a:rPr lang="en-US" dirty="0" smtClean="0">
                <a:latin typeface="+mj-lt"/>
              </a:rPr>
              <a:t>Laser cleaning</a:t>
            </a:r>
            <a:endParaRPr lang="en-US" dirty="0">
              <a:latin typeface="+mj-lt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264004" y="5606986"/>
            <a:ext cx="1813317" cy="33855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Jacek Sekutowicz</a:t>
            </a:r>
            <a:endParaRPr lang="en-US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25340" y="1858976"/>
            <a:ext cx="2151981" cy="35798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68333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Project driven R&amp;D, FLASH CW and XFEL CW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2576" y="977900"/>
            <a:ext cx="5154206" cy="4792663"/>
          </a:xfrm>
        </p:spPr>
        <p:txBody>
          <a:bodyPr/>
          <a:lstStyle/>
          <a:p>
            <a:r>
              <a:rPr lang="en-US" sz="2400" dirty="0" smtClean="0"/>
              <a:t>Other developments for CW operation</a:t>
            </a:r>
          </a:p>
          <a:p>
            <a:pPr lvl="1"/>
            <a:r>
              <a:rPr lang="en-US" sz="1800" dirty="0" smtClean="0"/>
              <a:t>Develop and build a t</a:t>
            </a:r>
            <a:r>
              <a:rPr lang="en-US" sz="1800" dirty="0" smtClean="0"/>
              <a:t>hird </a:t>
            </a:r>
            <a:r>
              <a:rPr lang="en-US" sz="1800" dirty="0" smtClean="0"/>
              <a:t>harmonic </a:t>
            </a:r>
            <a:r>
              <a:rPr lang="en-US" sz="1800" dirty="0" smtClean="0"/>
              <a:t>module for </a:t>
            </a:r>
            <a:r>
              <a:rPr lang="en-US" sz="1800" smtClean="0"/>
              <a:t>CW operation</a:t>
            </a:r>
            <a:endParaRPr lang="en-US" sz="1800" dirty="0" smtClean="0"/>
          </a:p>
          <a:p>
            <a:pPr lvl="1"/>
            <a:r>
              <a:rPr lang="en-US" sz="1800" dirty="0" smtClean="0"/>
              <a:t>1.3 GHz 9-cell </a:t>
            </a:r>
            <a:r>
              <a:rPr lang="en-US" sz="1800" dirty="0" smtClean="0"/>
              <a:t>end-groups </a:t>
            </a:r>
            <a:r>
              <a:rPr lang="en-US" sz="1800" dirty="0" smtClean="0"/>
              <a:t>improvement for CW</a:t>
            </a:r>
            <a:endParaRPr lang="en-US" sz="1800" dirty="0" smtClean="0"/>
          </a:p>
          <a:p>
            <a:pPr lvl="1"/>
            <a:r>
              <a:rPr lang="en-US" sz="1800" dirty="0" smtClean="0"/>
              <a:t>RF power </a:t>
            </a:r>
            <a:r>
              <a:rPr lang="en-US" sz="1800" dirty="0" smtClean="0"/>
              <a:t>coupler, P</a:t>
            </a:r>
            <a:r>
              <a:rPr lang="en-US" sz="1800" baseline="-25000" dirty="0" smtClean="0"/>
              <a:t>CW </a:t>
            </a:r>
            <a:r>
              <a:rPr lang="en-US" sz="1800" dirty="0" smtClean="0"/>
              <a:t>&gt; 5kW</a:t>
            </a:r>
            <a:endParaRPr lang="en-US" sz="1800" dirty="0" smtClean="0"/>
          </a:p>
          <a:p>
            <a:pPr lvl="1"/>
            <a:r>
              <a:rPr lang="en-US" sz="1800" dirty="0" smtClean="0"/>
              <a:t>Modify m</a:t>
            </a:r>
            <a:r>
              <a:rPr lang="en-US" sz="1800" dirty="0" smtClean="0"/>
              <a:t>odule </a:t>
            </a:r>
            <a:r>
              <a:rPr lang="en-US" sz="1800" dirty="0" smtClean="0"/>
              <a:t>cryogenic design</a:t>
            </a:r>
          </a:p>
          <a:p>
            <a:endParaRPr lang="en-US" sz="2400" dirty="0"/>
          </a:p>
        </p:txBody>
      </p:sp>
      <p:pic>
        <p:nvPicPr>
          <p:cNvPr id="7170" name="Picture 2" descr="C:\Users\wmoeller\Desktop\LCWS2016\P114023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64007" y="3618935"/>
            <a:ext cx="3426675" cy="25699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 descr="C:\Users\wmoeller\Desktop\LCWS2016\P1140233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781" y="912095"/>
            <a:ext cx="3500765" cy="26254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57985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844379" y="851143"/>
            <a:ext cx="3240297" cy="23613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Grafik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-5400000">
            <a:off x="7356136" y="3591088"/>
            <a:ext cx="1876644" cy="1407483"/>
          </a:xfrm>
          <a:prstGeom prst="rect">
            <a:avLst/>
          </a:prstGeom>
        </p:spPr>
      </p:pic>
      <p:sp>
        <p:nvSpPr>
          <p:cNvPr id="7" name="Titel 1"/>
          <p:cNvSpPr txBox="1">
            <a:spLocks/>
          </p:cNvSpPr>
          <p:nvPr/>
        </p:nvSpPr>
        <p:spPr bwMode="auto">
          <a:xfrm>
            <a:off x="212650" y="99912"/>
            <a:ext cx="8846289" cy="544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</a:defRPr>
            </a:lvl9pPr>
          </a:lstStyle>
          <a:p>
            <a:r>
              <a:rPr lang="de-DE" dirty="0"/>
              <a:t>Fundamental R&amp;D, </a:t>
            </a:r>
            <a:r>
              <a:rPr lang="en-US" dirty="0" smtClean="0"/>
              <a:t>Overview DESY </a:t>
            </a:r>
            <a:r>
              <a:rPr lang="en-US" dirty="0" err="1" smtClean="0"/>
              <a:t>NanoLab</a:t>
            </a:r>
            <a:r>
              <a:rPr lang="en-US" dirty="0" smtClean="0"/>
              <a:t> Techniques </a:t>
            </a:r>
            <a:endParaRPr lang="en-US" dirty="0"/>
          </a:p>
        </p:txBody>
      </p:sp>
      <p:sp>
        <p:nvSpPr>
          <p:cNvPr id="8" name="Rechteck 7"/>
          <p:cNvSpPr/>
          <p:nvPr/>
        </p:nvSpPr>
        <p:spPr>
          <a:xfrm>
            <a:off x="125493" y="1375954"/>
            <a:ext cx="35958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1800" u="sng" dirty="0" err="1" smtClean="0"/>
              <a:t>Spectroscopy</a:t>
            </a:r>
            <a:r>
              <a:rPr lang="de-DE" sz="1800" u="sng" dirty="0" smtClean="0"/>
              <a:t> &amp; Growth (H. </a:t>
            </a:r>
            <a:r>
              <a:rPr lang="de-DE" sz="1800" u="sng" dirty="0" err="1" smtClean="0"/>
              <a:t>Noei</a:t>
            </a:r>
            <a:r>
              <a:rPr lang="de-DE" sz="1800" u="sng" dirty="0" smtClean="0"/>
              <a:t>)</a:t>
            </a:r>
            <a:endParaRPr lang="de-DE" sz="1800" u="sng" dirty="0"/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23891" y="1954977"/>
            <a:ext cx="1606359" cy="26272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5825" y="3016903"/>
            <a:ext cx="2210089" cy="13190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42914" y="1390682"/>
            <a:ext cx="915909" cy="8813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Rechteck 13"/>
          <p:cNvSpPr/>
          <p:nvPr/>
        </p:nvSpPr>
        <p:spPr>
          <a:xfrm>
            <a:off x="166313" y="3075580"/>
            <a:ext cx="278832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1800" u="sng" dirty="0" smtClean="0"/>
              <a:t>X-</a:t>
            </a:r>
            <a:r>
              <a:rPr lang="de-DE" sz="1800" u="sng" dirty="0" err="1" smtClean="0"/>
              <a:t>ray</a:t>
            </a:r>
            <a:r>
              <a:rPr lang="de-DE" sz="1800" u="sng" dirty="0" smtClean="0"/>
              <a:t> </a:t>
            </a:r>
            <a:r>
              <a:rPr lang="de-DE" sz="1800" u="sng" dirty="0" err="1" smtClean="0"/>
              <a:t>diffraction</a:t>
            </a:r>
            <a:r>
              <a:rPr lang="de-DE" sz="1800" u="sng" dirty="0" smtClean="0"/>
              <a:t> (V. </a:t>
            </a:r>
            <a:r>
              <a:rPr lang="de-DE" sz="1800" u="sng" dirty="0" err="1" smtClean="0"/>
              <a:t>Vonk</a:t>
            </a:r>
            <a:r>
              <a:rPr lang="de-DE" sz="1800" u="sng" dirty="0" smtClean="0"/>
              <a:t>)</a:t>
            </a:r>
            <a:endParaRPr lang="de-DE" sz="1800" u="sng" dirty="0"/>
          </a:p>
        </p:txBody>
      </p:sp>
      <p:sp>
        <p:nvSpPr>
          <p:cNvPr id="15" name="Rechteck 14"/>
          <p:cNvSpPr/>
          <p:nvPr/>
        </p:nvSpPr>
        <p:spPr>
          <a:xfrm>
            <a:off x="162990" y="4134024"/>
            <a:ext cx="38652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1800" u="sng" dirty="0" err="1" smtClean="0"/>
              <a:t>Microscopy</a:t>
            </a:r>
            <a:r>
              <a:rPr lang="de-DE" sz="1800" u="sng" dirty="0" smtClean="0"/>
              <a:t>  &amp; </a:t>
            </a:r>
            <a:r>
              <a:rPr lang="de-DE" sz="1800" u="sng" dirty="0" err="1" smtClean="0"/>
              <a:t>Structuring</a:t>
            </a:r>
            <a:r>
              <a:rPr lang="de-DE" sz="1800" u="sng" dirty="0" smtClean="0"/>
              <a:t> (T. Keller)</a:t>
            </a:r>
            <a:endParaRPr lang="de-DE" sz="1800" u="sng" dirty="0"/>
          </a:p>
        </p:txBody>
      </p:sp>
      <p:pic>
        <p:nvPicPr>
          <p:cNvPr id="19" name="Picture 2" descr="http://www.fei.com/uploadedImages/FEISite/Pages/Products/SEM/Nova_NanoSEM/nova-nanosem-465x465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0300" y="3700503"/>
            <a:ext cx="2635047" cy="26350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Rechteck 20"/>
          <p:cNvSpPr/>
          <p:nvPr/>
        </p:nvSpPr>
        <p:spPr>
          <a:xfrm>
            <a:off x="162990" y="5269413"/>
            <a:ext cx="463460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1800" u="sng" dirty="0" err="1" smtClean="0"/>
              <a:t>Magnetic</a:t>
            </a:r>
            <a:r>
              <a:rPr lang="de-DE" sz="1800" u="sng" dirty="0" smtClean="0"/>
              <a:t> </a:t>
            </a:r>
            <a:r>
              <a:rPr lang="de-DE" sz="1800" u="sng" dirty="0" err="1" smtClean="0"/>
              <a:t>Characterization</a:t>
            </a:r>
            <a:r>
              <a:rPr lang="de-DE" sz="1800" u="sng" dirty="0" smtClean="0"/>
              <a:t> (R. </a:t>
            </a:r>
            <a:r>
              <a:rPr lang="de-DE" sz="1800" u="sng" dirty="0" err="1" smtClean="0"/>
              <a:t>Röhlsberger</a:t>
            </a:r>
            <a:r>
              <a:rPr lang="de-DE" sz="1800" u="sng" dirty="0" smtClean="0"/>
              <a:t>)</a:t>
            </a:r>
            <a:endParaRPr lang="de-DE" sz="1800" u="sng" dirty="0"/>
          </a:p>
        </p:txBody>
      </p:sp>
      <p:sp>
        <p:nvSpPr>
          <p:cNvPr id="23" name="TextBox 22"/>
          <p:cNvSpPr txBox="1"/>
          <p:nvPr/>
        </p:nvSpPr>
        <p:spPr>
          <a:xfrm>
            <a:off x="269470" y="6478766"/>
            <a:ext cx="1233030" cy="27699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200" dirty="0" smtClean="0"/>
              <a:t>Andreas Stierle</a:t>
            </a:r>
            <a:endParaRPr lang="en-US" sz="1200" dirty="0"/>
          </a:p>
        </p:txBody>
      </p:sp>
      <p:sp>
        <p:nvSpPr>
          <p:cNvPr id="3" name="TextBox 2"/>
          <p:cNvSpPr txBox="1"/>
          <p:nvPr/>
        </p:nvSpPr>
        <p:spPr>
          <a:xfrm>
            <a:off x="57149" y="812380"/>
            <a:ext cx="576106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Tools available to investigate N</a:t>
            </a:r>
            <a:r>
              <a:rPr lang="en-US" sz="2400" baseline="-25000" dirty="0" smtClean="0"/>
              <a:t>2</a:t>
            </a:r>
            <a:r>
              <a:rPr lang="en-US" sz="2400" dirty="0" smtClean="0"/>
              <a:t> infusion 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271595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Fundamental </a:t>
            </a:r>
            <a:r>
              <a:rPr lang="en-US" dirty="0" smtClean="0"/>
              <a:t>R&amp;D at </a:t>
            </a:r>
            <a:r>
              <a:rPr lang="en-US" dirty="0"/>
              <a:t>DESY </a:t>
            </a:r>
            <a:r>
              <a:rPr lang="en-US" dirty="0" err="1"/>
              <a:t>NanoLab</a:t>
            </a:r>
            <a:r>
              <a:rPr lang="en-US" dirty="0"/>
              <a:t> </a:t>
            </a:r>
            <a:endParaRPr lang="en-US" sz="20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544" y="1621932"/>
            <a:ext cx="3267284" cy="435637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912115" y="1207118"/>
            <a:ext cx="258010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/>
              <a:t>Nb</a:t>
            </a:r>
            <a:r>
              <a:rPr lang="en-US" dirty="0"/>
              <a:t> (100) </a:t>
            </a:r>
            <a:r>
              <a:rPr lang="en-US" dirty="0" smtClean="0"/>
              <a:t>Single-Crystal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UHV Mobile Chamber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Cu K</a:t>
            </a:r>
            <a:r>
              <a:rPr lang="el-GR" dirty="0" smtClean="0"/>
              <a:t>α</a:t>
            </a:r>
            <a:r>
              <a:rPr lang="en-US" dirty="0" smtClean="0"/>
              <a:t> source</a:t>
            </a:r>
          </a:p>
          <a:p>
            <a:endParaRPr lang="de-DE" dirty="0"/>
          </a:p>
        </p:txBody>
      </p:sp>
      <p:sp>
        <p:nvSpPr>
          <p:cNvPr id="10" name="TextBox 9"/>
          <p:cNvSpPr txBox="1"/>
          <p:nvPr/>
        </p:nvSpPr>
        <p:spPr>
          <a:xfrm>
            <a:off x="4436823" y="2208219"/>
            <a:ext cx="3999150" cy="12413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800</a:t>
            </a:r>
            <a:r>
              <a:rPr lang="de-DE" dirty="0" smtClean="0"/>
              <a:t>°</a:t>
            </a:r>
            <a:r>
              <a:rPr lang="en-US" dirty="0" smtClean="0"/>
              <a:t>C annealing/2 hours</a:t>
            </a:r>
          </a:p>
          <a:p>
            <a:pPr algn="ctr"/>
            <a:endParaRPr lang="en-US" dirty="0" smtClean="0"/>
          </a:p>
          <a:p>
            <a:pPr algn="ctr"/>
            <a:r>
              <a:rPr lang="en-US" dirty="0" smtClean="0"/>
              <a:t>Cooldown to 120</a:t>
            </a:r>
            <a:r>
              <a:rPr lang="de-DE" dirty="0" smtClean="0"/>
              <a:t>°</a:t>
            </a:r>
            <a:r>
              <a:rPr lang="en-US" dirty="0" smtClean="0"/>
              <a:t>C, insert 25mTorr of N</a:t>
            </a:r>
            <a:r>
              <a:rPr lang="en-US" baseline="-25000" dirty="0" smtClean="0"/>
              <a:t>2</a:t>
            </a:r>
          </a:p>
          <a:p>
            <a:pPr algn="ctr"/>
            <a:endParaRPr lang="en-US" baseline="-25000" dirty="0" smtClean="0"/>
          </a:p>
          <a:p>
            <a:pPr algn="ctr"/>
            <a:r>
              <a:rPr lang="en-US" dirty="0" smtClean="0"/>
              <a:t>Hold for 23 hours</a:t>
            </a:r>
          </a:p>
        </p:txBody>
      </p:sp>
      <p:sp>
        <p:nvSpPr>
          <p:cNvPr id="27" name="Content Placeholder 2"/>
          <p:cNvSpPr>
            <a:spLocks noGrp="1"/>
          </p:cNvSpPr>
          <p:nvPr>
            <p:ph idx="1"/>
          </p:nvPr>
        </p:nvSpPr>
        <p:spPr>
          <a:xfrm>
            <a:off x="197240" y="802037"/>
            <a:ext cx="8520113" cy="5096426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‘Nitrogen infusion’ experiment on a model </a:t>
            </a:r>
            <a:r>
              <a:rPr lang="en-US" dirty="0" smtClean="0"/>
              <a:t>sample</a:t>
            </a:r>
          </a:p>
          <a:p>
            <a:pPr marL="0" indent="0">
              <a:buNone/>
            </a:pPr>
            <a:endParaRPr lang="de-DE" dirty="0"/>
          </a:p>
        </p:txBody>
      </p:sp>
      <p:grpSp>
        <p:nvGrpSpPr>
          <p:cNvPr id="11" name="Group 10"/>
          <p:cNvGrpSpPr/>
          <p:nvPr/>
        </p:nvGrpSpPr>
        <p:grpSpPr>
          <a:xfrm>
            <a:off x="3895965" y="3761529"/>
            <a:ext cx="4932759" cy="2438730"/>
            <a:chOff x="3895965" y="3959425"/>
            <a:chExt cx="4932759" cy="2438730"/>
          </a:xfrm>
        </p:grpSpPr>
        <p:grpSp>
          <p:nvGrpSpPr>
            <p:cNvPr id="7" name="Group 6"/>
            <p:cNvGrpSpPr/>
            <p:nvPr/>
          </p:nvGrpSpPr>
          <p:grpSpPr>
            <a:xfrm>
              <a:off x="6335419" y="4305254"/>
              <a:ext cx="2493305" cy="1923623"/>
              <a:chOff x="6335419" y="4305254"/>
              <a:chExt cx="2493305" cy="1923623"/>
            </a:xfrm>
          </p:grpSpPr>
          <p:pic>
            <p:nvPicPr>
              <p:cNvPr id="15" name="Picture 14"/>
              <p:cNvPicPr/>
              <p:nvPr/>
            </p:nvPicPr>
            <p:blipFill rotWithShape="1">
              <a:blip r:embed="rId3" cstate="print"/>
              <a:srcRect l="22482" t="18466" r="20542" b="11248"/>
              <a:stretch/>
            </p:blipFill>
            <p:spPr bwMode="auto">
              <a:xfrm>
                <a:off x="6335419" y="4305254"/>
                <a:ext cx="2493305" cy="1923623"/>
              </a:xfrm>
              <a:prstGeom prst="rect">
                <a:avLst/>
              </a:prstGeom>
              <a:ln>
                <a:noFill/>
              </a:ln>
              <a:extLst>
                <a:ext uri="{53640926-AAD7-44D8-BBD7-CCE9431645EC}">
                  <a14:shadowObscured xmlns:a14="http://schemas.microsoft.com/office/drawing/2010/main"/>
                </a:ext>
              </a:extLst>
            </p:spPr>
          </p:pic>
          <p:sp>
            <p:nvSpPr>
              <p:cNvPr id="3" name="TextBox 2"/>
              <p:cNvSpPr txBox="1"/>
              <p:nvPr/>
            </p:nvSpPr>
            <p:spPr>
              <a:xfrm>
                <a:off x="6619162" y="5589816"/>
                <a:ext cx="1057703" cy="23083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r>
                  <a:rPr lang="de-DE" sz="900" dirty="0" err="1" smtClean="0"/>
                  <a:t>Ir</a:t>
                </a:r>
                <a:r>
                  <a:rPr lang="de-DE" sz="900" dirty="0" smtClean="0"/>
                  <a:t> film/ </a:t>
                </a:r>
                <a:r>
                  <a:rPr lang="de-DE" sz="900" dirty="0" err="1" smtClean="0"/>
                  <a:t>sapphire</a:t>
                </a:r>
                <a:r>
                  <a:rPr lang="de-DE" sz="900" dirty="0" smtClean="0"/>
                  <a:t> </a:t>
                </a:r>
                <a:endParaRPr lang="de-DE" sz="900" dirty="0"/>
              </a:p>
            </p:txBody>
          </p:sp>
        </p:grpSp>
        <p:grpSp>
          <p:nvGrpSpPr>
            <p:cNvPr id="30" name="Group 29"/>
            <p:cNvGrpSpPr/>
            <p:nvPr/>
          </p:nvGrpSpPr>
          <p:grpSpPr>
            <a:xfrm>
              <a:off x="3895965" y="3959425"/>
              <a:ext cx="4560482" cy="2438730"/>
              <a:chOff x="4307439" y="4188984"/>
              <a:chExt cx="4560482" cy="2438730"/>
            </a:xfrm>
          </p:grpSpPr>
          <p:pic>
            <p:nvPicPr>
              <p:cNvPr id="5" name="Picture 4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307439" y="4920879"/>
                <a:ext cx="2439454" cy="90820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9" name="TextBox 8"/>
              <p:cNvSpPr txBox="1"/>
              <p:nvPr/>
            </p:nvSpPr>
            <p:spPr>
              <a:xfrm>
                <a:off x="4597200" y="4188984"/>
                <a:ext cx="4270721" cy="33855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r>
                  <a:rPr lang="en-US" i="1" u="sng" dirty="0" smtClean="0"/>
                  <a:t>In-situ</a:t>
                </a:r>
                <a:r>
                  <a:rPr lang="en-US" u="sng" dirty="0" smtClean="0"/>
                  <a:t> x-ray reflectivity (XRR) measurements</a:t>
                </a:r>
                <a:endParaRPr lang="de-DE" i="1" u="sng" dirty="0"/>
              </a:p>
            </p:txBody>
          </p:sp>
          <p:sp>
            <p:nvSpPr>
              <p:cNvPr id="42" name="TextBox 41"/>
              <p:cNvSpPr txBox="1"/>
              <p:nvPr/>
            </p:nvSpPr>
            <p:spPr>
              <a:xfrm>
                <a:off x="4873376" y="6289160"/>
                <a:ext cx="2691763" cy="33855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Surface sensitive technique</a:t>
                </a:r>
                <a:endParaRPr lang="de-DE" dirty="0"/>
              </a:p>
            </p:txBody>
          </p:sp>
        </p:grpSp>
      </p:grpSp>
      <p:pic>
        <p:nvPicPr>
          <p:cNvPr id="4" name="Picture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544" y="1646199"/>
            <a:ext cx="1701701" cy="1276275"/>
          </a:xfrm>
          <a:prstGeom prst="rect">
            <a:avLst/>
          </a:prstGeom>
          <a:ln>
            <a:solidFill>
              <a:schemeClr val="bg1"/>
            </a:solidFill>
          </a:ln>
        </p:spPr>
      </p:pic>
      <p:cxnSp>
        <p:nvCxnSpPr>
          <p:cNvPr id="24" name="Straight Arrow Connector 23"/>
          <p:cNvCxnSpPr/>
          <p:nvPr/>
        </p:nvCxnSpPr>
        <p:spPr bwMode="auto">
          <a:xfrm>
            <a:off x="1512432" y="2922474"/>
            <a:ext cx="643467" cy="1327574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4" name="Straight Arrow Connector 13"/>
          <p:cNvCxnSpPr/>
          <p:nvPr/>
        </p:nvCxnSpPr>
        <p:spPr bwMode="auto">
          <a:xfrm flipH="1">
            <a:off x="1453116" y="1410586"/>
            <a:ext cx="3345712" cy="744279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9" name="TextBox 18"/>
          <p:cNvSpPr txBox="1"/>
          <p:nvPr/>
        </p:nvSpPr>
        <p:spPr>
          <a:xfrm>
            <a:off x="26915" y="6313130"/>
            <a:ext cx="1894558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dirty="0" smtClean="0"/>
              <a:t>Arti Dangwal Pandey,</a:t>
            </a:r>
          </a:p>
          <a:p>
            <a:r>
              <a:rPr lang="en-US" sz="1400" dirty="0" smtClean="0"/>
              <a:t>Guilherme </a:t>
            </a:r>
            <a:r>
              <a:rPr lang="en-US" sz="1400" dirty="0"/>
              <a:t>Semione </a:t>
            </a:r>
          </a:p>
        </p:txBody>
      </p:sp>
    </p:spTree>
    <p:extLst>
      <p:ext uri="{BB962C8B-B14F-4D97-AF65-F5344CB8AC3E}">
        <p14:creationId xmlns:p14="http://schemas.microsoft.com/office/powerpoint/2010/main" val="2662280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152625" y="103188"/>
            <a:ext cx="8991375" cy="544512"/>
          </a:xfrm>
        </p:spPr>
        <p:txBody>
          <a:bodyPr/>
          <a:lstStyle/>
          <a:p>
            <a:r>
              <a:rPr lang="en-US" dirty="0">
                <a:solidFill>
                  <a:srgbClr val="FFFFFF"/>
                </a:solidFill>
              </a:rPr>
              <a:t>Fundamental R&amp;D at DESY </a:t>
            </a:r>
            <a:r>
              <a:rPr lang="en-US" dirty="0" err="1">
                <a:solidFill>
                  <a:srgbClr val="FFFFFF"/>
                </a:solidFill>
              </a:rPr>
              <a:t>NanoLab</a:t>
            </a:r>
            <a:r>
              <a:rPr lang="en-US" dirty="0">
                <a:solidFill>
                  <a:srgbClr val="FFFFFF"/>
                </a:solidFill>
              </a:rPr>
              <a:t> </a:t>
            </a:r>
            <a:endParaRPr lang="en-US" sz="2000" dirty="0"/>
          </a:p>
        </p:txBody>
      </p:sp>
      <p:sp>
        <p:nvSpPr>
          <p:cNvPr id="2" name="Rectangle 1"/>
          <p:cNvSpPr/>
          <p:nvPr/>
        </p:nvSpPr>
        <p:spPr>
          <a:xfrm>
            <a:off x="138726" y="715136"/>
            <a:ext cx="904472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/>
              <a:t>‘Nitrogen infusion’ </a:t>
            </a:r>
            <a:r>
              <a:rPr lang="en-US" sz="2000" dirty="0" smtClean="0"/>
              <a:t>experiment on </a:t>
            </a:r>
            <a:r>
              <a:rPr lang="en-US" sz="2000" dirty="0" err="1" smtClean="0"/>
              <a:t>Nb</a:t>
            </a:r>
            <a:r>
              <a:rPr lang="en-US" sz="2000" dirty="0" smtClean="0"/>
              <a:t>(100):</a:t>
            </a:r>
          </a:p>
          <a:p>
            <a:r>
              <a:rPr lang="en-US" sz="2000" dirty="0" smtClean="0"/>
              <a:t>preliminary results, analysis will be published </a:t>
            </a:r>
            <a:endParaRPr lang="de-DE" sz="2000" dirty="0"/>
          </a:p>
        </p:txBody>
      </p:sp>
      <p:grpSp>
        <p:nvGrpSpPr>
          <p:cNvPr id="3" name="Group 2"/>
          <p:cNvGrpSpPr/>
          <p:nvPr/>
        </p:nvGrpSpPr>
        <p:grpSpPr>
          <a:xfrm>
            <a:off x="236765" y="1484260"/>
            <a:ext cx="8541476" cy="4764931"/>
            <a:chOff x="298027" y="1112871"/>
            <a:chExt cx="8480213" cy="5242787"/>
          </a:xfrm>
        </p:grpSpPr>
        <p:pic>
          <p:nvPicPr>
            <p:cNvPr id="85" name="Picture 2" descr="D:\Data\SixCircle\Nb_100Sc_23hoursdoping\Logbooks\ndoped-comparacao.tif"/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812" t="8867" r="11941" b="11700"/>
            <a:stretch/>
          </p:blipFill>
          <p:spPr bwMode="auto">
            <a:xfrm>
              <a:off x="2835709" y="4359609"/>
              <a:ext cx="2588612" cy="187155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" name="Picture 10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897" t="7812" r="12208" b="10301"/>
            <a:stretch/>
          </p:blipFill>
          <p:spPr>
            <a:xfrm>
              <a:off x="538140" y="4448273"/>
              <a:ext cx="2262624" cy="1650972"/>
            </a:xfrm>
            <a:prstGeom prst="rect">
              <a:avLst/>
            </a:prstGeom>
          </p:spPr>
        </p:pic>
        <p:grpSp>
          <p:nvGrpSpPr>
            <p:cNvPr id="7" name="Group 6"/>
            <p:cNvGrpSpPr>
              <a:grpSpLocks noChangeAspect="1"/>
            </p:cNvGrpSpPr>
            <p:nvPr/>
          </p:nvGrpSpPr>
          <p:grpSpPr>
            <a:xfrm>
              <a:off x="2906203" y="2637881"/>
              <a:ext cx="2015816" cy="1567035"/>
              <a:chOff x="4928512" y="1550349"/>
              <a:chExt cx="3062091" cy="2429966"/>
            </a:xfrm>
          </p:grpSpPr>
          <p:pic>
            <p:nvPicPr>
              <p:cNvPr id="9" name="Picture 8"/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9956" t="5481" r="9040" b="9220"/>
              <a:stretch/>
            </p:blipFill>
            <p:spPr>
              <a:xfrm>
                <a:off x="4928512" y="1550349"/>
                <a:ext cx="3062091" cy="2250870"/>
              </a:xfrm>
              <a:prstGeom prst="rect">
                <a:avLst/>
              </a:prstGeom>
            </p:spPr>
          </p:pic>
          <p:sp>
            <p:nvSpPr>
              <p:cNvPr id="10" name="TextBox 9"/>
              <p:cNvSpPr txBox="1"/>
              <p:nvPr/>
            </p:nvSpPr>
            <p:spPr>
              <a:xfrm>
                <a:off x="6355118" y="3764871"/>
                <a:ext cx="502061" cy="215444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n-US" sz="800" dirty="0" err="1" smtClean="0"/>
                  <a:t>q</a:t>
                </a:r>
                <a:r>
                  <a:rPr lang="en-US" sz="800" baseline="-25000" dirty="0" err="1" smtClean="0"/>
                  <a:t>z</a:t>
                </a:r>
                <a:r>
                  <a:rPr lang="en-US" sz="800" baseline="-25000" dirty="0" smtClean="0"/>
                  <a:t> </a:t>
                </a:r>
                <a:r>
                  <a:rPr lang="en-US" sz="800" dirty="0" smtClean="0"/>
                  <a:t>(A</a:t>
                </a:r>
                <a:r>
                  <a:rPr lang="en-US" sz="800" baseline="30000" dirty="0" smtClean="0"/>
                  <a:t>-1</a:t>
                </a:r>
                <a:r>
                  <a:rPr lang="en-US" sz="800" dirty="0" smtClean="0"/>
                  <a:t>)</a:t>
                </a:r>
                <a:endParaRPr lang="de-DE" sz="800" baseline="-25000" dirty="0"/>
              </a:p>
            </p:txBody>
          </p:sp>
        </p:grpSp>
        <p:grpSp>
          <p:nvGrpSpPr>
            <p:cNvPr id="12" name="Group 11"/>
            <p:cNvGrpSpPr>
              <a:grpSpLocks noChangeAspect="1"/>
            </p:cNvGrpSpPr>
            <p:nvPr/>
          </p:nvGrpSpPr>
          <p:grpSpPr>
            <a:xfrm>
              <a:off x="706720" y="2631901"/>
              <a:ext cx="1945533" cy="1573015"/>
              <a:chOff x="528605" y="1515628"/>
              <a:chExt cx="3136637" cy="2448672"/>
            </a:xfrm>
          </p:grpSpPr>
          <p:pic>
            <p:nvPicPr>
              <p:cNvPr id="14" name="Picture 13"/>
              <p:cNvPicPr>
                <a:picLocks noChangeAspect="1"/>
              </p:cNvPicPr>
              <p:nvPr/>
            </p:nvPicPr>
            <p:blipFill rotWithShape="1"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6511" t="4166" r="10490" b="9258"/>
              <a:stretch/>
            </p:blipFill>
            <p:spPr>
              <a:xfrm>
                <a:off x="528605" y="1515628"/>
                <a:ext cx="3136637" cy="2283887"/>
              </a:xfrm>
              <a:prstGeom prst="rect">
                <a:avLst/>
              </a:prstGeom>
            </p:spPr>
          </p:pic>
          <p:sp>
            <p:nvSpPr>
              <p:cNvPr id="15" name="TextBox 14"/>
              <p:cNvSpPr txBox="1"/>
              <p:nvPr/>
            </p:nvSpPr>
            <p:spPr>
              <a:xfrm>
                <a:off x="2002098" y="3748856"/>
                <a:ext cx="502061" cy="215444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n-US" sz="800" dirty="0" err="1" smtClean="0"/>
                  <a:t>q</a:t>
                </a:r>
                <a:r>
                  <a:rPr lang="en-US" sz="800" baseline="-25000" dirty="0" err="1" smtClean="0"/>
                  <a:t>z</a:t>
                </a:r>
                <a:r>
                  <a:rPr lang="en-US" sz="800" baseline="-25000" dirty="0" smtClean="0"/>
                  <a:t> </a:t>
                </a:r>
                <a:r>
                  <a:rPr lang="en-US" sz="800" dirty="0" smtClean="0"/>
                  <a:t>(A</a:t>
                </a:r>
                <a:r>
                  <a:rPr lang="en-US" sz="800" baseline="30000" dirty="0" smtClean="0"/>
                  <a:t>-1</a:t>
                </a:r>
                <a:r>
                  <a:rPr lang="en-US" sz="800" dirty="0" smtClean="0"/>
                  <a:t>)</a:t>
                </a:r>
                <a:endParaRPr lang="de-DE" sz="800" baseline="-25000" dirty="0"/>
              </a:p>
            </p:txBody>
          </p:sp>
        </p:grpSp>
        <p:sp>
          <p:nvSpPr>
            <p:cNvPr id="17" name="TextBox 16"/>
            <p:cNvSpPr txBox="1"/>
            <p:nvPr/>
          </p:nvSpPr>
          <p:spPr>
            <a:xfrm>
              <a:off x="1851564" y="2452240"/>
              <a:ext cx="329566" cy="141423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800" dirty="0" err="1" smtClean="0"/>
                <a:t>q</a:t>
              </a:r>
              <a:r>
                <a:rPr lang="en-US" sz="800" baseline="-25000" dirty="0" err="1" smtClean="0"/>
                <a:t>z</a:t>
              </a:r>
              <a:r>
                <a:rPr lang="en-US" sz="800" baseline="-25000" dirty="0" smtClean="0"/>
                <a:t> </a:t>
              </a:r>
              <a:r>
                <a:rPr lang="en-US" sz="800" dirty="0" smtClean="0"/>
                <a:t>(A</a:t>
              </a:r>
              <a:r>
                <a:rPr lang="en-US" sz="800" baseline="30000" dirty="0" smtClean="0"/>
                <a:t>-1</a:t>
              </a:r>
              <a:r>
                <a:rPr lang="en-US" sz="800" dirty="0" smtClean="0"/>
                <a:t>)</a:t>
              </a:r>
              <a:endParaRPr lang="de-DE" sz="800" baseline="-25000" dirty="0"/>
            </a:p>
          </p:txBody>
        </p:sp>
        <p:grpSp>
          <p:nvGrpSpPr>
            <p:cNvPr id="18" name="Group 17"/>
            <p:cNvGrpSpPr>
              <a:grpSpLocks noChangeAspect="1"/>
            </p:cNvGrpSpPr>
            <p:nvPr/>
          </p:nvGrpSpPr>
          <p:grpSpPr>
            <a:xfrm>
              <a:off x="4471945" y="1216341"/>
              <a:ext cx="989460" cy="1306611"/>
              <a:chOff x="400587" y="1637415"/>
              <a:chExt cx="1685968" cy="2256759"/>
            </a:xfrm>
          </p:grpSpPr>
          <p:sp>
            <p:nvSpPr>
              <p:cNvPr id="19" name="Rectangle 18"/>
              <p:cNvSpPr/>
              <p:nvPr/>
            </p:nvSpPr>
            <p:spPr bwMode="auto">
              <a:xfrm>
                <a:off x="404207" y="1637415"/>
                <a:ext cx="1637243" cy="333713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2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2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2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2700000" scaled="1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de-DE" sz="16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20" name="Rectangle 19"/>
              <p:cNvSpPr/>
              <p:nvPr/>
            </p:nvSpPr>
            <p:spPr bwMode="auto">
              <a:xfrm>
                <a:off x="404037" y="1971128"/>
                <a:ext cx="1637414" cy="286338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2">
                      <a:lumMod val="40000"/>
                      <a:lumOff val="60000"/>
                      <a:shade val="30000"/>
                      <a:satMod val="115000"/>
                    </a:schemeClr>
                  </a:gs>
                  <a:gs pos="50000">
                    <a:schemeClr val="accent2">
                      <a:lumMod val="40000"/>
                      <a:lumOff val="60000"/>
                      <a:shade val="67500"/>
                      <a:satMod val="115000"/>
                    </a:schemeClr>
                  </a:gs>
                  <a:gs pos="100000">
                    <a:schemeClr val="accent2">
                      <a:lumMod val="40000"/>
                      <a:lumOff val="60000"/>
                      <a:shade val="100000"/>
                      <a:satMod val="115000"/>
                    </a:schemeClr>
                  </a:gs>
                </a:gsLst>
                <a:lin ang="2700000" scaled="1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de-DE" sz="16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21" name="Rectangle 20"/>
              <p:cNvSpPr/>
              <p:nvPr/>
            </p:nvSpPr>
            <p:spPr bwMode="auto">
              <a:xfrm>
                <a:off x="404038" y="2257466"/>
                <a:ext cx="1637413" cy="390042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2">
                      <a:lumMod val="60000"/>
                      <a:lumOff val="40000"/>
                      <a:tint val="66000"/>
                      <a:satMod val="160000"/>
                    </a:schemeClr>
                  </a:gs>
                  <a:gs pos="50000">
                    <a:schemeClr val="accent2">
                      <a:lumMod val="60000"/>
                      <a:lumOff val="40000"/>
                      <a:tint val="44500"/>
                      <a:satMod val="160000"/>
                    </a:schemeClr>
                  </a:gs>
                  <a:gs pos="100000">
                    <a:schemeClr val="accent2">
                      <a:lumMod val="60000"/>
                      <a:lumOff val="40000"/>
                      <a:tint val="23500"/>
                      <a:satMod val="160000"/>
                    </a:schemeClr>
                  </a:gs>
                </a:gsLst>
                <a:lin ang="2700000" scaled="1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de-DE" sz="16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grpSp>
            <p:nvGrpSpPr>
              <p:cNvPr id="23" name="Group 22"/>
              <p:cNvGrpSpPr/>
              <p:nvPr/>
            </p:nvGrpSpPr>
            <p:grpSpPr>
              <a:xfrm>
                <a:off x="404037" y="1637416"/>
                <a:ext cx="1637414" cy="1706634"/>
                <a:chOff x="404037" y="1637416"/>
                <a:chExt cx="2147777" cy="1985085"/>
              </a:xfrm>
            </p:grpSpPr>
            <p:sp>
              <p:nvSpPr>
                <p:cNvPr id="30" name="Rectangle 29"/>
                <p:cNvSpPr/>
                <p:nvPr/>
              </p:nvSpPr>
              <p:spPr bwMode="auto">
                <a:xfrm>
                  <a:off x="404037" y="1637416"/>
                  <a:ext cx="2147777" cy="1985085"/>
                </a:xfrm>
                <a:prstGeom prst="rect">
                  <a:avLst/>
                </a:prstGeom>
                <a:noFill/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de-DE" sz="16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</a:endParaRPr>
                </a:p>
              </p:txBody>
            </p:sp>
            <p:cxnSp>
              <p:nvCxnSpPr>
                <p:cNvPr id="31" name="Straight Connector 30"/>
                <p:cNvCxnSpPr/>
                <p:nvPr/>
              </p:nvCxnSpPr>
              <p:spPr bwMode="auto">
                <a:xfrm>
                  <a:off x="418208" y="2358631"/>
                  <a:ext cx="2133606" cy="0"/>
                </a:xfrm>
                <a:prstGeom prst="line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</p:grpSp>
          <p:sp>
            <p:nvSpPr>
              <p:cNvPr id="24" name="TextBox 23"/>
              <p:cNvSpPr txBox="1"/>
              <p:nvPr/>
            </p:nvSpPr>
            <p:spPr>
              <a:xfrm>
                <a:off x="400587" y="1637415"/>
                <a:ext cx="866401" cy="36633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900" dirty="0" smtClean="0"/>
                  <a:t>Nb</a:t>
                </a:r>
                <a:r>
                  <a:rPr lang="en-US" sz="900" baseline="-25000" dirty="0" smtClean="0"/>
                  <a:t>2</a:t>
                </a:r>
                <a:r>
                  <a:rPr lang="en-US" sz="900" dirty="0" smtClean="0"/>
                  <a:t>O</a:t>
                </a:r>
                <a:r>
                  <a:rPr lang="en-US" sz="900" baseline="-25000" dirty="0" smtClean="0"/>
                  <a:t>5</a:t>
                </a:r>
                <a:endParaRPr lang="de-DE" sz="900" dirty="0"/>
              </a:p>
            </p:txBody>
          </p:sp>
          <p:sp>
            <p:nvSpPr>
              <p:cNvPr id="25" name="TextBox 24"/>
              <p:cNvSpPr txBox="1"/>
              <p:nvPr/>
            </p:nvSpPr>
            <p:spPr>
              <a:xfrm>
                <a:off x="874460" y="1956650"/>
                <a:ext cx="792654" cy="36633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900" dirty="0" smtClean="0"/>
                  <a:t>NbO</a:t>
                </a:r>
                <a:r>
                  <a:rPr lang="en-US" sz="900" baseline="-25000" dirty="0" smtClean="0"/>
                  <a:t>2</a:t>
                </a:r>
                <a:endParaRPr lang="de-DE" sz="900" dirty="0"/>
              </a:p>
            </p:txBody>
          </p:sp>
          <p:sp>
            <p:nvSpPr>
              <p:cNvPr id="26" name="TextBox 25"/>
              <p:cNvSpPr txBox="1"/>
              <p:nvPr/>
            </p:nvSpPr>
            <p:spPr>
              <a:xfrm>
                <a:off x="1367651" y="2274949"/>
                <a:ext cx="718904" cy="36633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900" dirty="0" err="1" smtClean="0"/>
                  <a:t>NbO</a:t>
                </a:r>
                <a:endParaRPr lang="de-DE" sz="900" dirty="0"/>
              </a:p>
            </p:txBody>
          </p:sp>
          <p:grpSp>
            <p:nvGrpSpPr>
              <p:cNvPr id="27" name="Group 26"/>
              <p:cNvGrpSpPr/>
              <p:nvPr/>
            </p:nvGrpSpPr>
            <p:grpSpPr>
              <a:xfrm>
                <a:off x="400587" y="2647509"/>
                <a:ext cx="1640864" cy="1246665"/>
                <a:chOff x="2505834" y="4779333"/>
                <a:chExt cx="1640864" cy="1532384"/>
              </a:xfrm>
              <a:solidFill>
                <a:srgbClr val="DDDDDD"/>
              </a:solidFill>
            </p:grpSpPr>
            <p:sp>
              <p:nvSpPr>
                <p:cNvPr id="28" name="Rectangle 27"/>
                <p:cNvSpPr/>
                <p:nvPr/>
              </p:nvSpPr>
              <p:spPr bwMode="auto">
                <a:xfrm>
                  <a:off x="2505834" y="4779333"/>
                  <a:ext cx="1640864" cy="1532384"/>
                </a:xfrm>
                <a:prstGeom prst="rect">
                  <a:avLst/>
                </a:prstGeom>
                <a:solidFill>
                  <a:schemeClr val="bg2">
                    <a:lumMod val="60000"/>
                    <a:lumOff val="40000"/>
                  </a:schemeClr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de-DE" sz="16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29" name="TextBox 28"/>
                <p:cNvSpPr txBox="1"/>
                <p:nvPr/>
              </p:nvSpPr>
              <p:spPr>
                <a:xfrm>
                  <a:off x="3050420" y="5043572"/>
                  <a:ext cx="593260" cy="480309"/>
                </a:xfrm>
                <a:prstGeom prst="rect">
                  <a:avLst/>
                </a:prstGeom>
                <a:solidFill>
                  <a:schemeClr val="bg2">
                    <a:lumMod val="60000"/>
                    <a:lumOff val="40000"/>
                  </a:schemeClr>
                </a:solidFill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000" dirty="0" err="1" smtClean="0"/>
                    <a:t>Nb</a:t>
                  </a:r>
                  <a:endParaRPr lang="de-DE" sz="1000" dirty="0"/>
                </a:p>
              </p:txBody>
            </p:sp>
          </p:grpSp>
        </p:grpSp>
        <p:grpSp>
          <p:nvGrpSpPr>
            <p:cNvPr id="34" name="Group 33"/>
            <p:cNvGrpSpPr>
              <a:grpSpLocks noChangeAspect="1"/>
            </p:cNvGrpSpPr>
            <p:nvPr/>
          </p:nvGrpSpPr>
          <p:grpSpPr>
            <a:xfrm>
              <a:off x="6137204" y="2872907"/>
              <a:ext cx="978077" cy="1251955"/>
              <a:chOff x="3603461" y="1819817"/>
              <a:chExt cx="1642705" cy="2102692"/>
            </a:xfrm>
          </p:grpSpPr>
          <p:sp>
            <p:nvSpPr>
              <p:cNvPr id="35" name="Rectangle 34"/>
              <p:cNvSpPr/>
              <p:nvPr/>
            </p:nvSpPr>
            <p:spPr bwMode="auto">
              <a:xfrm>
                <a:off x="3603463" y="2416605"/>
                <a:ext cx="1637414" cy="1505904"/>
              </a:xfrm>
              <a:prstGeom prst="rect">
                <a:avLst/>
              </a:prstGeom>
              <a:solidFill>
                <a:schemeClr val="bg2">
                  <a:lumMod val="60000"/>
                  <a:lumOff val="40000"/>
                </a:schemeClr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de-DE" sz="16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36" name="Rectangle 35"/>
              <p:cNvSpPr/>
              <p:nvPr/>
            </p:nvSpPr>
            <p:spPr bwMode="auto">
              <a:xfrm>
                <a:off x="3603463" y="1819817"/>
                <a:ext cx="1637413" cy="689012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2">
                      <a:lumMod val="60000"/>
                      <a:lumOff val="40000"/>
                      <a:tint val="66000"/>
                      <a:satMod val="160000"/>
                    </a:schemeClr>
                  </a:gs>
                  <a:gs pos="50000">
                    <a:schemeClr val="accent2">
                      <a:lumMod val="60000"/>
                      <a:lumOff val="40000"/>
                      <a:tint val="44500"/>
                      <a:satMod val="160000"/>
                    </a:schemeClr>
                  </a:gs>
                  <a:gs pos="100000">
                    <a:schemeClr val="accent2">
                      <a:lumMod val="60000"/>
                      <a:lumOff val="40000"/>
                      <a:tint val="23500"/>
                      <a:satMod val="160000"/>
                    </a:schemeClr>
                  </a:gs>
                </a:gsLst>
                <a:lin ang="2700000" scaled="1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de-DE" sz="16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grpSp>
            <p:nvGrpSpPr>
              <p:cNvPr id="37" name="Group 36"/>
              <p:cNvGrpSpPr/>
              <p:nvPr/>
            </p:nvGrpSpPr>
            <p:grpSpPr>
              <a:xfrm>
                <a:off x="3603461" y="1819817"/>
                <a:ext cx="1642705" cy="2102690"/>
                <a:chOff x="404035" y="1637416"/>
                <a:chExt cx="2154717" cy="2636053"/>
              </a:xfrm>
            </p:grpSpPr>
            <p:grpSp>
              <p:nvGrpSpPr>
                <p:cNvPr id="46" name="Group 45"/>
                <p:cNvGrpSpPr/>
                <p:nvPr/>
              </p:nvGrpSpPr>
              <p:grpSpPr>
                <a:xfrm>
                  <a:off x="404035" y="1637416"/>
                  <a:ext cx="2154717" cy="2636053"/>
                  <a:chOff x="404035" y="1637416"/>
                  <a:chExt cx="2154717" cy="2636053"/>
                </a:xfrm>
              </p:grpSpPr>
              <p:sp>
                <p:nvSpPr>
                  <p:cNvPr id="49" name="Rectangle 48"/>
                  <p:cNvSpPr/>
                  <p:nvPr/>
                </p:nvSpPr>
                <p:spPr bwMode="auto">
                  <a:xfrm>
                    <a:off x="404035" y="1637416"/>
                    <a:ext cx="2147775" cy="2636053"/>
                  </a:xfrm>
                  <a:prstGeom prst="rect">
                    <a:avLst/>
                  </a:prstGeom>
                  <a:noFill/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de-DE" sz="16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</a:endParaRPr>
                  </a:p>
                </p:txBody>
              </p:sp>
              <p:cxnSp>
                <p:nvCxnSpPr>
                  <p:cNvPr id="50" name="Straight Connector 49"/>
                  <p:cNvCxnSpPr/>
                  <p:nvPr/>
                </p:nvCxnSpPr>
                <p:spPr bwMode="auto">
                  <a:xfrm>
                    <a:off x="404037" y="2501202"/>
                    <a:ext cx="2154715" cy="7358"/>
                  </a:xfrm>
                  <a:prstGeom prst="line">
                    <a:avLst/>
                  </a:prstGeom>
                  <a:solidFill>
                    <a:schemeClr val="accent1"/>
                  </a:solidFill>
                  <a:ln w="9525" cap="flat" cmpd="sng" algn="ctr">
                    <a:solidFill>
                      <a:schemeClr val="accent4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</p:cxnSp>
            </p:grpSp>
            <p:sp>
              <p:nvSpPr>
                <p:cNvPr id="47" name="TextBox 46"/>
                <p:cNvSpPr txBox="1"/>
                <p:nvPr/>
              </p:nvSpPr>
              <p:spPr>
                <a:xfrm>
                  <a:off x="1053381" y="1889510"/>
                  <a:ext cx="892927" cy="46950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000" dirty="0" err="1" smtClean="0"/>
                    <a:t>NbO</a:t>
                  </a:r>
                  <a:endParaRPr lang="de-DE" sz="1000" dirty="0"/>
                </a:p>
              </p:txBody>
            </p:sp>
            <p:sp>
              <p:nvSpPr>
                <p:cNvPr id="48" name="TextBox 47"/>
                <p:cNvSpPr txBox="1"/>
                <p:nvPr/>
              </p:nvSpPr>
              <p:spPr>
                <a:xfrm>
                  <a:off x="1141223" y="2951642"/>
                  <a:ext cx="694641" cy="46950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000" dirty="0" err="1" smtClean="0"/>
                    <a:t>Nb</a:t>
                  </a:r>
                  <a:endParaRPr lang="de-DE" sz="1000" dirty="0"/>
                </a:p>
              </p:txBody>
            </p:sp>
          </p:grpSp>
          <p:cxnSp>
            <p:nvCxnSpPr>
              <p:cNvPr id="40" name="Straight Connector 39"/>
              <p:cNvCxnSpPr/>
              <p:nvPr/>
            </p:nvCxnSpPr>
            <p:spPr bwMode="auto">
              <a:xfrm>
                <a:off x="3603463" y="2514698"/>
                <a:ext cx="1637413" cy="0"/>
              </a:xfrm>
              <a:prstGeom prst="line">
                <a:avLst/>
              </a:prstGeom>
              <a:solidFill>
                <a:schemeClr val="accent1"/>
              </a:solidFill>
              <a:ln w="571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  <p:cxnSp>
          <p:nvCxnSpPr>
            <p:cNvPr id="52" name="Straight Arrow Connector 51"/>
            <p:cNvCxnSpPr/>
            <p:nvPr/>
          </p:nvCxnSpPr>
          <p:spPr bwMode="auto">
            <a:xfrm>
              <a:off x="4895822" y="3281939"/>
              <a:ext cx="1108461" cy="0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53" name="Rectangle 52"/>
            <p:cNvSpPr/>
            <p:nvPr/>
          </p:nvSpPr>
          <p:spPr bwMode="auto">
            <a:xfrm>
              <a:off x="7850293" y="1115246"/>
              <a:ext cx="927947" cy="4994301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2700000" scaled="1"/>
              <a:tileRect/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en-US" sz="1000" dirty="0"/>
            </a:p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rPr>
                <a:t>Room temperature</a:t>
              </a:r>
              <a:endParaRPr kumimoji="0" lang="de-DE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cxnSp>
          <p:nvCxnSpPr>
            <p:cNvPr id="55" name="Straight Connector 54"/>
            <p:cNvCxnSpPr/>
            <p:nvPr/>
          </p:nvCxnSpPr>
          <p:spPr bwMode="auto">
            <a:xfrm>
              <a:off x="7850292" y="2637881"/>
              <a:ext cx="927947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60" name="Straight Connector 59"/>
            <p:cNvCxnSpPr/>
            <p:nvPr/>
          </p:nvCxnSpPr>
          <p:spPr bwMode="auto">
            <a:xfrm>
              <a:off x="7850293" y="4274784"/>
              <a:ext cx="927947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61" name="TextBox 60"/>
            <p:cNvSpPr txBox="1"/>
            <p:nvPr/>
          </p:nvSpPr>
          <p:spPr>
            <a:xfrm>
              <a:off x="7850291" y="2971614"/>
              <a:ext cx="927947" cy="8617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endParaRPr lang="en-US" sz="1000" dirty="0" smtClean="0"/>
            </a:p>
            <a:p>
              <a:pPr algn="ctr"/>
              <a:endParaRPr lang="en-US" sz="1000" dirty="0"/>
            </a:p>
            <a:p>
              <a:pPr algn="ctr"/>
              <a:r>
                <a:rPr lang="en-US" sz="1000" dirty="0" smtClean="0"/>
                <a:t>During/After 800</a:t>
              </a:r>
              <a:r>
                <a:rPr lang="de-DE" sz="1000" dirty="0" smtClean="0"/>
                <a:t>°</a:t>
              </a:r>
              <a:r>
                <a:rPr lang="en-US" sz="1000" dirty="0" smtClean="0"/>
                <a:t>C anneal</a:t>
              </a:r>
              <a:endParaRPr lang="de-DE" sz="1000" dirty="0"/>
            </a:p>
          </p:txBody>
        </p:sp>
        <p:sp>
          <p:nvSpPr>
            <p:cNvPr id="66" name="TextBox 65"/>
            <p:cNvSpPr txBox="1"/>
            <p:nvPr/>
          </p:nvSpPr>
          <p:spPr>
            <a:xfrm>
              <a:off x="7850293" y="4614268"/>
              <a:ext cx="927946" cy="8617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 smtClean="0"/>
                <a:t>During infusion</a:t>
              </a:r>
            </a:p>
            <a:p>
              <a:pPr algn="ctr"/>
              <a:r>
                <a:rPr lang="en-US" sz="1000" dirty="0" smtClean="0"/>
                <a:t>at 120</a:t>
              </a:r>
              <a:r>
                <a:rPr lang="de-DE" sz="1000" dirty="0" smtClean="0"/>
                <a:t>°C</a:t>
              </a:r>
            </a:p>
            <a:p>
              <a:pPr algn="ctr"/>
              <a:endParaRPr lang="en-US" sz="1000" dirty="0"/>
            </a:p>
            <a:p>
              <a:pPr algn="ctr"/>
              <a:r>
                <a:rPr lang="en-US" sz="1000" dirty="0" smtClean="0"/>
                <a:t>25mTorr N</a:t>
              </a:r>
              <a:r>
                <a:rPr lang="en-US" sz="1000" baseline="-25000" dirty="0" smtClean="0"/>
                <a:t>2</a:t>
              </a:r>
              <a:endParaRPr lang="de-DE" sz="1000" dirty="0"/>
            </a:p>
          </p:txBody>
        </p:sp>
        <p:grpSp>
          <p:nvGrpSpPr>
            <p:cNvPr id="67" name="Group 66"/>
            <p:cNvGrpSpPr>
              <a:grpSpLocks noChangeAspect="1"/>
            </p:cNvGrpSpPr>
            <p:nvPr/>
          </p:nvGrpSpPr>
          <p:grpSpPr>
            <a:xfrm>
              <a:off x="6707190" y="4330995"/>
              <a:ext cx="993031" cy="1963482"/>
              <a:chOff x="6931583" y="946298"/>
              <a:chExt cx="1637416" cy="4296337"/>
            </a:xfrm>
          </p:grpSpPr>
          <p:sp>
            <p:nvSpPr>
              <p:cNvPr id="68" name="Rectangle 67"/>
              <p:cNvSpPr/>
              <p:nvPr/>
            </p:nvSpPr>
            <p:spPr bwMode="auto">
              <a:xfrm>
                <a:off x="6931585" y="3552066"/>
                <a:ext cx="1637414" cy="1690569"/>
              </a:xfrm>
              <a:prstGeom prst="rect">
                <a:avLst/>
              </a:prstGeom>
              <a:solidFill>
                <a:schemeClr val="bg2">
                  <a:lumMod val="60000"/>
                  <a:lumOff val="40000"/>
                </a:schemeClr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de-DE" sz="16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69" name="Rectangle 68"/>
              <p:cNvSpPr/>
              <p:nvPr/>
            </p:nvSpPr>
            <p:spPr bwMode="auto">
              <a:xfrm>
                <a:off x="6931585" y="946298"/>
                <a:ext cx="1637414" cy="2605765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6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6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6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2700000" scaled="1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de-DE" sz="16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grpSp>
            <p:nvGrpSpPr>
              <p:cNvPr id="72" name="Group 71"/>
              <p:cNvGrpSpPr/>
              <p:nvPr/>
            </p:nvGrpSpPr>
            <p:grpSpPr>
              <a:xfrm>
                <a:off x="6931583" y="946298"/>
                <a:ext cx="1637416" cy="4296334"/>
                <a:chOff x="6750824" y="1637415"/>
                <a:chExt cx="1637416" cy="2509134"/>
              </a:xfrm>
            </p:grpSpPr>
            <p:grpSp>
              <p:nvGrpSpPr>
                <p:cNvPr id="73" name="Group 72"/>
                <p:cNvGrpSpPr/>
                <p:nvPr/>
              </p:nvGrpSpPr>
              <p:grpSpPr>
                <a:xfrm>
                  <a:off x="6750825" y="1637415"/>
                  <a:ext cx="1637414" cy="2509134"/>
                  <a:chOff x="404037" y="1637414"/>
                  <a:chExt cx="2147777" cy="2918520"/>
                </a:xfrm>
              </p:grpSpPr>
              <p:sp>
                <p:nvSpPr>
                  <p:cNvPr id="79" name="Rectangle 78"/>
                  <p:cNvSpPr/>
                  <p:nvPr/>
                </p:nvSpPr>
                <p:spPr bwMode="auto">
                  <a:xfrm>
                    <a:off x="404037" y="1637414"/>
                    <a:ext cx="2147777" cy="2918520"/>
                  </a:xfrm>
                  <a:prstGeom prst="rect">
                    <a:avLst/>
                  </a:prstGeom>
                  <a:noFill/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de-DE" sz="16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</a:endParaRPr>
                  </a:p>
                </p:txBody>
              </p:sp>
              <p:sp>
                <p:nvSpPr>
                  <p:cNvPr id="80" name="TextBox 79"/>
                  <p:cNvSpPr txBox="1"/>
                  <p:nvPr/>
                </p:nvSpPr>
                <p:spPr>
                  <a:xfrm>
                    <a:off x="1098765" y="3797511"/>
                    <a:ext cx="873191" cy="319796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1000" dirty="0" err="1" smtClean="0"/>
                      <a:t>Nb</a:t>
                    </a:r>
                    <a:endParaRPr lang="de-DE" sz="1000" dirty="0"/>
                  </a:p>
                </p:txBody>
              </p:sp>
            </p:grpSp>
            <p:cxnSp>
              <p:nvCxnSpPr>
                <p:cNvPr id="74" name="Straight Connector 73"/>
                <p:cNvCxnSpPr/>
                <p:nvPr/>
              </p:nvCxnSpPr>
              <p:spPr bwMode="auto">
                <a:xfrm>
                  <a:off x="6750824" y="3159227"/>
                  <a:ext cx="1637414" cy="0"/>
                </a:xfrm>
                <a:prstGeom prst="line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75" name="Straight Connector 74"/>
                <p:cNvCxnSpPr/>
                <p:nvPr/>
              </p:nvCxnSpPr>
              <p:spPr bwMode="auto">
                <a:xfrm flipV="1">
                  <a:off x="6750825" y="1637415"/>
                  <a:ext cx="1048400" cy="1221934"/>
                </a:xfrm>
                <a:prstGeom prst="line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76" name="Straight Connector 75"/>
                <p:cNvCxnSpPr/>
                <p:nvPr/>
              </p:nvCxnSpPr>
              <p:spPr bwMode="auto">
                <a:xfrm flipV="1">
                  <a:off x="7049386" y="1673981"/>
                  <a:ext cx="1338853" cy="1485246"/>
                </a:xfrm>
                <a:prstGeom prst="line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77" name="Straight Connector 76"/>
                <p:cNvCxnSpPr/>
                <p:nvPr/>
              </p:nvCxnSpPr>
              <p:spPr bwMode="auto">
                <a:xfrm flipV="1">
                  <a:off x="7718812" y="2416604"/>
                  <a:ext cx="669427" cy="742623"/>
                </a:xfrm>
                <a:prstGeom prst="line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  <p:sp>
              <p:nvSpPr>
                <p:cNvPr id="78" name="TextBox 77"/>
                <p:cNvSpPr txBox="1"/>
                <p:nvPr/>
              </p:nvSpPr>
              <p:spPr>
                <a:xfrm>
                  <a:off x="6871687" y="1887651"/>
                  <a:ext cx="1516553" cy="105790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000" dirty="0" smtClean="0"/>
                    <a:t>Different nitride and oxide phases formed</a:t>
                  </a:r>
                  <a:endParaRPr lang="de-DE" sz="1000" dirty="0"/>
                </a:p>
              </p:txBody>
            </p:sp>
          </p:grpSp>
        </p:grpSp>
        <p:sp>
          <p:nvSpPr>
            <p:cNvPr id="81" name="TextBox 80"/>
            <p:cNvSpPr txBox="1"/>
            <p:nvPr/>
          </p:nvSpPr>
          <p:spPr>
            <a:xfrm>
              <a:off x="1638605" y="6077981"/>
              <a:ext cx="293711" cy="118498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800" dirty="0" err="1" smtClean="0"/>
                <a:t>q</a:t>
              </a:r>
              <a:r>
                <a:rPr lang="en-US" sz="800" baseline="-25000" dirty="0" err="1" smtClean="0"/>
                <a:t>z</a:t>
              </a:r>
              <a:r>
                <a:rPr lang="en-US" sz="800" baseline="-25000" dirty="0" smtClean="0"/>
                <a:t> </a:t>
              </a:r>
              <a:r>
                <a:rPr lang="en-US" sz="800" dirty="0" smtClean="0"/>
                <a:t>(A</a:t>
              </a:r>
              <a:r>
                <a:rPr lang="en-US" sz="800" baseline="30000" dirty="0" smtClean="0"/>
                <a:t>-1</a:t>
              </a:r>
              <a:r>
                <a:rPr lang="en-US" sz="800" dirty="0" smtClean="0"/>
                <a:t>)</a:t>
              </a:r>
              <a:endParaRPr lang="de-DE" sz="800" baseline="-25000" dirty="0"/>
            </a:p>
          </p:txBody>
        </p:sp>
        <p:sp>
          <p:nvSpPr>
            <p:cNvPr id="83" name="TextBox 82"/>
            <p:cNvSpPr txBox="1"/>
            <p:nvPr/>
          </p:nvSpPr>
          <p:spPr>
            <a:xfrm>
              <a:off x="5594169" y="1313728"/>
              <a:ext cx="1539204" cy="276999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Natural oxide layers</a:t>
              </a:r>
              <a:endParaRPr lang="de-DE" sz="1200" dirty="0"/>
            </a:p>
          </p:txBody>
        </p:sp>
        <p:cxnSp>
          <p:nvCxnSpPr>
            <p:cNvPr id="87" name="Straight Connector 86"/>
            <p:cNvCxnSpPr/>
            <p:nvPr/>
          </p:nvCxnSpPr>
          <p:spPr bwMode="auto">
            <a:xfrm>
              <a:off x="298027" y="2637881"/>
              <a:ext cx="7687744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89" name="Straight Connector 88"/>
            <p:cNvCxnSpPr/>
            <p:nvPr/>
          </p:nvCxnSpPr>
          <p:spPr bwMode="auto">
            <a:xfrm>
              <a:off x="298027" y="4274784"/>
              <a:ext cx="7789333" cy="2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grpSp>
          <p:nvGrpSpPr>
            <p:cNvPr id="8" name="Group 7"/>
            <p:cNvGrpSpPr/>
            <p:nvPr/>
          </p:nvGrpSpPr>
          <p:grpSpPr>
            <a:xfrm>
              <a:off x="1066575" y="1112871"/>
              <a:ext cx="1952183" cy="1361773"/>
              <a:chOff x="557101" y="1017414"/>
              <a:chExt cx="2210854" cy="1537291"/>
            </a:xfrm>
          </p:grpSpPr>
          <p:pic>
            <p:nvPicPr>
              <p:cNvPr id="5" name="Picture 2" descr="D:\Data\SixCircle\Nb_100Sc_23hoursdoping\Logbooks\00.tif"/>
              <p:cNvPicPr>
                <a:picLocks noChangeAspect="1" noChangeArrowheads="1"/>
              </p:cNvPicPr>
              <p:nvPr/>
            </p:nvPicPr>
            <p:blipFill rotWithShape="1"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6667" r="11065" b="12074"/>
              <a:stretch/>
            </p:blipFill>
            <p:spPr bwMode="auto">
              <a:xfrm>
                <a:off x="586173" y="1017414"/>
                <a:ext cx="2181782" cy="1537291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93" name="TextBox 92"/>
              <p:cNvSpPr txBox="1"/>
              <p:nvPr/>
            </p:nvSpPr>
            <p:spPr>
              <a:xfrm rot="16200000">
                <a:off x="376282" y="1689608"/>
                <a:ext cx="530915" cy="169277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n-US" sz="500" dirty="0" smtClean="0"/>
                  <a:t>Intensity (</a:t>
                </a:r>
                <a:r>
                  <a:rPr lang="en-US" sz="500" dirty="0" err="1" smtClean="0"/>
                  <a:t>ct</a:t>
                </a:r>
                <a:r>
                  <a:rPr lang="en-US" sz="500" dirty="0" smtClean="0"/>
                  <a:t>)</a:t>
                </a:r>
                <a:endParaRPr lang="de-DE" sz="500" dirty="0"/>
              </a:p>
            </p:txBody>
          </p:sp>
        </p:grpSp>
        <p:sp>
          <p:nvSpPr>
            <p:cNvPr id="94" name="TextBox 93"/>
            <p:cNvSpPr txBox="1"/>
            <p:nvPr/>
          </p:nvSpPr>
          <p:spPr>
            <a:xfrm rot="16200000">
              <a:off x="415115" y="3328835"/>
              <a:ext cx="530915" cy="169277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500" dirty="0" smtClean="0"/>
                <a:t>Intensity (</a:t>
              </a:r>
              <a:r>
                <a:rPr lang="en-US" sz="500" dirty="0" err="1" smtClean="0"/>
                <a:t>ct</a:t>
              </a:r>
              <a:r>
                <a:rPr lang="en-US" sz="500" dirty="0" smtClean="0"/>
                <a:t>)</a:t>
              </a:r>
              <a:endParaRPr lang="de-DE" sz="500" dirty="0"/>
            </a:p>
          </p:txBody>
        </p:sp>
        <p:sp>
          <p:nvSpPr>
            <p:cNvPr id="95" name="TextBox 94"/>
            <p:cNvSpPr txBox="1"/>
            <p:nvPr/>
          </p:nvSpPr>
          <p:spPr>
            <a:xfrm rot="16200000">
              <a:off x="2523229" y="3351214"/>
              <a:ext cx="596669" cy="16927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500" dirty="0" smtClean="0"/>
                <a:t>Intensity (</a:t>
              </a:r>
              <a:r>
                <a:rPr lang="en-US" sz="500" dirty="0" err="1" smtClean="0"/>
                <a:t>ct</a:t>
              </a:r>
              <a:r>
                <a:rPr lang="en-US" sz="500" dirty="0" smtClean="0"/>
                <a:t>)</a:t>
              </a:r>
              <a:endParaRPr lang="de-DE" sz="500" dirty="0"/>
            </a:p>
          </p:txBody>
        </p:sp>
        <p:cxnSp>
          <p:nvCxnSpPr>
            <p:cNvPr id="70" name="Straight Arrow Connector 69"/>
            <p:cNvCxnSpPr/>
            <p:nvPr/>
          </p:nvCxnSpPr>
          <p:spPr bwMode="auto">
            <a:xfrm>
              <a:off x="3084232" y="1808117"/>
              <a:ext cx="1108461" cy="0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6" name="Rectangle 15"/>
            <p:cNvSpPr/>
            <p:nvPr/>
          </p:nvSpPr>
          <p:spPr bwMode="auto">
            <a:xfrm>
              <a:off x="6078178" y="1914678"/>
              <a:ext cx="648000" cy="504064"/>
            </a:xfrm>
            <a:prstGeom prst="rect">
              <a:avLst/>
            </a:prstGeom>
            <a:noFill/>
            <a:ln w="3810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DE" sz="1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88" name="TextBox 87"/>
            <p:cNvSpPr txBox="1"/>
            <p:nvPr/>
          </p:nvSpPr>
          <p:spPr>
            <a:xfrm rot="16200000">
              <a:off x="177549" y="5208076"/>
              <a:ext cx="596669" cy="16927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500" dirty="0" smtClean="0"/>
                <a:t>Intensity (</a:t>
              </a:r>
              <a:r>
                <a:rPr lang="en-US" sz="500" dirty="0" err="1" smtClean="0"/>
                <a:t>ct</a:t>
              </a:r>
              <a:r>
                <a:rPr lang="en-US" sz="500" dirty="0" smtClean="0"/>
                <a:t>)</a:t>
              </a:r>
              <a:endParaRPr lang="de-DE" sz="500" dirty="0"/>
            </a:p>
          </p:txBody>
        </p:sp>
        <p:sp>
          <p:nvSpPr>
            <p:cNvPr id="90" name="TextBox 89"/>
            <p:cNvSpPr txBox="1"/>
            <p:nvPr/>
          </p:nvSpPr>
          <p:spPr>
            <a:xfrm>
              <a:off x="3845357" y="6140214"/>
              <a:ext cx="491553" cy="21544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800" dirty="0" err="1" smtClean="0"/>
                <a:t>q</a:t>
              </a:r>
              <a:r>
                <a:rPr lang="en-US" sz="800" baseline="-25000" dirty="0" err="1" smtClean="0"/>
                <a:t>z</a:t>
              </a:r>
              <a:r>
                <a:rPr lang="en-US" sz="800" baseline="-25000" dirty="0" smtClean="0"/>
                <a:t> </a:t>
              </a:r>
              <a:r>
                <a:rPr lang="en-US" sz="800" dirty="0" smtClean="0"/>
                <a:t>(A</a:t>
              </a:r>
              <a:r>
                <a:rPr lang="en-US" sz="800" baseline="30000" dirty="0" smtClean="0"/>
                <a:t>-1</a:t>
              </a:r>
              <a:r>
                <a:rPr lang="en-US" sz="800" dirty="0" smtClean="0"/>
                <a:t>)</a:t>
              </a:r>
              <a:endParaRPr lang="de-DE" sz="800" baseline="-25000" dirty="0"/>
            </a:p>
          </p:txBody>
        </p:sp>
        <p:cxnSp>
          <p:nvCxnSpPr>
            <p:cNvPr id="71" name="Straight Arrow Connector 70"/>
            <p:cNvCxnSpPr/>
            <p:nvPr/>
          </p:nvCxnSpPr>
          <p:spPr bwMode="auto">
            <a:xfrm>
              <a:off x="5450052" y="5354660"/>
              <a:ext cx="1108461" cy="0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sp>
        <p:nvSpPr>
          <p:cNvPr id="82" name="TextBox 81"/>
          <p:cNvSpPr txBox="1"/>
          <p:nvPr/>
        </p:nvSpPr>
        <p:spPr>
          <a:xfrm>
            <a:off x="26915" y="6313130"/>
            <a:ext cx="1894558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dirty="0" smtClean="0"/>
              <a:t>Arti Dangwal Pandey,</a:t>
            </a:r>
          </a:p>
          <a:p>
            <a:r>
              <a:rPr lang="en-US" sz="1400" dirty="0" smtClean="0"/>
              <a:t>Guilherme </a:t>
            </a:r>
            <a:r>
              <a:rPr lang="en-US" sz="1400" dirty="0"/>
              <a:t>Semione </a:t>
            </a:r>
          </a:p>
        </p:txBody>
      </p:sp>
    </p:spTree>
    <p:extLst>
      <p:ext uri="{BB962C8B-B14F-4D97-AF65-F5344CB8AC3E}">
        <p14:creationId xmlns:p14="http://schemas.microsoft.com/office/powerpoint/2010/main" val="2130624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Outlook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Preliminary SRF R&amp;D goals at DESY:</a:t>
            </a:r>
          </a:p>
          <a:p>
            <a:r>
              <a:rPr lang="en-US" dirty="0" smtClean="0"/>
              <a:t>Further development and tests on CW modules</a:t>
            </a:r>
          </a:p>
          <a:p>
            <a:r>
              <a:rPr lang="en-US" dirty="0" smtClean="0"/>
              <a:t>Reproduce the N2 </a:t>
            </a:r>
            <a:r>
              <a:rPr lang="en-US" dirty="0"/>
              <a:t>infusion </a:t>
            </a:r>
            <a:r>
              <a:rPr lang="en-US" dirty="0" smtClean="0"/>
              <a:t>and doping results (during 2017)</a:t>
            </a:r>
          </a:p>
          <a:p>
            <a:pPr lvl="1"/>
            <a:r>
              <a:rPr lang="en-US" dirty="0" smtClean="0"/>
              <a:t>On 1cell cavities, fine grain and large grain</a:t>
            </a:r>
          </a:p>
          <a:p>
            <a:pPr lvl="1"/>
            <a:r>
              <a:rPr lang="en-US" dirty="0" smtClean="0"/>
              <a:t>On 9 cell cavities</a:t>
            </a:r>
          </a:p>
          <a:p>
            <a:r>
              <a:rPr lang="en-US" dirty="0" smtClean="0"/>
              <a:t>Work on fundamental understanding of N2 doping and infusion in collaboration with experts from the DESY </a:t>
            </a:r>
            <a:r>
              <a:rPr lang="en-US" dirty="0" err="1" smtClean="0"/>
              <a:t>Nanolab</a:t>
            </a:r>
            <a:endParaRPr lang="en-US" dirty="0" smtClean="0"/>
          </a:p>
          <a:p>
            <a:r>
              <a:rPr lang="en-US" dirty="0" smtClean="0"/>
              <a:t>Assemble and test a module with high Q / high gradient cavities (ca. 2018)</a:t>
            </a:r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780865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Overview, SC RF Cavity </a:t>
            </a:r>
            <a:r>
              <a:rPr lang="en-US" dirty="0"/>
              <a:t>R&amp;D at </a:t>
            </a:r>
            <a:r>
              <a:rPr lang="en-US" dirty="0" smtClean="0"/>
              <a:t>DESY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7917712" y="5139070"/>
            <a:ext cx="1077924" cy="33855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N. Walker</a:t>
            </a:r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827088"/>
            <a:ext cx="8991600" cy="5207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9186582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2575" y="2516372"/>
            <a:ext cx="8520113" cy="3254191"/>
          </a:xfrm>
        </p:spPr>
        <p:txBody>
          <a:bodyPr/>
          <a:lstStyle/>
          <a:p>
            <a:pPr marL="0" indent="0" algn="ctr">
              <a:buNone/>
            </a:pPr>
            <a:r>
              <a:rPr lang="en-US" sz="2800" b="1" smtClean="0"/>
              <a:t>Thank You </a:t>
            </a:r>
            <a:r>
              <a:rPr lang="en-US" sz="2800" b="1" dirty="0" smtClean="0"/>
              <a:t>for Your attention</a:t>
            </a:r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2466998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1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Outline</a:t>
            </a:r>
            <a:endParaRPr lang="de-DE" dirty="0"/>
          </a:p>
        </p:txBody>
      </p:sp>
      <p:sp>
        <p:nvSpPr>
          <p:cNvPr id="441348" name="Rectangle 4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e-DE" dirty="0" smtClean="0"/>
          </a:p>
          <a:p>
            <a:r>
              <a:rPr lang="de-DE" dirty="0" err="1" smtClean="0"/>
              <a:t>Introduction</a:t>
            </a:r>
            <a:endParaRPr lang="de-DE" dirty="0" smtClean="0"/>
          </a:p>
          <a:p>
            <a:r>
              <a:rPr lang="de-DE" dirty="0" smtClean="0"/>
              <a:t>Infrastructure</a:t>
            </a:r>
          </a:p>
          <a:p>
            <a:r>
              <a:rPr lang="de-DE" dirty="0" smtClean="0"/>
              <a:t>Project </a:t>
            </a:r>
            <a:r>
              <a:rPr lang="de-DE" dirty="0" err="1" smtClean="0"/>
              <a:t>driven</a:t>
            </a:r>
            <a:r>
              <a:rPr lang="de-DE" dirty="0" smtClean="0"/>
              <a:t> R&amp;D</a:t>
            </a:r>
          </a:p>
          <a:p>
            <a:pPr lvl="1"/>
            <a:r>
              <a:rPr lang="de-DE" dirty="0" err="1" smtClean="0"/>
              <a:t>Repair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restoring</a:t>
            </a:r>
            <a:r>
              <a:rPr lang="de-DE" dirty="0" smtClean="0"/>
              <a:t> for XFEL </a:t>
            </a:r>
            <a:r>
              <a:rPr lang="de-DE" dirty="0" err="1" smtClean="0"/>
              <a:t>modules</a:t>
            </a:r>
            <a:endParaRPr lang="de-DE" dirty="0" smtClean="0"/>
          </a:p>
          <a:p>
            <a:pPr lvl="1"/>
            <a:r>
              <a:rPr lang="de-DE" dirty="0" smtClean="0"/>
              <a:t>FLASH CW </a:t>
            </a:r>
            <a:r>
              <a:rPr lang="de-DE" dirty="0" err="1" smtClean="0"/>
              <a:t>and</a:t>
            </a:r>
            <a:r>
              <a:rPr lang="de-DE" dirty="0" smtClean="0"/>
              <a:t> XFEL CW</a:t>
            </a:r>
          </a:p>
          <a:p>
            <a:r>
              <a:rPr lang="de-DE" dirty="0" smtClean="0"/>
              <a:t>Fundamental R&amp;D</a:t>
            </a:r>
          </a:p>
          <a:p>
            <a:pPr lvl="1"/>
            <a:r>
              <a:rPr lang="de-DE" dirty="0" smtClean="0"/>
              <a:t>N</a:t>
            </a:r>
            <a:r>
              <a:rPr lang="de-DE" baseline="-25000" dirty="0" smtClean="0"/>
              <a:t>2</a:t>
            </a:r>
            <a:r>
              <a:rPr lang="de-DE" dirty="0" smtClean="0"/>
              <a:t>  </a:t>
            </a:r>
            <a:r>
              <a:rPr lang="de-DE" dirty="0" err="1" smtClean="0"/>
              <a:t>infusion</a:t>
            </a:r>
            <a:endParaRPr lang="de-DE" dirty="0" smtClean="0"/>
          </a:p>
          <a:p>
            <a:r>
              <a:rPr lang="de-DE" dirty="0" smtClean="0"/>
              <a:t>Outlook</a:t>
            </a:r>
            <a:endParaRPr lang="de-DE" dirty="0"/>
          </a:p>
          <a:p>
            <a:endParaRPr lang="de-DE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</a:t>
            </a:r>
            <a:r>
              <a:rPr lang="en-US" dirty="0" smtClean="0"/>
              <a:t>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4298" y="977900"/>
            <a:ext cx="5195776" cy="5408723"/>
          </a:xfrm>
        </p:spPr>
        <p:txBody>
          <a:bodyPr/>
          <a:lstStyle/>
          <a:p>
            <a:r>
              <a:rPr lang="en-US" dirty="0" smtClean="0"/>
              <a:t>XFEL installation is finished</a:t>
            </a:r>
          </a:p>
          <a:p>
            <a:r>
              <a:rPr lang="en-US" dirty="0" smtClean="0"/>
              <a:t>Commissioning of XFEL is started, cool down of </a:t>
            </a:r>
            <a:r>
              <a:rPr lang="en-US" dirty="0" err="1" smtClean="0"/>
              <a:t>linac</a:t>
            </a:r>
            <a:r>
              <a:rPr lang="en-US" dirty="0" smtClean="0"/>
              <a:t> right now</a:t>
            </a:r>
          </a:p>
          <a:p>
            <a:endParaRPr lang="en-US" dirty="0"/>
          </a:p>
          <a:p>
            <a:r>
              <a:rPr lang="en-US" dirty="0" smtClean="0"/>
              <a:t>Test infrastructure for series production (AMTF) is available</a:t>
            </a:r>
          </a:p>
          <a:p>
            <a:r>
              <a:rPr lang="en-US" dirty="0" smtClean="0"/>
              <a:t>A number of cavities, couplers, modules and other components are available at DESY</a:t>
            </a:r>
          </a:p>
          <a:p>
            <a:r>
              <a:rPr lang="en-US" dirty="0" smtClean="0"/>
              <a:t>R&amp;D activities have been re-started this summer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2884" y="823972"/>
            <a:ext cx="2400000" cy="180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 descr="C:\Users\wmoeller\Desktop\LCWS2016\P114023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7410994" y="2948623"/>
            <a:ext cx="1842159" cy="13816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C:\Users\wmoeller\Desktop\LCWS2016\P1140236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63609" y="4638165"/>
            <a:ext cx="2107115" cy="1580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C:\Users\wmoeller\Desktop\LCWS2016\P1140238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27907" y="5556989"/>
            <a:ext cx="1200000" cy="9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3" name="Picture 7" descr="C:\Users\wmoeller\Desktop\LCWS2016\P1140240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22884" y="4610399"/>
            <a:ext cx="1205023" cy="9037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4" name="Picture 8" descr="C:\Users\wmoeller\Desktop\LCWS2016\P1140213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94914" y="2718352"/>
            <a:ext cx="2310930" cy="17331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5" name="Picture 9" descr="C:\Users\wmoeller\Desktop\LCWS2016\P1140223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82450" y="4876799"/>
            <a:ext cx="2789009" cy="19677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498763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Infrastructure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" y="977900"/>
            <a:ext cx="8914691" cy="5190552"/>
          </a:xfrm>
        </p:spPr>
        <p:txBody>
          <a:bodyPr/>
          <a:lstStyle/>
          <a:p>
            <a:r>
              <a:rPr lang="en-US" dirty="0" smtClean="0"/>
              <a:t>Our former R&amp;D </a:t>
            </a:r>
            <a:r>
              <a:rPr lang="en-US" i="1" dirty="0" smtClean="0"/>
              <a:t>test</a:t>
            </a:r>
            <a:r>
              <a:rPr lang="en-US" dirty="0" smtClean="0"/>
              <a:t> infrastructure from TESLA / TTF times is old and cannot be operated anymore</a:t>
            </a:r>
          </a:p>
          <a:p>
            <a:r>
              <a:rPr lang="en-US" dirty="0"/>
              <a:t>TESLA / TTF </a:t>
            </a:r>
            <a:r>
              <a:rPr lang="en-US" dirty="0" smtClean="0"/>
              <a:t>preparation infrastructure is maintained and ready for use: clean room, HPR, EP, BCP, CO2, etc.</a:t>
            </a:r>
          </a:p>
          <a:p>
            <a:endParaRPr lang="en-US" dirty="0" smtClean="0"/>
          </a:p>
          <a:p>
            <a:r>
              <a:rPr lang="en-US" dirty="0" smtClean="0"/>
              <a:t>Large test infrastructure AMTF was installed for the XFEL series production</a:t>
            </a:r>
          </a:p>
          <a:p>
            <a:r>
              <a:rPr lang="en-US" dirty="0" smtClean="0"/>
              <a:t>The AMTF was designed for fast and efficient series measurements</a:t>
            </a:r>
          </a:p>
          <a:p>
            <a:pPr lvl="1"/>
            <a:r>
              <a:rPr lang="en-US" dirty="0" smtClean="0"/>
              <a:t>R&amp;D instrumentation to be installed</a:t>
            </a:r>
          </a:p>
          <a:p>
            <a:pPr lvl="1"/>
            <a:r>
              <a:rPr lang="en-US" dirty="0" smtClean="0"/>
              <a:t>Measurement </a:t>
            </a:r>
          </a:p>
          <a:p>
            <a:pPr marL="444500" lvl="1" indent="0">
              <a:buNone/>
            </a:pPr>
            <a:r>
              <a:rPr lang="en-US" dirty="0" smtClean="0"/>
              <a:t>software to be modified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68619" y="3815458"/>
            <a:ext cx="3434792" cy="2377158"/>
          </a:xfrm>
          <a:prstGeom prst="rect">
            <a:avLst/>
          </a:prstGeom>
        </p:spPr>
      </p:pic>
      <p:pic>
        <p:nvPicPr>
          <p:cNvPr id="8195" name="Picture 3" descr="C:\Users\wmoeller\Desktop\LCWS2016\P1140217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38273" y="4157273"/>
            <a:ext cx="2713872" cy="20353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768865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Infrastructure, new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2651" y="857250"/>
            <a:ext cx="7251405" cy="6000750"/>
          </a:xfrm>
        </p:spPr>
        <p:txBody>
          <a:bodyPr/>
          <a:lstStyle/>
          <a:p>
            <a:pPr marL="0" lvl="0" indent="0">
              <a:buNone/>
            </a:pPr>
            <a:r>
              <a:rPr lang="en-US" dirty="0">
                <a:solidFill>
                  <a:srgbClr val="000000"/>
                </a:solidFill>
              </a:rPr>
              <a:t>We are now in the process to change over </a:t>
            </a:r>
            <a:r>
              <a:rPr lang="en-US" dirty="0" smtClean="0">
                <a:solidFill>
                  <a:srgbClr val="000000"/>
                </a:solidFill>
              </a:rPr>
              <a:t>the AMTF </a:t>
            </a:r>
            <a:r>
              <a:rPr lang="en-US" dirty="0">
                <a:solidFill>
                  <a:srgbClr val="000000"/>
                </a:solidFill>
              </a:rPr>
              <a:t>test </a:t>
            </a:r>
            <a:r>
              <a:rPr lang="en-US" dirty="0" smtClean="0">
                <a:solidFill>
                  <a:srgbClr val="000000"/>
                </a:solidFill>
              </a:rPr>
              <a:t>stands to meet the R&amp;D requirements:</a:t>
            </a:r>
            <a:endParaRPr lang="en-US" dirty="0">
              <a:solidFill>
                <a:srgbClr val="000000"/>
              </a:solidFill>
            </a:endParaRPr>
          </a:p>
          <a:p>
            <a:pPr>
              <a:buClr>
                <a:schemeClr val="accent2"/>
              </a:buClr>
            </a:pPr>
            <a:r>
              <a:rPr lang="en-US" dirty="0">
                <a:solidFill>
                  <a:srgbClr val="000000"/>
                </a:solidFill>
              </a:rPr>
              <a:t>Vertical test stands</a:t>
            </a:r>
            <a:r>
              <a:rPr lang="en-US" dirty="0" smtClean="0">
                <a:solidFill>
                  <a:srgbClr val="000000"/>
                </a:solidFill>
              </a:rPr>
              <a:t>:</a:t>
            </a:r>
          </a:p>
          <a:p>
            <a:pPr lvl="1">
              <a:buClr>
                <a:schemeClr val="accent2"/>
              </a:buClr>
            </a:pPr>
            <a:r>
              <a:rPr lang="en-US" dirty="0" smtClean="0">
                <a:solidFill>
                  <a:srgbClr val="000000"/>
                </a:solidFill>
              </a:rPr>
              <a:t>adaptive </a:t>
            </a:r>
            <a:r>
              <a:rPr lang="en-US" dirty="0">
                <a:solidFill>
                  <a:srgbClr val="000000"/>
                </a:solidFill>
              </a:rPr>
              <a:t>for different cavity </a:t>
            </a:r>
            <a:r>
              <a:rPr lang="en-US" dirty="0" smtClean="0">
                <a:solidFill>
                  <a:srgbClr val="000000"/>
                </a:solidFill>
              </a:rPr>
              <a:t>types (single cell, 9-cell, gun)</a:t>
            </a:r>
          </a:p>
          <a:p>
            <a:pPr lvl="1">
              <a:buClr>
                <a:schemeClr val="accent2"/>
              </a:buClr>
            </a:pPr>
            <a:r>
              <a:rPr lang="en-US" dirty="0" smtClean="0">
                <a:solidFill>
                  <a:srgbClr val="000000"/>
                </a:solidFill>
              </a:rPr>
              <a:t>variable </a:t>
            </a:r>
            <a:r>
              <a:rPr lang="en-US" dirty="0">
                <a:solidFill>
                  <a:srgbClr val="000000"/>
                </a:solidFill>
              </a:rPr>
              <a:t>antenna</a:t>
            </a:r>
            <a:r>
              <a:rPr lang="en-US" dirty="0" smtClean="0">
                <a:solidFill>
                  <a:srgbClr val="000000"/>
                </a:solidFill>
              </a:rPr>
              <a:t>,</a:t>
            </a:r>
          </a:p>
          <a:p>
            <a:pPr lvl="1">
              <a:buClr>
                <a:schemeClr val="accent2"/>
              </a:buClr>
            </a:pPr>
            <a:r>
              <a:rPr lang="en-US" dirty="0" smtClean="0">
                <a:solidFill>
                  <a:srgbClr val="000000"/>
                </a:solidFill>
              </a:rPr>
              <a:t>different frequencies</a:t>
            </a:r>
          </a:p>
          <a:p>
            <a:pPr lvl="1">
              <a:buClr>
                <a:schemeClr val="accent2"/>
              </a:buClr>
            </a:pPr>
            <a:r>
              <a:rPr lang="en-US" dirty="0" smtClean="0">
                <a:solidFill>
                  <a:srgbClr val="000000"/>
                </a:solidFill>
              </a:rPr>
              <a:t>T-map, field emission-map</a:t>
            </a:r>
          </a:p>
          <a:p>
            <a:pPr lvl="1">
              <a:buClr>
                <a:schemeClr val="accent2"/>
              </a:buClr>
            </a:pPr>
            <a:r>
              <a:rPr lang="en-US" dirty="0" smtClean="0">
                <a:solidFill>
                  <a:srgbClr val="000000"/>
                </a:solidFill>
              </a:rPr>
              <a:t>second </a:t>
            </a:r>
            <a:r>
              <a:rPr lang="en-US" dirty="0">
                <a:solidFill>
                  <a:srgbClr val="000000"/>
                </a:solidFill>
              </a:rPr>
              <a:t>sound</a:t>
            </a:r>
            <a:r>
              <a:rPr lang="en-US" dirty="0" smtClean="0">
                <a:solidFill>
                  <a:srgbClr val="000000"/>
                </a:solidFill>
              </a:rPr>
              <a:t>,</a:t>
            </a:r>
          </a:p>
          <a:p>
            <a:pPr lvl="1">
              <a:buClr>
                <a:schemeClr val="accent2"/>
              </a:buClr>
            </a:pPr>
            <a:r>
              <a:rPr lang="en-US" dirty="0" smtClean="0">
                <a:solidFill>
                  <a:srgbClr val="000000"/>
                </a:solidFill>
              </a:rPr>
              <a:t>magnetometers,</a:t>
            </a:r>
          </a:p>
          <a:p>
            <a:pPr lvl="1">
              <a:buClr>
                <a:schemeClr val="accent2"/>
              </a:buClr>
            </a:pPr>
            <a:r>
              <a:rPr lang="en-US" dirty="0" smtClean="0">
                <a:solidFill>
                  <a:srgbClr val="000000"/>
                </a:solidFill>
              </a:rPr>
              <a:t>in situ RRR measurement,</a:t>
            </a:r>
          </a:p>
        </p:txBody>
      </p:sp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50420" y="1263730"/>
            <a:ext cx="2354344" cy="48469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1164984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Infrastructure, new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2881" y="977900"/>
            <a:ext cx="4766309" cy="5342890"/>
          </a:xfrm>
        </p:spPr>
        <p:txBody>
          <a:bodyPr/>
          <a:lstStyle/>
          <a:p>
            <a:r>
              <a:rPr lang="en-US" dirty="0" smtClean="0"/>
              <a:t>Modification </a:t>
            </a:r>
            <a:r>
              <a:rPr lang="en-US" dirty="0"/>
              <a:t>of module test stands:</a:t>
            </a:r>
          </a:p>
          <a:p>
            <a:pPr lvl="1"/>
            <a:r>
              <a:rPr lang="en-US" dirty="0"/>
              <a:t>single cavity measurements (1.3GHz and 3.9GHz),</a:t>
            </a:r>
          </a:p>
          <a:p>
            <a:pPr lvl="1"/>
            <a:r>
              <a:rPr lang="en-US" dirty="0"/>
              <a:t>3.9GHz modules</a:t>
            </a:r>
          </a:p>
          <a:p>
            <a:pPr lvl="1"/>
            <a:r>
              <a:rPr lang="en-US" dirty="0"/>
              <a:t>SRF gun,</a:t>
            </a:r>
          </a:p>
          <a:p>
            <a:pPr lvl="1"/>
            <a:r>
              <a:rPr lang="en-US" dirty="0"/>
              <a:t>New coupler test and conditioning </a:t>
            </a:r>
            <a:r>
              <a:rPr lang="en-US" dirty="0" smtClean="0"/>
              <a:t>stand</a:t>
            </a:r>
          </a:p>
          <a:p>
            <a:pPr lvl="1"/>
            <a:endParaRPr lang="en-US" dirty="0"/>
          </a:p>
          <a:p>
            <a:r>
              <a:rPr lang="en-US" dirty="0"/>
              <a:t>Remark: no change in the 1.3 GHz standard module testing capabilities (XFEL, FLASH</a:t>
            </a:r>
            <a:r>
              <a:rPr lang="en-US" dirty="0" smtClean="0"/>
              <a:t>)</a:t>
            </a:r>
          </a:p>
          <a:p>
            <a:r>
              <a:rPr lang="en-US" dirty="0" smtClean="0"/>
              <a:t>CMTB module test stand is modified for pulse and CW measurements (IOT) </a:t>
            </a:r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3311" y="2388871"/>
            <a:ext cx="4331191" cy="32482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693311" y="1735175"/>
            <a:ext cx="43311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Cryostat adapter to be used for horizontal single cavity tests at AMTF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023067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Infrastructure, new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2576" y="977900"/>
            <a:ext cx="5487360" cy="4792663"/>
          </a:xfrm>
        </p:spPr>
        <p:txBody>
          <a:bodyPr/>
          <a:lstStyle/>
          <a:p>
            <a:r>
              <a:rPr lang="en-US" dirty="0" smtClean="0"/>
              <a:t>Existing 800 ºC oven is now prepared for N</a:t>
            </a:r>
            <a:r>
              <a:rPr lang="en-US" baseline="-25000" dirty="0" smtClean="0"/>
              <a:t>2 </a:t>
            </a:r>
            <a:r>
              <a:rPr lang="en-US" dirty="0">
                <a:solidFill>
                  <a:srgbClr val="000000"/>
                </a:solidFill>
              </a:rPr>
              <a:t>infusion</a:t>
            </a:r>
            <a:endParaRPr lang="en-US" dirty="0" smtClean="0"/>
          </a:p>
          <a:p>
            <a:r>
              <a:rPr lang="en-US" dirty="0" smtClean="0"/>
              <a:t>N2 </a:t>
            </a:r>
            <a:r>
              <a:rPr lang="en-US" dirty="0"/>
              <a:t>doping is also possible although not favorable; DESY projects require high gradients</a:t>
            </a:r>
            <a:endParaRPr lang="en-US" dirty="0">
              <a:solidFill>
                <a:srgbClr val="000000"/>
              </a:solidFill>
            </a:endParaRPr>
          </a:p>
        </p:txBody>
      </p:sp>
      <p:pic>
        <p:nvPicPr>
          <p:cNvPr id="3074" name="Picture 2" descr="C:\Users\wmoeller\Desktop\LCWS2016\ofen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29025" y="2814821"/>
            <a:ext cx="5417465" cy="30473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wmoeller\Desktop\LCWS2016\belueftung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491" y="4062145"/>
            <a:ext cx="3200000" cy="18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5564213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Repair </a:t>
            </a:r>
            <a:r>
              <a:rPr lang="en-US" dirty="0"/>
              <a:t>and restoring for </a:t>
            </a:r>
            <a:r>
              <a:rPr lang="en-US" dirty="0" smtClean="0"/>
              <a:t>XFEL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2575" y="977900"/>
            <a:ext cx="8520113" cy="5262880"/>
          </a:xfrm>
        </p:spPr>
        <p:txBody>
          <a:bodyPr/>
          <a:lstStyle/>
          <a:p>
            <a:r>
              <a:rPr lang="en-US" dirty="0" smtClean="0"/>
              <a:t>Defect XFEL modules:</a:t>
            </a:r>
          </a:p>
          <a:p>
            <a:pPr lvl="1"/>
            <a:r>
              <a:rPr lang="en-US" dirty="0" smtClean="0"/>
              <a:t>XM8:		leak at 2K circuit</a:t>
            </a:r>
          </a:p>
          <a:p>
            <a:pPr lvl="1"/>
            <a:r>
              <a:rPr lang="en-US" dirty="0" smtClean="0"/>
              <a:t>XM46 and 50:	not acceptable cavity performance</a:t>
            </a:r>
          </a:p>
          <a:p>
            <a:pPr lvl="1"/>
            <a:r>
              <a:rPr lang="en-US" dirty="0" smtClean="0"/>
              <a:t>XM99:		leak in beam </a:t>
            </a:r>
            <a:r>
              <a:rPr lang="en-US" dirty="0"/>
              <a:t>vacuum </a:t>
            </a:r>
            <a:endParaRPr lang="en-US" dirty="0" smtClean="0"/>
          </a:p>
          <a:p>
            <a:pPr lvl="1"/>
            <a:r>
              <a:rPr lang="en-US" dirty="0" smtClean="0"/>
              <a:t>XM100:</a:t>
            </a:r>
            <a:r>
              <a:rPr lang="en-US" dirty="0"/>
              <a:t>		</a:t>
            </a:r>
            <a:r>
              <a:rPr lang="en-US" dirty="0" smtClean="0"/>
              <a:t>in XFEL </a:t>
            </a:r>
            <a:r>
              <a:rPr lang="en-US" dirty="0"/>
              <a:t>replaced by </a:t>
            </a:r>
            <a:r>
              <a:rPr lang="en-US" dirty="0" smtClean="0"/>
              <a:t>XM-2, now used as spare </a:t>
            </a:r>
            <a:r>
              <a:rPr lang="en-US" dirty="0"/>
              <a:t>module </a:t>
            </a:r>
            <a:endParaRPr lang="en-US" dirty="0" smtClean="0"/>
          </a:p>
          <a:p>
            <a:r>
              <a:rPr lang="en-US" dirty="0" smtClean="0"/>
              <a:t>Modules </a:t>
            </a:r>
            <a:r>
              <a:rPr lang="en-US" dirty="0"/>
              <a:t>have to be repaired and re-tested; some require complete </a:t>
            </a:r>
            <a:r>
              <a:rPr lang="en-US" dirty="0" smtClean="0"/>
              <a:t>disassembly</a:t>
            </a:r>
          </a:p>
          <a:p>
            <a:endParaRPr lang="en-US" dirty="0" smtClean="0"/>
          </a:p>
          <a:p>
            <a:r>
              <a:rPr lang="en-US" dirty="0" smtClean="0"/>
              <a:t>Re-test RF power coupler showing poor performance</a:t>
            </a:r>
          </a:p>
          <a:p>
            <a:pPr lvl="1"/>
            <a:r>
              <a:rPr lang="en-US" dirty="0" smtClean="0"/>
              <a:t>Some RF PC warm parts showed high dynamic thermal losses</a:t>
            </a:r>
          </a:p>
          <a:p>
            <a:pPr lvl="1"/>
            <a:r>
              <a:rPr lang="en-US" dirty="0" smtClean="0"/>
              <a:t>Parts are re-cleaned and baked and need to be retested</a:t>
            </a:r>
          </a:p>
          <a:p>
            <a:pPr lvl="1"/>
            <a:r>
              <a:rPr lang="en-US" dirty="0" smtClean="0"/>
              <a:t>Investigation of cause</a:t>
            </a:r>
          </a:p>
          <a:p>
            <a:r>
              <a:rPr lang="en-US" dirty="0" smtClean="0"/>
              <a:t>Assembly and test of spare third-harmonic module for XFEL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091896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FLASH </a:t>
            </a:r>
            <a:r>
              <a:rPr lang="en-US" dirty="0"/>
              <a:t>CW and XFEL </a:t>
            </a:r>
            <a:r>
              <a:rPr lang="en-US" dirty="0" smtClean="0"/>
              <a:t>CW, module tests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2575" y="977900"/>
            <a:ext cx="4797625" cy="4792663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M</a:t>
            </a:r>
            <a:r>
              <a:rPr lang="en-US" dirty="0" smtClean="0"/>
              <a:t>odule tests at CW have been performed (on CMBT):</a:t>
            </a:r>
          </a:p>
          <a:p>
            <a:r>
              <a:rPr lang="en-US" dirty="0" smtClean="0"/>
              <a:t>Large grain </a:t>
            </a:r>
            <a:r>
              <a:rPr lang="en-US" dirty="0"/>
              <a:t>prototype </a:t>
            </a:r>
            <a:r>
              <a:rPr lang="en-US" dirty="0" err="1"/>
              <a:t>cryomodule</a:t>
            </a:r>
            <a:r>
              <a:rPr lang="en-US" dirty="0"/>
              <a:t> (XM-3)</a:t>
            </a:r>
          </a:p>
          <a:p>
            <a:pPr lvl="1"/>
            <a:r>
              <a:rPr lang="en-US" dirty="0" err="1" smtClean="0"/>
              <a:t>Qo</a:t>
            </a:r>
            <a:r>
              <a:rPr lang="en-US" dirty="0" smtClean="0"/>
              <a:t> </a:t>
            </a:r>
            <a:r>
              <a:rPr lang="en-US" dirty="0"/>
              <a:t>at 2K and 1.8K after the </a:t>
            </a:r>
            <a:r>
              <a:rPr lang="en-US" dirty="0" smtClean="0"/>
              <a:t>fast cool down (FCD) </a:t>
            </a:r>
            <a:r>
              <a:rPr lang="en-US" dirty="0"/>
              <a:t>and </a:t>
            </a:r>
            <a:r>
              <a:rPr lang="en-US" dirty="0" smtClean="0"/>
              <a:t>slow cool down(SCD)</a:t>
            </a:r>
            <a:endParaRPr lang="en-US" dirty="0"/>
          </a:p>
          <a:p>
            <a:r>
              <a:rPr lang="en-US" dirty="0" smtClean="0"/>
              <a:t>Fine grain </a:t>
            </a:r>
            <a:r>
              <a:rPr lang="en-US" dirty="0"/>
              <a:t>production </a:t>
            </a:r>
            <a:r>
              <a:rPr lang="en-US" dirty="0" err="1"/>
              <a:t>cryomodule</a:t>
            </a:r>
            <a:r>
              <a:rPr lang="en-US" dirty="0"/>
              <a:t> (XM4)</a:t>
            </a:r>
          </a:p>
          <a:p>
            <a:pPr lvl="1"/>
            <a:r>
              <a:rPr lang="en-US" dirty="0" err="1" smtClean="0"/>
              <a:t>Qo</a:t>
            </a:r>
            <a:r>
              <a:rPr lang="en-US" dirty="0" smtClean="0"/>
              <a:t> </a:t>
            </a:r>
            <a:r>
              <a:rPr lang="en-US" dirty="0"/>
              <a:t>at 2K, 1.8K and 1.56K after the FCD and SCD</a:t>
            </a:r>
          </a:p>
          <a:p>
            <a:pPr lvl="1"/>
            <a:r>
              <a:rPr lang="en-US" dirty="0"/>
              <a:t>Mechanical vibrations and VS </a:t>
            </a:r>
            <a:r>
              <a:rPr lang="en-US" dirty="0" smtClean="0"/>
              <a:t>stability</a:t>
            </a:r>
          </a:p>
          <a:p>
            <a:r>
              <a:rPr lang="en-US" dirty="0" smtClean="0"/>
              <a:t>To be continued: XM-3 large grain at CMTB with IOT</a:t>
            </a:r>
            <a:endParaRPr lang="en-US" dirty="0"/>
          </a:p>
        </p:txBody>
      </p:sp>
      <p:pic>
        <p:nvPicPr>
          <p:cNvPr id="6146" name="Picture 2" descr="C:\Users\wmoeller\Desktop\LCWS2016\P114022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0200" y="835163"/>
            <a:ext cx="3929120" cy="2946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C:\Users\wmoeller\Desktop\LCWS2016\P1140227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4780164" y="4184074"/>
            <a:ext cx="2400072" cy="18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960870" y="4401879"/>
            <a:ext cx="20484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IOT:</a:t>
            </a:r>
          </a:p>
          <a:p>
            <a:r>
              <a:rPr lang="en-US" dirty="0" err="1" smtClean="0"/>
              <a:t>Pmax</a:t>
            </a:r>
            <a:r>
              <a:rPr lang="en-US" dirty="0" smtClean="0"/>
              <a:t> = 105kW, CW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2876618"/>
      </p:ext>
    </p:extLst>
  </p:cSld>
  <p:clrMapOvr>
    <a:masterClrMapping/>
  </p:clrMapOvr>
</p:sld>
</file>

<file path=ppt/theme/theme1.xml><?xml version="1.0" encoding="utf-8"?>
<a:theme xmlns:a="http://schemas.openxmlformats.org/drawingml/2006/main" name="PPT-Vorlage_en">
  <a:themeElements>
    <a:clrScheme name="2_DESY_Vortrag_3-1 14">
      <a:dk1>
        <a:srgbClr val="000000"/>
      </a:dk1>
      <a:lt1>
        <a:srgbClr val="FFFFFF"/>
      </a:lt1>
      <a:dk2>
        <a:srgbClr val="FFFFFF"/>
      </a:dk2>
      <a:lt2>
        <a:srgbClr val="808080"/>
      </a:lt2>
      <a:accent1>
        <a:srgbClr val="00A5EB"/>
      </a:accent1>
      <a:accent2>
        <a:srgbClr val="F28E00"/>
      </a:accent2>
      <a:accent3>
        <a:srgbClr val="FFFFFF"/>
      </a:accent3>
      <a:accent4>
        <a:srgbClr val="000000"/>
      </a:accent4>
      <a:accent5>
        <a:srgbClr val="AACFF3"/>
      </a:accent5>
      <a:accent6>
        <a:srgbClr val="DB8000"/>
      </a:accent6>
      <a:hlink>
        <a:srgbClr val="00A5EB"/>
      </a:hlink>
      <a:folHlink>
        <a:srgbClr val="808080"/>
      </a:folHlink>
    </a:clrScheme>
    <a:fontScheme name="2_DESY_Vortrag_3-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2_DESY_Vortrag_3-1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SY_Vortrag_3-1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SY_Vortrag_3-1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SY_Vortrag_3-1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SY_Vortrag_3-1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SY_Vortrag_3-1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SY_Vortrag_3-1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SY_Vortrag_3-1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SY_Vortrag_3-1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SY_Vortrag_3-1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SY_Vortrag_3-1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SY_Vortrag_3-1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SY_Vortrag_3-1 13">
        <a:dk1>
          <a:srgbClr val="000000"/>
        </a:dk1>
        <a:lt1>
          <a:srgbClr val="FFFFFF"/>
        </a:lt1>
        <a:dk2>
          <a:srgbClr val="FFFFFF"/>
        </a:dk2>
        <a:lt2>
          <a:srgbClr val="808080"/>
        </a:lt2>
        <a:accent1>
          <a:srgbClr val="00A5EB"/>
        </a:accent1>
        <a:accent2>
          <a:srgbClr val="F28E00"/>
        </a:accent2>
        <a:accent3>
          <a:srgbClr val="FFFFFF"/>
        </a:accent3>
        <a:accent4>
          <a:srgbClr val="000000"/>
        </a:accent4>
        <a:accent5>
          <a:srgbClr val="AACFF3"/>
        </a:accent5>
        <a:accent6>
          <a:srgbClr val="DB8000"/>
        </a:accent6>
        <a:hlink>
          <a:srgbClr val="00A5EB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SY_Vortrag_3-1 14">
        <a:dk1>
          <a:srgbClr val="000000"/>
        </a:dk1>
        <a:lt1>
          <a:srgbClr val="FFFFFF"/>
        </a:lt1>
        <a:dk2>
          <a:srgbClr val="FFFFFF"/>
        </a:dk2>
        <a:lt2>
          <a:srgbClr val="808080"/>
        </a:lt2>
        <a:accent1>
          <a:srgbClr val="00A5EB"/>
        </a:accent1>
        <a:accent2>
          <a:srgbClr val="F28E00"/>
        </a:accent2>
        <a:accent3>
          <a:srgbClr val="FFFFFF"/>
        </a:accent3>
        <a:accent4>
          <a:srgbClr val="000000"/>
        </a:accent4>
        <a:accent5>
          <a:srgbClr val="AACFF3"/>
        </a:accent5>
        <a:accent6>
          <a:srgbClr val="DB8000"/>
        </a:accent6>
        <a:hlink>
          <a:srgbClr val="00A5EB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PPT-Vorlage_en</Template>
  <TotalTime>0</TotalTime>
  <Words>955</Words>
  <Application>Microsoft Office PowerPoint</Application>
  <PresentationFormat>On-screen Show (4:3)</PresentationFormat>
  <Paragraphs>183</Paragraphs>
  <Slides>19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PPT-Vorlage_en</vt:lpstr>
      <vt:lpstr>SC RF R&amp;D Plans at DESY</vt:lpstr>
      <vt:lpstr>Outline</vt:lpstr>
      <vt:lpstr>Introduction</vt:lpstr>
      <vt:lpstr>Infrastructure</vt:lpstr>
      <vt:lpstr>Infrastructure, new</vt:lpstr>
      <vt:lpstr>Infrastructure, new</vt:lpstr>
      <vt:lpstr>Infrastructure, new</vt:lpstr>
      <vt:lpstr>Repair and restoring for XFEL</vt:lpstr>
      <vt:lpstr>FLASH CW and XFEL CW, module tests</vt:lpstr>
      <vt:lpstr>FLASH CW and XFEL CW, module tests</vt:lpstr>
      <vt:lpstr>FLASH CW and XFEL CW, module tests</vt:lpstr>
      <vt:lpstr>FLASH CW and XFEL CW, SRF Gun</vt:lpstr>
      <vt:lpstr>Project driven R&amp;D, FLASH CW and XFEL CW</vt:lpstr>
      <vt:lpstr>PowerPoint Presentation</vt:lpstr>
      <vt:lpstr>Fundamental R&amp;D at DESY NanoLab </vt:lpstr>
      <vt:lpstr>Fundamental R&amp;D at DESY NanoLab </vt:lpstr>
      <vt:lpstr>Outlook </vt:lpstr>
      <vt:lpstr>Overview, SC RF Cavity R&amp;D at DESY</vt:lpstr>
      <vt:lpstr>End</vt:lpstr>
    </vt:vector>
  </TitlesOfParts>
  <Company>DESY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 RF R&amp;D Plans at DESY</dc:title>
  <dc:creator>wmoeller</dc:creator>
  <cp:lastModifiedBy>wmoeller</cp:lastModifiedBy>
  <cp:revision>86</cp:revision>
  <dcterms:created xsi:type="dcterms:W3CDTF">2016-11-25T08:48:45Z</dcterms:created>
  <dcterms:modified xsi:type="dcterms:W3CDTF">2016-12-05T23:11:13Z</dcterms:modified>
</cp:coreProperties>
</file>