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mp4"/>
  <Default Extension="emf" ContentType="image/x-emf"/>
  <Default Extension="rels" ContentType="application/vnd.openxmlformats-package.relationships+xml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7" r:id="rId9"/>
    <p:sldId id="263" r:id="rId10"/>
    <p:sldId id="264" r:id="rId11"/>
    <p:sldId id="265" r:id="rId1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7" autoAdjust="0"/>
    <p:restoredTop sz="94586"/>
  </p:normalViewPr>
  <p:slideViewPr>
    <p:cSldViewPr snapToGrid="0">
      <p:cViewPr varScale="1">
        <p:scale>
          <a:sx n="102" d="100"/>
          <a:sy n="102" d="100"/>
        </p:scale>
        <p:origin x="118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50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915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77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0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085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98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357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987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4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023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41C04-E4C1-4F20-BF2F-B6F483AD4AC5}" type="datetimeFigureOut">
              <a:rPr kumimoji="1" lang="ja-JP" altLang="en-US" smtClean="0"/>
              <a:t>2016/12/3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F502-4892-43B7-9ABB-371C7B2BE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11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8.emf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7" Type="http://schemas.openxmlformats.org/officeDocument/2006/relationships/image" Target="../media/image16.png"/><Relationship Id="rId8" Type="http://schemas.openxmlformats.org/officeDocument/2006/relationships/image" Target="../media/image17.jpeg"/><Relationship Id="rId9" Type="http://schemas.openxmlformats.org/officeDocument/2006/relationships/image" Target="../media/image18.jpeg"/><Relationship Id="rId1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emf"/><Relationship Id="rId1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jpeg"/><Relationship Id="rId9" Type="http://schemas.openxmlformats.org/officeDocument/2006/relationships/image" Target="../media/image27.jpeg"/><Relationship Id="rId10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21676" y="1115836"/>
            <a:ext cx="72832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/>
              <a:t>Joint development of </a:t>
            </a:r>
          </a:p>
          <a:p>
            <a:r>
              <a:rPr lang="en-US" altLang="ja-JP" sz="3200" b="1" dirty="0"/>
              <a:t>  </a:t>
            </a:r>
            <a:r>
              <a:rPr lang="en-US" altLang="ja-JP" sz="3200" b="1" dirty="0" smtClean="0"/>
              <a:t>Vertical electro-polishing (VEP) </a:t>
            </a:r>
            <a:r>
              <a:rPr kumimoji="1" lang="en-US" altLang="ja-JP" sz="3200" b="1" dirty="0" smtClean="0"/>
              <a:t>facility </a:t>
            </a:r>
          </a:p>
          <a:p>
            <a:r>
              <a:rPr lang="en-US" altLang="ja-JP" sz="3200" b="1" dirty="0"/>
              <a:t>       </a:t>
            </a:r>
            <a:r>
              <a:rPr kumimoji="1" lang="en-US" altLang="ja-JP" sz="3200" b="1" dirty="0" smtClean="0"/>
              <a:t>for </a:t>
            </a:r>
            <a:r>
              <a:rPr kumimoji="1" lang="en-US" altLang="ja-JP" sz="3200" b="1" dirty="0" err="1" smtClean="0"/>
              <a:t>Nb</a:t>
            </a:r>
            <a:r>
              <a:rPr kumimoji="1" lang="en-US" altLang="ja-JP" sz="3200" b="1" dirty="0" smtClean="0"/>
              <a:t> accelerating cavity for ILC </a:t>
            </a:r>
          </a:p>
          <a:p>
            <a:r>
              <a:rPr lang="en-US" altLang="ja-JP" sz="3200" b="1" dirty="0"/>
              <a:t>           </a:t>
            </a:r>
            <a:r>
              <a:rPr kumimoji="1" lang="en-US" altLang="ja-JP" sz="3200" b="1" dirty="0" smtClean="0"/>
              <a:t>by Iwate </a:t>
            </a:r>
            <a:r>
              <a:rPr lang="en-US" altLang="ja-JP" sz="3200" b="1" dirty="0" smtClean="0"/>
              <a:t>collaboration members</a:t>
            </a:r>
            <a:endParaRPr kumimoji="1" lang="ja-JP" altLang="en-US" sz="32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03719" y="249100"/>
            <a:ext cx="3136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/>
              <a:t>LCWS2016</a:t>
            </a:r>
            <a:r>
              <a:rPr kumimoji="1" lang="ja-JP" altLang="en-US" sz="2000" dirty="0" smtClean="0"/>
              <a:t>　</a:t>
            </a:r>
            <a:r>
              <a:rPr lang="en-US" altLang="ja-JP" sz="2000" dirty="0" smtClean="0"/>
              <a:t>Industry session</a:t>
            </a:r>
            <a:endParaRPr kumimoji="1"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45270" y="3870035"/>
            <a:ext cx="3934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Iwate collaboration members</a:t>
            </a:r>
            <a:endParaRPr kumimoji="1" lang="ja-JP" altLang="en-US" sz="24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0194" y="4377218"/>
            <a:ext cx="79975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Higashi Nihon </a:t>
            </a:r>
            <a:r>
              <a:rPr lang="en-US" altLang="ja-JP" sz="2000" b="1" dirty="0" err="1" smtClean="0"/>
              <a:t>Kidenkaihatsu</a:t>
            </a:r>
            <a:r>
              <a:rPr lang="en-US" altLang="ja-JP" sz="2000" b="1" dirty="0" smtClean="0"/>
              <a:t> Co., Ltd. </a:t>
            </a:r>
            <a:r>
              <a:rPr lang="ja-JP" altLang="en-US" sz="2000" b="1" dirty="0" smtClean="0"/>
              <a:t>（</a:t>
            </a:r>
            <a:r>
              <a:rPr lang="en-US" altLang="ja-JP" sz="2000" b="1" dirty="0" smtClean="0"/>
              <a:t>Morioka, Iwate</a:t>
            </a:r>
            <a:r>
              <a:rPr lang="ja-JP" altLang="en-US" sz="2000" b="1" dirty="0" smtClean="0"/>
              <a:t>）</a:t>
            </a:r>
            <a:endParaRPr lang="en-US" altLang="ja-JP" sz="2000" b="1" dirty="0" smtClean="0"/>
          </a:p>
          <a:p>
            <a:r>
              <a:rPr kumimoji="1" lang="ja-JP" altLang="en-US" sz="2000" b="1" dirty="0" smtClean="0"/>
              <a:t>・</a:t>
            </a:r>
            <a:r>
              <a:rPr kumimoji="1" lang="en-US" altLang="ja-JP" sz="2000" b="1" dirty="0" smtClean="0"/>
              <a:t>WING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Co., Ltd</a:t>
            </a:r>
            <a:r>
              <a:rPr lang="en-US" altLang="ja-JP" sz="2000" b="1" dirty="0" smtClean="0"/>
              <a:t>. </a:t>
            </a:r>
            <a:r>
              <a:rPr kumimoji="1" lang="ja-JP" altLang="en-US" sz="2000" b="1" dirty="0" smtClean="0"/>
              <a:t>（</a:t>
            </a:r>
            <a:r>
              <a:rPr kumimoji="1" lang="en-US" altLang="ja-JP" sz="2000" b="1" dirty="0" err="1" smtClean="0"/>
              <a:t>Kitakami</a:t>
            </a:r>
            <a:r>
              <a:rPr kumimoji="1" lang="en-US" altLang="ja-JP" sz="2000" b="1" dirty="0" smtClean="0"/>
              <a:t>, Iwate</a:t>
            </a:r>
            <a:r>
              <a:rPr kumimoji="1" lang="ja-JP" altLang="en-US" sz="2000" b="1" dirty="0" smtClean="0"/>
              <a:t>）</a:t>
            </a:r>
            <a:endParaRPr kumimoji="1" lang="en-US" altLang="ja-JP" sz="2000" b="1" dirty="0" smtClean="0"/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Marui Galvanizing </a:t>
            </a:r>
            <a:r>
              <a:rPr lang="en-US" altLang="ja-JP" sz="2000" b="1" dirty="0"/>
              <a:t>Co., Ltd. </a:t>
            </a:r>
            <a:r>
              <a:rPr lang="ja-JP" altLang="en-US" sz="2000" b="1" dirty="0" smtClean="0"/>
              <a:t>（</a:t>
            </a:r>
            <a:r>
              <a:rPr lang="en-US" altLang="ja-JP" sz="2000" b="1" dirty="0" smtClean="0"/>
              <a:t>Hachinohe, Aomori</a:t>
            </a:r>
            <a:r>
              <a:rPr lang="ja-JP" altLang="en-US" sz="2000" b="1" dirty="0" smtClean="0"/>
              <a:t>）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Iwate industrial research institute </a:t>
            </a:r>
            <a:r>
              <a:rPr lang="ja-JP" altLang="en-US" sz="2000" b="1" dirty="0" smtClean="0"/>
              <a:t>（</a:t>
            </a:r>
            <a:r>
              <a:rPr lang="en-US" altLang="ja-JP" sz="2000" b="1" dirty="0" smtClean="0"/>
              <a:t>Morioka, Iwate</a:t>
            </a:r>
            <a:r>
              <a:rPr lang="ja-JP" altLang="en-US" sz="2000" b="1" dirty="0" smtClean="0"/>
              <a:t>）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Iwate industry promotion center</a:t>
            </a:r>
            <a:r>
              <a:rPr lang="ja-JP" altLang="en-US" sz="2000" b="1" dirty="0" smtClean="0"/>
              <a:t>（</a:t>
            </a:r>
            <a:r>
              <a:rPr lang="en-US" altLang="ja-JP" sz="2000" b="1" dirty="0" smtClean="0"/>
              <a:t>Morioka, Iwate</a:t>
            </a:r>
            <a:r>
              <a:rPr lang="ja-JP" altLang="en-US" sz="2000" b="1" dirty="0" smtClean="0"/>
              <a:t>）</a:t>
            </a:r>
            <a:endParaRPr lang="en-US" altLang="ja-JP" sz="2000" b="1" dirty="0"/>
          </a:p>
          <a:p>
            <a:r>
              <a:rPr kumimoji="1" lang="ja-JP" altLang="en-US" sz="2000" b="1" dirty="0" smtClean="0"/>
              <a:t>・</a:t>
            </a:r>
            <a:r>
              <a:rPr lang="en-US" altLang="ja-JP" sz="2000" b="1" dirty="0" smtClean="0"/>
              <a:t>High energy accelerator research organization (KEK) </a:t>
            </a:r>
            <a:r>
              <a:rPr kumimoji="1" lang="ja-JP" altLang="en-US" sz="2000" b="1" dirty="0" smtClean="0"/>
              <a:t>（</a:t>
            </a:r>
            <a:r>
              <a:rPr kumimoji="1" lang="en-US" altLang="ja-JP" sz="2000" b="1" dirty="0" smtClean="0"/>
              <a:t>Tsukuba, Ibaraki</a:t>
            </a:r>
            <a:r>
              <a:rPr kumimoji="1" lang="ja-JP" altLang="en-US" sz="2000" b="1" dirty="0" smtClean="0"/>
              <a:t>）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1298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476766" y="197869"/>
            <a:ext cx="18085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b="1" dirty="0" smtClean="0"/>
              <a:t>Summary</a:t>
            </a:r>
            <a:endParaRPr lang="en-US" altLang="ja-JP" sz="3200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9407" y="782644"/>
            <a:ext cx="89945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・</a:t>
            </a:r>
            <a:r>
              <a:rPr lang="en-US" altLang="ja-JP" sz="2400" dirty="0" smtClean="0"/>
              <a:t>Now Iwate collaboration is developing </a:t>
            </a:r>
            <a:r>
              <a:rPr lang="en-US" altLang="ja-JP" sz="2400" b="1" u="sng" dirty="0" smtClean="0"/>
              <a:t>VEP technology and facility</a:t>
            </a:r>
            <a:r>
              <a:rPr lang="en-US" altLang="ja-JP" sz="2400" dirty="0" smtClean="0"/>
              <a:t>.</a:t>
            </a:r>
          </a:p>
          <a:p>
            <a:endParaRPr lang="en-US" altLang="ja-JP" sz="2400" dirty="0" smtClean="0"/>
          </a:p>
          <a:p>
            <a:r>
              <a:rPr kumimoji="1" lang="ja-JP" altLang="en-US" sz="2400" dirty="0" smtClean="0"/>
              <a:t>・</a:t>
            </a:r>
            <a:r>
              <a:rPr kumimoji="1" lang="en-US" altLang="ja-JP" sz="2400" dirty="0" smtClean="0"/>
              <a:t>A vertically electro-polished single cell cavity </a:t>
            </a:r>
            <a:r>
              <a:rPr lang="en-US" altLang="ja-JP" sz="2400" dirty="0" smtClean="0"/>
              <a:t>with our unique 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smtClean="0"/>
              <a:t>“</a:t>
            </a:r>
            <a:r>
              <a:rPr lang="en-US" altLang="ja-JP" sz="2400" b="1" u="sng" dirty="0" smtClean="0"/>
              <a:t>Ninja </a:t>
            </a:r>
            <a:r>
              <a:rPr lang="en-US" altLang="ja-JP" sz="2400" b="1" u="sng" dirty="0"/>
              <a:t>C</a:t>
            </a:r>
            <a:r>
              <a:rPr lang="en-US" altLang="ja-JP" sz="2400" b="1" u="sng" dirty="0" smtClean="0"/>
              <a:t>athode</a:t>
            </a:r>
            <a:r>
              <a:rPr lang="en-US" altLang="ja-JP" sz="2400" dirty="0" smtClean="0"/>
              <a:t>” and optimized VEP parameters </a:t>
            </a:r>
          </a:p>
          <a:p>
            <a:r>
              <a:rPr lang="en-US" altLang="ja-JP" sz="2400" dirty="0"/>
              <a:t>                                    </a:t>
            </a:r>
            <a:r>
              <a:rPr lang="en-US" altLang="ja-JP" sz="2400" dirty="0" smtClean="0"/>
              <a:t>achieved an  accelerating </a:t>
            </a:r>
            <a:r>
              <a:rPr kumimoji="1" lang="en-US" altLang="ja-JP" sz="2400" dirty="0" smtClean="0"/>
              <a:t>gradient of 35 MV/m.</a:t>
            </a:r>
            <a:endParaRPr kumimoji="1" lang="en-US" altLang="ja-JP" sz="2400" dirty="0"/>
          </a:p>
          <a:p>
            <a:endParaRPr kumimoji="1" lang="en-US" altLang="ja-JP" sz="2400" dirty="0" smtClean="0"/>
          </a:p>
          <a:p>
            <a:r>
              <a:rPr lang="ja-JP" altLang="en-US" sz="2400" dirty="0" smtClean="0"/>
              <a:t>・</a:t>
            </a:r>
            <a:r>
              <a:rPr lang="en-US" altLang="ja-JP" sz="2400" dirty="0" smtClean="0"/>
              <a:t>Currently, we are working to optimize VEP parameters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for 9-cell cavities, improve the facility to control these parameters and reduce </a:t>
            </a:r>
            <a:r>
              <a:rPr lang="en-US" altLang="ja-JP" sz="2400" dirty="0"/>
              <a:t>cost of </a:t>
            </a:r>
            <a:r>
              <a:rPr lang="en-US" altLang="ja-JP" sz="2400" dirty="0" smtClean="0"/>
              <a:t>the VEP facility so as to realize the industrialization.  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4025" y="5040546"/>
            <a:ext cx="87253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ja-JP" sz="2400" dirty="0" smtClean="0"/>
              <a:t>In order to participate and support for construction of ILC in Iwate, local companies and institutes have collaborated.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2400" dirty="0" smtClean="0"/>
              <a:t>Our Iwate collaboration will contribute to provide surface treatment of </a:t>
            </a:r>
            <a:r>
              <a:rPr lang="en-US" altLang="ja-JP" sz="2400" dirty="0" err="1" smtClean="0"/>
              <a:t>Nb</a:t>
            </a:r>
            <a:r>
              <a:rPr lang="en-US" altLang="ja-JP" sz="2400" dirty="0" smtClean="0"/>
              <a:t> SRF cavities with low cost mass production.</a:t>
            </a:r>
            <a:endParaRPr lang="en-US" altLang="ja-JP" sz="2400" dirty="0"/>
          </a:p>
        </p:txBody>
      </p:sp>
      <p:sp>
        <p:nvSpPr>
          <p:cNvPr id="6" name="下矢印 5"/>
          <p:cNvSpPr/>
          <p:nvPr/>
        </p:nvSpPr>
        <p:spPr>
          <a:xfrm>
            <a:off x="3785306" y="4190801"/>
            <a:ext cx="1191491" cy="8497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40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02922" y="671498"/>
            <a:ext cx="74113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 smtClean="0"/>
              <a:t>Thank you for your attention !!</a:t>
            </a:r>
            <a:endParaRPr kumimoji="1" lang="ja-JP" altLang="en-US" sz="44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136" y="1787440"/>
            <a:ext cx="7222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smtClean="0"/>
              <a:t>We have presentation at company booth. Please visit us.</a:t>
            </a:r>
            <a:endParaRPr kumimoji="1" lang="ja-JP" altLang="en-US" sz="2400" u="sng" dirty="0"/>
          </a:p>
        </p:txBody>
      </p:sp>
      <p:sp>
        <p:nvSpPr>
          <p:cNvPr id="6" name="正方形/長方形 5"/>
          <p:cNvSpPr/>
          <p:nvPr/>
        </p:nvSpPr>
        <p:spPr>
          <a:xfrm>
            <a:off x="2678545" y="3768439"/>
            <a:ext cx="3556000" cy="24291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35729" y="4673603"/>
            <a:ext cx="2300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Company booth photo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833571" y="2623376"/>
            <a:ext cx="60764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/>
              <a:t>・</a:t>
            </a:r>
            <a:r>
              <a:rPr kumimoji="1" lang="en-US" altLang="ja-JP" sz="2000" b="1" dirty="0" smtClean="0"/>
              <a:t>WING </a:t>
            </a:r>
            <a:r>
              <a:rPr lang="en-US" altLang="ja-JP" sz="2000" b="1" dirty="0"/>
              <a:t>Co., Ltd. </a:t>
            </a:r>
            <a:r>
              <a:rPr kumimoji="1" lang="ja-JP" altLang="en-US" sz="2000" b="1" dirty="0" smtClean="0"/>
              <a:t>（</a:t>
            </a:r>
            <a:r>
              <a:rPr lang="en-US" altLang="ja-JP" sz="2000" b="1" dirty="0" smtClean="0"/>
              <a:t>Introduction of Iwate </a:t>
            </a:r>
            <a:r>
              <a:rPr kumimoji="1" lang="en-US" altLang="ja-JP" sz="2000" b="1" dirty="0" smtClean="0"/>
              <a:t>collaboration</a:t>
            </a:r>
            <a:r>
              <a:rPr kumimoji="1" lang="ja-JP" altLang="en-US" sz="2000" b="1" dirty="0" smtClean="0"/>
              <a:t>）　</a:t>
            </a:r>
            <a:endParaRPr kumimoji="1" lang="en-US" altLang="ja-JP" sz="2000" b="1" dirty="0" smtClean="0"/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Higashi </a:t>
            </a:r>
            <a:r>
              <a:rPr lang="en-US" altLang="ja-JP" sz="2000" b="1" dirty="0"/>
              <a:t>Nihon Kidenkaihatsu Co., Ltd. </a:t>
            </a:r>
            <a:r>
              <a:rPr lang="en-US" altLang="ja-JP" sz="2000" b="1" dirty="0" smtClean="0"/>
              <a:t>(Green ILC)</a:t>
            </a:r>
          </a:p>
          <a:p>
            <a:r>
              <a:rPr kumimoji="1" lang="ja-JP" altLang="en-US" sz="2000" b="1" dirty="0" smtClean="0"/>
              <a:t>・</a:t>
            </a:r>
            <a:r>
              <a:rPr lang="en-US" altLang="ja-JP" sz="2000" b="1" dirty="0" smtClean="0"/>
              <a:t>Marui </a:t>
            </a:r>
            <a:r>
              <a:rPr lang="en-US" altLang="ja-JP" sz="2000" b="1" dirty="0"/>
              <a:t>Galvanizing Co., Ltd. </a:t>
            </a:r>
            <a:r>
              <a:rPr lang="en-US" altLang="ja-JP" sz="2000" b="1" dirty="0" smtClean="0"/>
              <a:t>(</a:t>
            </a:r>
            <a:r>
              <a:rPr lang="en-US" altLang="ja-JP" sz="2000" b="1" dirty="0" err="1" smtClean="0"/>
              <a:t>Nb</a:t>
            </a:r>
            <a:r>
              <a:rPr lang="en-US" altLang="ja-JP" sz="2000" b="1" dirty="0" smtClean="0"/>
              <a:t> items)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01251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0126" y="1112221"/>
            <a:ext cx="787279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60"/>
              </a:lnSpc>
            </a:pPr>
            <a:r>
              <a:rPr lang="en-US" altLang="ja-JP" sz="2800" b="1" dirty="0" smtClean="0"/>
              <a:t>1. Electro-polishing (EP) of a </a:t>
            </a:r>
            <a:r>
              <a:rPr lang="en-US" altLang="ja-JP" sz="2800" b="1" dirty="0" err="1" smtClean="0"/>
              <a:t>Nb</a:t>
            </a:r>
            <a:r>
              <a:rPr lang="en-US" altLang="ja-JP" sz="2800" b="1" dirty="0" smtClean="0"/>
              <a:t> </a:t>
            </a:r>
            <a:r>
              <a:rPr lang="en-US" altLang="ja-JP" sz="2800" b="1" dirty="0"/>
              <a:t>accelerating cavity </a:t>
            </a:r>
            <a:endParaRPr kumimoji="1" lang="en-US" altLang="ja-JP" sz="2800" b="1" dirty="0" smtClean="0"/>
          </a:p>
          <a:p>
            <a:pPr marL="342900" indent="-342900">
              <a:lnSpc>
                <a:spcPts val="2360"/>
              </a:lnSpc>
              <a:buAutoNum type="arabicPeriod"/>
            </a:pPr>
            <a:endParaRPr kumimoji="1" lang="en-US" altLang="ja-JP" sz="2800" b="1" dirty="0" smtClean="0"/>
          </a:p>
          <a:p>
            <a:pPr>
              <a:lnSpc>
                <a:spcPts val="2360"/>
              </a:lnSpc>
            </a:pPr>
            <a:r>
              <a:rPr lang="en-US" altLang="ja-JP" sz="2800" b="1" dirty="0" smtClean="0"/>
              <a:t>2. Vertical electro-polishing</a:t>
            </a:r>
            <a:r>
              <a:rPr lang="ja-JP" altLang="en-US" sz="2800" b="1" dirty="0" smtClean="0"/>
              <a:t>（</a:t>
            </a:r>
            <a:r>
              <a:rPr lang="en-US" altLang="ja-JP" sz="2800" b="1" dirty="0" smtClean="0"/>
              <a:t>VEP</a:t>
            </a:r>
            <a:r>
              <a:rPr lang="ja-JP" altLang="en-US" sz="2800" b="1" dirty="0" smtClean="0"/>
              <a:t>） </a:t>
            </a:r>
            <a:endParaRPr lang="en-US" altLang="ja-JP" sz="2800" b="1" dirty="0" smtClean="0"/>
          </a:p>
          <a:p>
            <a:pPr>
              <a:lnSpc>
                <a:spcPts val="2360"/>
              </a:lnSpc>
            </a:pPr>
            <a:r>
              <a:rPr lang="en-US" altLang="ja-JP" sz="2800" b="1" dirty="0" smtClean="0"/>
              <a:t>                          vs. Horizontal electro-polishing</a:t>
            </a:r>
            <a:r>
              <a:rPr lang="ja-JP" altLang="en-US" sz="2800" b="1" dirty="0" smtClean="0"/>
              <a:t>（</a:t>
            </a:r>
            <a:r>
              <a:rPr lang="en-US" altLang="ja-JP" sz="2800" b="1" dirty="0" smtClean="0"/>
              <a:t>HEP</a:t>
            </a:r>
            <a:r>
              <a:rPr lang="ja-JP" altLang="en-US" sz="2800" b="1" dirty="0" smtClean="0"/>
              <a:t>）</a:t>
            </a:r>
            <a:endParaRPr lang="en-US" altLang="ja-JP" sz="2800" b="1" dirty="0"/>
          </a:p>
          <a:p>
            <a:pPr>
              <a:lnSpc>
                <a:spcPts val="2360"/>
              </a:lnSpc>
            </a:pPr>
            <a:endParaRPr lang="en-US" altLang="ja-JP" sz="2800" b="1" dirty="0" smtClean="0"/>
          </a:p>
          <a:p>
            <a:pPr>
              <a:lnSpc>
                <a:spcPts val="2360"/>
              </a:lnSpc>
            </a:pPr>
            <a:r>
              <a:rPr lang="en-US" altLang="ja-JP" sz="2800" b="1" dirty="0" smtClean="0"/>
              <a:t>3. VEP</a:t>
            </a:r>
            <a:r>
              <a:rPr lang="ja-JP" altLang="en-US" sz="2800" b="1" dirty="0"/>
              <a:t> </a:t>
            </a:r>
            <a:r>
              <a:rPr lang="en-US" altLang="ja-JP" sz="2800" b="1" dirty="0" smtClean="0"/>
              <a:t>experiment facility </a:t>
            </a:r>
            <a:endParaRPr lang="en-US" altLang="ja-JP" sz="2800" b="1" strike="sngStrike" dirty="0" smtClean="0"/>
          </a:p>
          <a:p>
            <a:pPr>
              <a:lnSpc>
                <a:spcPts val="2360"/>
              </a:lnSpc>
            </a:pPr>
            <a:endParaRPr lang="en-US" altLang="ja-JP" sz="2800" b="1" dirty="0" smtClean="0"/>
          </a:p>
          <a:p>
            <a:pPr>
              <a:lnSpc>
                <a:spcPts val="2360"/>
              </a:lnSpc>
            </a:pPr>
            <a:r>
              <a:rPr lang="en-US" altLang="ja-JP" sz="2800" b="1" dirty="0" smtClean="0"/>
              <a:t>4. Our unique cathode: </a:t>
            </a:r>
            <a:r>
              <a:rPr lang="ja-JP" altLang="en-US" sz="2800" b="1" dirty="0" smtClean="0"/>
              <a:t>“</a:t>
            </a:r>
            <a:r>
              <a:rPr lang="en-US" altLang="ja-JP" sz="2800" b="1" dirty="0" smtClean="0"/>
              <a:t>Ninja Cathode</a:t>
            </a:r>
            <a:r>
              <a:rPr lang="ja-JP" altLang="en-US" sz="2800" b="1" dirty="0" smtClean="0"/>
              <a:t>”</a:t>
            </a:r>
            <a:endParaRPr lang="en-US" altLang="ja-JP" sz="2800" b="1" dirty="0" smtClean="0"/>
          </a:p>
          <a:p>
            <a:pPr marL="342900" indent="-342900">
              <a:lnSpc>
                <a:spcPts val="2360"/>
              </a:lnSpc>
              <a:buAutoNum type="arabicPeriod"/>
            </a:pPr>
            <a:endParaRPr lang="en-US" altLang="ja-JP" sz="2800" b="1" dirty="0" smtClean="0"/>
          </a:p>
          <a:p>
            <a:pPr>
              <a:lnSpc>
                <a:spcPts val="2360"/>
              </a:lnSpc>
            </a:pPr>
            <a:r>
              <a:rPr lang="en-US" altLang="ja-JP" sz="2800" b="1" dirty="0" smtClean="0"/>
              <a:t>5. Our achievements</a:t>
            </a:r>
          </a:p>
          <a:p>
            <a:pPr marL="342900" indent="-342900">
              <a:lnSpc>
                <a:spcPts val="2360"/>
              </a:lnSpc>
              <a:buAutoNum type="arabicPeriod"/>
            </a:pPr>
            <a:endParaRPr lang="en-US" altLang="ja-JP" sz="2800" b="1" dirty="0" smtClean="0"/>
          </a:p>
          <a:p>
            <a:pPr>
              <a:lnSpc>
                <a:spcPts val="2360"/>
              </a:lnSpc>
            </a:pPr>
            <a:r>
              <a:rPr lang="en-US" altLang="ja-JP" sz="2800" b="1" dirty="0" smtClean="0"/>
              <a:t>6. Forthcoming challenges for industrialization</a:t>
            </a:r>
          </a:p>
          <a:p>
            <a:pPr marL="342900" indent="-342900">
              <a:lnSpc>
                <a:spcPts val="2360"/>
              </a:lnSpc>
              <a:buAutoNum type="arabicPeriod"/>
            </a:pPr>
            <a:endParaRPr lang="en-US" altLang="ja-JP" sz="2800" b="1" dirty="0" smtClean="0"/>
          </a:p>
          <a:p>
            <a:pPr>
              <a:lnSpc>
                <a:spcPts val="2360"/>
              </a:lnSpc>
            </a:pPr>
            <a:r>
              <a:rPr lang="en-US" altLang="ja-JP" sz="2800" b="1" dirty="0" smtClean="0"/>
              <a:t>7. Activities and advantages of Iwate collaboration</a:t>
            </a:r>
          </a:p>
          <a:p>
            <a:pPr marL="342900" indent="-342900">
              <a:lnSpc>
                <a:spcPts val="2360"/>
              </a:lnSpc>
              <a:buAutoNum type="arabicPeriod"/>
            </a:pPr>
            <a:endParaRPr lang="en-US" altLang="ja-JP" sz="2800" b="1" dirty="0" smtClean="0"/>
          </a:p>
          <a:p>
            <a:pPr>
              <a:lnSpc>
                <a:spcPts val="2360"/>
              </a:lnSpc>
            </a:pPr>
            <a:r>
              <a:rPr lang="en-US" altLang="ja-JP" sz="2800" b="1" dirty="0" smtClean="0"/>
              <a:t>8. Summary</a:t>
            </a:r>
            <a:endParaRPr lang="en-US" altLang="ja-JP" sz="28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3638082" y="126614"/>
            <a:ext cx="1706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b="1" dirty="0" smtClean="0"/>
              <a:t>Contents</a:t>
            </a:r>
            <a:endParaRPr lang="en-US" altLang="ja-JP" sz="3200" b="1" dirty="0"/>
          </a:p>
        </p:txBody>
      </p:sp>
    </p:spTree>
    <p:extLst>
      <p:ext uri="{BB962C8B-B14F-4D97-AF65-F5344CB8AC3E}">
        <p14:creationId xmlns:p14="http://schemas.microsoft.com/office/powerpoint/2010/main" val="246951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50325" y="123146"/>
            <a:ext cx="84535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b="1" dirty="0" smtClean="0"/>
              <a:t>Electro-polishing (EP) </a:t>
            </a:r>
            <a:r>
              <a:rPr lang="en-US" altLang="ja-JP" sz="3200" b="1" dirty="0"/>
              <a:t>of </a:t>
            </a:r>
            <a:r>
              <a:rPr lang="en-US" altLang="ja-JP" sz="3200" b="1" dirty="0" smtClean="0"/>
              <a:t>a </a:t>
            </a:r>
            <a:r>
              <a:rPr lang="en-US" altLang="ja-JP" sz="3200" b="1" dirty="0" err="1" smtClean="0"/>
              <a:t>Nb</a:t>
            </a:r>
            <a:r>
              <a:rPr lang="en-US" altLang="ja-JP" sz="3200" b="1" dirty="0" smtClean="0"/>
              <a:t> </a:t>
            </a:r>
            <a:r>
              <a:rPr lang="en-US" altLang="ja-JP" sz="3200" b="1" dirty="0"/>
              <a:t>accelerating cavity 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30441" y="5852603"/>
            <a:ext cx="84503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/>
              <a:t>・</a:t>
            </a:r>
            <a:r>
              <a:rPr lang="en-US" altLang="ja-JP" sz="2000" b="1" dirty="0" smtClean="0"/>
              <a:t>EP of the inner surface of a cavity </a:t>
            </a:r>
            <a:r>
              <a:rPr lang="en-US" altLang="ja-JP" sz="2000" b="1" dirty="0"/>
              <a:t>is </a:t>
            </a:r>
            <a:r>
              <a:rPr lang="en-US" altLang="ja-JP" sz="2000" b="1" dirty="0" smtClean="0"/>
              <a:t>required to get ILC accelerating gradient.</a:t>
            </a:r>
            <a:endParaRPr lang="en-US" altLang="ja-JP" sz="2000" b="1" dirty="0"/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EP makes the inner surface shiny and smooth at nm level.</a:t>
            </a:r>
            <a:endParaRPr kumimoji="1" lang="ja-JP" altLang="en-US" sz="2000" b="1" dirty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3" b="7134"/>
          <a:stretch/>
        </p:blipFill>
        <p:spPr bwMode="auto">
          <a:xfrm>
            <a:off x="2041856" y="724668"/>
            <a:ext cx="4627499" cy="2479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13" descr="DSCN0371"/>
          <p:cNvPicPr>
            <a:picLocks noChangeAspect="1" noChangeArrowheads="1"/>
          </p:cNvPicPr>
          <p:nvPr/>
        </p:nvPicPr>
        <p:blipFill>
          <a:blip r:embed="rId3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35" y="3357229"/>
            <a:ext cx="3123253" cy="2342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590" y="3357229"/>
            <a:ext cx="3123252" cy="234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3689933" y="2594439"/>
            <a:ext cx="1576072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200" dirty="0" err="1" smtClean="0">
                <a:latin typeface="Arial" charset="0"/>
                <a:ea typeface="ＭＳ Ｐゴシック" charset="0"/>
              </a:rPr>
              <a:t>Nb</a:t>
            </a:r>
            <a:r>
              <a:rPr lang="en-US" altLang="ja-JP" sz="1200" dirty="0" smtClean="0">
                <a:latin typeface="Arial" charset="0"/>
                <a:ea typeface="ＭＳ Ｐゴシック" charset="0"/>
              </a:rPr>
              <a:t> SRF 9-cell cavity</a:t>
            </a:r>
            <a:endParaRPr lang="ja-JP" altLang="en-US" sz="1200" dirty="0">
              <a:latin typeface="Arial" charset="0"/>
              <a:ea typeface="ＭＳ Ｐゴシック" charset="0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154046" y="5097342"/>
            <a:ext cx="859531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200" dirty="0" smtClean="0">
                <a:latin typeface="Arial" charset="0"/>
                <a:ea typeface="ＭＳ Ｐゴシック" charset="0"/>
              </a:rPr>
              <a:t>Cavity EP</a:t>
            </a:r>
            <a:endParaRPr lang="ja-JP" altLang="en-US" sz="1200" dirty="0">
              <a:latin typeface="Arial" charset="0"/>
              <a:ea typeface="ＭＳ Ｐゴシック" charset="0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5099754" y="5088671"/>
            <a:ext cx="1680268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200" dirty="0" smtClean="0">
                <a:latin typeface="Arial" charset="0"/>
                <a:ea typeface="ＭＳ Ｐゴシック" charset="0"/>
              </a:rPr>
              <a:t>Inner surface after EP</a:t>
            </a:r>
            <a:endParaRPr lang="ja-JP" altLang="en-US" sz="1200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32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233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/>
              <a:t>Vertical </a:t>
            </a:r>
            <a:r>
              <a:rPr lang="en-US" altLang="ja-JP" sz="2400" b="1" dirty="0" smtClean="0"/>
              <a:t>Electro</a:t>
            </a:r>
            <a:r>
              <a:rPr lang="en-US" altLang="ja-JP" sz="2400" b="1" dirty="0"/>
              <a:t>-polishing</a:t>
            </a:r>
            <a:r>
              <a:rPr lang="ja-JP" altLang="en-US" sz="2400" b="1" dirty="0"/>
              <a:t>（</a:t>
            </a:r>
            <a:r>
              <a:rPr lang="en-US" altLang="ja-JP" sz="2400" b="1" dirty="0"/>
              <a:t>VEP</a:t>
            </a:r>
            <a:r>
              <a:rPr lang="ja-JP" altLang="en-US" sz="2400" b="1" dirty="0"/>
              <a:t>） </a:t>
            </a:r>
            <a:r>
              <a:rPr lang="en-US" altLang="ja-JP" sz="2400" b="1" dirty="0"/>
              <a:t>vs. Horizontal </a:t>
            </a:r>
            <a:r>
              <a:rPr lang="en-US" altLang="ja-JP" sz="2400" b="1" dirty="0" smtClean="0"/>
              <a:t>Electro</a:t>
            </a:r>
            <a:r>
              <a:rPr lang="en-US" altLang="ja-JP" sz="2400" b="1" dirty="0"/>
              <a:t>-polishing</a:t>
            </a:r>
            <a:r>
              <a:rPr lang="ja-JP" altLang="en-US" sz="2400" b="1" dirty="0"/>
              <a:t>（</a:t>
            </a:r>
            <a:r>
              <a:rPr lang="en-US" altLang="ja-JP" sz="2400" b="1" dirty="0"/>
              <a:t>HEP</a:t>
            </a:r>
            <a:r>
              <a:rPr lang="ja-JP" altLang="en-US" sz="2400" b="1" dirty="0"/>
              <a:t>）</a:t>
            </a:r>
            <a:endParaRPr lang="en-US" altLang="ja-JP" sz="2400" b="1" dirty="0"/>
          </a:p>
          <a:p>
            <a:endParaRPr lang="en-US" altLang="ja-JP" sz="2400" b="1" dirty="0" smtClean="0"/>
          </a:p>
        </p:txBody>
      </p:sp>
      <p:graphicFrame>
        <p:nvGraphicFramePr>
          <p:cNvPr id="9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566531"/>
              </p:ext>
            </p:extLst>
          </p:nvPr>
        </p:nvGraphicFramePr>
        <p:xfrm>
          <a:off x="175492" y="686520"/>
          <a:ext cx="6271489" cy="4773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9389"/>
                <a:gridCol w="2241050"/>
                <a:gridCol w="2241050"/>
              </a:tblGrid>
              <a:tr h="28977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600" b="1" dirty="0" smtClean="0"/>
                        <a:t>HEP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600" b="1" dirty="0" smtClean="0"/>
                        <a:t>VEP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Setup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Complicated setup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ja-JP" altLang="en-US" sz="1600" b="1" dirty="0" smtClean="0">
                          <a:solidFill>
                            <a:srgbClr val="FF0000"/>
                          </a:solidFill>
                        </a:rPr>
                        <a:t>◎　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Simple setup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Cavity rotation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Need rotation of a cavity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ja-JP" altLang="en-US" sz="1600" b="1" dirty="0" smtClean="0">
                          <a:solidFill>
                            <a:srgbClr val="FF0000"/>
                          </a:solidFill>
                        </a:rPr>
                        <a:t>◎　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No cavity rotation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Sealing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Sealing of rotating bodies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ja-JP" altLang="en-US" sz="1600" b="1" dirty="0" smtClean="0">
                          <a:solidFill>
                            <a:srgbClr val="FF0000"/>
                          </a:solidFill>
                        </a:rPr>
                        <a:t>◎　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No sealing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as no rotating body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8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Cavity movement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Mechanism to make EP bed vertical for acid and water drainage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ja-JP" altLang="en-US" sz="1600" b="1" dirty="0" smtClean="0">
                          <a:solidFill>
                            <a:srgbClr val="FF0000"/>
                          </a:solidFill>
                        </a:rPr>
                        <a:t>◎　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Already vertical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9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Facility space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Large space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ja-JP" altLang="en-US" sz="1600" b="1" dirty="0" smtClean="0">
                          <a:solidFill>
                            <a:srgbClr val="FF0000"/>
                          </a:solidFill>
                        </a:rPr>
                        <a:t>◎　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Comparatively small space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Total cost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High</a:t>
                      </a:r>
                      <a:r>
                        <a:rPr lang="en-US" sz="1600" b="1" baseline="0" dirty="0" smtClean="0"/>
                        <a:t> Cost</a:t>
                      </a:r>
                      <a:endParaRPr lang="en-US" sz="1600" b="1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ja-JP" altLang="en-US" sz="1600" b="1" dirty="0" smtClean="0">
                          <a:solidFill>
                            <a:srgbClr val="FF0000"/>
                          </a:solidFill>
                        </a:rPr>
                        <a:t>◎　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Comparatively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low cost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4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Technology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dirty="0" smtClean="0">
                          <a:solidFill>
                            <a:srgbClr val="FF0000"/>
                          </a:solidFill>
                        </a:rPr>
                        <a:t>　◎　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Well-established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600" b="1" dirty="0" smtClean="0"/>
                        <a:t>Not-established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600" b="1" dirty="0" smtClean="0"/>
                        <a:t>(under R&amp;D)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4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State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dirty="0" smtClean="0">
                          <a:solidFill>
                            <a:srgbClr val="FF0000"/>
                          </a:solidFill>
                        </a:rPr>
                        <a:t>◎　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Many mass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production experiences (EXFEL etc.)</a:t>
                      </a:r>
                      <a:endParaRPr lang="en-US" sz="16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600" b="1" dirty="0" smtClean="0"/>
                        <a:t>No mass production experience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4"/>
          <p:cNvSpPr txBox="1"/>
          <p:nvPr/>
        </p:nvSpPr>
        <p:spPr>
          <a:xfrm>
            <a:off x="240857" y="5437210"/>
            <a:ext cx="63858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/>
              <a:t>・</a:t>
            </a:r>
            <a:r>
              <a:rPr lang="en-US" altLang="ja-JP" sz="2000" dirty="0" smtClean="0"/>
              <a:t>Now HEP technology is well-established and being used </a:t>
            </a:r>
          </a:p>
          <a:p>
            <a:r>
              <a:rPr lang="en-US" altLang="ja-JP" sz="2000" dirty="0" smtClean="0"/>
              <a:t>for mass production.</a:t>
            </a:r>
          </a:p>
          <a:p>
            <a:r>
              <a:rPr lang="ja-JP" altLang="en-US" sz="2000" dirty="0" smtClean="0"/>
              <a:t>・</a:t>
            </a:r>
            <a:r>
              <a:rPr lang="en-US" altLang="ja-JP" sz="2000" dirty="0" smtClean="0"/>
              <a:t>If VEP technology is established, it would be beneficial in respect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of simple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setup,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low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cost etc.</a:t>
            </a:r>
            <a:endParaRPr lang="en-US" sz="2000" dirty="0"/>
          </a:p>
        </p:txBody>
      </p:sp>
      <p:pic>
        <p:nvPicPr>
          <p:cNvPr id="15" name="Picture 9" descr="P107003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48" t="11169" r="24009" b="15613"/>
          <a:stretch/>
        </p:blipFill>
        <p:spPr>
          <a:xfrm>
            <a:off x="6557817" y="744349"/>
            <a:ext cx="2549881" cy="1587738"/>
          </a:xfrm>
          <a:prstGeom prst="rect">
            <a:avLst/>
          </a:prstGeom>
        </p:spPr>
      </p:pic>
      <p:pic>
        <p:nvPicPr>
          <p:cNvPr id="17" name="Picture 2" descr="Screen Shot 2015-09-01 at 11.40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6740" y="2750229"/>
            <a:ext cx="2415659" cy="4026098"/>
          </a:xfrm>
          <a:prstGeom prst="rect">
            <a:avLst/>
          </a:prstGeom>
        </p:spPr>
      </p:pic>
      <p:sp>
        <p:nvSpPr>
          <p:cNvPr id="18" name="TextBox 10"/>
          <p:cNvSpPr txBox="1"/>
          <p:nvPr/>
        </p:nvSpPr>
        <p:spPr>
          <a:xfrm>
            <a:off x="6905294" y="449093"/>
            <a:ext cx="1854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HEP Setup at KEK</a:t>
            </a:r>
            <a:endParaRPr lang="en-US" dirty="0"/>
          </a:p>
        </p:txBody>
      </p:sp>
      <p:sp>
        <p:nvSpPr>
          <p:cNvPr id="19" name="TextBox 14"/>
          <p:cNvSpPr txBox="1"/>
          <p:nvPr/>
        </p:nvSpPr>
        <p:spPr>
          <a:xfrm>
            <a:off x="6793511" y="2407060"/>
            <a:ext cx="207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VEP Setup at Saclay</a:t>
            </a:r>
            <a:endParaRPr 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4202545" y="699046"/>
            <a:ext cx="2244436" cy="47224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447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cintosh HD:Users:himeji33:Pictures:iPhoto Library.photolibrary:Previews:2014:05:23:20140523-160007:f%tpK5cdSaiuA6mfScvwiw:IMG_615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48" y="1168596"/>
            <a:ext cx="3065825" cy="408689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7"/>
          <p:cNvSpPr txBox="1"/>
          <p:nvPr/>
        </p:nvSpPr>
        <p:spPr>
          <a:xfrm>
            <a:off x="459268" y="782141"/>
            <a:ext cx="2373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For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Single</a:t>
            </a:r>
            <a:r>
              <a:rPr lang="en-US" sz="2000" b="1" dirty="0" smtClean="0"/>
              <a:t>-cell Cavity</a:t>
            </a:r>
            <a:endParaRPr lang="en-US" sz="2000" b="1" dirty="0"/>
          </a:p>
        </p:txBody>
      </p:sp>
      <p:sp>
        <p:nvSpPr>
          <p:cNvPr id="7" name="TextBox 8"/>
          <p:cNvSpPr txBox="1"/>
          <p:nvPr/>
        </p:nvSpPr>
        <p:spPr>
          <a:xfrm>
            <a:off x="5275673" y="790029"/>
            <a:ext cx="1867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For</a:t>
            </a:r>
            <a:r>
              <a:rPr lang="ja-JP" altLang="en-US" sz="2000" b="1" dirty="0" smtClean="0"/>
              <a:t> </a:t>
            </a:r>
            <a:r>
              <a:rPr lang="en-US" sz="2000" b="1" dirty="0" smtClean="0"/>
              <a:t>9-cell Cavity</a:t>
            </a:r>
            <a:endParaRPr lang="en-US" sz="2000" b="1" dirty="0"/>
          </a:p>
        </p:txBody>
      </p:sp>
      <p:sp>
        <p:nvSpPr>
          <p:cNvPr id="8" name="TextBox 9"/>
          <p:cNvSpPr txBox="1"/>
          <p:nvPr/>
        </p:nvSpPr>
        <p:spPr>
          <a:xfrm>
            <a:off x="113348" y="5421166"/>
            <a:ext cx="8700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ja-JP" sz="2000" dirty="0" smtClean="0"/>
              <a:t>We developed and constructed VEP facilities for single-cell and 9-cell cavities.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/>
              <a:t>A VEP experiment facility is simple and easy to construct comparatively for small companies like us.</a:t>
            </a:r>
          </a:p>
        </p:txBody>
      </p:sp>
      <p:pic>
        <p:nvPicPr>
          <p:cNvPr id="9" name="Picture 2" descr="DSCN004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793" y="1168595"/>
            <a:ext cx="5449194" cy="4086895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54373" y="98205"/>
            <a:ext cx="7845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/>
              <a:t>VEP</a:t>
            </a:r>
            <a:r>
              <a:rPr lang="ja-JP" altLang="en-US" sz="3200" b="1" dirty="0"/>
              <a:t> </a:t>
            </a:r>
            <a:r>
              <a:rPr lang="en-US" altLang="ja-JP" sz="3200" b="1" dirty="0"/>
              <a:t>experiment facility (under development</a:t>
            </a:r>
            <a:r>
              <a:rPr lang="en-US" altLang="ja-JP" sz="3200" b="1" dirty="0" smtClean="0"/>
              <a:t>)</a:t>
            </a:r>
            <a:endParaRPr lang="en-US" altLang="ja-JP" sz="3200" b="1" dirty="0"/>
          </a:p>
        </p:txBody>
      </p:sp>
    </p:spTree>
    <p:extLst>
      <p:ext uri="{BB962C8B-B14F-4D97-AF65-F5344CB8AC3E}">
        <p14:creationId xmlns:p14="http://schemas.microsoft.com/office/powerpoint/2010/main" val="385993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94276" y="126680"/>
            <a:ext cx="4339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dirty="0" smtClean="0"/>
              <a:t>Unique </a:t>
            </a:r>
            <a:r>
              <a:rPr lang="en-US" altLang="ja-JP" sz="3200" b="1" dirty="0"/>
              <a:t>C</a:t>
            </a:r>
            <a:r>
              <a:rPr lang="en-US" altLang="ja-JP" sz="3200" b="1" dirty="0" smtClean="0"/>
              <a:t>athode </a:t>
            </a:r>
            <a:r>
              <a:rPr lang="ja-JP" altLang="en-US" sz="3200" b="1" dirty="0"/>
              <a:t>“</a:t>
            </a:r>
            <a:r>
              <a:rPr lang="en-US" altLang="ja-JP" sz="3200" b="1" dirty="0"/>
              <a:t>Ninja</a:t>
            </a:r>
            <a:r>
              <a:rPr lang="ja-JP" altLang="en-US" sz="3200" b="1" dirty="0" smtClean="0"/>
              <a:t>”</a:t>
            </a:r>
            <a:endParaRPr lang="en-US" altLang="ja-JP" sz="3200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162387" y="2336699"/>
            <a:ext cx="5026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In comparison with conventional </a:t>
            </a:r>
            <a:r>
              <a:rPr lang="en-US" altLang="ja-JP" sz="2000" dirty="0"/>
              <a:t>r</a:t>
            </a:r>
            <a:r>
              <a:rPr lang="en-US" altLang="ja-JP" sz="2000" dirty="0" smtClean="0"/>
              <a:t>od cathode, </a:t>
            </a:r>
            <a:endParaRPr kumimoji="1"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359053" y="2790779"/>
            <a:ext cx="4847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・</a:t>
            </a:r>
            <a:r>
              <a:rPr lang="en-US" altLang="ja-JP" sz="2000" dirty="0" smtClean="0"/>
              <a:t>The </a:t>
            </a:r>
            <a:r>
              <a:rPr kumimoji="1" lang="en-US" altLang="ja-JP" sz="2000" dirty="0" smtClean="0"/>
              <a:t>Ninja cathode is effective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</a:t>
            </a:r>
            <a:r>
              <a:rPr kumimoji="1" lang="en-US" altLang="ja-JP" sz="2000" dirty="0" smtClean="0"/>
              <a:t>for better agitation of EP solution when it is 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</a:t>
            </a:r>
            <a:r>
              <a:rPr kumimoji="1" lang="en-US" altLang="ja-JP" sz="2000" dirty="0" smtClean="0"/>
              <a:t>rotated at an ade</a:t>
            </a:r>
            <a:r>
              <a:rPr lang="en-US" altLang="ja-JP" sz="2000" dirty="0" smtClean="0"/>
              <a:t>quate speed.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59053" y="3892654"/>
            <a:ext cx="47849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・</a:t>
            </a:r>
            <a:r>
              <a:rPr kumimoji="1" lang="en-US" altLang="ja-JP" sz="2000" dirty="0" smtClean="0"/>
              <a:t>It provides a uniform distance </a:t>
            </a:r>
            <a:r>
              <a:rPr lang="en-US" altLang="ja-JP" sz="2000" dirty="0" smtClean="0"/>
              <a:t>between  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cathode and cavity surface</a:t>
            </a:r>
            <a:r>
              <a:rPr lang="en-US" altLang="ja-JP" sz="2000" dirty="0"/>
              <a:t> </a:t>
            </a:r>
            <a:r>
              <a:rPr kumimoji="1" lang="en-US" altLang="ja-JP" sz="2000" dirty="0" smtClean="0"/>
              <a:t>when </a:t>
            </a:r>
          </a:p>
          <a:p>
            <a:r>
              <a:rPr lang="en-US" altLang="ja-JP" sz="2000" dirty="0"/>
              <a:t>  </a:t>
            </a:r>
            <a:r>
              <a:rPr kumimoji="1" lang="en-US" altLang="ja-JP" sz="2000" dirty="0" smtClean="0"/>
              <a:t>the wings are </a:t>
            </a:r>
            <a:r>
              <a:rPr lang="en-US" altLang="ja-JP" sz="2000" dirty="0" smtClean="0"/>
              <a:t> </a:t>
            </a:r>
            <a:r>
              <a:rPr kumimoji="1" lang="en-US" altLang="ja-JP" sz="2000" dirty="0" smtClean="0"/>
              <a:t>made with cathode </a:t>
            </a:r>
            <a:r>
              <a:rPr lang="en-US" altLang="ja-JP" sz="2000" dirty="0" smtClean="0"/>
              <a:t>metal.</a:t>
            </a:r>
            <a:endParaRPr kumimoji="1" lang="en-US" altLang="ja-JP" sz="2000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09522" y="4961742"/>
            <a:ext cx="1318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Moreover, 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58981" y="5414341"/>
            <a:ext cx="4380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It can be easily inserted into a cavity due to its retractable wings</a:t>
            </a:r>
            <a:r>
              <a:rPr kumimoji="1" lang="en-US" altLang="ja-JP" sz="2000" dirty="0" smtClean="0"/>
              <a:t>.</a:t>
            </a:r>
            <a:endParaRPr kumimoji="1" lang="ja-JP" altLang="en-US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63844" y="838851"/>
            <a:ext cx="42239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Our unique cathode which has </a:t>
            </a:r>
          </a:p>
          <a:p>
            <a:r>
              <a:rPr lang="en-US" altLang="ja-JP" sz="2400" b="1" dirty="0" smtClean="0"/>
              <a:t>variable-geometry </a:t>
            </a:r>
            <a:r>
              <a:rPr kumimoji="1" lang="en-US" altLang="ja-JP" sz="2400" b="1" dirty="0" smtClean="0"/>
              <a:t>wings </a:t>
            </a:r>
          </a:p>
          <a:p>
            <a:r>
              <a:rPr kumimoji="1" lang="en-US" altLang="ja-JP" sz="2400" dirty="0" smtClean="0"/>
              <a:t>was developed and constructed.</a:t>
            </a:r>
            <a:endParaRPr kumimoji="1" lang="ja-JP" altLang="en-US" sz="2400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4"/>
          <a:srcRect l="10818" t="18059" r="11259" b="18013"/>
          <a:stretch/>
        </p:blipFill>
        <p:spPr>
          <a:xfrm>
            <a:off x="2187735" y="3968748"/>
            <a:ext cx="2138977" cy="2101286"/>
          </a:xfrm>
          <a:prstGeom prst="rect">
            <a:avLst/>
          </a:prstGeom>
        </p:spPr>
      </p:pic>
      <p:grpSp>
        <p:nvGrpSpPr>
          <p:cNvPr id="6" name="グループ化 5"/>
          <p:cNvGrpSpPr/>
          <p:nvPr/>
        </p:nvGrpSpPr>
        <p:grpSpPr>
          <a:xfrm>
            <a:off x="119830" y="3958566"/>
            <a:ext cx="2143079" cy="2183616"/>
            <a:chOff x="119829" y="3968748"/>
            <a:chExt cx="2067905" cy="2111468"/>
          </a:xfrm>
        </p:grpSpPr>
        <p:pic>
          <p:nvPicPr>
            <p:cNvPr id="22" name="Picture 16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099" b="40483"/>
            <a:stretch>
              <a:fillRect/>
            </a:stretch>
          </p:blipFill>
          <p:spPr bwMode="auto">
            <a:xfrm>
              <a:off x="119829" y="3968748"/>
              <a:ext cx="2067905" cy="9940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16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470" t="13950" b="17699"/>
            <a:stretch>
              <a:fillRect/>
            </a:stretch>
          </p:blipFill>
          <p:spPr bwMode="auto">
            <a:xfrm>
              <a:off x="419440" y="4958258"/>
              <a:ext cx="1375143" cy="11219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正方形/長方形 20"/>
            <p:cNvSpPr/>
            <p:nvPr/>
          </p:nvSpPr>
          <p:spPr>
            <a:xfrm>
              <a:off x="213230" y="4866838"/>
              <a:ext cx="471367" cy="155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586304" y="6358484"/>
            <a:ext cx="318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Our original cathode</a:t>
            </a:r>
            <a:r>
              <a:rPr lang="ja-JP" altLang="en-US" sz="2000" b="1" dirty="0" smtClean="0"/>
              <a:t>“</a:t>
            </a:r>
            <a:r>
              <a:rPr lang="en-US" altLang="ja-JP" sz="2000" b="1" dirty="0"/>
              <a:t>Ninja</a:t>
            </a:r>
            <a:r>
              <a:rPr lang="ja-JP" altLang="en-US" sz="2000" b="1" dirty="0"/>
              <a:t>”</a:t>
            </a:r>
            <a:endParaRPr kumimoji="1" lang="ja-JP" altLang="en-US" sz="20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1581" y="6070034"/>
            <a:ext cx="962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Structure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59165" y="6070034"/>
            <a:ext cx="796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Symbol</a:t>
            </a:r>
            <a:endParaRPr kumimoji="1" lang="ja-JP" altLang="en-US" sz="1600" dirty="0"/>
          </a:p>
        </p:txBody>
      </p:sp>
      <p:pic>
        <p:nvPicPr>
          <p:cNvPr id="9" name="VEP_Ninja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6626" y="904265"/>
            <a:ext cx="3893820" cy="251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8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3056372" y="-73142"/>
            <a:ext cx="3325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b="1" dirty="0"/>
              <a:t>Our </a:t>
            </a:r>
            <a:r>
              <a:rPr lang="en-US" altLang="ja-JP" sz="3200" b="1" dirty="0" smtClean="0"/>
              <a:t>Achievements</a:t>
            </a:r>
            <a:endParaRPr lang="en-US" altLang="ja-JP" sz="3200" b="1" dirty="0"/>
          </a:p>
        </p:txBody>
      </p:sp>
      <p:pic>
        <p:nvPicPr>
          <p:cNvPr id="10" name="Picture 1" descr="SD Card:LINAC16 documents:VT at Cornell and Saclay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4" y="3644011"/>
            <a:ext cx="3135311" cy="211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24"/>
          <p:cNvGrpSpPr>
            <a:grpSpLocks noChangeAspect="1"/>
          </p:cNvGrpSpPr>
          <p:nvPr/>
        </p:nvGrpSpPr>
        <p:grpSpPr>
          <a:xfrm>
            <a:off x="2255188" y="1117306"/>
            <a:ext cx="2215787" cy="2124188"/>
            <a:chOff x="3601800" y="1327199"/>
            <a:chExt cx="4786022" cy="4588172"/>
          </a:xfrm>
        </p:grpSpPr>
        <p:pic>
          <p:nvPicPr>
            <p:cNvPr id="12" name="Picture 15" descr="SD Card:SRF2015 abstract and paper:removal thickness of coupons and cavity.tif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01800" y="1327199"/>
              <a:ext cx="4786022" cy="45881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23"/>
            <p:cNvSpPr/>
            <p:nvPr/>
          </p:nvSpPr>
          <p:spPr>
            <a:xfrm>
              <a:off x="4476751" y="1524000"/>
              <a:ext cx="596899" cy="3839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39" descr="removal thickness_ro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720" y="1116435"/>
            <a:ext cx="1346147" cy="2063117"/>
          </a:xfrm>
          <a:prstGeom prst="rect">
            <a:avLst/>
          </a:prstGeom>
        </p:spPr>
      </p:pic>
      <p:sp>
        <p:nvSpPr>
          <p:cNvPr id="30" name="TextBox 34"/>
          <p:cNvSpPr txBox="1"/>
          <p:nvPr/>
        </p:nvSpPr>
        <p:spPr>
          <a:xfrm>
            <a:off x="881248" y="915411"/>
            <a:ext cx="1136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Rod Cathode</a:t>
            </a:r>
            <a:endParaRPr lang="en-US" sz="1400" dirty="0"/>
          </a:p>
        </p:txBody>
      </p:sp>
      <p:sp>
        <p:nvSpPr>
          <p:cNvPr id="31" name="TextBox 34"/>
          <p:cNvSpPr txBox="1"/>
          <p:nvPr/>
        </p:nvSpPr>
        <p:spPr>
          <a:xfrm>
            <a:off x="3098727" y="909295"/>
            <a:ext cx="1240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Ninj</a:t>
            </a:r>
            <a:r>
              <a:rPr lang="en-US" altLang="ja-JP" sz="1400" dirty="0"/>
              <a:t>a</a:t>
            </a:r>
            <a:r>
              <a:rPr lang="en-US" sz="1400" dirty="0" smtClean="0"/>
              <a:t> Cathode</a:t>
            </a:r>
            <a:endParaRPr lang="en-US" sz="14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95591" y="5706862"/>
            <a:ext cx="5166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/>
              <a:t>・</a:t>
            </a:r>
            <a:r>
              <a:rPr lang="en-US" altLang="ja-JP" sz="1400" dirty="0" smtClean="0"/>
              <a:t>Uniformity in a removal thickness along the cavity length was improved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by using the Ninja cathode and optimized VEP parameters.</a:t>
            </a:r>
          </a:p>
          <a:p>
            <a:r>
              <a:rPr kumimoji="1" lang="ja-JP" altLang="en-US" sz="1400" dirty="0" smtClean="0"/>
              <a:t>・</a:t>
            </a:r>
            <a:r>
              <a:rPr lang="en-US" altLang="ja-JP" sz="1400" dirty="0" smtClean="0"/>
              <a:t>After VEP with the Ninja cathode, a cavity achieved an accelerating </a:t>
            </a:r>
          </a:p>
          <a:p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   gradient of 35 MV/m in a vertical test. 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435" y="5843189"/>
            <a:ext cx="37485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・</a:t>
            </a:r>
            <a:r>
              <a:rPr kumimoji="1" lang="en-US" altLang="ja-JP" sz="1400" dirty="0" smtClean="0"/>
              <a:t> A </a:t>
            </a:r>
            <a:r>
              <a:rPr lang="en-US" altLang="ja-JP" sz="1400" dirty="0" smtClean="0"/>
              <a:t>9-cell coupon cavity was constructed for 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optimization of VEP parameters.</a:t>
            </a:r>
          </a:p>
          <a:p>
            <a:r>
              <a:rPr kumimoji="1" lang="ja-JP" altLang="en-US" sz="1400" dirty="0" smtClean="0"/>
              <a:t>・</a:t>
            </a:r>
            <a:r>
              <a:rPr kumimoji="1" lang="en-US" altLang="ja-JP" sz="1400" dirty="0" smtClean="0"/>
              <a:t>VEP experiment is being performed based on </a:t>
            </a:r>
          </a:p>
          <a:p>
            <a:r>
              <a:rPr lang="en-US" altLang="ja-JP" sz="1400" dirty="0" smtClean="0"/>
              <a:t>    experiences of single-cell cavity VEP.</a:t>
            </a:r>
            <a:endParaRPr kumimoji="1" lang="en-US" altLang="ja-JP" sz="1400" dirty="0" smtClean="0"/>
          </a:p>
        </p:txBody>
      </p:sp>
      <p:cxnSp>
        <p:nvCxnSpPr>
          <p:cNvPr id="3" name="直線矢印コネクタ 2"/>
          <p:cNvCxnSpPr/>
          <p:nvPr/>
        </p:nvCxnSpPr>
        <p:spPr>
          <a:xfrm>
            <a:off x="1896569" y="3827404"/>
            <a:ext cx="0" cy="4433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1397707" y="3623932"/>
            <a:ext cx="14686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rgbClr val="FF0000"/>
                </a:solidFill>
              </a:rPr>
              <a:t>（</a:t>
            </a:r>
            <a:r>
              <a:rPr lang="en-US" altLang="ja-JP" sz="800" dirty="0" smtClean="0">
                <a:solidFill>
                  <a:srgbClr val="FF0000"/>
                </a:solidFill>
              </a:rPr>
              <a:t>Interruption because of leak</a:t>
            </a:r>
            <a:r>
              <a:rPr kumimoji="1" lang="ja-JP" altLang="en-US" sz="800" dirty="0" smtClean="0">
                <a:solidFill>
                  <a:srgbClr val="FF0000"/>
                </a:solidFill>
              </a:rPr>
              <a:t>）</a:t>
            </a:r>
            <a:endParaRPr kumimoji="1" lang="ja-JP" altLang="en-US" sz="800" dirty="0">
              <a:solidFill>
                <a:srgbClr val="FF0000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6600" y="593100"/>
            <a:ext cx="5204393" cy="6256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02062" y="393263"/>
            <a:ext cx="2185663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 smtClean="0"/>
              <a:t>Single-cell</a:t>
            </a:r>
            <a:r>
              <a:rPr lang="ja-JP" altLang="en-US" b="1" dirty="0"/>
              <a:t> </a:t>
            </a:r>
            <a:r>
              <a:rPr lang="en-US" altLang="ja-JP" b="1" dirty="0" smtClean="0"/>
              <a:t>cavity VEP</a:t>
            </a:r>
            <a:endParaRPr kumimoji="1" lang="ja-JP" altLang="en-US" b="1" dirty="0"/>
          </a:p>
        </p:txBody>
      </p:sp>
      <p:sp>
        <p:nvSpPr>
          <p:cNvPr id="21" name="角丸四角形 20"/>
          <p:cNvSpPr/>
          <p:nvPr/>
        </p:nvSpPr>
        <p:spPr>
          <a:xfrm>
            <a:off x="5242924" y="508000"/>
            <a:ext cx="3863266" cy="63421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19644" y="393263"/>
            <a:ext cx="1733616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9-cell cavity VEP</a:t>
            </a:r>
            <a:endParaRPr kumimoji="1" lang="ja-JP" altLang="en-US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40200" y="722864"/>
            <a:ext cx="3557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Removal thickness distribution measurement</a:t>
            </a:r>
            <a:endParaRPr kumimoji="1" lang="ja-JP" altLang="en-US" sz="1400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3408" y="3381762"/>
            <a:ext cx="2841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Accelerating gradient measurement</a:t>
            </a:r>
            <a:endParaRPr kumimoji="1" lang="ja-JP" altLang="en-US" sz="1400" b="1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080966" y="3696225"/>
            <a:ext cx="2357617" cy="1768213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3800693" y="5363748"/>
            <a:ext cx="93044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VEP</a:t>
            </a:r>
            <a:r>
              <a:rPr lang="ja-JP" altLang="en-US" sz="1400" b="1" dirty="0"/>
              <a:t> </a:t>
            </a:r>
            <a:r>
              <a:rPr lang="en-US" altLang="ja-JP" sz="1400" b="1" dirty="0" smtClean="0"/>
              <a:t>setup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680738" y="836502"/>
            <a:ext cx="165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9-cell coupon cavity</a:t>
            </a:r>
            <a:endParaRPr kumimoji="1" lang="ja-JP" altLang="en-US" sz="1400" b="1" dirty="0"/>
          </a:p>
        </p:txBody>
      </p:sp>
      <p:pic>
        <p:nvPicPr>
          <p:cNvPr id="35" name="Picture 57" descr="DSC_2416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6302" y="1201648"/>
            <a:ext cx="1813102" cy="1268358"/>
          </a:xfrm>
          <a:prstGeom prst="rect">
            <a:avLst/>
          </a:prstGeom>
        </p:spPr>
      </p:pic>
      <p:pic>
        <p:nvPicPr>
          <p:cNvPr id="36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9792" y="4078419"/>
            <a:ext cx="1069529" cy="1246312"/>
          </a:xfrm>
          <a:prstGeom prst="rect">
            <a:avLst/>
          </a:prstGeom>
        </p:spPr>
      </p:pic>
      <p:pic>
        <p:nvPicPr>
          <p:cNvPr id="37" name="Picture 49" descr="DSC_2420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555108" y="2864273"/>
            <a:ext cx="4877316" cy="1099697"/>
          </a:xfrm>
          <a:prstGeom prst="rect">
            <a:avLst/>
          </a:prstGeom>
        </p:spPr>
      </p:pic>
      <p:pic>
        <p:nvPicPr>
          <p:cNvPr id="38" name="Picture 58" descr="P1090411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71" y="2527540"/>
            <a:ext cx="1810099" cy="1272132"/>
          </a:xfrm>
          <a:prstGeom prst="rect">
            <a:avLst/>
          </a:prstGeom>
        </p:spPr>
      </p:pic>
      <p:pic>
        <p:nvPicPr>
          <p:cNvPr id="40" name="Picture 60" descr="DSCN0224.JP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9914" y="4078419"/>
            <a:ext cx="1255682" cy="124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97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90" y="138323"/>
            <a:ext cx="7886700" cy="64415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+mn-lt"/>
              </a:rPr>
              <a:t>Forthcoming Challenges for Industrialization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227" y="839693"/>
            <a:ext cx="8425350" cy="4351338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Removal of hydrogen bubbles </a:t>
            </a:r>
            <a:r>
              <a:rPr lang="en-US" sz="2000" dirty="0" smtClean="0"/>
              <a:t>from cavity during EP since bubbles disturb EP</a:t>
            </a:r>
          </a:p>
          <a:p>
            <a:pPr lvl="1"/>
            <a:r>
              <a:rPr lang="en-US" sz="2000" dirty="0"/>
              <a:t>Modification in structure of Ninja cathode</a:t>
            </a:r>
          </a:p>
          <a:p>
            <a:pPr lvl="1"/>
            <a:r>
              <a:rPr lang="en-US" sz="2000" dirty="0"/>
              <a:t>Improvement in VEP system </a:t>
            </a:r>
          </a:p>
          <a:p>
            <a:r>
              <a:rPr lang="en-US" sz="2000" b="1" dirty="0" smtClean="0"/>
              <a:t>Control/optimization of VEP parameters</a:t>
            </a:r>
          </a:p>
          <a:p>
            <a:pPr lvl="1"/>
            <a:r>
              <a:rPr lang="en-US" sz="2000" dirty="0" smtClean="0"/>
              <a:t>Cavity and electrolyte temperatures</a:t>
            </a:r>
          </a:p>
          <a:p>
            <a:pPr lvl="1"/>
            <a:r>
              <a:rPr lang="en-US" sz="2000" dirty="0" smtClean="0"/>
              <a:t>Flow direction and rate of electrolyte</a:t>
            </a:r>
          </a:p>
          <a:p>
            <a:pPr lvl="1"/>
            <a:r>
              <a:rPr lang="en-US" sz="2000" dirty="0" smtClean="0"/>
              <a:t>Voltage &amp; current</a:t>
            </a:r>
          </a:p>
          <a:p>
            <a:pPr lvl="1"/>
            <a:r>
              <a:rPr lang="en-US" sz="2000" dirty="0" smtClean="0"/>
              <a:t>Automatic control system</a:t>
            </a:r>
          </a:p>
          <a:p>
            <a:pPr lvl="1"/>
            <a:r>
              <a:rPr lang="en-US" sz="2000" dirty="0" smtClean="0"/>
              <a:t>Parameter control and feedback system by </a:t>
            </a:r>
            <a:r>
              <a:rPr lang="en-US" sz="2000" dirty="0" err="1" smtClean="0"/>
              <a:t>IoT</a:t>
            </a:r>
            <a:endParaRPr lang="en-US" sz="2000" dirty="0" smtClean="0"/>
          </a:p>
          <a:p>
            <a:r>
              <a:rPr lang="en-US" sz="2000" b="1" dirty="0" smtClean="0"/>
              <a:t>Facility cost reduction</a:t>
            </a:r>
          </a:p>
          <a:p>
            <a:pPr lvl="1"/>
            <a:r>
              <a:rPr lang="en-US" sz="2000" dirty="0" smtClean="0"/>
              <a:t>Searching for low cost and highly durable materials to replace expensive Teflon</a:t>
            </a:r>
          </a:p>
          <a:p>
            <a:pPr lvl="1"/>
            <a:r>
              <a:rPr lang="en-US" sz="2000" dirty="0" smtClean="0"/>
              <a:t>Simplification of VEP facility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下矢印 10"/>
          <p:cNvSpPr/>
          <p:nvPr/>
        </p:nvSpPr>
        <p:spPr>
          <a:xfrm>
            <a:off x="3738529" y="5436600"/>
            <a:ext cx="1006763" cy="4341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3366FF"/>
              </a:solidFill>
            </a:endParaRPr>
          </a:p>
        </p:txBody>
      </p:sp>
      <p:sp>
        <p:nvSpPr>
          <p:cNvPr id="5" name="テキスト ボックス 11"/>
          <p:cNvSpPr txBox="1"/>
          <p:nvPr/>
        </p:nvSpPr>
        <p:spPr>
          <a:xfrm>
            <a:off x="408227" y="5870709"/>
            <a:ext cx="842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Iwate collaboration which </a:t>
            </a:r>
            <a:r>
              <a:rPr lang="en-US" altLang="ja-JP" sz="2400" b="1" dirty="0" smtClean="0"/>
              <a:t>consists of several companies and institutes </a:t>
            </a:r>
            <a:r>
              <a:rPr kumimoji="1" lang="en-US" altLang="ja-JP" sz="2400" b="1" dirty="0" smtClean="0"/>
              <a:t>has been working to solve these problems.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4417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83289" y="70087"/>
            <a:ext cx="83527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b="1" dirty="0"/>
              <a:t>Activities and advantages of Iwate </a:t>
            </a:r>
            <a:r>
              <a:rPr lang="en-US" altLang="ja-JP" sz="3200" b="1" dirty="0" smtClean="0"/>
              <a:t>collaboration</a:t>
            </a:r>
            <a:endParaRPr lang="en-US" altLang="ja-JP" sz="3200" b="1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193063"/>
              </p:ext>
            </p:extLst>
          </p:nvPr>
        </p:nvGraphicFramePr>
        <p:xfrm>
          <a:off x="106079" y="1020382"/>
          <a:ext cx="4456683" cy="3879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0719"/>
                <a:gridCol w="2225964"/>
              </a:tblGrid>
              <a:tr h="646521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6521"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6521"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6521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6521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6521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10" marR="91410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46" y="4270126"/>
            <a:ext cx="1420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" t="48221" r="63835" b="41927"/>
          <a:stretch>
            <a:fillRect/>
          </a:stretch>
        </p:blipFill>
        <p:spPr bwMode="auto">
          <a:xfrm>
            <a:off x="226727" y="2343400"/>
            <a:ext cx="1776413" cy="41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7" t="26367" r="60124" b="62804"/>
          <a:stretch>
            <a:fillRect/>
          </a:stretch>
        </p:blipFill>
        <p:spPr bwMode="auto">
          <a:xfrm>
            <a:off x="130450" y="1700112"/>
            <a:ext cx="2061917" cy="461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52"/>
          <p:cNvSpPr txBox="1">
            <a:spLocks noChangeArrowheads="1"/>
          </p:cNvSpPr>
          <p:nvPr/>
        </p:nvSpPr>
        <p:spPr bwMode="auto">
          <a:xfrm>
            <a:off x="472790" y="1061657"/>
            <a:ext cx="155575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マルイ鍍金工業㈱</a:t>
            </a:r>
          </a:p>
        </p:txBody>
      </p:sp>
      <p:pic>
        <p:nvPicPr>
          <p:cNvPr id="10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27" y="1085468"/>
            <a:ext cx="300651" cy="35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5" t="45096" r="30016" b="39334"/>
          <a:stretch>
            <a:fillRect/>
          </a:stretch>
        </p:blipFill>
        <p:spPr bwMode="auto">
          <a:xfrm>
            <a:off x="148327" y="2995309"/>
            <a:ext cx="2034804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74" r="30827" b="67038"/>
          <a:stretch>
            <a:fillRect/>
          </a:stretch>
        </p:blipFill>
        <p:spPr bwMode="auto">
          <a:xfrm>
            <a:off x="115100" y="3646915"/>
            <a:ext cx="2090822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80"/>
          <p:cNvSpPr txBox="1">
            <a:spLocks noChangeArrowheads="1"/>
          </p:cNvSpPr>
          <p:nvPr/>
        </p:nvSpPr>
        <p:spPr bwMode="auto">
          <a:xfrm>
            <a:off x="2334420" y="1098334"/>
            <a:ext cx="220233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latin typeface="+mn-lt"/>
              </a:rPr>
              <a:t>Basic plan preparation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latin typeface="+mn-lt"/>
              </a:rPr>
              <a:t>Performing VEP experiment</a:t>
            </a:r>
            <a:endParaRPr lang="ja-JP" altLang="en-US" sz="1400" dirty="0">
              <a:latin typeface="+mn-lt"/>
            </a:endParaRPr>
          </a:p>
        </p:txBody>
      </p:sp>
      <p:sp>
        <p:nvSpPr>
          <p:cNvPr id="14" name="Text Box 83"/>
          <p:cNvSpPr txBox="1">
            <a:spLocks noChangeArrowheads="1"/>
          </p:cNvSpPr>
          <p:nvPr/>
        </p:nvSpPr>
        <p:spPr bwMode="auto">
          <a:xfrm>
            <a:off x="2343805" y="1726035"/>
            <a:ext cx="223580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latin typeface="+mn-lt"/>
              </a:rPr>
              <a:t>Measurement and electrical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+mn-lt"/>
              </a:rPr>
              <a:t> </a:t>
            </a:r>
            <a:r>
              <a:rPr lang="en-US" altLang="ja-JP" sz="1400" dirty="0" smtClean="0">
                <a:latin typeface="+mn-lt"/>
              </a:rPr>
              <a:t>equipment preparation</a:t>
            </a:r>
          </a:p>
        </p:txBody>
      </p:sp>
      <p:sp>
        <p:nvSpPr>
          <p:cNvPr id="15" name="Text Box 81"/>
          <p:cNvSpPr txBox="1">
            <a:spLocks noChangeArrowheads="1"/>
          </p:cNvSpPr>
          <p:nvPr/>
        </p:nvSpPr>
        <p:spPr bwMode="auto">
          <a:xfrm>
            <a:off x="2418578" y="2453611"/>
            <a:ext cx="203401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>
                <a:latin typeface="+mn-lt"/>
              </a:rPr>
              <a:t>Resin parts processing</a:t>
            </a:r>
            <a:endParaRPr lang="ja-JP" altLang="en-US" sz="1600" dirty="0">
              <a:latin typeface="+mn-lt"/>
            </a:endParaRPr>
          </a:p>
        </p:txBody>
      </p:sp>
      <p:sp>
        <p:nvSpPr>
          <p:cNvPr id="16" name="Text Box 87"/>
          <p:cNvSpPr txBox="1">
            <a:spLocks noChangeArrowheads="1"/>
          </p:cNvSpPr>
          <p:nvPr/>
        </p:nvSpPr>
        <p:spPr bwMode="auto">
          <a:xfrm>
            <a:off x="2674185" y="3642745"/>
            <a:ext cx="149733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>
                <a:latin typeface="+mn-lt"/>
              </a:rPr>
              <a:t>Various activity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latin typeface="+mn-lt"/>
              </a:rPr>
              <a:t> </a:t>
            </a:r>
            <a:r>
              <a:rPr lang="en-US" altLang="ja-JP" sz="1600" dirty="0" smtClean="0">
                <a:latin typeface="+mn-lt"/>
              </a:rPr>
              <a:t> support</a:t>
            </a:r>
            <a:endParaRPr lang="ja-JP" altLang="en-US" sz="1600" dirty="0">
              <a:latin typeface="+mn-lt"/>
            </a:endParaRPr>
          </a:p>
        </p:txBody>
      </p:sp>
      <p:sp>
        <p:nvSpPr>
          <p:cNvPr id="17" name="Text Box 90"/>
          <p:cNvSpPr txBox="1">
            <a:spLocks noChangeArrowheads="1"/>
          </p:cNvSpPr>
          <p:nvPr/>
        </p:nvSpPr>
        <p:spPr bwMode="auto">
          <a:xfrm>
            <a:off x="2624440" y="3128208"/>
            <a:ext cx="14970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>
                <a:latin typeface="+mn-lt"/>
              </a:rPr>
              <a:t>Various analysis</a:t>
            </a:r>
            <a:endParaRPr lang="ja-JP" altLang="en-US" sz="1600" dirty="0">
              <a:latin typeface="+mn-lt"/>
            </a:endParaRPr>
          </a:p>
        </p:txBody>
      </p:sp>
      <p:sp>
        <p:nvSpPr>
          <p:cNvPr id="18" name="Text Box 82"/>
          <p:cNvSpPr txBox="1">
            <a:spLocks noChangeArrowheads="1"/>
          </p:cNvSpPr>
          <p:nvPr/>
        </p:nvSpPr>
        <p:spPr bwMode="auto">
          <a:xfrm>
            <a:off x="2501105" y="4420196"/>
            <a:ext cx="17436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>
                <a:latin typeface="+mn-lt"/>
              </a:rPr>
              <a:t>Technical guidance</a:t>
            </a:r>
            <a:endParaRPr lang="ja-JP" altLang="en-US" sz="1600" dirty="0">
              <a:latin typeface="+mn-lt"/>
            </a:endParaRP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56140" y="731177"/>
            <a:ext cx="2336311" cy="276999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 smtClean="0"/>
              <a:t>Iwate collaboration members</a:t>
            </a:r>
            <a:endParaRPr lang="ja-JP" altLang="en-US" sz="1200" b="1" dirty="0"/>
          </a:p>
        </p:txBody>
      </p:sp>
      <p:grpSp>
        <p:nvGrpSpPr>
          <p:cNvPr id="36" name="グループ化 8"/>
          <p:cNvGrpSpPr>
            <a:grpSpLocks/>
          </p:cNvGrpSpPr>
          <p:nvPr/>
        </p:nvGrpSpPr>
        <p:grpSpPr bwMode="auto">
          <a:xfrm>
            <a:off x="6922350" y="994021"/>
            <a:ext cx="2174421" cy="1776128"/>
            <a:chOff x="2808241" y="4135054"/>
            <a:chExt cx="1856067" cy="1392051"/>
          </a:xfrm>
        </p:grpSpPr>
        <p:pic>
          <p:nvPicPr>
            <p:cNvPr id="37" name="図 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8241" y="4135054"/>
              <a:ext cx="1856067" cy="1392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テキスト ボックス 37"/>
            <p:cNvSpPr txBox="1">
              <a:spLocks noChangeArrowheads="1"/>
            </p:cNvSpPr>
            <p:nvPr/>
          </p:nvSpPr>
          <p:spPr bwMode="auto">
            <a:xfrm>
              <a:off x="3162132" y="5279016"/>
              <a:ext cx="1266546" cy="192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ja-JP" sz="1000" dirty="0" smtClean="0"/>
                <a:t>Flow meter preparation</a:t>
              </a:r>
              <a:endParaRPr lang="ja-JP" altLang="en-US" sz="1000" dirty="0"/>
            </a:p>
          </p:txBody>
        </p:sp>
      </p:grpSp>
      <p:grpSp>
        <p:nvGrpSpPr>
          <p:cNvPr id="39" name="グループ化 7"/>
          <p:cNvGrpSpPr>
            <a:grpSpLocks/>
          </p:cNvGrpSpPr>
          <p:nvPr/>
        </p:nvGrpSpPr>
        <p:grpSpPr bwMode="auto">
          <a:xfrm>
            <a:off x="4586574" y="1017698"/>
            <a:ext cx="2317304" cy="1743215"/>
            <a:chOff x="4821495" y="4135055"/>
            <a:chExt cx="1884966" cy="1413724"/>
          </a:xfrm>
        </p:grpSpPr>
        <p:pic>
          <p:nvPicPr>
            <p:cNvPr id="40" name="図 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1495" y="4135055"/>
              <a:ext cx="1884966" cy="1413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テキスト ボックス 38"/>
            <p:cNvSpPr txBox="1">
              <a:spLocks noChangeArrowheads="1"/>
            </p:cNvSpPr>
            <p:nvPr/>
          </p:nvSpPr>
          <p:spPr bwMode="auto">
            <a:xfrm>
              <a:off x="5041785" y="5306438"/>
              <a:ext cx="1503391" cy="1996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ja-JP" sz="1000" dirty="0" smtClean="0"/>
                <a:t>Making cavity cooling system</a:t>
              </a:r>
              <a:endParaRPr lang="ja-JP" altLang="en-US" sz="1000" dirty="0"/>
            </a:p>
          </p:txBody>
        </p:sp>
      </p:grpSp>
      <p:grpSp>
        <p:nvGrpSpPr>
          <p:cNvPr id="42" name="グループ化 6"/>
          <p:cNvGrpSpPr>
            <a:grpSpLocks/>
          </p:cNvGrpSpPr>
          <p:nvPr/>
        </p:nvGrpSpPr>
        <p:grpSpPr bwMode="auto">
          <a:xfrm>
            <a:off x="6812894" y="3042121"/>
            <a:ext cx="2260082" cy="1684880"/>
            <a:chOff x="2633276" y="7605178"/>
            <a:chExt cx="2091868" cy="1384117"/>
          </a:xfrm>
        </p:grpSpPr>
        <p:pic>
          <p:nvPicPr>
            <p:cNvPr id="43" name="図 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62" t="31013" r="10808" b="33369"/>
            <a:stretch>
              <a:fillRect/>
            </a:stretch>
          </p:blipFill>
          <p:spPr bwMode="auto">
            <a:xfrm>
              <a:off x="2633276" y="8326940"/>
              <a:ext cx="2091868" cy="662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テキスト ボックス 35"/>
            <p:cNvSpPr txBox="1">
              <a:spLocks noChangeArrowheads="1"/>
            </p:cNvSpPr>
            <p:nvPr/>
          </p:nvSpPr>
          <p:spPr bwMode="auto">
            <a:xfrm>
              <a:off x="3201796" y="8751619"/>
              <a:ext cx="1123453" cy="202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ja-JP" sz="1000" dirty="0" smtClean="0"/>
                <a:t>Making PVC parts</a:t>
              </a:r>
              <a:endParaRPr lang="ja-JP" altLang="en-US" sz="1000" dirty="0"/>
            </a:p>
          </p:txBody>
        </p:sp>
        <p:pic>
          <p:nvPicPr>
            <p:cNvPr id="45" name="図 1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9" t="13364" r="4008" b="33939"/>
            <a:stretch>
              <a:fillRect/>
            </a:stretch>
          </p:blipFill>
          <p:spPr bwMode="auto">
            <a:xfrm>
              <a:off x="2792684" y="7605178"/>
              <a:ext cx="1790156" cy="729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" name="テキスト ボックス 40"/>
          <p:cNvSpPr txBox="1">
            <a:spLocks noChangeArrowheads="1"/>
          </p:cNvSpPr>
          <p:nvPr/>
        </p:nvSpPr>
        <p:spPr bwMode="auto">
          <a:xfrm>
            <a:off x="4670529" y="3106461"/>
            <a:ext cx="20714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000" dirty="0" smtClean="0"/>
              <a:t>Resin durability test (tension test)</a:t>
            </a:r>
            <a:endParaRPr lang="ja-JP" altLang="en-US" sz="1000" dirty="0"/>
          </a:p>
        </p:txBody>
      </p:sp>
      <p:pic>
        <p:nvPicPr>
          <p:cNvPr id="47" name="図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532" y="3358847"/>
            <a:ext cx="2197277" cy="138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98653" y="5375874"/>
            <a:ext cx="8522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</a:t>
            </a:r>
            <a:r>
              <a:rPr lang="en-US" altLang="ja-JP" dirty="0" smtClean="0"/>
              <a:t>Due to sharing work by specialized companies and institutes having experiences in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different fields, development can be performed smoothly.</a:t>
            </a:r>
          </a:p>
          <a:p>
            <a:r>
              <a:rPr kumimoji="1" lang="ja-JP" altLang="en-US" dirty="0" smtClean="0"/>
              <a:t>・</a:t>
            </a:r>
            <a:r>
              <a:rPr lang="en-US" altLang="ja-JP" dirty="0" smtClean="0"/>
              <a:t>Small companies can enter into different fields easily with their strong points.</a:t>
            </a:r>
            <a:endParaRPr kumimoji="1" lang="en-US" altLang="ja-JP" dirty="0" smtClean="0"/>
          </a:p>
          <a:p>
            <a:r>
              <a:rPr lang="ja-JP" altLang="en-US" dirty="0" smtClean="0"/>
              <a:t>・</a:t>
            </a:r>
            <a:r>
              <a:rPr lang="en-US" altLang="ja-JP" dirty="0"/>
              <a:t>L</a:t>
            </a:r>
            <a:r>
              <a:rPr kumimoji="1" lang="en-US" altLang="ja-JP" dirty="0" smtClean="0"/>
              <a:t>ocal companies can contribute to local projects and activation </a:t>
            </a:r>
            <a:r>
              <a:rPr lang="en-US" altLang="ja-JP" dirty="0" smtClean="0"/>
              <a:t>of local industry.</a:t>
            </a:r>
            <a:endParaRPr kumimoji="1" lang="en-US" altLang="ja-JP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8620" y="5025760"/>
            <a:ext cx="382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The advantages of Iwate collaboration</a:t>
            </a:r>
            <a:endParaRPr kumimoji="1" lang="ja-JP" altLang="en-US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158605" y="700399"/>
            <a:ext cx="1346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/>
              <a:t>Past activities</a:t>
            </a:r>
            <a:endParaRPr kumimoji="1" lang="ja-JP" altLang="en-US" sz="16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29767" y="1387638"/>
            <a:ext cx="1712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Marui Galvanizing </a:t>
            </a:r>
            <a:r>
              <a:rPr lang="en-US" altLang="ja-JP" sz="1100" dirty="0" smtClean="0"/>
              <a:t>Co</a:t>
            </a:r>
            <a:r>
              <a:rPr lang="en-US" altLang="ja-JP" sz="1100" dirty="0"/>
              <a:t>., Ltd.</a:t>
            </a:r>
            <a:endParaRPr kumimoji="1" lang="ja-JP" altLang="en-US" sz="11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15866" y="2075196"/>
            <a:ext cx="23086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Higashi Nihon </a:t>
            </a:r>
            <a:r>
              <a:rPr lang="en-US" altLang="ja-JP" sz="1100" dirty="0" err="1" smtClean="0"/>
              <a:t>Kidenkaihatsu</a:t>
            </a:r>
            <a:r>
              <a:rPr lang="en-US" altLang="ja-JP" sz="1100" dirty="0" smtClean="0"/>
              <a:t> </a:t>
            </a:r>
            <a:r>
              <a:rPr lang="en-US" altLang="ja-JP" sz="1100" dirty="0"/>
              <a:t>Co., Ltd.</a:t>
            </a:r>
            <a:endParaRPr kumimoji="1" lang="ja-JP" altLang="en-US" sz="11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18334" y="2711666"/>
            <a:ext cx="10246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WING</a:t>
            </a:r>
            <a:r>
              <a:rPr lang="ja-JP" altLang="en-US" sz="1100" dirty="0"/>
              <a:t> </a:t>
            </a:r>
            <a:r>
              <a:rPr lang="en-US" altLang="ja-JP" sz="1100" dirty="0"/>
              <a:t>Co., Ltd.</a:t>
            </a:r>
            <a:endParaRPr kumimoji="1" lang="ja-JP" altLang="en-US" sz="11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67557" y="3350901"/>
            <a:ext cx="21082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Iwate industrial </a:t>
            </a:r>
            <a:r>
              <a:rPr lang="en-US" altLang="ja-JP" sz="1100" dirty="0" smtClean="0"/>
              <a:t>research </a:t>
            </a:r>
            <a:r>
              <a:rPr lang="en-US" altLang="ja-JP" sz="1100" dirty="0"/>
              <a:t>institute</a:t>
            </a:r>
            <a:endParaRPr kumimoji="1" lang="ja-JP" altLang="en-US" sz="11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22973" y="3943376"/>
            <a:ext cx="20489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Iwate industry </a:t>
            </a:r>
            <a:r>
              <a:rPr lang="en-US" altLang="ja-JP" sz="1100" dirty="0" smtClean="0"/>
              <a:t>promotion </a:t>
            </a:r>
            <a:r>
              <a:rPr lang="en-US" altLang="ja-JP" sz="1100" dirty="0"/>
              <a:t>center</a:t>
            </a:r>
            <a:endParaRPr kumimoji="1" lang="ja-JP" altLang="en-US" sz="11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84631" y="4549183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High energy accelerator </a:t>
            </a:r>
            <a:endParaRPr lang="en-US" altLang="ja-JP" sz="1000" dirty="0" smtClean="0"/>
          </a:p>
          <a:p>
            <a:r>
              <a:rPr lang="en-US" altLang="ja-JP" sz="1000" dirty="0"/>
              <a:t> </a:t>
            </a:r>
            <a:r>
              <a:rPr lang="en-US" altLang="ja-JP" sz="1000" dirty="0" smtClean="0"/>
              <a:t>research organization</a:t>
            </a:r>
            <a:endParaRPr kumimoji="1" lang="ja-JP" altLang="en-US" sz="1000" dirty="0"/>
          </a:p>
        </p:txBody>
      </p:sp>
      <p:sp>
        <p:nvSpPr>
          <p:cNvPr id="54" name="Text Box 33"/>
          <p:cNvSpPr txBox="1">
            <a:spLocks noChangeArrowheads="1"/>
          </p:cNvSpPr>
          <p:nvPr/>
        </p:nvSpPr>
        <p:spPr bwMode="auto">
          <a:xfrm>
            <a:off x="2681090" y="731647"/>
            <a:ext cx="1383712" cy="276999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 smtClean="0"/>
              <a:t>Division of roles</a:t>
            </a:r>
            <a:endParaRPr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23566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5646</TotalTime>
  <Words>937</Words>
  <Application>Microsoft Macintosh PowerPoint</Application>
  <PresentationFormat>画面に合わせる (4:3)</PresentationFormat>
  <Paragraphs>166</Paragraphs>
  <Slides>11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ＭＳ Ｐゴシック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Forthcoming Challenges for Industrialization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himeji37</dc:creator>
  <cp:lastModifiedBy>大学共同利用機関法人 高エネルギー加速器研究機構</cp:lastModifiedBy>
  <cp:revision>163</cp:revision>
  <cp:lastPrinted>2016-12-03T01:14:06Z</cp:lastPrinted>
  <dcterms:created xsi:type="dcterms:W3CDTF">2016-11-07T01:43:45Z</dcterms:created>
  <dcterms:modified xsi:type="dcterms:W3CDTF">2016-12-03T02:18:12Z</dcterms:modified>
</cp:coreProperties>
</file>