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7" r:id="rId2"/>
    <p:sldId id="259" r:id="rId3"/>
    <p:sldId id="287" r:id="rId4"/>
    <p:sldId id="277" r:id="rId5"/>
    <p:sldId id="278" r:id="rId6"/>
    <p:sldId id="281" r:id="rId7"/>
    <p:sldId id="288" r:id="rId8"/>
    <p:sldId id="272" r:id="rId9"/>
    <p:sldId id="289" r:id="rId10"/>
    <p:sldId id="262" r:id="rId11"/>
    <p:sldId id="261" r:id="rId12"/>
    <p:sldId id="263" r:id="rId13"/>
    <p:sldId id="265" r:id="rId14"/>
    <p:sldId id="276" r:id="rId15"/>
    <p:sldId id="290" r:id="rId16"/>
    <p:sldId id="280" r:id="rId17"/>
    <p:sldId id="269" r:id="rId18"/>
    <p:sldId id="270" r:id="rId19"/>
    <p:sldId id="273" r:id="rId20"/>
    <p:sldId id="274" r:id="rId21"/>
    <p:sldId id="275" r:id="rId22"/>
    <p:sldId id="267" r:id="rId23"/>
    <p:sldId id="268" r:id="rId24"/>
  </p:sldIdLst>
  <p:sldSz cx="10058400" cy="7543800"/>
  <p:notesSz cx="6858000" cy="9144000"/>
  <p:defaultTextStyle>
    <a:defPPr>
      <a:defRPr lang="en-US"/>
    </a:defPPr>
    <a:lvl1pPr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1pPr>
    <a:lvl2pPr marL="501650" indent="-44450"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2pPr>
    <a:lvl3pPr marL="1004888" indent="-90488"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3pPr>
    <a:lvl4pPr marL="1508125" indent="-136525"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4pPr>
    <a:lvl5pPr marL="2011363" indent="-182563"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FFFF"/>
    <a:srgbClr val="CCFFFF"/>
    <a:srgbClr val="CCECFF"/>
    <a:srgbClr val="0000FF"/>
    <a:srgbClr val="CCFFCC"/>
    <a:srgbClr val="630822"/>
    <a:srgbClr val="010000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918" y="114"/>
      </p:cViewPr>
      <p:guideLst>
        <p:guide orient="horz" pos="2376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8BE6F48F-D8B6-4B5B-848D-FF440404C60A}" type="datetime1">
              <a:rPr lang="en-US"/>
              <a:pPr/>
              <a:t>12/6/2016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DC74F1B3-4871-475E-A3CC-0B0149C6F9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9283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79724E64-7266-4E5A-BE4F-6BA7153EDD1F}" type="datetime1">
              <a:rPr lang="en-US"/>
              <a:pPr/>
              <a:t>12/6/2016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F08C4028-E87E-414C-85A6-08C266675F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4419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501650"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1004888"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508125"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2011363"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51460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752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2044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2336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888932"/>
            <a:ext cx="8229600" cy="19278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502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1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4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3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6/Dec/2016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LCWS2016 @Morioka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02D40-8B8F-43DB-ADD0-CE0E347055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926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10071100" cy="755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0621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68501"/>
            <a:ext cx="8229600" cy="4229100"/>
          </a:xfrm>
          <a:prstGeom prst="rect">
            <a:avLst/>
          </a:prstGeom>
        </p:spPr>
        <p:txBody>
          <a:bodyPr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6/Dec/2016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LCWS2016 @Morioka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59363E-18ED-4758-B7ED-4D42C9C6D3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964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197385"/>
            <a:ext cx="8267700" cy="165020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5029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1439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6/Dec/2016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LCWS2016 @Morioka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17B3F-D5BA-41D6-AF86-CD062E1D69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061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6/Dec/2016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LCWS2016 @Morioka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DE533-910B-4818-B3F3-6304CAD880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1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929640" y="2032000"/>
            <a:ext cx="3931920" cy="4280746"/>
          </a:xfrm>
          <a:prstGeom prst="rect">
            <a:avLst/>
          </a:prstGeom>
        </p:spPr>
        <p:txBody>
          <a:bodyPr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917575" indent="-341313">
              <a:defRPr sz="2000">
                <a:latin typeface="Arial"/>
                <a:cs typeface="Arial"/>
              </a:defRPr>
            </a:lvl3pPr>
            <a:lvl4pPr marL="1201738" indent="-2873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490663" indent="-2286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99380" y="2032000"/>
            <a:ext cx="3931920" cy="4280746"/>
          </a:xfrm>
          <a:prstGeom prst="rect">
            <a:avLst/>
          </a:prstGeom>
        </p:spPr>
        <p:txBody>
          <a:bodyPr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 defTabSz="3683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6/Dec/2016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LCWS2016 @Morioka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0E3012E-E6AB-4A31-9B44-AF5583E98D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25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69639"/>
            <a:ext cx="4038601" cy="51747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502920" indent="0">
              <a:buNone/>
              <a:defRPr sz="2200" b="1"/>
            </a:lvl2pPr>
            <a:lvl3pPr marL="1005840" indent="0">
              <a:buNone/>
              <a:defRPr sz="2000" b="1"/>
            </a:lvl3pPr>
            <a:lvl4pPr marL="1508760" indent="0">
              <a:buNone/>
              <a:defRPr sz="1800" b="1"/>
            </a:lvl4pPr>
            <a:lvl5pPr marL="2011680" indent="0">
              <a:buNone/>
              <a:defRPr sz="1800" b="1"/>
            </a:lvl5pPr>
            <a:lvl6pPr marL="2514600" indent="0">
              <a:buNone/>
              <a:defRPr sz="1800" b="1"/>
            </a:lvl6pPr>
            <a:lvl7pPr marL="3017520" indent="0">
              <a:buNone/>
              <a:defRPr sz="1800" b="1"/>
            </a:lvl7pPr>
            <a:lvl8pPr marL="3520440" indent="0">
              <a:buNone/>
              <a:defRPr sz="1800" b="1"/>
            </a:lvl8pPr>
            <a:lvl9pPr marL="4023360" indent="0">
              <a:buNone/>
              <a:defRPr sz="1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73133" y="1869665"/>
            <a:ext cx="3970868" cy="51744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2000" b="1">
                <a:latin typeface="Arial"/>
                <a:cs typeface="Arial"/>
              </a:defRPr>
            </a:lvl1pPr>
            <a:lvl2pPr marL="502920" indent="0">
              <a:buNone/>
              <a:defRPr sz="2200" b="1"/>
            </a:lvl2pPr>
            <a:lvl3pPr marL="1005840" indent="0">
              <a:buNone/>
              <a:defRPr sz="2000" b="1"/>
            </a:lvl3pPr>
            <a:lvl4pPr marL="1508760" indent="0">
              <a:buNone/>
              <a:defRPr sz="1800" b="1"/>
            </a:lvl4pPr>
            <a:lvl5pPr marL="2011680" indent="0">
              <a:buNone/>
              <a:defRPr sz="1800" b="1"/>
            </a:lvl5pPr>
            <a:lvl6pPr marL="2514600" indent="0">
              <a:buNone/>
              <a:defRPr sz="1800" b="1"/>
            </a:lvl6pPr>
            <a:lvl7pPr marL="3017520" indent="0">
              <a:buNone/>
              <a:defRPr sz="1800" b="1"/>
            </a:lvl7pPr>
            <a:lvl8pPr marL="3520440" indent="0">
              <a:buNone/>
              <a:defRPr sz="1800" b="1"/>
            </a:lvl8pPr>
            <a:lvl9pPr marL="4023360" indent="0">
              <a:buNone/>
              <a:defRPr sz="18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914399" y="2565401"/>
            <a:ext cx="4038601" cy="3852332"/>
          </a:xfrm>
          <a:prstGeom prst="rect">
            <a:avLst/>
          </a:prstGeom>
        </p:spPr>
        <p:txBody>
          <a:bodyPr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917575" indent="-341313">
              <a:defRPr sz="2000">
                <a:latin typeface="Arial"/>
                <a:cs typeface="Arial"/>
              </a:defRPr>
            </a:lvl3pPr>
            <a:lvl4pPr marL="1201738" indent="-2873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490663" indent="-2286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5173133" y="2565401"/>
            <a:ext cx="3970868" cy="3852331"/>
          </a:xfrm>
          <a:prstGeom prst="rect">
            <a:avLst/>
          </a:prstGeom>
        </p:spPr>
        <p:txBody>
          <a:bodyPr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 defTabSz="3683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6/Dec/2016</a:t>
            </a: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LCWS2016 @Morioka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0755E4CE-CCAD-49AC-AC4D-F08A4689D4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423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6/Dec/2016</a:t>
            </a: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LCWS2016 @Morioka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95DD6C-36D4-4A80-9089-07E93D1A16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124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34533"/>
            <a:ext cx="2897665" cy="719666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600" b="1">
                <a:latin typeface="Arial"/>
                <a:cs typeface="Arial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1134533"/>
            <a:ext cx="5211445" cy="5207000"/>
          </a:xfrm>
          <a:prstGeom prst="rect">
            <a:avLst/>
          </a:prstGeom>
        </p:spPr>
        <p:txBody>
          <a:bodyPr/>
          <a:lstStyle>
            <a:lvl1pPr>
              <a:defRPr sz="3000" baseline="0"/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9" y="2015067"/>
            <a:ext cx="2897666" cy="43264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1"/>
            </a:lvl1pPr>
            <a:lvl2pPr marL="502920" indent="0">
              <a:buNone/>
              <a:defRPr sz="1300"/>
            </a:lvl2pPr>
            <a:lvl3pPr marL="1005840" indent="0">
              <a:buNone/>
              <a:defRPr sz="1100"/>
            </a:lvl3pPr>
            <a:lvl4pPr marL="1508760" indent="0">
              <a:buNone/>
              <a:defRPr sz="1000"/>
            </a:lvl4pPr>
            <a:lvl5pPr marL="2011680" indent="0">
              <a:buNone/>
              <a:defRPr sz="1000"/>
            </a:lvl5pPr>
            <a:lvl6pPr marL="2514600" indent="0">
              <a:buNone/>
              <a:defRPr sz="1000"/>
            </a:lvl6pPr>
            <a:lvl7pPr marL="3017520" indent="0">
              <a:buNone/>
              <a:defRPr sz="1000"/>
            </a:lvl7pPr>
            <a:lvl8pPr marL="3520440" indent="0">
              <a:buNone/>
              <a:defRPr sz="1000"/>
            </a:lvl8pPr>
            <a:lvl9pPr marL="402336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6/Dec/2016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LCWS2016 @Morioka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32F6A-CE71-4149-8B7A-E8E89F4A0E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356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39267"/>
            <a:ext cx="6035040" cy="62341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400" b="1">
                <a:latin typeface="Arial"/>
                <a:cs typeface="Arial"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1007533"/>
            <a:ext cx="6035040" cy="3894667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502920" indent="0">
              <a:buNone/>
              <a:defRPr sz="3100"/>
            </a:lvl2pPr>
            <a:lvl3pPr marL="1005840" indent="0">
              <a:buNone/>
              <a:defRPr sz="260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62679"/>
            <a:ext cx="6035040" cy="8853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502920" indent="0">
              <a:buNone/>
              <a:defRPr sz="1300"/>
            </a:lvl2pPr>
            <a:lvl3pPr marL="1005840" indent="0">
              <a:buNone/>
              <a:defRPr sz="1100"/>
            </a:lvl3pPr>
            <a:lvl4pPr marL="1508760" indent="0">
              <a:buNone/>
              <a:defRPr sz="1000"/>
            </a:lvl4pPr>
            <a:lvl5pPr marL="2011680" indent="0">
              <a:buNone/>
              <a:defRPr sz="1000"/>
            </a:lvl5pPr>
            <a:lvl6pPr marL="2514600" indent="0">
              <a:buNone/>
              <a:defRPr sz="1000"/>
            </a:lvl6pPr>
            <a:lvl7pPr marL="3017520" indent="0">
              <a:buNone/>
              <a:defRPr sz="1000"/>
            </a:lvl7pPr>
            <a:lvl8pPr marL="3520440" indent="0">
              <a:buNone/>
              <a:defRPr sz="1000"/>
            </a:lvl8pPr>
            <a:lvl9pPr marL="402336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6/Dec/2016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LCWS2016 @Morioka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A9F95-AD5D-4457-8D05-AF094828B7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902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0" y="6991350"/>
            <a:ext cx="1935163" cy="40163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630822"/>
                </a:solidFill>
                <a:cs typeface="Arial" charset="0"/>
              </a:defRPr>
            </a:lvl1pPr>
          </a:lstStyle>
          <a:p>
            <a:r>
              <a:rPr lang="en-US"/>
              <a:t>6/Dec/2016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24700" y="6991350"/>
            <a:ext cx="1803400" cy="40163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 dirty="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LCWS2016 @Morioka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" y="6991350"/>
            <a:ext cx="2346325" cy="40163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630822"/>
                </a:solidFill>
                <a:cs typeface="Arial" charset="0"/>
              </a:defRPr>
            </a:lvl1pPr>
          </a:lstStyle>
          <a:p>
            <a:fld id="{339A1DDC-10C7-4B4B-849E-8ACE4C366D0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914400" y="1143000"/>
            <a:ext cx="8229600" cy="497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217488"/>
            <a:ext cx="27051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98500"/>
            <a:ext cx="8229600" cy="618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hf hdr="0"/>
  <p:txStyles>
    <p:titleStyle>
      <a:lvl1pPr algn="ctr" defTabSz="501650" rtl="0" eaLnBrk="1" fontAlgn="base" hangingPunct="1">
        <a:spcBef>
          <a:spcPct val="0"/>
        </a:spcBef>
        <a:spcAft>
          <a:spcPct val="0"/>
        </a:spcAft>
        <a:defRPr kumimoji="1" sz="48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501650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501650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501650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501650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57200" algn="ctr" defTabSz="501650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914400" algn="ctr" defTabSz="501650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371600" algn="ctr" defTabSz="501650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828800" algn="ctr" defTabSz="501650" rtl="0" eaLnBrk="1" fontAlgn="base" hangingPunct="1">
        <a:spcBef>
          <a:spcPct val="0"/>
        </a:spcBef>
        <a:spcAft>
          <a:spcPct val="0"/>
        </a:spcAft>
        <a:defRPr kumimoji="1"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76238" indent="-376238" algn="l" defTabSz="50165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30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815975" indent="-314325" algn="l" defTabSz="50165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umimoji="1" sz="4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257300" indent="-250825" algn="l" defTabSz="501650" rtl="0" eaLnBrk="1" fontAlgn="base" hangingPunct="1">
        <a:spcBef>
          <a:spcPct val="20000"/>
        </a:spcBef>
        <a:spcAft>
          <a:spcPct val="0"/>
        </a:spcAft>
        <a:buFont typeface="Lucida Grande" pitchFamily="-1" charset="0"/>
        <a:buChar char="‒"/>
        <a:defRPr kumimoji="1" sz="24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758950" indent="-250825" algn="l" defTabSz="50165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kumimoji="1" sz="22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2262188" indent="-250825" algn="l" defTabSz="50165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kumimoji="1" sz="22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766060" indent="-251460" algn="l" defTabSz="502920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502920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502920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502920" rtl="0" eaLnBrk="1" latinLnBrk="0" hangingPunct="1">
        <a:spcBef>
          <a:spcPct val="20000"/>
        </a:spcBef>
        <a:buFont typeface="Arial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292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50292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50292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50292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50292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50292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50292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50292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502920" rtl="0" eaLnBrk="1" latinLnBrk="0" hangingPunct="1"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G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G"/><Relationship Id="rId4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826" y="1566814"/>
            <a:ext cx="10058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7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Coupler R&amp;D Plan</a:t>
            </a:r>
            <a:endParaRPr kumimoji="1" lang="ja-JP" altLang="en-US" sz="7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551428" y="6548150"/>
            <a:ext cx="9380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3200" b="1" i="1" dirty="0">
                <a:solidFill>
                  <a:srgbClr val="CCFF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Kirk</a:t>
            </a:r>
            <a:endParaRPr kumimoji="1" lang="ja-JP" altLang="en-US" sz="3200" b="1" i="1" dirty="0">
              <a:solidFill>
                <a:srgbClr val="CCFF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2"/>
          <p:cNvSpPr txBox="1">
            <a:spLocks/>
          </p:cNvSpPr>
          <p:nvPr/>
        </p:nvSpPr>
        <p:spPr bwMode="auto">
          <a:xfrm>
            <a:off x="0" y="7188200"/>
            <a:ext cx="533400" cy="35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defTabSz="501650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1pPr>
            <a:lvl2pPr marL="37931725" indent="-37474525" algn="l" defTabSz="501650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2pPr>
            <a:lvl3pPr marL="1004888" indent="-90488" algn="l" defTabSz="501650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3pPr>
            <a:lvl4pPr marL="1508125" indent="-136525" algn="l" defTabSz="501650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4pPr>
            <a:lvl5pPr marL="2011363" indent="-182563" algn="l" defTabSz="501650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9pPr>
          </a:lstStyle>
          <a:p>
            <a:pPr algn="ctr" eaLnBrk="1" hangingPunct="1"/>
            <a:r>
              <a:rPr lang="en-US" sz="1600" b="1" dirty="0">
                <a:solidFill>
                  <a:srgbClr val="FFFF00"/>
                </a:solidFill>
                <a:latin typeface="Times New Roman" panose="02020603050405020304" pitchFamily="18" charset="0"/>
                <a:ea typeface="Microsoft Himalaya" panose="01010100010101010101" pitchFamily="2" charset="0"/>
                <a:cs typeface="Times New Roman" panose="02020603050405020304" pitchFamily="18" charset="0"/>
              </a:rPr>
              <a:t>1</a:t>
            </a:r>
          </a:p>
        </p:txBody>
      </p:sp>
      <p:sp>
        <p:nvSpPr>
          <p:cNvPr id="5" name="Date Placeholder 3"/>
          <p:cNvSpPr txBox="1">
            <a:spLocks/>
          </p:cNvSpPr>
          <p:nvPr/>
        </p:nvSpPr>
        <p:spPr bwMode="auto">
          <a:xfrm>
            <a:off x="4061618" y="7188200"/>
            <a:ext cx="1935163" cy="35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defTabSz="501650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1pPr>
            <a:lvl2pPr marL="37931725" indent="-37474525" algn="l" defTabSz="501650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2pPr>
            <a:lvl3pPr marL="1004888" indent="-90488" algn="l" defTabSz="501650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3pPr>
            <a:lvl4pPr marL="1508125" indent="-136525" algn="l" defTabSz="501650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4pPr>
            <a:lvl5pPr marL="2011363" indent="-182563" algn="l" defTabSz="501650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9pPr>
          </a:lstStyle>
          <a:p>
            <a:pPr algn="ctr" eaLnBrk="1" hangingPunct="1"/>
            <a:r>
              <a:rPr lang="en-US" sz="1600" b="1" dirty="0">
                <a:solidFill>
                  <a:srgbClr val="FFFF00"/>
                </a:solidFill>
                <a:latin typeface="Times New Roman" panose="02020603050405020304" pitchFamily="18" charset="0"/>
                <a:ea typeface="Microsoft Himalaya" panose="01010100010101010101" pitchFamily="2" charset="0"/>
                <a:cs typeface="Times New Roman" panose="02020603050405020304" pitchFamily="18" charset="0"/>
              </a:rPr>
              <a:t>6/Dec/2016</a:t>
            </a:r>
          </a:p>
        </p:txBody>
      </p:sp>
      <p:sp>
        <p:nvSpPr>
          <p:cNvPr id="6" name="Footer Placeholder 4"/>
          <p:cNvSpPr txBox="1">
            <a:spLocks/>
          </p:cNvSpPr>
          <p:nvPr/>
        </p:nvSpPr>
        <p:spPr bwMode="auto">
          <a:xfrm>
            <a:off x="7632700" y="7188200"/>
            <a:ext cx="2425700" cy="35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defPPr>
              <a:defRPr lang="en-US"/>
            </a:defPPr>
            <a:lvl1pPr algn="l" defTabSz="501650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1pPr>
            <a:lvl2pPr marL="37931725" indent="-37474525" algn="l" defTabSz="501650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2pPr>
            <a:lvl3pPr marL="1004888" indent="-90488" algn="l" defTabSz="501650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3pPr>
            <a:lvl4pPr marL="1508125" indent="-136525" algn="l" defTabSz="501650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4pPr>
            <a:lvl5pPr marL="2011363" indent="-182563" algn="l" defTabSz="501650" rtl="0" eaLnBrk="0" fontAlgn="base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5pPr>
            <a:lvl6pPr marL="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6pPr>
            <a:lvl7pPr marL="9144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7pPr>
            <a:lvl8pPr marL="1371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8pPr>
            <a:lvl9pPr marL="18288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9pPr>
          </a:lstStyle>
          <a:p>
            <a:pPr algn="ctr" eaLnBrk="1" hangingPunct="1"/>
            <a:r>
              <a:rPr lang="en-US" sz="1600" b="1" dirty="0">
                <a:solidFill>
                  <a:srgbClr val="FFFF00"/>
                </a:solidFill>
                <a:latin typeface="Times New Roman" panose="02020603050405020304" pitchFamily="18" charset="0"/>
                <a:ea typeface="Microsoft Himalaya" panose="01010100010101010101" pitchFamily="2" charset="0"/>
                <a:cs typeface="Times New Roman" panose="02020603050405020304" pitchFamily="18" charset="0"/>
              </a:rPr>
              <a:t>LCWS2016 @Morioka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84"/>
            <a:ext cx="10061226" cy="1281234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67309" y="4902200"/>
            <a:ext cx="9123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Coupler R&amp;D team: E. </a:t>
            </a:r>
            <a:r>
              <a:rPr kumimoji="1" lang="en-US" altLang="ja-JP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Kako</a:t>
            </a:r>
            <a:r>
              <a:rPr kumimoji="1" lang="en-US" altLang="ja-JP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T. Matsumoto, S. </a:t>
            </a:r>
            <a:r>
              <a:rPr kumimoji="1" lang="en-US" altLang="ja-JP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Michizono</a:t>
            </a:r>
            <a:r>
              <a:rPr kumimoji="1" lang="en-US" altLang="ja-JP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A. Yamamoto, Kirk (KEK)</a:t>
            </a:r>
          </a:p>
          <a:p>
            <a:pPr algn="ctr"/>
            <a:r>
              <a:rPr kumimoji="1" lang="en-US" altLang="ja-JP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E. </a:t>
            </a:r>
            <a:r>
              <a:rPr kumimoji="1" lang="en-US" altLang="ja-JP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Montesinos</a:t>
            </a:r>
            <a:r>
              <a:rPr kumimoji="1" lang="en-US" altLang="ja-JP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C. Julie (CERN)</a:t>
            </a:r>
            <a:endParaRPr kumimoji="1" lang="ja-JP" altLang="en-US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29762" y="5920348"/>
            <a:ext cx="89988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Courtesy of W.D. </a:t>
            </a:r>
            <a:r>
              <a:rPr kumimoji="1" lang="en-US" altLang="ja-JP" dirty="0" err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Möller</a:t>
            </a:r>
            <a:r>
              <a:rPr kumimoji="1" lang="en-US" altLang="ja-JP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W. </a:t>
            </a:r>
            <a:r>
              <a:rPr kumimoji="1" lang="en-US" altLang="ja-JP" dirty="0" err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Kaabi</a:t>
            </a:r>
            <a:r>
              <a:rPr kumimoji="1" lang="en-US" altLang="ja-JP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N. </a:t>
            </a:r>
            <a:r>
              <a:rPr kumimoji="1" lang="en-US" altLang="ja-JP" dirty="0" err="1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Solyak</a:t>
            </a:r>
            <a:r>
              <a:rPr kumimoji="1" lang="en-US" altLang="ja-JP" dirty="0">
                <a:solidFill>
                  <a:srgbClr val="00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E-XFEL and LCLS-II status report</a:t>
            </a:r>
            <a:endParaRPr kumimoji="1" lang="ja-JP" altLang="en-US" dirty="0">
              <a:solidFill>
                <a:srgbClr val="00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061618" y="7239000"/>
            <a:ext cx="1935163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6/Dec/2016</a:t>
            </a: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242300" y="7227888"/>
            <a:ext cx="180340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LCWS2016 @Morioka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0" y="7227888"/>
            <a:ext cx="46355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fld id="{56658168-808C-4E47-8FD3-CD88D327B49D}" type="slidenum"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10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2971800" y="0"/>
            <a:ext cx="7080250" cy="692696"/>
          </a:xfrm>
          <a:prstGeom prst="rect">
            <a:avLst/>
          </a:prstGeom>
        </p:spPr>
        <p:txBody>
          <a:bodyPr vert="horz" lIns="0" tIns="0" rIns="0" bIns="0" anchor="ctr">
            <a:noAutofit/>
          </a:bodyPr>
          <a:lstStyle>
            <a:lvl1pPr algn="l" defTabSz="501650" rtl="0" eaLnBrk="1" fontAlgn="base" hangingPunct="1">
              <a:spcBef>
                <a:spcPct val="0"/>
              </a:spcBef>
              <a:spcAft>
                <a:spcPct val="0"/>
              </a:spcAft>
              <a:defRPr kumimoji="1" sz="3000" b="1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1pPr>
            <a:lvl2pPr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2pPr>
            <a:lvl3pPr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3pPr>
            <a:lvl4pPr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4pPr>
            <a:lvl5pPr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5pPr>
            <a:lvl6pPr marL="457200"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6pPr>
            <a:lvl7pPr marL="914400"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7pPr>
            <a:lvl8pPr marL="1371600"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8pPr>
            <a:lvl9pPr marL="1828800"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kumimoji="1"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9pPr>
          </a:lstStyle>
          <a:p>
            <a:pPr algn="ctr"/>
            <a:r>
              <a:rPr lang="en-US" altLang="ja-JP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Motivation</a:t>
            </a:r>
            <a:endParaRPr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図 11" descr="fnal-cavity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1288807"/>
            <a:ext cx="4841875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図 12" descr="KEK-c-cavity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550" y="1484070"/>
            <a:ext cx="4337050" cy="297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円/楕円 13"/>
          <p:cNvSpPr>
            <a:spLocks noChangeArrowheads="1"/>
          </p:cNvSpPr>
          <p:nvPr/>
        </p:nvSpPr>
        <p:spPr bwMode="auto">
          <a:xfrm>
            <a:off x="4262438" y="2296870"/>
            <a:ext cx="576262" cy="288925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fontAlgn="ctr">
              <a:spcBef>
                <a:spcPct val="0"/>
              </a:spcBef>
              <a:buFontTx/>
              <a:buNone/>
            </a:pPr>
            <a:endParaRPr kumimoji="0" lang="ja-JP" altLang="en-US" sz="3600">
              <a:latin typeface="Times New Roman" panose="02020603050405020304" pitchFamily="18" charset="0"/>
              <a:ea typeface="Arial Unicode MS" panose="020B060402020202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2" name="円/楕円 14"/>
          <p:cNvSpPr>
            <a:spLocks noChangeArrowheads="1"/>
          </p:cNvSpPr>
          <p:nvPr/>
        </p:nvSpPr>
        <p:spPr bwMode="auto">
          <a:xfrm>
            <a:off x="5486400" y="2296870"/>
            <a:ext cx="576263" cy="288925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fontAlgn="ctr">
              <a:spcBef>
                <a:spcPct val="0"/>
              </a:spcBef>
              <a:buFontTx/>
              <a:buNone/>
            </a:pPr>
            <a:endParaRPr kumimoji="0" lang="ja-JP" altLang="en-US" sz="3600">
              <a:latin typeface="Times New Roman" panose="02020603050405020304" pitchFamily="18" charset="0"/>
              <a:ea typeface="Arial Unicode MS" panose="020B0604020202020204" pitchFamily="50" charset="-128"/>
              <a:cs typeface="Times New Roman" panose="02020603050405020304" pitchFamily="18" charset="0"/>
            </a:endParaRPr>
          </a:p>
        </p:txBody>
      </p:sp>
      <p:cxnSp>
        <p:nvCxnSpPr>
          <p:cNvPr id="13" name="直線矢印コネクタ 16"/>
          <p:cNvCxnSpPr>
            <a:cxnSpLocks noChangeShapeType="1"/>
            <a:stCxn id="15" idx="3"/>
            <a:endCxn id="11" idx="3"/>
          </p:cNvCxnSpPr>
          <p:nvPr/>
        </p:nvCxnSpPr>
        <p:spPr bwMode="auto">
          <a:xfrm flipV="1">
            <a:off x="3845416" y="2543483"/>
            <a:ext cx="501414" cy="458267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直線矢印コネクタ 18"/>
          <p:cNvCxnSpPr>
            <a:cxnSpLocks noChangeShapeType="1"/>
            <a:stCxn id="16" idx="1"/>
            <a:endCxn id="12" idx="5"/>
          </p:cNvCxnSpPr>
          <p:nvPr/>
        </p:nvCxnSpPr>
        <p:spPr bwMode="auto">
          <a:xfrm flipH="1" flipV="1">
            <a:off x="5978271" y="2543483"/>
            <a:ext cx="371729" cy="529704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テキスト ボックス 19"/>
          <p:cNvSpPr txBox="1">
            <a:spLocks noChangeArrowheads="1"/>
          </p:cNvSpPr>
          <p:nvPr/>
        </p:nvSpPr>
        <p:spPr bwMode="auto">
          <a:xfrm>
            <a:off x="3006725" y="2801695"/>
            <a:ext cx="8386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40mm</a:t>
            </a:r>
            <a:endParaRPr lang="ja-JP" altLang="en-US" sz="20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/>
          <p:cNvSpPr txBox="1">
            <a:spLocks noChangeArrowheads="1"/>
          </p:cNvSpPr>
          <p:nvPr/>
        </p:nvSpPr>
        <p:spPr bwMode="auto">
          <a:xfrm>
            <a:off x="6350000" y="2873132"/>
            <a:ext cx="83869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60mm</a:t>
            </a:r>
            <a:endParaRPr lang="ja-JP" altLang="en-US" sz="200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23"/>
          <p:cNvSpPr txBox="1">
            <a:spLocks noChangeArrowheads="1"/>
          </p:cNvSpPr>
          <p:nvPr/>
        </p:nvSpPr>
        <p:spPr bwMode="auto">
          <a:xfrm>
            <a:off x="806450" y="1014170"/>
            <a:ext cx="3254545" cy="400110"/>
          </a:xfrm>
          <a:prstGeom prst="rect">
            <a:avLst/>
          </a:prstGeom>
          <a:noFill/>
          <a:ln w="28575">
            <a:solidFill>
              <a:srgbClr val="66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>
                <a:latin typeface="Times New Roman" panose="02020603050405020304" pitchFamily="18" charset="0"/>
                <a:cs typeface="Times New Roman" panose="02020603050405020304" pitchFamily="18" charset="0"/>
              </a:rPr>
              <a:t>DESY/FNAL Cavity Package</a:t>
            </a:r>
            <a:endParaRPr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24"/>
          <p:cNvSpPr txBox="1">
            <a:spLocks noChangeArrowheads="1"/>
          </p:cNvSpPr>
          <p:nvPr/>
        </p:nvSpPr>
        <p:spPr bwMode="auto">
          <a:xfrm>
            <a:off x="6426200" y="1014170"/>
            <a:ext cx="2379177" cy="400110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>
                <a:latin typeface="Times New Roman" panose="02020603050405020304" pitchFamily="18" charset="0"/>
                <a:cs typeface="Times New Roman" panose="02020603050405020304" pitchFamily="18" charset="0"/>
              </a:rPr>
              <a:t>KEK Cavity Package</a:t>
            </a:r>
            <a:endParaRPr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25"/>
          <p:cNvSpPr txBox="1">
            <a:spLocks noChangeArrowheads="1"/>
          </p:cNvSpPr>
          <p:nvPr/>
        </p:nvSpPr>
        <p:spPr bwMode="auto">
          <a:xfrm>
            <a:off x="708718" y="2887280"/>
            <a:ext cx="2209259" cy="461665"/>
          </a:xfrm>
          <a:prstGeom prst="rect">
            <a:avLst/>
          </a:prstGeom>
          <a:noFill/>
          <a:ln w="28575">
            <a:solidFill>
              <a:srgbClr val="66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TTF-III Coupler</a:t>
            </a:r>
            <a:endParaRPr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26"/>
          <p:cNvSpPr txBox="1">
            <a:spLocks noChangeArrowheads="1"/>
          </p:cNvSpPr>
          <p:nvPr/>
        </p:nvSpPr>
        <p:spPr bwMode="auto">
          <a:xfrm>
            <a:off x="7375525" y="2892658"/>
            <a:ext cx="2090637" cy="461665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STF-II Coupler</a:t>
            </a:r>
            <a:endParaRPr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" name="Picture 71" descr="plot-QL 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00" y="3857938"/>
            <a:ext cx="3259447" cy="272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72" descr="plot-QL 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249" y="3857939"/>
            <a:ext cx="3239352" cy="2705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 Box 78"/>
          <p:cNvSpPr txBox="1">
            <a:spLocks noChangeArrowheads="1"/>
          </p:cNvSpPr>
          <p:nvPr/>
        </p:nvSpPr>
        <p:spPr bwMode="auto">
          <a:xfrm>
            <a:off x="1422758" y="3545240"/>
            <a:ext cx="1694695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  <a:miter lim="800000"/>
            <a:headEnd/>
            <a:tailEnd/>
          </a:ln>
          <a:ex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ja-JP" sz="20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=2~10 x10</a:t>
            </a:r>
            <a:r>
              <a:rPr lang="en-US" altLang="ja-JP" sz="20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US" altLang="ja-JP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 Box 78"/>
          <p:cNvSpPr txBox="1">
            <a:spLocks noChangeArrowheads="1"/>
          </p:cNvSpPr>
          <p:nvPr/>
        </p:nvSpPr>
        <p:spPr bwMode="auto">
          <a:xfrm>
            <a:off x="7502872" y="3545240"/>
            <a:ext cx="1566454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  <a:extLst/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lang="en-US" altLang="ja-JP" sz="2000" b="1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ja-JP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=2~4 x10</a:t>
            </a:r>
            <a:r>
              <a:rPr lang="en-US" altLang="ja-JP" sz="2000" b="1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en-US" altLang="ja-JP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938575" y="5252171"/>
            <a:ext cx="2610073" cy="101566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TDR specification</a:t>
            </a:r>
          </a:p>
          <a:p>
            <a:pPr marL="457200" indent="-457200">
              <a:buAutoNum type="arabicParenBoth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Port dia. : 40mm</a:t>
            </a:r>
          </a:p>
          <a:p>
            <a:pPr marL="457200" indent="-457200">
              <a:buAutoNum type="arabicParenBoth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Range of Q</a:t>
            </a:r>
            <a:r>
              <a:rPr kumimoji="1" lang="en-US" altLang="ja-JP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: 10</a:t>
            </a:r>
            <a:r>
              <a:rPr kumimoji="1" lang="en-US" altLang="ja-JP" sz="20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6-7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426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2"/>
          <p:cNvSpPr>
            <a:spLocks noGrp="1"/>
          </p:cNvSpPr>
          <p:nvPr>
            <p:ph type="title"/>
          </p:nvPr>
        </p:nvSpPr>
        <p:spPr bwMode="auto">
          <a:xfrm>
            <a:off x="3009900" y="0"/>
            <a:ext cx="7048500" cy="71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Brief History</a:t>
            </a:r>
          </a:p>
        </p:txBody>
      </p:sp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061618" y="7239000"/>
            <a:ext cx="1935163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6/Dec/2016</a:t>
            </a: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242300" y="7227888"/>
            <a:ext cx="180340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LCWS2016 @Morioka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0" y="7227888"/>
            <a:ext cx="46355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fld id="{56658168-808C-4E47-8FD3-CD88D327B49D}" type="slidenum"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11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523929"/>
              </p:ext>
            </p:extLst>
          </p:nvPr>
        </p:nvGraphicFramePr>
        <p:xfrm>
          <a:off x="605277" y="822539"/>
          <a:ext cx="8847844" cy="3322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884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594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Date</a:t>
                      </a:r>
                      <a:endParaRPr kumimoji="1" lang="ja-JP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Content</a:t>
                      </a:r>
                      <a:endParaRPr kumimoji="1" lang="ja-JP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Nov/2013</a:t>
                      </a:r>
                      <a:endParaRPr kumimoji="1" lang="ja-JP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Recommendation for plug-compatible design from LCC</a:t>
                      </a:r>
                      <a:endParaRPr kumimoji="1" lang="ja-JP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Feb/2014</a:t>
                      </a:r>
                      <a:endParaRPr kumimoji="1" lang="ja-JP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Completion of mechanical design</a:t>
                      </a:r>
                      <a:endParaRPr kumimoji="1" lang="ja-JP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Jun/2014</a:t>
                      </a:r>
                      <a:endParaRPr kumimoji="1" lang="ja-JP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Completion of RF design by simulation</a:t>
                      </a:r>
                      <a:endParaRPr kumimoji="1" lang="ja-JP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Nov/2014</a:t>
                      </a:r>
                      <a:endParaRPr kumimoji="1" lang="ja-JP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Completion of Test Coupler</a:t>
                      </a:r>
                      <a:r>
                        <a:rPr kumimoji="1" lang="en-US" altLang="ja-JP" sz="1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Fabrication</a:t>
                      </a:r>
                      <a:endParaRPr kumimoji="1" lang="ja-JP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Mar/2015</a:t>
                      </a:r>
                      <a:endParaRPr kumimoji="1" lang="ja-JP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Incoming inspection in KEK</a:t>
                      </a:r>
                      <a:endParaRPr kumimoji="1" lang="ja-JP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Dec/2015</a:t>
                      </a:r>
                      <a:endParaRPr kumimoji="1" lang="ja-JP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Low power test at test bench</a:t>
                      </a:r>
                      <a:endParaRPr kumimoji="1" lang="ja-JP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Feb/2016 – May/2016</a:t>
                      </a:r>
                      <a:endParaRPr kumimoji="1" lang="ja-JP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High power test</a:t>
                      </a:r>
                      <a:r>
                        <a:rPr kumimoji="1" lang="en-US" altLang="ja-JP" sz="18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at test bench</a:t>
                      </a:r>
                      <a:endParaRPr kumimoji="1" lang="ja-JP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Nov/2016 ~</a:t>
                      </a:r>
                      <a:endParaRPr kumimoji="1" lang="ja-JP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R&amp;D with TOSHIBA just started</a:t>
                      </a:r>
                      <a:endParaRPr kumimoji="1" lang="ja-JP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2400" y="4343069"/>
            <a:ext cx="4826000" cy="1545257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74557"/>
            <a:ext cx="4999747" cy="1682283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411273" y="6114359"/>
            <a:ext cx="2177199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60mm STF coupler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556800" y="6114359"/>
            <a:ext cx="2177199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40mm STF coupler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右矢印 5"/>
          <p:cNvSpPr/>
          <p:nvPr/>
        </p:nvSpPr>
        <p:spPr>
          <a:xfrm>
            <a:off x="4819650" y="4813300"/>
            <a:ext cx="488950" cy="586232"/>
          </a:xfrm>
          <a:prstGeom prst="rightArrow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57428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061618" y="7239000"/>
            <a:ext cx="1935163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6/Dec/2016</a:t>
            </a: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242300" y="7227888"/>
            <a:ext cx="180340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LCWS2016 @Morioka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0" y="7227888"/>
            <a:ext cx="46355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fld id="{56658168-808C-4E47-8FD3-CD88D327B49D}" type="slidenum"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12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124" y="922065"/>
            <a:ext cx="5770594" cy="3227015"/>
          </a:xfrm>
          <a:prstGeom prst="rect">
            <a:avLst/>
          </a:prstGeom>
        </p:spPr>
      </p:pic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968798" y="0"/>
            <a:ext cx="7089602" cy="692696"/>
          </a:xfrm>
        </p:spPr>
        <p:txBody>
          <a:bodyPr anchor="ctr">
            <a:noAutofit/>
          </a:bodyPr>
          <a:lstStyle/>
          <a:p>
            <a:pPr algn="ctr"/>
            <a:r>
              <a:rPr lang="en-US" altLang="ja-JP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RF Design &amp; Fabrication</a:t>
            </a:r>
            <a:endParaRPr lang="ja-JP" altLang="en-US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" y="2776756"/>
            <a:ext cx="6534803" cy="2092404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102" y="4359572"/>
            <a:ext cx="3388707" cy="2259137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50" y="902949"/>
            <a:ext cx="5890766" cy="1786339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290691" y="4751273"/>
            <a:ext cx="4857645" cy="20621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 point of plug-compatibility</a:t>
            </a:r>
          </a:p>
          <a:p>
            <a:pPr marL="742950" lvl="1" indent="-285750">
              <a:buFont typeface="Wingdings" panose="05000000000000000000" pitchFamily="2" charset="2"/>
              <a:buChar char="u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Longer tapered pipe for 40mm port</a:t>
            </a:r>
          </a:p>
          <a:p>
            <a:pPr marL="742950" lvl="1" indent="-285750">
              <a:buFont typeface="Wingdings" panose="05000000000000000000" pitchFamily="2" charset="2"/>
              <a:buChar char="u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Longer bellows for wider range of Q</a:t>
            </a:r>
            <a:r>
              <a:rPr kumimoji="1" lang="en-US" altLang="ja-JP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kumimoji="1" lang="en-US" altLang="ja-JP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en-US" altLang="ja-JP" sz="24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View point of lower cost study</a:t>
            </a:r>
          </a:p>
          <a:p>
            <a:pPr marL="742950" lvl="1" indent="-285750">
              <a:buFont typeface="Wingdings" panose="05000000000000000000" pitchFamily="2" charset="2"/>
              <a:buChar char="u"/>
            </a:pPr>
            <a:r>
              <a:rPr kumimoji="1"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Coating-free ceramic</a:t>
            </a:r>
          </a:p>
          <a:p>
            <a:pPr marL="1200150" lvl="2" indent="-285750">
              <a:buFont typeface="Wingdings" panose="05000000000000000000" pitchFamily="2" charset="2"/>
              <a:buChar char="u"/>
            </a:pPr>
            <a:r>
              <a:rPr kumimoji="1"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Coating process is dominant in cost</a:t>
            </a:r>
          </a:p>
        </p:txBody>
      </p:sp>
      <p:sp>
        <p:nvSpPr>
          <p:cNvPr id="15" name="正方形/長方形 14"/>
          <p:cNvSpPr/>
          <p:nvPr/>
        </p:nvSpPr>
        <p:spPr bwMode="auto">
          <a:xfrm>
            <a:off x="4932858" y="3245572"/>
            <a:ext cx="916260" cy="111953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 bwMode="auto">
          <a:xfrm>
            <a:off x="6395384" y="3573016"/>
            <a:ext cx="522394" cy="37443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 bwMode="auto">
          <a:xfrm>
            <a:off x="4408958" y="3068960"/>
            <a:ext cx="269658" cy="1403011"/>
          </a:xfrm>
          <a:prstGeom prst="rect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968798" y="2708920"/>
            <a:ext cx="20149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Warm part is common</a:t>
            </a:r>
            <a:endParaRPr kumimoji="1" lang="ja-JP" altLang="en-US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199" y="5797030"/>
            <a:ext cx="2545743" cy="1697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0461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061618" y="7239000"/>
            <a:ext cx="1935163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6/Dec/2016</a:t>
            </a: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242300" y="7227888"/>
            <a:ext cx="180340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LCWS2016 @Morioka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0" y="7227888"/>
            <a:ext cx="46355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fld id="{56658168-808C-4E47-8FD3-CD88D327B49D}" type="slidenum"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13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0568" y="1124620"/>
            <a:ext cx="3177274" cy="423636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93" y="1124620"/>
            <a:ext cx="5966726" cy="337376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850" y="3664062"/>
            <a:ext cx="4499992" cy="2531246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6647461" y="6093172"/>
            <a:ext cx="2997936" cy="461665"/>
          </a:xfrm>
          <a:prstGeom prst="rect">
            <a:avLst/>
          </a:prstGeom>
          <a:solidFill>
            <a:sysClr val="window" lastClr="FFFFFF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Good collaboration between CERN and KEK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(Thank you very much)</a:t>
            </a:r>
            <a:endParaRPr kumimoji="1" lang="ja-JP" altLang="en-US" sz="1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2984500" y="0"/>
            <a:ext cx="7073900" cy="692696"/>
          </a:xfrm>
        </p:spPr>
        <p:txBody>
          <a:bodyPr anchor="ctr">
            <a:noAutofit/>
          </a:bodyPr>
          <a:lstStyle/>
          <a:p>
            <a:pPr algn="ctr"/>
            <a:r>
              <a:rPr lang="en-US" altLang="ja-JP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 power test at bench</a:t>
            </a:r>
            <a:endParaRPr lang="ja-JP" altLang="en-US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621061" y="1556668"/>
            <a:ext cx="29081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Auto-conditioning module</a:t>
            </a:r>
            <a:endParaRPr kumimoji="1" lang="ja-JP" alt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52731" y="4797028"/>
            <a:ext cx="599632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Warm part is common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Two kinds of cold parts (</a:t>
            </a:r>
            <a:r>
              <a:rPr kumimoji="1" lang="en-US" altLang="ja-JP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TiN</a:t>
            </a:r>
            <a:r>
              <a:rPr kumimoji="1"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coating/free)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Goal: 1200 kW for &lt;500</a:t>
            </a:r>
            <a:r>
              <a:rPr kumimoji="1" lang="el-GR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kumimoji="1"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Goal: 800 kW for &gt;500</a:t>
            </a:r>
            <a:r>
              <a:rPr kumimoji="1" lang="el-GR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kumimoji="1"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Monitor: Vacuum, Electron, Arc, VSWR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Devices: Auto-conditioning &amp; Vacuum distributor modules</a:t>
            </a:r>
            <a:endParaRPr kumimoji="1" lang="ja-JP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6753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061618" y="7239000"/>
            <a:ext cx="1935163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6/Dec/2016</a:t>
            </a: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242300" y="7227888"/>
            <a:ext cx="180340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LCWS2016 @Morioka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0" y="7227888"/>
            <a:ext cx="46355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fld id="{56658168-808C-4E47-8FD3-CD88D327B49D}" type="slidenum"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14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タイトル 1"/>
          <p:cNvSpPr txBox="1">
            <a:spLocks/>
          </p:cNvSpPr>
          <p:nvPr/>
        </p:nvSpPr>
        <p:spPr bwMode="auto">
          <a:xfrm>
            <a:off x="3037956" y="0"/>
            <a:ext cx="7007744" cy="692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800" kern="1200">
                <a:solidFill>
                  <a:srgbClr val="23346C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r>
              <a:rPr lang="en-US" altLang="ja-JP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RF conditioning time</a:t>
            </a:r>
            <a:endParaRPr lang="ja-JP" alt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698" y="1968500"/>
            <a:ext cx="6316052" cy="4425670"/>
          </a:xfrm>
          <a:prstGeom prst="rect">
            <a:avLst/>
          </a:prstGeom>
        </p:spPr>
      </p:pic>
      <p:cxnSp>
        <p:nvCxnSpPr>
          <p:cNvPr id="4" name="直線コネクタ 3"/>
          <p:cNvCxnSpPr/>
          <p:nvPr/>
        </p:nvCxnSpPr>
        <p:spPr>
          <a:xfrm flipH="1" flipV="1">
            <a:off x="5149850" y="1409700"/>
            <a:ext cx="19050" cy="466725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右矢印 4"/>
          <p:cNvSpPr/>
          <p:nvPr/>
        </p:nvSpPr>
        <p:spPr>
          <a:xfrm>
            <a:off x="5251450" y="1325118"/>
            <a:ext cx="425450" cy="363982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右矢印 18"/>
          <p:cNvSpPr/>
          <p:nvPr/>
        </p:nvSpPr>
        <p:spPr>
          <a:xfrm rot="10800000">
            <a:off x="4610100" y="1325118"/>
            <a:ext cx="425450" cy="363982"/>
          </a:xfrm>
          <a:prstGeom prst="rightArrow">
            <a:avLst/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973672" y="1353219"/>
            <a:ext cx="1579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60mm STF coupler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676900" y="1353219"/>
            <a:ext cx="15792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40mm STF coupler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809856" y="1896249"/>
            <a:ext cx="2505814" cy="646331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40mm STF coupler had </a:t>
            </a:r>
          </a:p>
          <a:p>
            <a:r>
              <a:rPr kumimoji="1"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typical conditioning time</a:t>
            </a:r>
            <a:endParaRPr kumimoji="1" lang="ja-JP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線矢印コネクタ 8"/>
          <p:cNvCxnSpPr>
            <a:stCxn id="7" idx="1"/>
          </p:cNvCxnSpPr>
          <p:nvPr/>
        </p:nvCxnSpPr>
        <p:spPr>
          <a:xfrm flipH="1">
            <a:off x="5676900" y="2219415"/>
            <a:ext cx="1132956" cy="263435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6623050" y="3105772"/>
            <a:ext cx="3320140" cy="64633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ceramic coupler had</a:t>
            </a:r>
          </a:p>
          <a:p>
            <a:r>
              <a:rPr kumimoji="1" lang="en-US" altLang="ja-JP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unusual heating at higher RF duty</a:t>
            </a:r>
          </a:p>
        </p:txBody>
      </p:sp>
      <p:cxnSp>
        <p:nvCxnSpPr>
          <p:cNvPr id="22" name="直線矢印コネクタ 21"/>
          <p:cNvCxnSpPr/>
          <p:nvPr/>
        </p:nvCxnSpPr>
        <p:spPr>
          <a:xfrm flipH="1">
            <a:off x="6196272" y="3752103"/>
            <a:ext cx="426778" cy="55880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1429828" y="6631518"/>
            <a:ext cx="7459093" cy="46166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Plug-compatible STF coupler showed typical performance.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2972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2"/>
          <p:cNvSpPr>
            <a:spLocks noGrp="1"/>
          </p:cNvSpPr>
          <p:nvPr>
            <p:ph type="title"/>
          </p:nvPr>
        </p:nvSpPr>
        <p:spPr bwMode="auto">
          <a:xfrm>
            <a:off x="3009900" y="0"/>
            <a:ext cx="7048500" cy="71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061618" y="7239000"/>
            <a:ext cx="1935163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6/Dec/2016</a:t>
            </a: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242300" y="7227888"/>
            <a:ext cx="180340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LCWS2016 @Morioka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0" y="7227888"/>
            <a:ext cx="46355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fld id="{56658168-808C-4E47-8FD3-CD88D327B49D}" type="slidenum"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15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761999" y="1809750"/>
            <a:ext cx="8534400" cy="36195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World-wide coupler status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Coupler specification in TDR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40mm STF-type coupler for plug-compatibility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R&amp;D for cost reduction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R&amp;D plan in F.Y. 2016-2019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4160339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061618" y="7239000"/>
            <a:ext cx="1935163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6/Dec/2016</a:t>
            </a: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242300" y="7227888"/>
            <a:ext cx="180340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LCWS2016 @Morioka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0" y="7227888"/>
            <a:ext cx="46355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fld id="{56658168-808C-4E47-8FD3-CD88D327B49D}" type="slidenum"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16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9245" y="3429000"/>
            <a:ext cx="8103703" cy="3798888"/>
          </a:xfrm>
          <a:prstGeom prst="rect">
            <a:avLst/>
          </a:prstGeom>
        </p:spPr>
      </p:pic>
      <p:sp>
        <p:nvSpPr>
          <p:cNvPr id="16" name="タイトル 1"/>
          <p:cNvSpPr txBox="1">
            <a:spLocks/>
          </p:cNvSpPr>
          <p:nvPr/>
        </p:nvSpPr>
        <p:spPr bwMode="auto">
          <a:xfrm>
            <a:off x="2997200" y="0"/>
            <a:ext cx="7048500" cy="692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4800" kern="1200">
                <a:solidFill>
                  <a:srgbClr val="23346C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r>
              <a:rPr lang="en-US" altLang="ja-JP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How about New Ceramic Coupler?</a:t>
            </a:r>
            <a:endParaRPr lang="ja-JP" altLang="en-US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37" y="1020072"/>
            <a:ext cx="6864279" cy="2081551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361" y="1212267"/>
            <a:ext cx="2545743" cy="1697162"/>
          </a:xfrm>
          <a:prstGeom prst="rect">
            <a:avLst/>
          </a:prstGeom>
        </p:spPr>
      </p:pic>
      <p:cxnSp>
        <p:nvCxnSpPr>
          <p:cNvPr id="3" name="直線矢印コネクタ 2"/>
          <p:cNvCxnSpPr/>
          <p:nvPr/>
        </p:nvCxnSpPr>
        <p:spPr>
          <a:xfrm flipH="1">
            <a:off x="4533900" y="2451100"/>
            <a:ext cx="3365500" cy="15748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31583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2"/>
          <p:cNvSpPr>
            <a:spLocks noGrp="1"/>
          </p:cNvSpPr>
          <p:nvPr>
            <p:ph type="title"/>
          </p:nvPr>
        </p:nvSpPr>
        <p:spPr bwMode="auto">
          <a:xfrm>
            <a:off x="3009900" y="0"/>
            <a:ext cx="7048500" cy="71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061618" y="7239000"/>
            <a:ext cx="1935163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6/Dec/2016</a:t>
            </a: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242300" y="7227888"/>
            <a:ext cx="180340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LCWS2016 @Morioka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0" y="7227888"/>
            <a:ext cx="46355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fld id="{56658168-808C-4E47-8FD3-CD88D327B49D}" type="slidenum"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17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761999" y="1809750"/>
            <a:ext cx="8534400" cy="36195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World-wide coupler status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Coupler specification in TDR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40mm STF-type coupler for plug-compatibility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R&amp;D for cost reduction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R&amp;D plan in F.Y. 2016-2019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2440769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2"/>
          <p:cNvSpPr>
            <a:spLocks noGrp="1"/>
          </p:cNvSpPr>
          <p:nvPr>
            <p:ph type="title"/>
          </p:nvPr>
        </p:nvSpPr>
        <p:spPr bwMode="auto">
          <a:xfrm>
            <a:off x="3009900" y="0"/>
            <a:ext cx="7048500" cy="71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R&amp;D Plan in F.Y. 2016-2019</a:t>
            </a:r>
          </a:p>
        </p:txBody>
      </p:sp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061618" y="7239000"/>
            <a:ext cx="1935163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6/Dec/2016</a:t>
            </a: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242300" y="7227888"/>
            <a:ext cx="180340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LCWS2016 @Morioka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0" y="7227888"/>
            <a:ext cx="46355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fld id="{56658168-808C-4E47-8FD3-CD88D327B49D}" type="slidenum"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18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600072" y="1206500"/>
            <a:ext cx="8858251" cy="2247900"/>
          </a:xfrm>
        </p:spPr>
        <p:txBody>
          <a:bodyPr/>
          <a:lstStyle/>
          <a:p>
            <a:pPr>
              <a:buFont typeface="Times New Roman" panose="02020603050405020304" pitchFamily="18" charset="0"/>
              <a:buChar char="¥"/>
            </a:pPr>
            <a:r>
              <a:rPr lang="en-US" sz="24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Ultrasonic Rinsing Test for Coupler (with TOSHIBA)</a:t>
            </a:r>
          </a:p>
          <a:p>
            <a:pPr>
              <a:buFont typeface="Times New Roman" panose="02020603050405020304" pitchFamily="18" charset="0"/>
              <a:buChar char="$"/>
            </a:pPr>
            <a:r>
              <a:rPr lang="en-US" sz="24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SEE Measurement for Coating-free Ceramic (with KYOCERA)</a:t>
            </a:r>
          </a:p>
          <a:p>
            <a:pPr>
              <a:buFont typeface="Times New Roman" panose="02020603050405020304" pitchFamily="18" charset="0"/>
              <a:buChar char="€"/>
            </a:pPr>
            <a:r>
              <a:rPr lang="en-US" sz="24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Secondary Electron Simulation &amp; RF Design by CST</a:t>
            </a:r>
          </a:p>
          <a:p>
            <a:pPr>
              <a:buFont typeface="Times New Roman" panose="02020603050405020304" pitchFamily="18" charset="0"/>
              <a:buChar char="£"/>
            </a:pPr>
            <a:r>
              <a:rPr lang="en-US" sz="24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Fabrication of Low Cost Coupler</a:t>
            </a:r>
          </a:p>
          <a:p>
            <a:pPr>
              <a:buFont typeface="Times New Roman" panose="02020603050405020304" pitchFamily="18" charset="0"/>
              <a:buChar char="₽"/>
            </a:pPr>
            <a:r>
              <a:rPr lang="en-US" sz="24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High/Low Power Test at Bench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8919"/>
            <a:ext cx="10058400" cy="1074039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4165949" y="5819745"/>
            <a:ext cx="8632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We’re here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直線矢印コネクタ 6"/>
          <p:cNvCxnSpPr>
            <a:stCxn id="5" idx="0"/>
          </p:cNvCxnSpPr>
          <p:nvPr/>
        </p:nvCxnSpPr>
        <p:spPr>
          <a:xfrm flipH="1" flipV="1">
            <a:off x="4597400" y="5382958"/>
            <a:ext cx="174" cy="4367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/>
          <p:cNvSpPr txBox="1"/>
          <p:nvPr/>
        </p:nvSpPr>
        <p:spPr>
          <a:xfrm>
            <a:off x="5789932" y="5819745"/>
            <a:ext cx="18186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 can get enough budget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4" name="直線矢印コネクタ 13"/>
          <p:cNvCxnSpPr>
            <a:stCxn id="13" idx="0"/>
          </p:cNvCxnSpPr>
          <p:nvPr/>
        </p:nvCxnSpPr>
        <p:spPr>
          <a:xfrm flipH="1" flipV="1">
            <a:off x="6699082" y="5382959"/>
            <a:ext cx="170" cy="4367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15960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2"/>
          <p:cNvSpPr>
            <a:spLocks noGrp="1"/>
          </p:cNvSpPr>
          <p:nvPr>
            <p:ph type="title"/>
          </p:nvPr>
        </p:nvSpPr>
        <p:spPr bwMode="auto">
          <a:xfrm>
            <a:off x="3009900" y="0"/>
            <a:ext cx="7048500" cy="71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R&amp;D for Rinsing Process</a:t>
            </a:r>
          </a:p>
        </p:txBody>
      </p:sp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061618" y="7239000"/>
            <a:ext cx="1935163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6/Dec/2016</a:t>
            </a: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242300" y="7227888"/>
            <a:ext cx="180340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LCWS2016 @Morioka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0" y="7227888"/>
            <a:ext cx="46355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fld id="{56658168-808C-4E47-8FD3-CD88D327B49D}" type="slidenum"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19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352423" y="1061245"/>
            <a:ext cx="9353551" cy="1834355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Ultrasonic Rinsing w/ detergent has been used for E-XFEL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TOSHIBA tried Ultrasonic Rinsing for FRIB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It will be done for STF-type coupler in F.Y. 2016 with TOSHIBA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0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Comparison among difference rinsing processes</a:t>
            </a:r>
            <a:endParaRPr lang="en-US" sz="1200" dirty="0">
              <a:latin typeface="Times New Roman" panose="02020603050405020304" pitchFamily="18" charset="0"/>
              <a:ea typeface="ＭＳ Ｐゴシック" pitchFamily="-1" charset="-128"/>
              <a:cs typeface="Times New Roman" panose="02020603050405020304" pitchFamily="18" charset="0"/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6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Ultra-pure water rinsing @STF, Ultrasonic rinsing w/ detergent @E-XFEL, O</a:t>
            </a:r>
            <a:r>
              <a:rPr lang="en-US" sz="1600" baseline="-250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3</a:t>
            </a:r>
            <a:r>
              <a:rPr lang="en-US" sz="16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 water rinsing @KEKB</a:t>
            </a: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3" y="3159125"/>
            <a:ext cx="4873150" cy="3509487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373671" y="6322139"/>
            <a:ext cx="954108" cy="27699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Kijima et al.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6" name="Grouper 54"/>
          <p:cNvGrpSpPr/>
          <p:nvPr/>
        </p:nvGrpSpPr>
        <p:grpSpPr>
          <a:xfrm>
            <a:off x="5246821" y="3071279"/>
            <a:ext cx="2292350" cy="3749675"/>
            <a:chOff x="3715319" y="3960366"/>
            <a:chExt cx="1513392" cy="2351530"/>
          </a:xfrm>
        </p:grpSpPr>
        <p:pic>
          <p:nvPicPr>
            <p:cNvPr id="17" name="Image 4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15319" y="3960366"/>
              <a:ext cx="1495511" cy="1119827"/>
            </a:xfrm>
            <a:prstGeom prst="rect">
              <a:avLst/>
            </a:prstGeom>
          </p:spPr>
        </p:pic>
        <p:pic>
          <p:nvPicPr>
            <p:cNvPr id="18" name="Image 4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15325" y="5156355"/>
              <a:ext cx="1513386" cy="1155541"/>
            </a:xfrm>
            <a:prstGeom prst="rect">
              <a:avLst/>
            </a:prstGeom>
          </p:spPr>
        </p:pic>
      </p:grpSp>
      <p:sp>
        <p:nvSpPr>
          <p:cNvPr id="19" name="テキスト ボックス 18"/>
          <p:cNvSpPr txBox="1"/>
          <p:nvPr/>
        </p:nvSpPr>
        <p:spPr>
          <a:xfrm>
            <a:off x="7627098" y="6449050"/>
            <a:ext cx="762068" cy="27699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W. </a:t>
            </a:r>
            <a:r>
              <a:rPr kumimoji="1" lang="en-US" altLang="ja-JP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Kaabi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998" y="2808022"/>
            <a:ext cx="2548370" cy="1698913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7332882" y="792842"/>
            <a:ext cx="2663486" cy="338554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 with TOSHIBA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428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2"/>
          <p:cNvSpPr>
            <a:spLocks noGrp="1"/>
          </p:cNvSpPr>
          <p:nvPr>
            <p:ph type="title"/>
          </p:nvPr>
        </p:nvSpPr>
        <p:spPr bwMode="auto">
          <a:xfrm>
            <a:off x="3009900" y="0"/>
            <a:ext cx="7048500" cy="71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061618" y="7239000"/>
            <a:ext cx="1935163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6/Dec/2016</a:t>
            </a: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242300" y="7227888"/>
            <a:ext cx="180340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LCWS2016 @Morioka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0" y="7227888"/>
            <a:ext cx="46355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fld id="{56658168-808C-4E47-8FD3-CD88D327B49D}" type="slidenum"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2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761999" y="1809750"/>
            <a:ext cx="8534400" cy="36195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World-wide coupler status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Coupler specification in TDR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40mm STF-type coupler for plug-compatibility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R&amp;D for cost reduction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R&amp;D plan in F.Y. 2016-2019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Summary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2"/>
          <p:cNvSpPr>
            <a:spLocks noGrp="1"/>
          </p:cNvSpPr>
          <p:nvPr>
            <p:ph type="title"/>
          </p:nvPr>
        </p:nvSpPr>
        <p:spPr bwMode="auto">
          <a:xfrm>
            <a:off x="3009900" y="0"/>
            <a:ext cx="7048500" cy="71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R&amp;D for Coating-free Ceramic</a:t>
            </a:r>
          </a:p>
        </p:txBody>
      </p:sp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061618" y="7239000"/>
            <a:ext cx="1935163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6/Dec/2016</a:t>
            </a: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242300" y="7227888"/>
            <a:ext cx="180340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LCWS2016 @Morioka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0" y="7227888"/>
            <a:ext cx="46355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fld id="{56658168-808C-4E47-8FD3-CD88D327B49D}" type="slidenum"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20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1277935" y="857250"/>
            <a:ext cx="7502528" cy="2254250"/>
          </a:xfrm>
        </p:spPr>
        <p:txBody>
          <a:bodyPr/>
          <a:lstStyle/>
          <a:p>
            <a:pPr>
              <a:buFont typeface="Wingdings" panose="05000000000000000000" pitchFamily="2" charset="2"/>
              <a:buChar char="p"/>
            </a:pPr>
            <a:r>
              <a:rPr lang="en-US" sz="24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Fabrication of Test Sample for Coating-free Ceramic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en-US" sz="24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SEY Measurement for Test Sample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en-US" sz="24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Secondary Electron Propagation Simulation by CST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en-US" sz="24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Fabrication of New Coating-free Coupler</a:t>
            </a:r>
          </a:p>
          <a:p>
            <a:pPr>
              <a:buFont typeface="Wingdings" panose="05000000000000000000" pitchFamily="2" charset="2"/>
              <a:buChar char="p"/>
            </a:pPr>
            <a:r>
              <a:rPr lang="en-US" sz="24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Test for New Coating-free Coupler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147801"/>
            <a:ext cx="4457242" cy="181385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4961651"/>
            <a:ext cx="4533900" cy="177535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290" y="3295818"/>
            <a:ext cx="3546010" cy="3331666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2929" y="3538114"/>
            <a:ext cx="1682142" cy="1121428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cxnSp>
        <p:nvCxnSpPr>
          <p:cNvPr id="11" name="直線矢印コネクタ 10"/>
          <p:cNvCxnSpPr>
            <a:stCxn id="16" idx="1"/>
          </p:cNvCxnSpPr>
          <p:nvPr/>
        </p:nvCxnSpPr>
        <p:spPr>
          <a:xfrm flipH="1">
            <a:off x="6534150" y="4098828"/>
            <a:ext cx="1768779" cy="68272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7200900" y="2684302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Metalize process changed?</a:t>
            </a:r>
            <a:endParaRPr kumimoji="1" lang="ja-JP" altLang="en-US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4103" y="6768242"/>
            <a:ext cx="454143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 can change SEY parameters, according to measured data</a:t>
            </a:r>
            <a:endParaRPr kumimoji="1" lang="ja-JP" alt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7155727" y="1285710"/>
            <a:ext cx="2771913" cy="338554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Collaboration with KYOCERA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81440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2"/>
          <p:cNvSpPr>
            <a:spLocks noGrp="1"/>
          </p:cNvSpPr>
          <p:nvPr>
            <p:ph type="title"/>
          </p:nvPr>
        </p:nvSpPr>
        <p:spPr bwMode="auto">
          <a:xfrm>
            <a:off x="3009900" y="0"/>
            <a:ext cx="7048500" cy="71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Low/High Power Test</a:t>
            </a:r>
          </a:p>
        </p:txBody>
      </p:sp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061618" y="7239000"/>
            <a:ext cx="1935163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6/Dec/2016</a:t>
            </a: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242300" y="7227888"/>
            <a:ext cx="180340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LCWS2016 @Morioka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0" y="7227888"/>
            <a:ext cx="46355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fld id="{56658168-808C-4E47-8FD3-CD88D327B49D}" type="slidenum"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21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6" y="873110"/>
            <a:ext cx="5098794" cy="3399195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5771" y="3368660"/>
            <a:ext cx="5098793" cy="3399195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5323082" y="1469814"/>
            <a:ext cx="46233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 cost coupler will be fabricated,</a:t>
            </a:r>
          </a:p>
          <a:p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tested in 2018-2019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63756" y="5002525"/>
            <a:ext cx="46778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If successful, new coupler will be</a:t>
            </a:r>
          </a:p>
          <a:p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used and tested in STF </a:t>
            </a:r>
            <a:r>
              <a:rPr kumimoji="1" lang="en-US" altLang="ja-JP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Cryomodule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3637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061618" y="7239000"/>
            <a:ext cx="1935163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6/Dec/2016</a:t>
            </a: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242300" y="7227888"/>
            <a:ext cx="180340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LCWS2016 @Morioka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0" y="7227888"/>
            <a:ext cx="46355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fld id="{56658168-808C-4E47-8FD3-CD88D327B49D}" type="slidenum"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22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タイトル 1"/>
          <p:cNvSpPr>
            <a:spLocks noGrp="1"/>
          </p:cNvSpPr>
          <p:nvPr>
            <p:ph type="title"/>
          </p:nvPr>
        </p:nvSpPr>
        <p:spPr>
          <a:xfrm>
            <a:off x="3016250" y="0"/>
            <a:ext cx="7042150" cy="692696"/>
          </a:xfrm>
        </p:spPr>
        <p:txBody>
          <a:bodyPr anchor="ctr">
            <a:noAutofit/>
          </a:bodyPr>
          <a:lstStyle/>
          <a:p>
            <a:pPr algn="ctr"/>
            <a:r>
              <a:rPr lang="en-US" altLang="ja-JP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Summary</a:t>
            </a:r>
            <a:endParaRPr lang="ja-JP" altLang="en-US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64396" y="1852275"/>
            <a:ext cx="9329605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Mass-production for coupler looks very good for E-XFEL and LCLS-II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ILC-TDR should be modified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Plug-compatible STF coupler is available for ILC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Coating-free ceramic coupler needs more R&amp;D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Rinsing test for coupler will be done in F.Y. 2016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6440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061618" y="7239000"/>
            <a:ext cx="1935163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6/Dec/2016</a:t>
            </a: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242300" y="7227888"/>
            <a:ext cx="180340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LCWS2016 @Morioka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0" y="7227888"/>
            <a:ext cx="46355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fld id="{56658168-808C-4E47-8FD3-CD88D327B49D}" type="slidenum"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23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タイトル 3"/>
          <p:cNvSpPr txBox="1">
            <a:spLocks/>
          </p:cNvSpPr>
          <p:nvPr/>
        </p:nvSpPr>
        <p:spPr bwMode="auto">
          <a:xfrm>
            <a:off x="0" y="0"/>
            <a:ext cx="10058400" cy="528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/>
            <a:r>
              <a:rPr kumimoji="0" lang="en-US" altLang="ja-JP" sz="4000" b="1" dirty="0">
                <a:ea typeface="HG明朝E" panose="02020909000000000000" pitchFamily="17" charset="-128"/>
                <a:cs typeface="Times New Roman" panose="02020603050405020304" pitchFamily="18" charset="0"/>
              </a:rPr>
              <a:t>Thank you very much for your attention</a:t>
            </a:r>
          </a:p>
          <a:p>
            <a:pPr algn="ctr" eaLnBrk="1" hangingPunct="1"/>
            <a:endParaRPr kumimoji="0" lang="en-US" altLang="ja-JP" sz="4000" b="1" dirty="0">
              <a:ea typeface="HG明朝E" panose="02020909000000000000" pitchFamily="17" charset="-128"/>
              <a:cs typeface="Times New Roman" panose="02020603050405020304" pitchFamily="18" charset="0"/>
            </a:endParaRPr>
          </a:p>
          <a:p>
            <a:pPr algn="ctr" eaLnBrk="1" hangingPunct="1"/>
            <a:r>
              <a:rPr kumimoji="0" lang="en-US" altLang="ja-JP" sz="2400" b="1" dirty="0">
                <a:ea typeface="HG明朝E" panose="02020909000000000000" pitchFamily="17" charset="-128"/>
                <a:cs typeface="Times New Roman" panose="02020603050405020304" pitchFamily="18" charset="0"/>
              </a:rPr>
              <a:t>If you are interested in coupler R&amp;D, please check the following site!</a:t>
            </a:r>
          </a:p>
          <a:p>
            <a:pPr algn="ctr" eaLnBrk="1" hangingPunct="1"/>
            <a:endParaRPr kumimoji="0" lang="en-US" altLang="ja-JP" sz="2800" b="1" dirty="0">
              <a:ea typeface="HG明朝E" panose="02020909000000000000" pitchFamily="17" charset="-128"/>
              <a:cs typeface="Times New Roman" panose="02020603050405020304" pitchFamily="18" charset="0"/>
            </a:endParaRPr>
          </a:p>
          <a:p>
            <a:pPr algn="ctr" eaLnBrk="1" hangingPunct="1"/>
            <a:r>
              <a:rPr kumimoji="0" lang="en-US" altLang="ja-JP" sz="2800" b="1" dirty="0">
                <a:ea typeface="HG明朝E" panose="02020909000000000000" pitchFamily="17" charset="-128"/>
                <a:cs typeface="Times New Roman" panose="02020603050405020304" pitchFamily="18" charset="0"/>
              </a:rPr>
              <a:t>World-Wide Fundamental Power Coupler Meeting in CERN Organized by E. </a:t>
            </a:r>
            <a:r>
              <a:rPr kumimoji="0" lang="en-US" altLang="ja-JP" sz="2800" b="1" dirty="0" err="1">
                <a:ea typeface="HG明朝E" panose="02020909000000000000" pitchFamily="17" charset="-128"/>
                <a:cs typeface="Times New Roman" panose="02020603050405020304" pitchFamily="18" charset="0"/>
              </a:rPr>
              <a:t>Montesinos</a:t>
            </a:r>
            <a:endParaRPr kumimoji="0" lang="en-US" altLang="ja-JP" sz="2800" b="1" dirty="0">
              <a:ea typeface="HG明朝E" panose="02020909000000000000" pitchFamily="17" charset="-128"/>
              <a:cs typeface="Times New Roman" panose="02020603050405020304" pitchFamily="18" charset="0"/>
            </a:endParaRPr>
          </a:p>
          <a:p>
            <a:pPr algn="ctr" eaLnBrk="1" hangingPunct="1"/>
            <a:endParaRPr kumimoji="0" lang="en-US" altLang="ja-JP" sz="2800" b="1" dirty="0">
              <a:ea typeface="HG明朝E" panose="02020909000000000000" pitchFamily="17" charset="-128"/>
              <a:cs typeface="Times New Roman" panose="02020603050405020304" pitchFamily="18" charset="0"/>
            </a:endParaRPr>
          </a:p>
          <a:p>
            <a:pPr algn="ctr" eaLnBrk="1" hangingPunct="1"/>
            <a:r>
              <a:rPr lang="en-US" altLang="ja-JP" sz="2800" u="sng" dirty="0">
                <a:cs typeface="Times New Roman" panose="02020603050405020304" pitchFamily="18" charset="0"/>
              </a:rPr>
              <a:t>https://indico.cern.ch/event/548549/timetable/#20160712</a:t>
            </a:r>
            <a:endParaRPr lang="ja-JP" altLang="en-US" sz="2800" u="sng" dirty="0">
              <a:cs typeface="Times New Roman" panose="02020603050405020304" pitchFamily="18" charset="0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380" y="4780758"/>
            <a:ext cx="3255432" cy="244157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0869" y="4785759"/>
            <a:ext cx="3663192" cy="2442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9201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2"/>
          <p:cNvSpPr>
            <a:spLocks noGrp="1"/>
          </p:cNvSpPr>
          <p:nvPr>
            <p:ph type="title"/>
          </p:nvPr>
        </p:nvSpPr>
        <p:spPr bwMode="auto">
          <a:xfrm>
            <a:off x="3009900" y="0"/>
            <a:ext cx="7048500" cy="71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061618" y="7239000"/>
            <a:ext cx="1935163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6/Dec/2016</a:t>
            </a: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242300" y="7227888"/>
            <a:ext cx="180340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LCWS2016 @Morioka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0" y="7227888"/>
            <a:ext cx="46355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fld id="{56658168-808C-4E47-8FD3-CD88D327B49D}" type="slidenum"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3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761999" y="1809750"/>
            <a:ext cx="8534400" cy="36195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World-wide coupler status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Coupler specification in TDR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40mm STF-type coupler for plug-compatibility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R&amp;D for cost reduction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R&amp;D plan in F.Y. 2016-2019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211215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2"/>
          <p:cNvSpPr>
            <a:spLocks noGrp="1"/>
          </p:cNvSpPr>
          <p:nvPr>
            <p:ph type="title"/>
          </p:nvPr>
        </p:nvSpPr>
        <p:spPr bwMode="auto">
          <a:xfrm>
            <a:off x="3009900" y="0"/>
            <a:ext cx="7048500" cy="71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World-wide Coupler Status</a:t>
            </a:r>
          </a:p>
        </p:txBody>
      </p:sp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061618" y="7239000"/>
            <a:ext cx="1935163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6/Dec/2016</a:t>
            </a: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242300" y="7227888"/>
            <a:ext cx="180340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LCWS2016 @Morioka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0" y="7227888"/>
            <a:ext cx="46355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fld id="{56658168-808C-4E47-8FD3-CD88D327B49D}" type="slidenum"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4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371600"/>
            <a:ext cx="7620000" cy="4800600"/>
          </a:xfrm>
          <a:prstGeom prst="rect">
            <a:avLst/>
          </a:prstGeom>
        </p:spPr>
      </p:pic>
      <p:sp>
        <p:nvSpPr>
          <p:cNvPr id="5" name="星: 5 pt 4"/>
          <p:cNvSpPr/>
          <p:nvPr/>
        </p:nvSpPr>
        <p:spPr>
          <a:xfrm>
            <a:off x="1638300" y="2641600"/>
            <a:ext cx="381000" cy="355600"/>
          </a:xfrm>
          <a:prstGeom prst="star5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星: 5 pt 9"/>
          <p:cNvSpPr/>
          <p:nvPr/>
        </p:nvSpPr>
        <p:spPr>
          <a:xfrm>
            <a:off x="7493000" y="2730500"/>
            <a:ext cx="381000" cy="355600"/>
          </a:xfrm>
          <a:prstGeom prst="star5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星: 5 pt 10"/>
          <p:cNvSpPr/>
          <p:nvPr/>
        </p:nvSpPr>
        <p:spPr>
          <a:xfrm>
            <a:off x="4591050" y="2882900"/>
            <a:ext cx="381000" cy="355600"/>
          </a:xfrm>
          <a:prstGeom prst="star5">
            <a:avLst/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78008" y="3067110"/>
            <a:ext cx="3350789" cy="307777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E-XFEL @DESY, CEA-</a:t>
            </a:r>
            <a:r>
              <a:rPr kumimoji="1"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Saclay</a:t>
            </a:r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LAL-Orsay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439815" y="3168710"/>
            <a:ext cx="1936749" cy="307777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LCLS-II @FNAL/J-Lab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484107" y="3279278"/>
            <a:ext cx="1071126" cy="307777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STF @KEK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2726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2"/>
          <p:cNvSpPr>
            <a:spLocks noGrp="1"/>
          </p:cNvSpPr>
          <p:nvPr>
            <p:ph type="title"/>
          </p:nvPr>
        </p:nvSpPr>
        <p:spPr bwMode="auto">
          <a:xfrm>
            <a:off x="3009900" y="0"/>
            <a:ext cx="7048500" cy="71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Coupler Status in E-XFEL</a:t>
            </a:r>
          </a:p>
        </p:txBody>
      </p:sp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061618" y="7239000"/>
            <a:ext cx="1935163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6/Dec/2016</a:t>
            </a: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242300" y="7227888"/>
            <a:ext cx="180340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LCWS2016 @Morioka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0" y="7227888"/>
            <a:ext cx="46355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fld id="{56658168-808C-4E47-8FD3-CD88D327B49D}" type="slidenum"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5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24855" y="7094597"/>
            <a:ext cx="3075458" cy="307777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Courtesy of W.D. Moeller and W. </a:t>
            </a:r>
            <a:r>
              <a:rPr kumimoji="1"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Kaabi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5734"/>
            <a:ext cx="3299673" cy="2474755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007" y="845734"/>
            <a:ext cx="3299679" cy="2474516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021" y="845734"/>
            <a:ext cx="3299679" cy="2474516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" y="3536070"/>
            <a:ext cx="3299679" cy="2474516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3007" y="3536071"/>
            <a:ext cx="3299616" cy="2474515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5175" y="3536072"/>
            <a:ext cx="3293225" cy="246972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559093" y="6061563"/>
            <a:ext cx="89274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During the mass production of coupler for E-XFEL, they encountered many troubles,</a:t>
            </a:r>
          </a:p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but, everything was clear in the last stage.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164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2"/>
          <p:cNvSpPr>
            <a:spLocks noGrp="1"/>
          </p:cNvSpPr>
          <p:nvPr>
            <p:ph type="title"/>
          </p:nvPr>
        </p:nvSpPr>
        <p:spPr bwMode="auto">
          <a:xfrm>
            <a:off x="3009900" y="0"/>
            <a:ext cx="7048500" cy="71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Coupler Status in LCLS-II</a:t>
            </a:r>
          </a:p>
        </p:txBody>
      </p:sp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061618" y="7239000"/>
            <a:ext cx="1935163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6/Dec/2016</a:t>
            </a: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242300" y="7227888"/>
            <a:ext cx="180340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LCWS2016 @Morioka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0" y="7227888"/>
            <a:ext cx="46355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fld id="{56658168-808C-4E47-8FD3-CD88D327B49D}" type="slidenum"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6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45734"/>
            <a:ext cx="3299673" cy="2474754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3853" y="845734"/>
            <a:ext cx="3297986" cy="2474516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6867" y="845734"/>
            <a:ext cx="3297986" cy="2474516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0" y="3536070"/>
            <a:ext cx="3297986" cy="2474516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73822" y="3536071"/>
            <a:ext cx="3297985" cy="2474515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65989" y="3536072"/>
            <a:ext cx="3291597" cy="246972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1393876" y="6057115"/>
            <a:ext cx="727064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Copper plating of 150µm looks very good in first production,</a:t>
            </a:r>
          </a:p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CW RF processing was also successfully performed at TRIUMF.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367145" y="7094597"/>
            <a:ext cx="1790876" cy="307777"/>
          </a:xfrm>
          <a:prstGeom prst="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Courtesy of N. </a:t>
            </a:r>
            <a:r>
              <a:rPr kumimoji="1" lang="en-US" altLang="ja-JP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Solyak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48705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2"/>
          <p:cNvSpPr>
            <a:spLocks noGrp="1"/>
          </p:cNvSpPr>
          <p:nvPr>
            <p:ph type="title"/>
          </p:nvPr>
        </p:nvSpPr>
        <p:spPr bwMode="auto">
          <a:xfrm>
            <a:off x="3009900" y="0"/>
            <a:ext cx="7048500" cy="71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061618" y="7239000"/>
            <a:ext cx="1935163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6/Dec/2016</a:t>
            </a: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242300" y="7227888"/>
            <a:ext cx="180340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LCWS2016 @Morioka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0" y="7227888"/>
            <a:ext cx="46355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fld id="{56658168-808C-4E47-8FD3-CD88D327B49D}" type="slidenum"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7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761999" y="1809750"/>
            <a:ext cx="8534400" cy="36195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World-wide coupler status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Coupler specification in TDR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40mm STF-type coupler for plug-compatibility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R&amp;D for cost reduction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R&amp;D plan in F.Y. 2016-2019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773644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061618" y="7239000"/>
            <a:ext cx="1935163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6/Dec/2016</a:t>
            </a: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242300" y="7227888"/>
            <a:ext cx="180340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LCWS2016 @Morioka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0" y="7227888"/>
            <a:ext cx="46355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fld id="{56658168-808C-4E47-8FD3-CD88D327B49D}" type="slidenum"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8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293" y="1346062"/>
            <a:ext cx="6488108" cy="3473587"/>
          </a:xfrm>
          <a:prstGeom prst="rect">
            <a:avLst/>
          </a:prstGeom>
        </p:spPr>
      </p:pic>
      <p:sp>
        <p:nvSpPr>
          <p:cNvPr id="10" name="タイトル 2"/>
          <p:cNvSpPr>
            <a:spLocks noGrp="1"/>
          </p:cNvSpPr>
          <p:nvPr>
            <p:ph type="title"/>
          </p:nvPr>
        </p:nvSpPr>
        <p:spPr>
          <a:xfrm>
            <a:off x="2971800" y="1"/>
            <a:ext cx="7086600" cy="717550"/>
          </a:xfrm>
        </p:spPr>
        <p:txBody>
          <a:bodyPr anchor="ctr"/>
          <a:lstStyle/>
          <a:p>
            <a:pPr algn="ctr"/>
            <a:r>
              <a:rPr lang="en-US" altLang="ja-JP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ILC-TDR (for Power coupler specification)</a:t>
            </a:r>
            <a:endParaRPr kumimoji="1" lang="ja-JP" altLang="en-US" sz="2800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59386"/>
            <a:ext cx="5782424" cy="2777764"/>
          </a:xfrm>
          <a:prstGeom prst="rect">
            <a:avLst/>
          </a:prstGeom>
        </p:spPr>
      </p:pic>
      <p:sp>
        <p:nvSpPr>
          <p:cNvPr id="12" name="テキスト ボックス 11"/>
          <p:cNvSpPr txBox="1"/>
          <p:nvPr/>
        </p:nvSpPr>
        <p:spPr>
          <a:xfrm>
            <a:off x="0" y="814713"/>
            <a:ext cx="10058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figures are shown on Page 35 in ILC-TDR Vol.3 Part-II.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直線コネクタ 4"/>
          <p:cNvCxnSpPr/>
          <p:nvPr/>
        </p:nvCxnSpPr>
        <p:spPr>
          <a:xfrm flipV="1">
            <a:off x="5930900" y="2514600"/>
            <a:ext cx="2533650" cy="63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/>
          <p:cNvSpPr/>
          <p:nvPr/>
        </p:nvSpPr>
        <p:spPr>
          <a:xfrm>
            <a:off x="5930900" y="2686050"/>
            <a:ext cx="3987800" cy="558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030311" y="4841845"/>
            <a:ext cx="3780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 consistent in these parameters!</a:t>
            </a:r>
            <a:endParaRPr kumimoji="1" lang="ja-JP" alt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直線コネクタ 16"/>
          <p:cNvCxnSpPr/>
          <p:nvPr/>
        </p:nvCxnSpPr>
        <p:spPr>
          <a:xfrm flipV="1">
            <a:off x="5930900" y="4711700"/>
            <a:ext cx="2533650" cy="63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301800" y="5985607"/>
            <a:ext cx="94548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table should be modified, according to recent coupler status used in pulsed operation!</a:t>
            </a:r>
            <a:endParaRPr kumimoji="1" lang="ja-JP" alt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595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itle 2"/>
          <p:cNvSpPr>
            <a:spLocks noGrp="1"/>
          </p:cNvSpPr>
          <p:nvPr>
            <p:ph type="title"/>
          </p:nvPr>
        </p:nvSpPr>
        <p:spPr bwMode="auto">
          <a:xfrm>
            <a:off x="3009900" y="0"/>
            <a:ext cx="7048500" cy="71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16388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4061618" y="7239000"/>
            <a:ext cx="1935163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6/Dec/2016</a:t>
            </a:r>
          </a:p>
        </p:txBody>
      </p:sp>
      <p:sp>
        <p:nvSpPr>
          <p:cNvPr id="16389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8242300" y="7227888"/>
            <a:ext cx="180340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LCWS2016 @Morioka</a:t>
            </a:r>
          </a:p>
        </p:txBody>
      </p:sp>
      <p:sp>
        <p:nvSpPr>
          <p:cNvPr id="16390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0" y="7227888"/>
            <a:ext cx="463550" cy="30797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1pPr>
            <a:lvl2pPr marL="37931725" indent="-37474525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2pPr>
            <a:lvl3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3pPr>
            <a:lvl4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4pPr>
            <a:lvl5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-1" charset="-128"/>
              </a:defRPr>
            </a:lvl9pPr>
          </a:lstStyle>
          <a:p>
            <a:pPr algn="ctr" eaLnBrk="1" hangingPunct="1"/>
            <a:fld id="{56658168-808C-4E47-8FD3-CD88D327B49D}" type="slidenum">
              <a:rPr 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pPr algn="ctr" eaLnBrk="1" hangingPunct="1"/>
              <a:t>9</a:t>
            </a:fld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761999" y="1809750"/>
            <a:ext cx="8534400" cy="36195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World-wide coupler status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Coupler specification in TDR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solidFill>
                  <a:srgbClr val="FF0000"/>
                </a:solidFill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40mm STF-type coupler for plug-compatibility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R&amp;D for cost reduction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R&amp;D plan in F.Y. 2016-2019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3200" dirty="0">
                <a:latin typeface="Times New Roman" panose="02020603050405020304" pitchFamily="18" charset="0"/>
                <a:ea typeface="ＭＳ Ｐゴシック" pitchFamily="-1" charset="-128"/>
                <a:cs typeface="Times New Roman" panose="02020603050405020304" pitchFamily="18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420242120"/>
      </p:ext>
    </p:extLst>
  </p:cSld>
  <p:clrMapOvr>
    <a:masterClrMapping/>
  </p:clrMapOvr>
</p:sld>
</file>

<file path=ppt/theme/theme1.xml><?xml version="1.0" encoding="utf-8"?>
<a:theme xmlns:a="http://schemas.openxmlformats.org/drawingml/2006/main" name="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LLC_PowerPoint_example</Template>
  <TotalTime>21452</TotalTime>
  <Words>1150</Words>
  <Application>Microsoft Office PowerPoint</Application>
  <PresentationFormat>ユーザー設定</PresentationFormat>
  <Paragraphs>240</Paragraphs>
  <Slides>23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33" baseType="lpstr">
      <vt:lpstr>Arial Unicode MS</vt:lpstr>
      <vt:lpstr>HG明朝E</vt:lpstr>
      <vt:lpstr>Lucida Grande</vt:lpstr>
      <vt:lpstr>ＭＳ Ｐゴシック</vt:lpstr>
      <vt:lpstr>Arial</vt:lpstr>
      <vt:lpstr>Calibri</vt:lpstr>
      <vt:lpstr>Microsoft Himalaya</vt:lpstr>
      <vt:lpstr>Times New Roman</vt:lpstr>
      <vt:lpstr>Wingdings</vt:lpstr>
      <vt:lpstr>Draft_LLC_PowerPoint_template_021513</vt:lpstr>
      <vt:lpstr>PowerPoint プレゼンテーション</vt:lpstr>
      <vt:lpstr>Outline</vt:lpstr>
      <vt:lpstr>Outline</vt:lpstr>
      <vt:lpstr>World-wide Coupler Status</vt:lpstr>
      <vt:lpstr>Coupler Status in E-XFEL</vt:lpstr>
      <vt:lpstr>Coupler Status in LCLS-II</vt:lpstr>
      <vt:lpstr>Outline</vt:lpstr>
      <vt:lpstr>ILC-TDR (for Power coupler specification)</vt:lpstr>
      <vt:lpstr>Outline</vt:lpstr>
      <vt:lpstr>PowerPoint プレゼンテーション</vt:lpstr>
      <vt:lpstr>Brief History</vt:lpstr>
      <vt:lpstr>RF Design &amp; Fabrication</vt:lpstr>
      <vt:lpstr>High power test at bench</vt:lpstr>
      <vt:lpstr>PowerPoint プレゼンテーション</vt:lpstr>
      <vt:lpstr>Outline</vt:lpstr>
      <vt:lpstr>PowerPoint プレゼンテーション</vt:lpstr>
      <vt:lpstr>Outline</vt:lpstr>
      <vt:lpstr>R&amp;D Plan in F.Y. 2016-2019</vt:lpstr>
      <vt:lpstr>R&amp;D for Rinsing Process</vt:lpstr>
      <vt:lpstr>R&amp;D for Coating-free Ceramic</vt:lpstr>
      <vt:lpstr>Low/High Power Test</vt:lpstr>
      <vt:lpstr>Summary</vt:lpstr>
      <vt:lpstr>PowerPoint プレゼンテーション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山本康史</dc:creator>
  <cp:lastModifiedBy>山本康史</cp:lastModifiedBy>
  <cp:revision>95</cp:revision>
  <dcterms:created xsi:type="dcterms:W3CDTF">2016-11-14T12:41:50Z</dcterms:created>
  <dcterms:modified xsi:type="dcterms:W3CDTF">2016-12-06T11:23:36Z</dcterms:modified>
</cp:coreProperties>
</file>