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74" r:id="rId5"/>
    <p:sldId id="278" r:id="rId6"/>
    <p:sldId id="292" r:id="rId7"/>
    <p:sldId id="281" r:id="rId8"/>
    <p:sldId id="280" r:id="rId9"/>
    <p:sldId id="282" r:id="rId10"/>
    <p:sldId id="283" r:id="rId11"/>
    <p:sldId id="284" r:id="rId12"/>
    <p:sldId id="285" r:id="rId13"/>
    <p:sldId id="287" r:id="rId14"/>
    <p:sldId id="286" r:id="rId15"/>
    <p:sldId id="290" r:id="rId16"/>
    <p:sldId id="288" r:id="rId17"/>
    <p:sldId id="289" r:id="rId18"/>
    <p:sldId id="29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122" autoAdjust="0"/>
  </p:normalViewPr>
  <p:slideViewPr>
    <p:cSldViewPr>
      <p:cViewPr varScale="1">
        <p:scale>
          <a:sx n="61" d="100"/>
          <a:sy n="61" d="100"/>
        </p:scale>
        <p:origin x="132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6B3426-F6D5-4414-926F-77AB671A91AD}" type="datetimeFigureOut">
              <a:rPr lang="en-GB" smtClean="0"/>
              <a:t>05/12/2016</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B4EBD-649E-48E5-9B58-D5DAA06BCC5D}" type="slidenum">
              <a:rPr lang="en-GB" smtClean="0"/>
              <a:t>‹#›</a:t>
            </a:fld>
            <a:endParaRPr lang="en-GB"/>
          </a:p>
        </p:txBody>
      </p:sp>
    </p:spTree>
    <p:extLst>
      <p:ext uri="{BB962C8B-B14F-4D97-AF65-F5344CB8AC3E}">
        <p14:creationId xmlns:p14="http://schemas.microsoft.com/office/powerpoint/2010/main" val="869867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58123D61-F67E-4C76-8138-E62F9BC2E994}" type="slidenum">
              <a:rPr lang="fr-FR" smtClean="0"/>
              <a:t>2</a:t>
            </a:fld>
            <a:endParaRPr lang="fr-FR" dirty="0"/>
          </a:p>
        </p:txBody>
      </p:sp>
    </p:spTree>
    <p:extLst>
      <p:ext uri="{BB962C8B-B14F-4D97-AF65-F5344CB8AC3E}">
        <p14:creationId xmlns:p14="http://schemas.microsoft.com/office/powerpoint/2010/main" val="12847604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11</a:t>
            </a:fld>
            <a:endParaRPr lang="fr-FR" dirty="0"/>
          </a:p>
        </p:txBody>
      </p:sp>
    </p:spTree>
    <p:extLst>
      <p:ext uri="{BB962C8B-B14F-4D97-AF65-F5344CB8AC3E}">
        <p14:creationId xmlns:p14="http://schemas.microsoft.com/office/powerpoint/2010/main" val="11422829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12</a:t>
            </a:fld>
            <a:endParaRPr lang="fr-FR" dirty="0"/>
          </a:p>
        </p:txBody>
      </p:sp>
    </p:spTree>
    <p:extLst>
      <p:ext uri="{BB962C8B-B14F-4D97-AF65-F5344CB8AC3E}">
        <p14:creationId xmlns:p14="http://schemas.microsoft.com/office/powerpoint/2010/main" val="40524271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13</a:t>
            </a:fld>
            <a:endParaRPr lang="fr-FR" dirty="0"/>
          </a:p>
        </p:txBody>
      </p:sp>
    </p:spTree>
    <p:extLst>
      <p:ext uri="{BB962C8B-B14F-4D97-AF65-F5344CB8AC3E}">
        <p14:creationId xmlns:p14="http://schemas.microsoft.com/office/powerpoint/2010/main" val="509829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14</a:t>
            </a:fld>
            <a:endParaRPr lang="fr-FR" dirty="0"/>
          </a:p>
        </p:txBody>
      </p:sp>
    </p:spTree>
    <p:extLst>
      <p:ext uri="{BB962C8B-B14F-4D97-AF65-F5344CB8AC3E}">
        <p14:creationId xmlns:p14="http://schemas.microsoft.com/office/powerpoint/2010/main" val="28938104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3</a:t>
            </a:fld>
            <a:endParaRPr lang="fr-FR" dirty="0"/>
          </a:p>
        </p:txBody>
      </p:sp>
    </p:spTree>
    <p:extLst>
      <p:ext uri="{BB962C8B-B14F-4D97-AF65-F5344CB8AC3E}">
        <p14:creationId xmlns:p14="http://schemas.microsoft.com/office/powerpoint/2010/main" val="24739545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4</a:t>
            </a:fld>
            <a:endParaRPr lang="fr-FR" dirty="0"/>
          </a:p>
        </p:txBody>
      </p:sp>
    </p:spTree>
    <p:extLst>
      <p:ext uri="{BB962C8B-B14F-4D97-AF65-F5344CB8AC3E}">
        <p14:creationId xmlns:p14="http://schemas.microsoft.com/office/powerpoint/2010/main" val="6602877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5</a:t>
            </a:fld>
            <a:endParaRPr lang="fr-FR" dirty="0"/>
          </a:p>
        </p:txBody>
      </p:sp>
    </p:spTree>
    <p:extLst>
      <p:ext uri="{BB962C8B-B14F-4D97-AF65-F5344CB8AC3E}">
        <p14:creationId xmlns:p14="http://schemas.microsoft.com/office/powerpoint/2010/main" val="396002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6</a:t>
            </a:fld>
            <a:endParaRPr lang="fr-FR" dirty="0"/>
          </a:p>
        </p:txBody>
      </p:sp>
    </p:spTree>
    <p:extLst>
      <p:ext uri="{BB962C8B-B14F-4D97-AF65-F5344CB8AC3E}">
        <p14:creationId xmlns:p14="http://schemas.microsoft.com/office/powerpoint/2010/main" val="1177217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7</a:t>
            </a:fld>
            <a:endParaRPr lang="fr-FR" dirty="0"/>
          </a:p>
        </p:txBody>
      </p:sp>
    </p:spTree>
    <p:extLst>
      <p:ext uri="{BB962C8B-B14F-4D97-AF65-F5344CB8AC3E}">
        <p14:creationId xmlns:p14="http://schemas.microsoft.com/office/powerpoint/2010/main" val="8051423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8</a:t>
            </a:fld>
            <a:endParaRPr lang="fr-FR" dirty="0"/>
          </a:p>
        </p:txBody>
      </p:sp>
    </p:spTree>
    <p:extLst>
      <p:ext uri="{BB962C8B-B14F-4D97-AF65-F5344CB8AC3E}">
        <p14:creationId xmlns:p14="http://schemas.microsoft.com/office/powerpoint/2010/main" val="33745373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9</a:t>
            </a:fld>
            <a:endParaRPr lang="fr-FR" dirty="0"/>
          </a:p>
        </p:txBody>
      </p:sp>
    </p:spTree>
    <p:extLst>
      <p:ext uri="{BB962C8B-B14F-4D97-AF65-F5344CB8AC3E}">
        <p14:creationId xmlns:p14="http://schemas.microsoft.com/office/powerpoint/2010/main" val="41955197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8123D61-F67E-4C76-8138-E62F9BC2E994}" type="slidenum">
              <a:rPr lang="fr-FR" smtClean="0"/>
              <a:t>10</a:t>
            </a:fld>
            <a:endParaRPr lang="fr-FR" dirty="0"/>
          </a:p>
        </p:txBody>
      </p:sp>
    </p:spTree>
    <p:extLst>
      <p:ext uri="{BB962C8B-B14F-4D97-AF65-F5344CB8AC3E}">
        <p14:creationId xmlns:p14="http://schemas.microsoft.com/office/powerpoint/2010/main" val="9392585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22112642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smtClean="0"/>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grpSp>
        <p:nvGrpSpPr>
          <p:cNvPr id="3" name="Group 2"/>
          <p:cNvGrpSpPr/>
          <p:nvPr userDrawn="1"/>
        </p:nvGrpSpPr>
        <p:grpSpPr>
          <a:xfrm>
            <a:off x="0" y="6448472"/>
            <a:ext cx="9148497" cy="421256"/>
            <a:chOff x="0" y="6448472"/>
            <a:chExt cx="9148497" cy="421256"/>
          </a:xfrm>
        </p:grpSpPr>
        <p:pic>
          <p:nvPicPr>
            <p:cNvPr id="6" name="Image 4" descr="bande-01.eps"/>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3856417" y="6448472"/>
              <a:ext cx="5292080" cy="421256"/>
            </a:xfrm>
            <a:prstGeom prst="rect">
              <a:avLst/>
            </a:prstGeom>
          </p:spPr>
        </p:pic>
        <p:pic>
          <p:nvPicPr>
            <p:cNvPr id="5" name="Image 4" descr="bande-01.eps"/>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0" y="6448472"/>
              <a:ext cx="5292080" cy="416392"/>
            </a:xfrm>
            <a:prstGeom prst="rect">
              <a:avLst/>
            </a:prstGeom>
          </p:spPr>
        </p:pic>
      </p:grpSp>
      <p:sp>
        <p:nvSpPr>
          <p:cNvPr id="7" name="Slide Number Placeholder 7"/>
          <p:cNvSpPr txBox="1">
            <a:spLocks/>
          </p:cNvSpPr>
          <p:nvPr userDrawn="1"/>
        </p:nvSpPr>
        <p:spPr>
          <a:xfrm>
            <a:off x="8748142" y="6449955"/>
            <a:ext cx="395858" cy="299219"/>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78470F4-2077-4A60-8238-B00A7B758B5B}" type="slidenum">
              <a:rPr lang="en-US" sz="1100" smtClean="0">
                <a:solidFill>
                  <a:schemeClr val="bg1"/>
                </a:solidFill>
              </a:rPr>
              <a:pPr/>
              <a:t>‹#›</a:t>
            </a:fld>
            <a:endParaRPr lang="en-US" sz="1100" dirty="0">
              <a:solidFill>
                <a:schemeClr val="bg1"/>
              </a:solidFill>
            </a:endParaRPr>
          </a:p>
        </p:txBody>
      </p:sp>
      <p:sp>
        <p:nvSpPr>
          <p:cNvPr id="8" name="Text Placeholder 2"/>
          <p:cNvSpPr txBox="1">
            <a:spLocks/>
          </p:cNvSpPr>
          <p:nvPr userDrawn="1"/>
        </p:nvSpPr>
        <p:spPr>
          <a:xfrm>
            <a:off x="827584" y="6490340"/>
            <a:ext cx="7632848" cy="332656"/>
          </a:xfrm>
          <a:prstGeom prst="rect">
            <a:avLst/>
          </a:prstGeom>
        </p:spPr>
        <p:txBody>
          <a:bodyPr>
            <a:no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buNone/>
            </a:pPr>
            <a:r>
              <a:rPr lang="en-GB" sz="1200" i="1" dirty="0" smtClean="0">
                <a:solidFill>
                  <a:schemeClr val="bg2"/>
                </a:solidFill>
              </a:rPr>
              <a:t>M. Modena, CERN      - </a:t>
            </a:r>
            <a:r>
              <a:rPr lang="en-GB" sz="1200" i="1" baseline="0" dirty="0" smtClean="0">
                <a:solidFill>
                  <a:schemeClr val="bg2"/>
                </a:solidFill>
              </a:rPr>
              <a:t>    </a:t>
            </a:r>
            <a:r>
              <a:rPr lang="en-GB" sz="1200" i="1" dirty="0" smtClean="0">
                <a:solidFill>
                  <a:schemeClr val="bg2"/>
                </a:solidFill>
              </a:rPr>
              <a:t>Linear Collider Workshop 2016, 5-9 December 2016, Morioka, Japan</a:t>
            </a:r>
            <a:endParaRPr lang="en-US" sz="1100" i="1" dirty="0">
              <a:solidFill>
                <a:schemeClr val="bg2"/>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73"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4"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2.xml"/><Relationship Id="rId1" Type="http://schemas.openxmlformats.org/officeDocument/2006/relationships/slideLayout" Target="../slideLayouts/slideLayout3.xml"/><Relationship Id="rId5" Type="http://schemas.openxmlformats.org/officeDocument/2006/relationships/image" Target="../media/image26.jpeg"/><Relationship Id="rId4" Type="http://schemas.openxmlformats.org/officeDocument/2006/relationships/image" Target="../media/image25.jpeg"/></Relationships>
</file>

<file path=ppt/slides/_rels/slide1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1.jpe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image" Target="../media/image14.jpeg"/><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556792"/>
            <a:ext cx="8265984" cy="1826363"/>
          </a:xfrm>
        </p:spPr>
        <p:txBody>
          <a:bodyPr>
            <a:normAutofit fontScale="90000"/>
          </a:bodyPr>
          <a:lstStyle/>
          <a:p>
            <a:r>
              <a:rPr lang="en-GB" b="0" dirty="0" smtClean="0"/>
              <a:t>Procurement, Measurement and Installation of 2 </a:t>
            </a:r>
            <a:r>
              <a:rPr lang="en-GB" b="0" dirty="0" err="1" smtClean="0"/>
              <a:t>Octupoles</a:t>
            </a:r>
            <a:r>
              <a:rPr lang="en-GB" b="0" dirty="0" smtClean="0"/>
              <a:t> for ATF</a:t>
            </a:r>
            <a:endParaRPr lang="en-US" sz="3600" dirty="0"/>
          </a:p>
        </p:txBody>
      </p:sp>
      <p:sp>
        <p:nvSpPr>
          <p:cNvPr id="3" name="Text Placeholder 2"/>
          <p:cNvSpPr>
            <a:spLocks noGrp="1"/>
          </p:cNvSpPr>
          <p:nvPr>
            <p:ph type="body" idx="1"/>
          </p:nvPr>
        </p:nvSpPr>
        <p:spPr>
          <a:xfrm>
            <a:off x="179512" y="0"/>
            <a:ext cx="7632848" cy="332656"/>
          </a:xfrm>
        </p:spPr>
        <p:txBody>
          <a:bodyPr>
            <a:normAutofit/>
          </a:bodyPr>
          <a:lstStyle/>
          <a:p>
            <a:r>
              <a:rPr lang="en-GB" sz="1800" i="1" dirty="0" smtClean="0"/>
              <a:t>Linear Collider Workshop 2016, 5-9 December 2016, Morioka, Japan</a:t>
            </a:r>
            <a:endParaRPr lang="en-US" sz="1600" i="1" dirty="0"/>
          </a:p>
        </p:txBody>
      </p:sp>
      <p:sp>
        <p:nvSpPr>
          <p:cNvPr id="4" name="Text Placeholder 2"/>
          <p:cNvSpPr txBox="1">
            <a:spLocks/>
          </p:cNvSpPr>
          <p:nvPr/>
        </p:nvSpPr>
        <p:spPr>
          <a:xfrm>
            <a:off x="395536" y="3068960"/>
            <a:ext cx="6629400" cy="893384"/>
          </a:xfrm>
          <a:prstGeom prst="rect">
            <a:avLst/>
          </a:prstGeom>
        </p:spPr>
        <p:txBody>
          <a:bodyPr vert="horz" lIns="45720" tIns="0" rIns="45720" bIns="0" anchor="b">
            <a:normAutofit/>
          </a:bodyPr>
          <a:lstStyle>
            <a:lvl1pPr marL="0" indent="0" algn="l" rtl="0" eaLnBrk="1" latinLnBrk="0" hangingPunct="1">
              <a:spcBef>
                <a:spcPct val="20000"/>
              </a:spcBef>
              <a:buClr>
                <a:schemeClr val="accent1"/>
              </a:buClr>
              <a:buSzPct val="80000"/>
              <a:buFont typeface="Arial"/>
              <a:buNone/>
              <a:defRPr kumimoji="0" sz="2000" kern="1200">
                <a:solidFill>
                  <a:schemeClr val="tx1"/>
                </a:solidFill>
                <a:effectLst/>
                <a:latin typeface="+mn-lt"/>
                <a:ea typeface="+mn-ea"/>
                <a:cs typeface="+mn-cs"/>
              </a:defRPr>
            </a:lvl1pPr>
            <a:lvl2pPr marL="905256" indent="-457200" algn="l" rtl="0" eaLnBrk="1" latinLnBrk="0" hangingPunct="1">
              <a:spcBef>
                <a:spcPct val="20000"/>
              </a:spcBef>
              <a:buClr>
                <a:schemeClr val="accent1"/>
              </a:buClr>
              <a:buSzPct val="90000"/>
              <a:buFont typeface="Arial"/>
              <a:buNone/>
              <a:defRPr kumimoji="0" sz="1800" kern="1200">
                <a:solidFill>
                  <a:schemeClr val="tx1">
                    <a:tint val="75000"/>
                  </a:schemeClr>
                </a:solidFill>
                <a:latin typeface="+mn-lt"/>
                <a:ea typeface="+mn-ea"/>
                <a:cs typeface="+mn-cs"/>
              </a:defRPr>
            </a:lvl2pPr>
            <a:lvl3pPr marL="1092708" indent="-342900" algn="l" rtl="0" eaLnBrk="1" latinLnBrk="0" hangingPunct="1">
              <a:spcBef>
                <a:spcPct val="20000"/>
              </a:spcBef>
              <a:buClr>
                <a:schemeClr val="accent2"/>
              </a:buClr>
              <a:buSzPct val="85000"/>
              <a:buFont typeface="Arial"/>
              <a:buNone/>
              <a:defRPr kumimoji="0" sz="1600" kern="1200">
                <a:solidFill>
                  <a:schemeClr val="tx1">
                    <a:tint val="75000"/>
                  </a:schemeClr>
                </a:solidFill>
                <a:latin typeface="+mn-lt"/>
                <a:ea typeface="+mn-ea"/>
                <a:cs typeface="+mn-cs"/>
              </a:defRPr>
            </a:lvl3pPr>
            <a:lvl4pPr marL="1385316" indent="-342900" algn="l" rtl="0" eaLnBrk="1" latinLnBrk="0" hangingPunct="1">
              <a:spcBef>
                <a:spcPct val="20000"/>
              </a:spcBef>
              <a:buClr>
                <a:schemeClr val="accent3"/>
              </a:buClr>
              <a:buSzPct val="90000"/>
              <a:buFont typeface="Arial"/>
              <a:buNone/>
              <a:defRPr kumimoji="0" sz="1400" kern="1200">
                <a:solidFill>
                  <a:schemeClr val="tx1">
                    <a:tint val="75000"/>
                  </a:schemeClr>
                </a:solidFill>
                <a:latin typeface="+mn-lt"/>
                <a:ea typeface="+mn-ea"/>
                <a:cs typeface="+mn-cs"/>
              </a:defRPr>
            </a:lvl4pPr>
            <a:lvl5pPr marL="1650492" indent="-342900" algn="l" rtl="0" eaLnBrk="1" latinLnBrk="0" hangingPunct="1">
              <a:spcBef>
                <a:spcPct val="20000"/>
              </a:spcBef>
              <a:buClr>
                <a:schemeClr val="accent4"/>
              </a:buClr>
              <a:buSzPct val="100000"/>
              <a:buFont typeface="Arial"/>
              <a:buNone/>
              <a:defRPr kumimoji="0" sz="1400" kern="1200">
                <a:solidFill>
                  <a:schemeClr val="tx1">
                    <a:tint val="75000"/>
                  </a:schemeClr>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400" dirty="0" smtClean="0"/>
              <a:t>Michele Modena</a:t>
            </a:r>
          </a:p>
          <a:p>
            <a:r>
              <a:rPr lang="en-US" dirty="0" smtClean="0"/>
              <a:t>CERN – European Organization for Nuclear Research</a:t>
            </a:r>
            <a:endParaRPr lang="en-US" dirty="0"/>
          </a:p>
        </p:txBody>
      </p:sp>
    </p:spTree>
    <p:extLst>
      <p:ext uri="{BB962C8B-B14F-4D97-AF65-F5344CB8AC3E}">
        <p14:creationId xmlns:p14="http://schemas.microsoft.com/office/powerpoint/2010/main" val="38028336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CERN Measurements</a:t>
            </a:r>
            <a:endParaRPr lang="fr-FR" sz="2800" dirty="0">
              <a:solidFill>
                <a:srgbClr val="C00000"/>
              </a:solidFill>
            </a:endParaRPr>
          </a:p>
        </p:txBody>
      </p:sp>
      <p:sp>
        <p:nvSpPr>
          <p:cNvPr id="6" name="TextBox 5"/>
          <p:cNvSpPr txBox="1"/>
          <p:nvPr/>
        </p:nvSpPr>
        <p:spPr>
          <a:xfrm>
            <a:off x="107504" y="614116"/>
            <a:ext cx="8784976" cy="369332"/>
          </a:xfrm>
          <a:prstGeom prst="rect">
            <a:avLst/>
          </a:prstGeom>
          <a:noFill/>
        </p:spPr>
        <p:txBody>
          <a:bodyPr wrap="square" rtlCol="0">
            <a:spAutoFit/>
          </a:bodyPr>
          <a:lstStyle/>
          <a:p>
            <a:pPr algn="just"/>
            <a:r>
              <a:rPr lang="en-GB" dirty="0" smtClean="0"/>
              <a:t>The 2 magnets were </a:t>
            </a:r>
            <a:r>
              <a:rPr lang="en-GB" dirty="0"/>
              <a:t>assembled </a:t>
            </a:r>
            <a:r>
              <a:rPr lang="en-GB" dirty="0" smtClean="0"/>
              <a:t>in June-July 2016 </a:t>
            </a:r>
            <a:r>
              <a:rPr lang="en-GB" dirty="0"/>
              <a:t>and </a:t>
            </a:r>
            <a:r>
              <a:rPr lang="en-GB" dirty="0" smtClean="0"/>
              <a:t>tested in August. </a:t>
            </a:r>
            <a:endParaRPr lang="en-GB" dirty="0"/>
          </a:p>
        </p:txBody>
      </p:sp>
      <p:pic>
        <p:nvPicPr>
          <p:cNvPr id="5" name="Picture 4"/>
          <p:cNvPicPr>
            <a:picLocks noChangeAspect="1"/>
          </p:cNvPicPr>
          <p:nvPr/>
        </p:nvPicPr>
        <p:blipFill>
          <a:blip r:embed="rId3"/>
          <a:stretch>
            <a:fillRect/>
          </a:stretch>
        </p:blipFill>
        <p:spPr>
          <a:xfrm>
            <a:off x="179511" y="3788310"/>
            <a:ext cx="3548769" cy="2449001"/>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9513" y="983448"/>
            <a:ext cx="3548768" cy="2661576"/>
          </a:xfrm>
          <a:prstGeom prst="rect">
            <a:avLst/>
          </a:prstGeom>
        </p:spPr>
      </p:pic>
      <p:sp>
        <p:nvSpPr>
          <p:cNvPr id="10" name="TextBox 9"/>
          <p:cNvSpPr txBox="1"/>
          <p:nvPr/>
        </p:nvSpPr>
        <p:spPr>
          <a:xfrm>
            <a:off x="3923928" y="1028147"/>
            <a:ext cx="5040560" cy="3693319"/>
          </a:xfrm>
          <a:prstGeom prst="rect">
            <a:avLst/>
          </a:prstGeom>
          <a:noFill/>
        </p:spPr>
        <p:txBody>
          <a:bodyPr wrap="square" rtlCol="0">
            <a:spAutoFit/>
          </a:bodyPr>
          <a:lstStyle/>
          <a:p>
            <a:pPr algn="just"/>
            <a:r>
              <a:rPr lang="en-GB" dirty="0" smtClean="0"/>
              <a:t>Magnetic measurement reports are available in CERN-EDMS </a:t>
            </a:r>
            <a:r>
              <a:rPr lang="en-GB" dirty="0"/>
              <a:t>(</a:t>
            </a:r>
            <a:r>
              <a:rPr lang="en-GB" dirty="0" err="1"/>
              <a:t>Nr</a:t>
            </a:r>
            <a:r>
              <a:rPr lang="en-GB" dirty="0"/>
              <a:t>: 1725782 and </a:t>
            </a:r>
            <a:r>
              <a:rPr lang="en-GB" dirty="0" smtClean="0"/>
              <a:t>1725791).</a:t>
            </a:r>
          </a:p>
          <a:p>
            <a:pPr algn="just"/>
            <a:endParaRPr lang="en-GB" dirty="0"/>
          </a:p>
          <a:p>
            <a:pPr algn="just"/>
            <a:r>
              <a:rPr lang="en-GB" dirty="0" smtClean="0"/>
              <a:t>The transfer function was measured in details up to the maximum (nominal) design integrated gradient and beyond.</a:t>
            </a:r>
          </a:p>
          <a:p>
            <a:pPr algn="just"/>
            <a:r>
              <a:rPr lang="en-GB" dirty="0" smtClean="0"/>
              <a:t>In fact, it was also asked to check the “ultimate” working points at which the magnets could be operated. </a:t>
            </a:r>
          </a:p>
          <a:p>
            <a:pPr algn="just"/>
            <a:r>
              <a:rPr lang="en-GB" dirty="0" smtClean="0"/>
              <a:t>As “ultimate”  current, 50 A were found acceptable (as a value compatible with the thermo-switches of the magnets coils (air cooled).</a:t>
            </a:r>
            <a:endParaRPr lang="en-GB" dirty="0"/>
          </a:p>
        </p:txBody>
      </p:sp>
      <p:graphicFrame>
        <p:nvGraphicFramePr>
          <p:cNvPr id="12" name="Table 11"/>
          <p:cNvGraphicFramePr>
            <a:graphicFrameLocks noGrp="1"/>
          </p:cNvGraphicFramePr>
          <p:nvPr>
            <p:extLst>
              <p:ext uri="{D42A27DB-BD31-4B8C-83A1-F6EECF244321}">
                <p14:modId xmlns:p14="http://schemas.microsoft.com/office/powerpoint/2010/main" val="454009702"/>
              </p:ext>
            </p:extLst>
          </p:nvPr>
        </p:nvGraphicFramePr>
        <p:xfrm>
          <a:off x="3851920" y="4653136"/>
          <a:ext cx="4968553" cy="1695598"/>
        </p:xfrm>
        <a:graphic>
          <a:graphicData uri="http://schemas.openxmlformats.org/drawingml/2006/table">
            <a:tbl>
              <a:tblPr firstRow="1" bandRow="1">
                <a:tableStyleId>{7DF18680-E054-41AD-8BC1-D1AEF772440D}</a:tableStyleId>
              </a:tblPr>
              <a:tblGrid>
                <a:gridCol w="815733"/>
                <a:gridCol w="1334835"/>
                <a:gridCol w="1483150"/>
                <a:gridCol w="1334835"/>
              </a:tblGrid>
              <a:tr h="894417">
                <a:tc>
                  <a:txBody>
                    <a:bodyPr/>
                    <a:lstStyle/>
                    <a:p>
                      <a:endParaRPr lang="en-GB" sz="1200" dirty="0"/>
                    </a:p>
                  </a:txBody>
                  <a:tcPr/>
                </a:tc>
                <a:tc>
                  <a:txBody>
                    <a:bodyPr/>
                    <a:lstStyle/>
                    <a:p>
                      <a:r>
                        <a:rPr lang="en-GB" sz="1200" dirty="0" smtClean="0"/>
                        <a:t>(Nominal) Design Integrated Gradient (T/m</a:t>
                      </a:r>
                      <a:r>
                        <a:rPr lang="en-GB" sz="1200" baseline="30000" dirty="0" smtClean="0"/>
                        <a:t>2</a:t>
                      </a:r>
                      <a:r>
                        <a:rPr lang="en-GB" sz="1200" dirty="0" smtClean="0"/>
                        <a:t>)</a:t>
                      </a:r>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(Nominal) Measured Integrated Gradient(T/m</a:t>
                      </a:r>
                      <a:r>
                        <a:rPr lang="en-GB" sz="1200" baseline="30000" dirty="0" smtClean="0"/>
                        <a:t>2</a:t>
                      </a:r>
                      <a:r>
                        <a:rPr lang="en-GB" sz="1200" dirty="0" smtClean="0"/>
                        <a:t>)</a:t>
                      </a:r>
                    </a:p>
                    <a:p>
                      <a:endParaRPr lang="en-GB" sz="12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Ultimate Measured</a:t>
                      </a:r>
                      <a:r>
                        <a:rPr lang="en-GB" sz="1200" baseline="0" dirty="0" smtClean="0"/>
                        <a:t> Integrated Gradient </a:t>
                      </a:r>
                      <a:r>
                        <a:rPr lang="en-GB" sz="1200" dirty="0" smtClean="0"/>
                        <a:t>(T/m</a:t>
                      </a:r>
                      <a:r>
                        <a:rPr lang="en-GB" sz="1200" baseline="30000" dirty="0" smtClean="0"/>
                        <a:t>2</a:t>
                      </a:r>
                      <a:r>
                        <a:rPr lang="en-GB" sz="1200" dirty="0" smtClean="0"/>
                        <a:t>)</a:t>
                      </a:r>
                    </a:p>
                    <a:p>
                      <a:endParaRPr lang="en-GB" sz="1200" dirty="0"/>
                    </a:p>
                  </a:txBody>
                  <a:tcPr/>
                </a:tc>
              </a:tr>
              <a:tr h="329718">
                <a:tc>
                  <a:txBody>
                    <a:bodyPr/>
                    <a:lstStyle/>
                    <a:p>
                      <a:r>
                        <a:rPr lang="en-GB" sz="1400" dirty="0" smtClean="0"/>
                        <a:t>OCTU1</a:t>
                      </a:r>
                      <a:endParaRPr lang="en-GB" sz="1400" dirty="0"/>
                    </a:p>
                  </a:txBody>
                  <a:tcPr/>
                </a:tc>
                <a:tc>
                  <a:txBody>
                    <a:bodyPr/>
                    <a:lstStyle/>
                    <a:p>
                      <a:r>
                        <a:rPr lang="en-GB" sz="1400" dirty="0" smtClean="0"/>
                        <a:t>212 (30 A)</a:t>
                      </a:r>
                      <a:endParaRPr lang="en-GB" sz="1400" dirty="0"/>
                    </a:p>
                  </a:txBody>
                  <a:tcPr/>
                </a:tc>
                <a:tc>
                  <a:txBody>
                    <a:bodyPr/>
                    <a:lstStyle/>
                    <a:p>
                      <a:r>
                        <a:rPr lang="en-GB" sz="1400" dirty="0" smtClean="0"/>
                        <a:t>218 (28.0 A)</a:t>
                      </a:r>
                      <a:endParaRPr lang="en-GB" sz="1400" dirty="0"/>
                    </a:p>
                  </a:txBody>
                  <a:tcPr/>
                </a:tc>
                <a:tc>
                  <a:txBody>
                    <a:bodyPr/>
                    <a:lstStyle/>
                    <a:p>
                      <a:r>
                        <a:rPr lang="en-GB" sz="1400" dirty="0" smtClean="0"/>
                        <a:t>390.66 (50A)</a:t>
                      </a:r>
                      <a:endParaRPr lang="en-GB" sz="1400" dirty="0"/>
                    </a:p>
                  </a:txBody>
                  <a:tcPr/>
                </a:tc>
              </a:tr>
              <a:tr h="360040">
                <a:tc>
                  <a:txBody>
                    <a:bodyPr/>
                    <a:lstStyle/>
                    <a:p>
                      <a:r>
                        <a:rPr lang="en-GB" sz="1400" dirty="0" smtClean="0"/>
                        <a:t>OCTU2</a:t>
                      </a:r>
                      <a:endParaRPr lang="en-GB" sz="1400" dirty="0"/>
                    </a:p>
                  </a:txBody>
                  <a:tcPr/>
                </a:tc>
                <a:tc>
                  <a:txBody>
                    <a:bodyPr/>
                    <a:lstStyle/>
                    <a:p>
                      <a:r>
                        <a:rPr lang="en-GB" sz="1400" dirty="0" smtClean="0"/>
                        <a:t>2046 (36 A)</a:t>
                      </a:r>
                      <a:endParaRPr lang="en-GB" sz="1400" dirty="0"/>
                    </a:p>
                  </a:txBody>
                  <a:tcPr/>
                </a:tc>
                <a:tc>
                  <a:txBody>
                    <a:bodyPr/>
                    <a:lstStyle/>
                    <a:p>
                      <a:r>
                        <a:rPr lang="en-GB" sz="1400" dirty="0" smtClean="0"/>
                        <a:t>2060.6 </a:t>
                      </a:r>
                      <a:r>
                        <a:rPr lang="en-GB" sz="1400" baseline="0" dirty="0" smtClean="0"/>
                        <a:t>(32 A)</a:t>
                      </a:r>
                      <a:endParaRPr lang="en-GB" sz="1400" dirty="0"/>
                    </a:p>
                  </a:txBody>
                  <a:tcPr/>
                </a:tc>
                <a:tc>
                  <a:txBody>
                    <a:bodyPr/>
                    <a:lstStyle/>
                    <a:p>
                      <a:r>
                        <a:rPr lang="en-GB" sz="1400" dirty="0" smtClean="0"/>
                        <a:t>3166.9 (50 A)</a:t>
                      </a:r>
                      <a:endParaRPr lang="en-GB" sz="1400" dirty="0"/>
                    </a:p>
                  </a:txBody>
                  <a:tcPr/>
                </a:tc>
              </a:tr>
            </a:tbl>
          </a:graphicData>
        </a:graphic>
      </p:graphicFrame>
    </p:spTree>
    <p:extLst>
      <p:ext uri="{BB962C8B-B14F-4D97-AF65-F5344CB8AC3E}">
        <p14:creationId xmlns:p14="http://schemas.microsoft.com/office/powerpoint/2010/main" val="51515419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CERN Measurements</a:t>
            </a:r>
            <a:endParaRPr lang="fr-FR" sz="2800" dirty="0">
              <a:solidFill>
                <a:srgbClr val="C00000"/>
              </a:solidFill>
            </a:endParaRPr>
          </a:p>
        </p:txBody>
      </p:sp>
      <p:sp>
        <p:nvSpPr>
          <p:cNvPr id="3" name="Rectangle 2"/>
          <p:cNvSpPr/>
          <p:nvPr/>
        </p:nvSpPr>
        <p:spPr>
          <a:xfrm>
            <a:off x="377464" y="1163358"/>
            <a:ext cx="2318713" cy="5078313"/>
          </a:xfrm>
          <a:prstGeom prst="rect">
            <a:avLst/>
          </a:prstGeom>
        </p:spPr>
        <p:txBody>
          <a:bodyPr wrap="square">
            <a:spAutoFit/>
          </a:bodyPr>
          <a:lstStyle/>
          <a:p>
            <a:r>
              <a:rPr lang="en-GB" dirty="0" smtClean="0">
                <a:solidFill>
                  <a:schemeClr val="tx2"/>
                </a:solidFill>
              </a:rPr>
              <a:t>Comp.</a:t>
            </a:r>
            <a:r>
              <a:rPr lang="en-GB" dirty="0">
                <a:solidFill>
                  <a:schemeClr val="tx2"/>
                </a:solidFill>
              </a:rPr>
              <a:t>	</a:t>
            </a:r>
            <a:r>
              <a:rPr lang="en-GB" dirty="0" smtClean="0">
                <a:solidFill>
                  <a:schemeClr val="tx2"/>
                </a:solidFill>
              </a:rPr>
              <a:t>Units </a:t>
            </a:r>
          </a:p>
          <a:p>
            <a:r>
              <a:rPr lang="en-GB" dirty="0">
                <a:solidFill>
                  <a:schemeClr val="tx2"/>
                </a:solidFill>
              </a:rPr>
              <a:t>	</a:t>
            </a:r>
            <a:r>
              <a:rPr lang="en-GB" dirty="0" smtClean="0">
                <a:solidFill>
                  <a:schemeClr val="tx2"/>
                </a:solidFill>
              </a:rPr>
              <a:t>(average)</a:t>
            </a:r>
            <a:endParaRPr lang="en-GB" dirty="0">
              <a:solidFill>
                <a:schemeClr val="tx2"/>
              </a:solidFill>
            </a:endParaRPr>
          </a:p>
          <a:p>
            <a:endParaRPr lang="en-GB" dirty="0" smtClean="0">
              <a:solidFill>
                <a:schemeClr val="tx2"/>
              </a:solidFill>
            </a:endParaRPr>
          </a:p>
          <a:p>
            <a:r>
              <a:rPr lang="en-GB" dirty="0" smtClean="0">
                <a:solidFill>
                  <a:schemeClr val="tx2"/>
                </a:solidFill>
              </a:rPr>
              <a:t>b5 </a:t>
            </a:r>
            <a:r>
              <a:rPr lang="en-GB" dirty="0">
                <a:solidFill>
                  <a:schemeClr val="tx2"/>
                </a:solidFill>
              </a:rPr>
              <a:t>	-0.93 	</a:t>
            </a:r>
          </a:p>
          <a:p>
            <a:r>
              <a:rPr lang="en-GB" dirty="0">
                <a:solidFill>
                  <a:schemeClr val="tx2"/>
                </a:solidFill>
              </a:rPr>
              <a:t>a5 	-0.53 	</a:t>
            </a:r>
          </a:p>
          <a:p>
            <a:r>
              <a:rPr lang="en-GB" dirty="0">
                <a:solidFill>
                  <a:schemeClr val="tx2"/>
                </a:solidFill>
              </a:rPr>
              <a:t>b6 	0.37 	</a:t>
            </a:r>
          </a:p>
          <a:p>
            <a:r>
              <a:rPr lang="en-GB" dirty="0">
                <a:solidFill>
                  <a:schemeClr val="tx2"/>
                </a:solidFill>
              </a:rPr>
              <a:t>a6 	-0.41 	</a:t>
            </a:r>
          </a:p>
          <a:p>
            <a:r>
              <a:rPr lang="en-GB" dirty="0">
                <a:solidFill>
                  <a:schemeClr val="tx2"/>
                </a:solidFill>
              </a:rPr>
              <a:t>b7 	-0.17 	</a:t>
            </a:r>
          </a:p>
          <a:p>
            <a:r>
              <a:rPr lang="en-GB" dirty="0">
                <a:solidFill>
                  <a:schemeClr val="tx2"/>
                </a:solidFill>
              </a:rPr>
              <a:t>a7 	0.04 	</a:t>
            </a:r>
          </a:p>
          <a:p>
            <a:r>
              <a:rPr lang="en-GB" dirty="0">
                <a:solidFill>
                  <a:schemeClr val="tx2"/>
                </a:solidFill>
              </a:rPr>
              <a:t>b8 	-0.02 	</a:t>
            </a:r>
          </a:p>
          <a:p>
            <a:r>
              <a:rPr lang="en-GB" dirty="0">
                <a:solidFill>
                  <a:schemeClr val="tx2"/>
                </a:solidFill>
              </a:rPr>
              <a:t>a8 	-0.12 	</a:t>
            </a:r>
          </a:p>
          <a:p>
            <a:r>
              <a:rPr lang="en-GB" dirty="0">
                <a:solidFill>
                  <a:schemeClr val="tx2"/>
                </a:solidFill>
              </a:rPr>
              <a:t>b9 	-0.01 	</a:t>
            </a:r>
          </a:p>
          <a:p>
            <a:r>
              <a:rPr lang="en-GB" dirty="0">
                <a:solidFill>
                  <a:schemeClr val="tx2"/>
                </a:solidFill>
              </a:rPr>
              <a:t>a9 	0.01 	</a:t>
            </a:r>
          </a:p>
          <a:p>
            <a:r>
              <a:rPr lang="en-GB" dirty="0">
                <a:solidFill>
                  <a:schemeClr val="tx2"/>
                </a:solidFill>
              </a:rPr>
              <a:t>b10 	0.01 	</a:t>
            </a:r>
          </a:p>
          <a:p>
            <a:r>
              <a:rPr lang="en-GB" dirty="0">
                <a:solidFill>
                  <a:schemeClr val="tx2"/>
                </a:solidFill>
              </a:rPr>
              <a:t>a10 	0.01 	</a:t>
            </a:r>
          </a:p>
          <a:p>
            <a:r>
              <a:rPr lang="en-GB" dirty="0">
                <a:solidFill>
                  <a:schemeClr val="tx2"/>
                </a:solidFill>
              </a:rPr>
              <a:t>b11 	0.02 	</a:t>
            </a:r>
          </a:p>
          <a:p>
            <a:r>
              <a:rPr lang="en-GB" dirty="0">
                <a:solidFill>
                  <a:schemeClr val="tx2"/>
                </a:solidFill>
              </a:rPr>
              <a:t>a11 	-0.06 	</a:t>
            </a:r>
          </a:p>
          <a:p>
            <a:r>
              <a:rPr lang="en-GB" dirty="0">
                <a:solidFill>
                  <a:schemeClr val="tx2"/>
                </a:solidFill>
              </a:rPr>
              <a:t>b12 	-0.27 	</a:t>
            </a:r>
          </a:p>
        </p:txBody>
      </p:sp>
      <p:sp>
        <p:nvSpPr>
          <p:cNvPr id="4" name="TextBox 3"/>
          <p:cNvSpPr txBox="1"/>
          <p:nvPr/>
        </p:nvSpPr>
        <p:spPr>
          <a:xfrm>
            <a:off x="377464" y="794026"/>
            <a:ext cx="1095172" cy="369332"/>
          </a:xfrm>
          <a:prstGeom prst="rect">
            <a:avLst/>
          </a:prstGeom>
          <a:noFill/>
        </p:spPr>
        <p:txBody>
          <a:bodyPr wrap="none" rtlCol="0">
            <a:spAutoFit/>
          </a:bodyPr>
          <a:lstStyle/>
          <a:p>
            <a:r>
              <a:rPr lang="en-GB" dirty="0" smtClean="0"/>
              <a:t>OCTU1: </a:t>
            </a:r>
            <a:endParaRPr lang="en-GB" dirty="0"/>
          </a:p>
        </p:txBody>
      </p:sp>
      <p:sp>
        <p:nvSpPr>
          <p:cNvPr id="8" name="Rectangle 7"/>
          <p:cNvSpPr/>
          <p:nvPr/>
        </p:nvSpPr>
        <p:spPr>
          <a:xfrm>
            <a:off x="2745968" y="1163359"/>
            <a:ext cx="2952328" cy="5078313"/>
          </a:xfrm>
          <a:prstGeom prst="rect">
            <a:avLst/>
          </a:prstGeom>
        </p:spPr>
        <p:txBody>
          <a:bodyPr wrap="square">
            <a:spAutoFit/>
          </a:bodyPr>
          <a:lstStyle/>
          <a:p>
            <a:r>
              <a:rPr lang="en-GB" dirty="0">
                <a:solidFill>
                  <a:schemeClr val="tx2"/>
                </a:solidFill>
              </a:rPr>
              <a:t>Comp.	Units </a:t>
            </a:r>
          </a:p>
          <a:p>
            <a:r>
              <a:rPr lang="en-GB" dirty="0">
                <a:solidFill>
                  <a:schemeClr val="tx2"/>
                </a:solidFill>
              </a:rPr>
              <a:t>	(average) 	</a:t>
            </a:r>
            <a:endParaRPr lang="en-GB" dirty="0" smtClean="0">
              <a:solidFill>
                <a:schemeClr val="tx2"/>
              </a:solidFill>
            </a:endParaRPr>
          </a:p>
          <a:p>
            <a:endParaRPr lang="en-GB" dirty="0" smtClean="0">
              <a:solidFill>
                <a:schemeClr val="tx2"/>
              </a:solidFill>
            </a:endParaRPr>
          </a:p>
          <a:p>
            <a:r>
              <a:rPr lang="en-GB" dirty="0" smtClean="0">
                <a:solidFill>
                  <a:schemeClr val="tx2"/>
                </a:solidFill>
              </a:rPr>
              <a:t>b5 	2.20 	</a:t>
            </a:r>
          </a:p>
          <a:p>
            <a:r>
              <a:rPr lang="en-GB" dirty="0" smtClean="0">
                <a:solidFill>
                  <a:schemeClr val="tx2"/>
                </a:solidFill>
              </a:rPr>
              <a:t>a5 </a:t>
            </a:r>
            <a:r>
              <a:rPr lang="en-GB" dirty="0">
                <a:solidFill>
                  <a:schemeClr val="tx2"/>
                </a:solidFill>
              </a:rPr>
              <a:t>	-1.11 	</a:t>
            </a:r>
          </a:p>
          <a:p>
            <a:r>
              <a:rPr lang="en-GB" dirty="0">
                <a:solidFill>
                  <a:schemeClr val="tx2"/>
                </a:solidFill>
              </a:rPr>
              <a:t>b6 	1.06 	</a:t>
            </a:r>
          </a:p>
          <a:p>
            <a:r>
              <a:rPr lang="en-GB" dirty="0">
                <a:solidFill>
                  <a:schemeClr val="tx2"/>
                </a:solidFill>
              </a:rPr>
              <a:t>a6 	-0.35 	</a:t>
            </a:r>
          </a:p>
          <a:p>
            <a:r>
              <a:rPr lang="en-GB" dirty="0">
                <a:solidFill>
                  <a:schemeClr val="tx2"/>
                </a:solidFill>
              </a:rPr>
              <a:t>b7 	-0.15 	</a:t>
            </a:r>
          </a:p>
          <a:p>
            <a:r>
              <a:rPr lang="en-GB" dirty="0">
                <a:solidFill>
                  <a:schemeClr val="tx2"/>
                </a:solidFill>
              </a:rPr>
              <a:t>a7 	0.01 	</a:t>
            </a:r>
          </a:p>
          <a:p>
            <a:r>
              <a:rPr lang="en-GB" dirty="0">
                <a:solidFill>
                  <a:schemeClr val="tx2"/>
                </a:solidFill>
              </a:rPr>
              <a:t>b8 	-0.04 	</a:t>
            </a:r>
          </a:p>
          <a:p>
            <a:r>
              <a:rPr lang="en-GB" dirty="0">
                <a:solidFill>
                  <a:schemeClr val="tx2"/>
                </a:solidFill>
              </a:rPr>
              <a:t>a8 	-0.02 	</a:t>
            </a:r>
          </a:p>
          <a:p>
            <a:r>
              <a:rPr lang="en-GB" dirty="0">
                <a:solidFill>
                  <a:schemeClr val="tx2"/>
                </a:solidFill>
              </a:rPr>
              <a:t>b9 	0.02 	</a:t>
            </a:r>
          </a:p>
          <a:p>
            <a:r>
              <a:rPr lang="en-GB" dirty="0">
                <a:solidFill>
                  <a:schemeClr val="tx2"/>
                </a:solidFill>
              </a:rPr>
              <a:t>a9 	-0.03 	</a:t>
            </a:r>
          </a:p>
          <a:p>
            <a:r>
              <a:rPr lang="en-GB" dirty="0">
                <a:solidFill>
                  <a:schemeClr val="tx2"/>
                </a:solidFill>
              </a:rPr>
              <a:t>b10 	0.02 	</a:t>
            </a:r>
          </a:p>
          <a:p>
            <a:r>
              <a:rPr lang="en-GB" dirty="0">
                <a:solidFill>
                  <a:schemeClr val="tx2"/>
                </a:solidFill>
              </a:rPr>
              <a:t>a10 	0.00 	</a:t>
            </a:r>
          </a:p>
          <a:p>
            <a:r>
              <a:rPr lang="en-GB" dirty="0">
                <a:solidFill>
                  <a:schemeClr val="tx2"/>
                </a:solidFill>
              </a:rPr>
              <a:t>b11 	0.00 	</a:t>
            </a:r>
          </a:p>
          <a:p>
            <a:r>
              <a:rPr lang="en-GB" dirty="0">
                <a:solidFill>
                  <a:schemeClr val="tx2"/>
                </a:solidFill>
              </a:rPr>
              <a:t>a11 	0.01 	</a:t>
            </a:r>
          </a:p>
          <a:p>
            <a:r>
              <a:rPr lang="en-GB" dirty="0">
                <a:solidFill>
                  <a:schemeClr val="tx2"/>
                </a:solidFill>
              </a:rPr>
              <a:t>b12 	-0.27 	</a:t>
            </a:r>
          </a:p>
        </p:txBody>
      </p:sp>
      <p:sp>
        <p:nvSpPr>
          <p:cNvPr id="13" name="TextBox 12"/>
          <p:cNvSpPr txBox="1"/>
          <p:nvPr/>
        </p:nvSpPr>
        <p:spPr>
          <a:xfrm>
            <a:off x="2745968" y="822774"/>
            <a:ext cx="1095172" cy="369332"/>
          </a:xfrm>
          <a:prstGeom prst="rect">
            <a:avLst/>
          </a:prstGeom>
          <a:noFill/>
        </p:spPr>
        <p:txBody>
          <a:bodyPr wrap="none" rtlCol="0">
            <a:spAutoFit/>
          </a:bodyPr>
          <a:lstStyle/>
          <a:p>
            <a:r>
              <a:rPr lang="en-GB" dirty="0" smtClean="0"/>
              <a:t>OCTU2: </a:t>
            </a:r>
            <a:endParaRPr lang="en-GB" dirty="0"/>
          </a:p>
        </p:txBody>
      </p:sp>
      <p:sp>
        <p:nvSpPr>
          <p:cNvPr id="10" name="TextBox 9"/>
          <p:cNvSpPr txBox="1"/>
          <p:nvPr/>
        </p:nvSpPr>
        <p:spPr>
          <a:xfrm>
            <a:off x="4788024" y="2132853"/>
            <a:ext cx="4104456" cy="3416320"/>
          </a:xfrm>
          <a:prstGeom prst="rect">
            <a:avLst/>
          </a:prstGeom>
          <a:noFill/>
        </p:spPr>
        <p:txBody>
          <a:bodyPr wrap="square" rtlCol="0">
            <a:spAutoFit/>
          </a:bodyPr>
          <a:lstStyle/>
          <a:p>
            <a:pPr algn="just"/>
            <a:r>
              <a:rPr lang="en-GB" dirty="0"/>
              <a:t>The field </a:t>
            </a:r>
            <a:r>
              <a:rPr lang="en-GB" dirty="0" smtClean="0"/>
              <a:t>quality is here indicated in </a:t>
            </a:r>
            <a:r>
              <a:rPr lang="en-GB" dirty="0"/>
              <a:t>terms of magnetic multipoles in 10</a:t>
            </a:r>
            <a:r>
              <a:rPr lang="en-GB" baseline="30000" dirty="0"/>
              <a:t>-4</a:t>
            </a:r>
            <a:r>
              <a:rPr lang="en-GB" dirty="0"/>
              <a:t> with respect to the main field at a reference radius of 20 mm. The </a:t>
            </a:r>
            <a:r>
              <a:rPr lang="en-GB" dirty="0" smtClean="0"/>
              <a:t>values are the ones measured at the “ultimate” current of 50 A.</a:t>
            </a:r>
          </a:p>
          <a:p>
            <a:pPr algn="just"/>
            <a:endParaRPr lang="en-GB" dirty="0"/>
          </a:p>
          <a:p>
            <a:pPr algn="just"/>
            <a:r>
              <a:rPr lang="en-GB" dirty="0" smtClean="0"/>
              <a:t>Measurements were done with a rotating coils system. The measurement calibration was checked with a stretched wire system measurement.</a:t>
            </a:r>
            <a:endParaRPr lang="en-GB" dirty="0"/>
          </a:p>
        </p:txBody>
      </p:sp>
    </p:spTree>
    <p:extLst>
      <p:ext uri="{BB962C8B-B14F-4D97-AF65-F5344CB8AC3E}">
        <p14:creationId xmlns:p14="http://schemas.microsoft.com/office/powerpoint/2010/main" val="222289086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CERN Measurements: magnetic axis</a:t>
            </a:r>
            <a:endParaRPr lang="fr-FR" sz="2800" dirty="0">
              <a:solidFill>
                <a:srgbClr val="C00000"/>
              </a:solidFill>
            </a:endParaRPr>
          </a:p>
        </p:txBody>
      </p:sp>
      <p:sp>
        <p:nvSpPr>
          <p:cNvPr id="10" name="TextBox 9"/>
          <p:cNvSpPr txBox="1"/>
          <p:nvPr/>
        </p:nvSpPr>
        <p:spPr>
          <a:xfrm>
            <a:off x="18837" y="4365104"/>
            <a:ext cx="9017659" cy="2031325"/>
          </a:xfrm>
          <a:prstGeom prst="rect">
            <a:avLst/>
          </a:prstGeom>
          <a:noFill/>
        </p:spPr>
        <p:txBody>
          <a:bodyPr wrap="square" rtlCol="0">
            <a:spAutoFit/>
          </a:bodyPr>
          <a:lstStyle/>
          <a:p>
            <a:pPr algn="just"/>
            <a:r>
              <a:rPr lang="en-GB" dirty="0" smtClean="0"/>
              <a:t>During the measurement the OCTU2 has </a:t>
            </a:r>
            <a:r>
              <a:rPr lang="en-GB" dirty="0"/>
              <a:t>been </a:t>
            </a:r>
            <a:r>
              <a:rPr lang="en-GB" dirty="0" smtClean="0"/>
              <a:t>opened, reclosed </a:t>
            </a:r>
            <a:r>
              <a:rPr lang="en-GB" dirty="0"/>
              <a:t>and re-measured </a:t>
            </a:r>
            <a:r>
              <a:rPr lang="en-GB" dirty="0" smtClean="0"/>
              <a:t>afterword. The </a:t>
            </a:r>
            <a:r>
              <a:rPr lang="en-GB" dirty="0"/>
              <a:t>magnetic </a:t>
            </a:r>
            <a:r>
              <a:rPr lang="en-GB" dirty="0" err="1"/>
              <a:t>center</a:t>
            </a:r>
            <a:r>
              <a:rPr lang="en-GB" dirty="0"/>
              <a:t> moved of +0.002 mm in x direction and </a:t>
            </a:r>
            <a:r>
              <a:rPr lang="en-GB" dirty="0" smtClean="0"/>
              <a:t>-0.003 </a:t>
            </a:r>
            <a:r>
              <a:rPr lang="en-GB" dirty="0"/>
              <a:t>mm in y direction which are in the range of the magnetic measurement uncertainty. Multipoles variation changed less than 0.1 unit. </a:t>
            </a:r>
            <a:r>
              <a:rPr lang="en-GB" dirty="0" smtClean="0"/>
              <a:t>This </a:t>
            </a:r>
            <a:r>
              <a:rPr lang="en-GB" dirty="0"/>
              <a:t>test demonstrates </a:t>
            </a:r>
            <a:r>
              <a:rPr lang="en-GB" dirty="0" smtClean="0"/>
              <a:t>the </a:t>
            </a:r>
            <a:r>
              <a:rPr lang="en-GB" dirty="0"/>
              <a:t>very good mechanical repositioning of the two magnet </a:t>
            </a:r>
            <a:r>
              <a:rPr lang="en-GB" dirty="0" smtClean="0"/>
              <a:t>half-yokes.</a:t>
            </a:r>
          </a:p>
          <a:p>
            <a:pPr algn="just"/>
            <a:r>
              <a:rPr lang="en-GB" dirty="0" smtClean="0"/>
              <a:t>Magnetic centres coordinates are provided respect to the reference systems (sphere supports)</a:t>
            </a:r>
            <a:endParaRPr lang="en-GB" dirty="0"/>
          </a:p>
        </p:txBody>
      </p:sp>
      <p:sp>
        <p:nvSpPr>
          <p:cNvPr id="4" name="TextBox 3"/>
          <p:cNvSpPr txBox="1"/>
          <p:nvPr/>
        </p:nvSpPr>
        <p:spPr>
          <a:xfrm>
            <a:off x="1187624" y="3607892"/>
            <a:ext cx="1095172" cy="369332"/>
          </a:xfrm>
          <a:prstGeom prst="rect">
            <a:avLst/>
          </a:prstGeom>
          <a:noFill/>
        </p:spPr>
        <p:txBody>
          <a:bodyPr wrap="none" rtlCol="0">
            <a:spAutoFit/>
          </a:bodyPr>
          <a:lstStyle/>
          <a:p>
            <a:r>
              <a:rPr lang="en-GB" dirty="0" smtClean="0"/>
              <a:t>OCTU1: </a:t>
            </a:r>
            <a:endParaRPr lang="en-GB" dirty="0"/>
          </a:p>
        </p:txBody>
      </p:sp>
      <p:sp>
        <p:nvSpPr>
          <p:cNvPr id="13" name="TextBox 12"/>
          <p:cNvSpPr txBox="1"/>
          <p:nvPr/>
        </p:nvSpPr>
        <p:spPr>
          <a:xfrm>
            <a:off x="6012160" y="4077072"/>
            <a:ext cx="1095172" cy="369332"/>
          </a:xfrm>
          <a:prstGeom prst="rect">
            <a:avLst/>
          </a:prstGeom>
          <a:noFill/>
        </p:spPr>
        <p:txBody>
          <a:bodyPr wrap="none" rtlCol="0">
            <a:spAutoFit/>
          </a:bodyPr>
          <a:lstStyle/>
          <a:p>
            <a:r>
              <a:rPr lang="en-GB" dirty="0" smtClean="0"/>
              <a:t>OCTU2: </a:t>
            </a:r>
            <a:endParaRPr lang="en-GB" dirty="0"/>
          </a:p>
        </p:txBody>
      </p:sp>
      <p:pic>
        <p:nvPicPr>
          <p:cNvPr id="5" name="Picture 4"/>
          <p:cNvPicPr>
            <a:picLocks noChangeAspect="1"/>
          </p:cNvPicPr>
          <p:nvPr/>
        </p:nvPicPr>
        <p:blipFill rotWithShape="1">
          <a:blip r:embed="rId3"/>
          <a:srcRect l="57678" t="15350" r="12594" b="15350"/>
          <a:stretch/>
        </p:blipFill>
        <p:spPr>
          <a:xfrm>
            <a:off x="3851920" y="671733"/>
            <a:ext cx="4786276" cy="3486691"/>
          </a:xfrm>
          <a:prstGeom prst="rect">
            <a:avLst/>
          </a:prstGeom>
        </p:spPr>
      </p:pic>
      <p:pic>
        <p:nvPicPr>
          <p:cNvPr id="6" name="Picture 5"/>
          <p:cNvPicPr>
            <a:picLocks noChangeAspect="1"/>
          </p:cNvPicPr>
          <p:nvPr/>
        </p:nvPicPr>
        <p:blipFill rotWithShape="1">
          <a:blip r:embed="rId4"/>
          <a:srcRect l="16138" t="19760" r="63781" b="19131"/>
          <a:stretch/>
        </p:blipFill>
        <p:spPr>
          <a:xfrm>
            <a:off x="395536" y="706481"/>
            <a:ext cx="2925396" cy="2781994"/>
          </a:xfrm>
          <a:prstGeom prst="rect">
            <a:avLst/>
          </a:prstGeom>
        </p:spPr>
      </p:pic>
    </p:spTree>
    <p:extLst>
      <p:ext uri="{BB962C8B-B14F-4D97-AF65-F5344CB8AC3E}">
        <p14:creationId xmlns:p14="http://schemas.microsoft.com/office/powerpoint/2010/main" val="29536872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Installation</a:t>
            </a:r>
            <a:endParaRPr lang="fr-FR" sz="2800" dirty="0">
              <a:solidFill>
                <a:srgbClr val="C00000"/>
              </a:solidFill>
            </a:endParaRPr>
          </a:p>
        </p:txBody>
      </p:sp>
      <p:sp>
        <p:nvSpPr>
          <p:cNvPr id="10" name="TextBox 9"/>
          <p:cNvSpPr txBox="1"/>
          <p:nvPr/>
        </p:nvSpPr>
        <p:spPr>
          <a:xfrm>
            <a:off x="107504" y="551750"/>
            <a:ext cx="8852093" cy="2031325"/>
          </a:xfrm>
          <a:prstGeom prst="rect">
            <a:avLst/>
          </a:prstGeom>
          <a:noFill/>
        </p:spPr>
        <p:txBody>
          <a:bodyPr wrap="square" rtlCol="0">
            <a:spAutoFit/>
          </a:bodyPr>
          <a:lstStyle/>
          <a:p>
            <a:pPr algn="just"/>
            <a:r>
              <a:rPr lang="en-GB" dirty="0" smtClean="0"/>
              <a:t>The magnets  were sent  to ATF in August. A long term temporary transfer was agreed. A tax of 8</a:t>
            </a:r>
            <a:r>
              <a:rPr lang="en-GB" dirty="0"/>
              <a:t>% </a:t>
            </a:r>
            <a:r>
              <a:rPr lang="en-GB" dirty="0" smtClean="0"/>
              <a:t>on the value was paid by CERN, to avoid staying limitation in Japan (if magnets will be reimported after end 2018, an EU tax will need to be paid. Point to be decided in due time).</a:t>
            </a:r>
          </a:p>
          <a:p>
            <a:pPr algn="just"/>
            <a:r>
              <a:rPr lang="en-GB" dirty="0" smtClean="0"/>
              <a:t>The alignment reference system (network of external spheres) was checked by ATF and results were found in very good agreement with </a:t>
            </a:r>
            <a:r>
              <a:rPr lang="en-GB" dirty="0"/>
              <a:t>CERN </a:t>
            </a:r>
            <a:r>
              <a:rPr lang="en-GB" dirty="0" smtClean="0"/>
              <a:t>measurements. The </a:t>
            </a:r>
            <a:r>
              <a:rPr lang="en-GB" dirty="0"/>
              <a:t>magnets were </a:t>
            </a:r>
            <a:r>
              <a:rPr lang="en-GB" dirty="0" smtClean="0"/>
              <a:t>then installed </a:t>
            </a:r>
            <a:r>
              <a:rPr lang="en-GB" dirty="0"/>
              <a:t>in ATF on the 9-11 Nov. 2016. </a:t>
            </a:r>
          </a:p>
        </p:txBody>
      </p:sp>
      <p:pic>
        <p:nvPicPr>
          <p:cNvPr id="9" name="Picture 8" descr="\\cern.ch\dfs\Users\c\clopez\Desktop\Pictures Japan\IMG_0032.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2415" y="2583075"/>
            <a:ext cx="2664296" cy="2098444"/>
          </a:xfrm>
          <a:prstGeom prst="rect">
            <a:avLst/>
          </a:prstGeom>
          <a:noFill/>
          <a:ln>
            <a:noFill/>
          </a:ln>
        </p:spPr>
      </p:pic>
      <p:pic>
        <p:nvPicPr>
          <p:cNvPr id="11" name="Picture 10" descr="\\cern.ch\dfs\Users\c\clopez\Desktop\Pictures Japan\IMG_0051.JP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48064" y="2583075"/>
            <a:ext cx="3811533" cy="3099172"/>
          </a:xfrm>
          <a:prstGeom prst="rect">
            <a:avLst/>
          </a:prstGeom>
          <a:noFill/>
          <a:ln>
            <a:noFill/>
          </a:ln>
        </p:spPr>
      </p:pic>
      <p:pic>
        <p:nvPicPr>
          <p:cNvPr id="12" name="Picture 11" descr="\\cern.ch\dfs\Users\c\clopez\Desktop\Pictures Japan\IMG_0056.JP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468212" y="4005064"/>
            <a:ext cx="3168352" cy="2301999"/>
          </a:xfrm>
          <a:prstGeom prst="rect">
            <a:avLst/>
          </a:prstGeom>
          <a:noFill/>
          <a:ln>
            <a:noFill/>
          </a:ln>
        </p:spPr>
      </p:pic>
    </p:spTree>
    <p:extLst>
      <p:ext uri="{BB962C8B-B14F-4D97-AF65-F5344CB8AC3E}">
        <p14:creationId xmlns:p14="http://schemas.microsoft.com/office/powerpoint/2010/main" val="35415018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Installation</a:t>
            </a:r>
            <a:endParaRPr lang="fr-FR" sz="2800" dirty="0">
              <a:solidFill>
                <a:srgbClr val="C00000"/>
              </a:solidFill>
            </a:endParaRPr>
          </a:p>
        </p:txBody>
      </p:sp>
      <p:sp>
        <p:nvSpPr>
          <p:cNvPr id="10" name="TextBox 9"/>
          <p:cNvSpPr txBox="1"/>
          <p:nvPr/>
        </p:nvSpPr>
        <p:spPr>
          <a:xfrm>
            <a:off x="107504" y="551750"/>
            <a:ext cx="8856984" cy="1477328"/>
          </a:xfrm>
          <a:prstGeom prst="rect">
            <a:avLst/>
          </a:prstGeom>
          <a:noFill/>
        </p:spPr>
        <p:txBody>
          <a:bodyPr wrap="square" rtlCol="0">
            <a:spAutoFit/>
          </a:bodyPr>
          <a:lstStyle/>
          <a:p>
            <a:pPr algn="just"/>
            <a:r>
              <a:rPr lang="en-GB" dirty="0" smtClean="0"/>
              <a:t>Installation is completed. As planned, the OCTU2 is mounted on a micrometric table, while OCTU1 is pre-equipped for that.</a:t>
            </a:r>
          </a:p>
          <a:p>
            <a:pPr algn="just"/>
            <a:r>
              <a:rPr lang="en-GB" dirty="0" smtClean="0"/>
              <a:t>Electrical checks were done with not-definitive power supplies (final ones under procurement) and they were positive. Operation of the two </a:t>
            </a:r>
            <a:r>
              <a:rPr lang="en-GB" dirty="0" err="1" smtClean="0"/>
              <a:t>octupoles</a:t>
            </a:r>
            <a:r>
              <a:rPr lang="en-GB" dirty="0" smtClean="0"/>
              <a:t> just started </a:t>
            </a:r>
            <a:r>
              <a:rPr lang="en-GB" i="1" dirty="0" smtClean="0"/>
              <a:t>(2017 year plan operation will be presented in the next talk. by F. Plassard)</a:t>
            </a:r>
            <a:endParaRPr lang="en-GB" i="1" dirty="0"/>
          </a:p>
        </p:txBody>
      </p:sp>
      <p:pic>
        <p:nvPicPr>
          <p:cNvPr id="14" name="Picture 13" descr="E:\DCIM\103___11\IMG_0067.JPG"/>
          <p:cNvPicPr/>
          <p:nvPr/>
        </p:nvPicPr>
        <p:blipFill rotWithShape="1">
          <a:blip r:embed="rId3" cstate="print">
            <a:extLst>
              <a:ext uri="{28A0092B-C50C-407E-A947-70E740481C1C}">
                <a14:useLocalDpi xmlns:a14="http://schemas.microsoft.com/office/drawing/2010/main" val="0"/>
              </a:ext>
            </a:extLst>
          </a:blip>
          <a:srcRect l="12616"/>
          <a:stretch/>
        </p:blipFill>
        <p:spPr bwMode="auto">
          <a:xfrm>
            <a:off x="137010" y="2306076"/>
            <a:ext cx="4596681" cy="3787220"/>
          </a:xfrm>
          <a:prstGeom prst="rect">
            <a:avLst/>
          </a:prstGeom>
          <a:noFill/>
          <a:ln>
            <a:noFill/>
          </a:ln>
          <a:extLst>
            <a:ext uri="{53640926-AAD7-44D8-BBD7-CCE9431645EC}">
              <a14:shadowObscured xmlns:a14="http://schemas.microsoft.com/office/drawing/2010/main"/>
            </a:ext>
          </a:extLst>
        </p:spPr>
      </p:pic>
      <p:pic>
        <p:nvPicPr>
          <p:cNvPr id="15" name="Picture 14" descr="G:\Workspaces\n\NORMA\Prototype_867\Octupoles_ATF\P_20161110_094135_1_p.jpg"/>
          <p:cNvPicPr/>
          <p:nvPr/>
        </p:nvPicPr>
        <p:blipFill rotWithShape="1">
          <a:blip r:embed="rId4" cstate="print">
            <a:extLst>
              <a:ext uri="{28A0092B-C50C-407E-A947-70E740481C1C}">
                <a14:useLocalDpi xmlns:a14="http://schemas.microsoft.com/office/drawing/2010/main" val="0"/>
              </a:ext>
            </a:extLst>
          </a:blip>
          <a:srcRect l="25028" t="-473" r="19688" b="473"/>
          <a:stretch/>
        </p:blipFill>
        <p:spPr bwMode="auto">
          <a:xfrm>
            <a:off x="4932040" y="2132856"/>
            <a:ext cx="4032448" cy="3960440"/>
          </a:xfrm>
          <a:prstGeom prst="rect">
            <a:avLst/>
          </a:prstGeom>
          <a:noFill/>
          <a:ln>
            <a:noFill/>
          </a:ln>
          <a:extLst>
            <a:ext uri="{53640926-AAD7-44D8-BBD7-CCE9431645EC}">
              <a14:shadowObscured xmlns:a14="http://schemas.microsoft.com/office/drawing/2010/main"/>
            </a:ext>
          </a:extLst>
        </p:spPr>
      </p:pic>
      <p:sp>
        <p:nvSpPr>
          <p:cNvPr id="6" name="TextBox 5"/>
          <p:cNvSpPr txBox="1"/>
          <p:nvPr/>
        </p:nvSpPr>
        <p:spPr>
          <a:xfrm>
            <a:off x="5580112" y="6059841"/>
            <a:ext cx="2378215" cy="338554"/>
          </a:xfrm>
          <a:prstGeom prst="rect">
            <a:avLst/>
          </a:prstGeom>
          <a:noFill/>
        </p:spPr>
        <p:txBody>
          <a:bodyPr wrap="none" rtlCol="0">
            <a:spAutoFit/>
          </a:bodyPr>
          <a:lstStyle/>
          <a:p>
            <a:r>
              <a:rPr lang="en-GB" sz="1600" dirty="0" smtClean="0"/>
              <a:t>OCTU2 installed in ATF </a:t>
            </a:r>
            <a:endParaRPr lang="en-GB" sz="1600" dirty="0"/>
          </a:p>
        </p:txBody>
      </p:sp>
      <p:sp>
        <p:nvSpPr>
          <p:cNvPr id="7" name="TextBox 6"/>
          <p:cNvSpPr txBox="1"/>
          <p:nvPr/>
        </p:nvSpPr>
        <p:spPr>
          <a:xfrm>
            <a:off x="1231455" y="6039106"/>
            <a:ext cx="2378215" cy="338554"/>
          </a:xfrm>
          <a:prstGeom prst="rect">
            <a:avLst/>
          </a:prstGeom>
          <a:noFill/>
        </p:spPr>
        <p:txBody>
          <a:bodyPr wrap="none" rtlCol="0">
            <a:spAutoFit/>
          </a:bodyPr>
          <a:lstStyle/>
          <a:p>
            <a:r>
              <a:rPr lang="en-GB" sz="1600" dirty="0" smtClean="0"/>
              <a:t>OCTU1 installed in ATF </a:t>
            </a:r>
            <a:endParaRPr lang="en-GB" sz="1600" dirty="0"/>
          </a:p>
        </p:txBody>
      </p:sp>
    </p:spTree>
    <p:extLst>
      <p:ext uri="{BB962C8B-B14F-4D97-AF65-F5344CB8AC3E}">
        <p14:creationId xmlns:p14="http://schemas.microsoft.com/office/powerpoint/2010/main" val="13606155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764704"/>
            <a:ext cx="8568952" cy="4667421"/>
          </a:xfrm>
        </p:spPr>
        <p:txBody>
          <a:bodyPr>
            <a:normAutofit/>
          </a:bodyPr>
          <a:lstStyle/>
          <a:p>
            <a:pPr marL="36576" indent="0">
              <a:buNone/>
            </a:pPr>
            <a:r>
              <a:rPr lang="en-GB" sz="2400" b="1" i="1" dirty="0" smtClean="0"/>
              <a:t>Acknowledgment:</a:t>
            </a:r>
          </a:p>
          <a:p>
            <a:pPr marL="36576" indent="0">
              <a:buNone/>
            </a:pPr>
            <a:endParaRPr lang="en-GB" sz="2400" b="1" i="1" dirty="0" smtClean="0"/>
          </a:p>
          <a:p>
            <a:pPr marL="36576" indent="0">
              <a:buNone/>
            </a:pPr>
            <a:r>
              <a:rPr lang="en-GB" sz="2400" u="sng" dirty="0" smtClean="0"/>
              <a:t>A. Aloev, C. Lopez, E. </a:t>
            </a:r>
            <a:r>
              <a:rPr lang="en-GB" sz="2400" u="sng" dirty="0" err="1" smtClean="0"/>
              <a:t>Solodko</a:t>
            </a:r>
            <a:r>
              <a:rPr lang="en-GB" sz="2400" u="sng" dirty="0" smtClean="0"/>
              <a:t>:</a:t>
            </a:r>
            <a:r>
              <a:rPr lang="en-GB" sz="2400" dirty="0" smtClean="0"/>
              <a:t> </a:t>
            </a:r>
          </a:p>
          <a:p>
            <a:pPr marL="36576" indent="0">
              <a:buNone/>
            </a:pPr>
            <a:r>
              <a:rPr lang="en-GB" sz="2400" i="1" dirty="0" smtClean="0"/>
              <a:t>(for magnet design, components procurement and magnet assembly)</a:t>
            </a:r>
          </a:p>
          <a:p>
            <a:pPr marL="36576" indent="0">
              <a:buNone/>
            </a:pPr>
            <a:r>
              <a:rPr lang="en-GB" sz="2400" u="sng" dirty="0" smtClean="0"/>
              <a:t>M. </a:t>
            </a:r>
            <a:r>
              <a:rPr lang="en-GB" sz="2400" u="sng" dirty="0" err="1" smtClean="0"/>
              <a:t>Duquenne</a:t>
            </a:r>
            <a:r>
              <a:rPr lang="en-GB" sz="2400" i="1" dirty="0"/>
              <a:t>:</a:t>
            </a:r>
            <a:endParaRPr lang="en-GB" sz="2400" i="1" dirty="0" smtClean="0"/>
          </a:p>
          <a:p>
            <a:pPr marL="36576" indent="0">
              <a:buNone/>
            </a:pPr>
            <a:r>
              <a:rPr lang="en-GB" sz="2400" i="1" dirty="0" smtClean="0"/>
              <a:t>(for magnet </a:t>
            </a:r>
            <a:r>
              <a:rPr lang="en-GB" sz="2400" i="1" dirty="0" err="1" smtClean="0"/>
              <a:t>fiducialization</a:t>
            </a:r>
            <a:r>
              <a:rPr lang="en-GB" sz="2400" i="1" dirty="0" smtClean="0"/>
              <a:t>)</a:t>
            </a:r>
          </a:p>
          <a:p>
            <a:pPr marL="36576" indent="0">
              <a:buNone/>
            </a:pPr>
            <a:r>
              <a:rPr lang="en-GB" sz="2400" u="sng" dirty="0" smtClean="0"/>
              <a:t>C. </a:t>
            </a:r>
            <a:r>
              <a:rPr lang="en-GB" sz="2400" u="sng" dirty="0" err="1" smtClean="0"/>
              <a:t>Petrone</a:t>
            </a:r>
            <a:r>
              <a:rPr lang="en-GB" sz="2400" u="sng" dirty="0" smtClean="0"/>
              <a:t>:</a:t>
            </a:r>
            <a:r>
              <a:rPr lang="en-GB" sz="2400" dirty="0" smtClean="0"/>
              <a:t> </a:t>
            </a:r>
          </a:p>
          <a:p>
            <a:pPr marL="36576" indent="0">
              <a:buNone/>
            </a:pPr>
            <a:r>
              <a:rPr lang="en-GB" sz="2400" i="1" dirty="0" smtClean="0"/>
              <a:t>(for magnetic measurements)</a:t>
            </a:r>
            <a:endParaRPr lang="en-GB" sz="2400" dirty="0" smtClean="0"/>
          </a:p>
          <a:p>
            <a:pPr marL="36576" indent="0">
              <a:buNone/>
            </a:pPr>
            <a:endParaRPr lang="en-GB" sz="2400" dirty="0"/>
          </a:p>
        </p:txBody>
      </p:sp>
      <p:sp>
        <p:nvSpPr>
          <p:cNvPr id="4" name="TextBox 3"/>
          <p:cNvSpPr txBox="1"/>
          <p:nvPr/>
        </p:nvSpPr>
        <p:spPr>
          <a:xfrm>
            <a:off x="2195736" y="5373216"/>
            <a:ext cx="4820550" cy="523220"/>
          </a:xfrm>
          <a:prstGeom prst="rect">
            <a:avLst/>
          </a:prstGeom>
          <a:noFill/>
        </p:spPr>
        <p:txBody>
          <a:bodyPr wrap="none" rtlCol="0">
            <a:spAutoFit/>
          </a:bodyPr>
          <a:lstStyle/>
          <a:p>
            <a:r>
              <a:rPr lang="en-GB" sz="2800" b="1" i="1" dirty="0" smtClean="0">
                <a:solidFill>
                  <a:schemeClr val="tx2"/>
                </a:solidFill>
              </a:rPr>
              <a:t>Thank you for the attention</a:t>
            </a:r>
            <a:endParaRPr lang="en-GB" sz="2800" b="1" i="1" dirty="0">
              <a:solidFill>
                <a:schemeClr val="tx2"/>
              </a:solidFill>
            </a:endParaRPr>
          </a:p>
        </p:txBody>
      </p:sp>
    </p:spTree>
    <p:extLst>
      <p:ext uri="{BB962C8B-B14F-4D97-AF65-F5344CB8AC3E}">
        <p14:creationId xmlns:p14="http://schemas.microsoft.com/office/powerpoint/2010/main" val="27760963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872" y="84267"/>
            <a:ext cx="8226854" cy="940443"/>
          </a:xfrm>
        </p:spPr>
        <p:txBody>
          <a:bodyPr/>
          <a:lstStyle/>
          <a:p>
            <a:r>
              <a:rPr lang="en-GB" dirty="0" smtClean="0"/>
              <a:t>Outline:</a:t>
            </a:r>
            <a:endParaRPr lang="fr-FR" dirty="0"/>
          </a:p>
        </p:txBody>
      </p:sp>
      <p:sp>
        <p:nvSpPr>
          <p:cNvPr id="4" name="TextBox 3"/>
          <p:cNvSpPr txBox="1"/>
          <p:nvPr/>
        </p:nvSpPr>
        <p:spPr>
          <a:xfrm>
            <a:off x="539552" y="1988840"/>
            <a:ext cx="8890427" cy="3970318"/>
          </a:xfrm>
          <a:prstGeom prst="rect">
            <a:avLst/>
          </a:prstGeom>
          <a:noFill/>
        </p:spPr>
        <p:txBody>
          <a:bodyPr wrap="square" rtlCol="0">
            <a:spAutoFit/>
          </a:bodyPr>
          <a:lstStyle/>
          <a:p>
            <a:pPr marL="457200" indent="-457200">
              <a:lnSpc>
                <a:spcPct val="150000"/>
              </a:lnSpc>
              <a:buFont typeface="Courier New" panose="02070309020205020404" pitchFamily="49" charset="0"/>
              <a:buChar char="o"/>
            </a:pPr>
            <a:r>
              <a:rPr lang="en-GB" sz="2800" i="1" dirty="0" err="1" smtClean="0"/>
              <a:t>Octupoles</a:t>
            </a:r>
            <a:r>
              <a:rPr lang="en-GB" sz="2800" i="1" dirty="0" smtClean="0"/>
              <a:t> proposal and specification</a:t>
            </a:r>
          </a:p>
          <a:p>
            <a:pPr marL="457200" indent="-457200">
              <a:lnSpc>
                <a:spcPct val="150000"/>
              </a:lnSpc>
              <a:buFont typeface="Courier New" panose="02070309020205020404" pitchFamily="49" charset="0"/>
              <a:buChar char="o"/>
            </a:pPr>
            <a:r>
              <a:rPr lang="en-GB" sz="2800" i="1" dirty="0" smtClean="0"/>
              <a:t>Components procurement</a:t>
            </a:r>
          </a:p>
          <a:p>
            <a:pPr marL="457200" indent="-457200">
              <a:lnSpc>
                <a:spcPct val="150000"/>
              </a:lnSpc>
              <a:buFont typeface="Courier New" panose="02070309020205020404" pitchFamily="49" charset="0"/>
              <a:buChar char="o"/>
            </a:pPr>
            <a:r>
              <a:rPr lang="en-GB" sz="2800" i="1" dirty="0" smtClean="0"/>
              <a:t>Assembly and measurements</a:t>
            </a:r>
          </a:p>
          <a:p>
            <a:pPr marL="457200" indent="-457200">
              <a:lnSpc>
                <a:spcPct val="150000"/>
              </a:lnSpc>
              <a:buFont typeface="Courier New" panose="02070309020205020404" pitchFamily="49" charset="0"/>
              <a:buChar char="o"/>
            </a:pPr>
            <a:r>
              <a:rPr lang="en-GB" sz="2800" i="1" dirty="0" smtClean="0"/>
              <a:t>Shipment and installation at ATF</a:t>
            </a:r>
          </a:p>
          <a:p>
            <a:pPr>
              <a:lnSpc>
                <a:spcPct val="150000"/>
              </a:lnSpc>
            </a:pPr>
            <a:endParaRPr lang="en-GB" sz="2800" i="1" dirty="0" smtClean="0"/>
          </a:p>
          <a:p>
            <a:pPr>
              <a:lnSpc>
                <a:spcPct val="150000"/>
              </a:lnSpc>
            </a:pPr>
            <a:endParaRPr lang="en-GB" sz="2800" i="1" dirty="0"/>
          </a:p>
        </p:txBody>
      </p:sp>
    </p:spTree>
    <p:extLst>
      <p:ext uri="{BB962C8B-B14F-4D97-AF65-F5344CB8AC3E}">
        <p14:creationId xmlns:p14="http://schemas.microsoft.com/office/powerpoint/2010/main" val="24546049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a:t>
            </a:r>
            <a:r>
              <a:rPr lang="en-GB" sz="2800" dirty="0" smtClean="0"/>
              <a:t> for ATF: </a:t>
            </a:r>
            <a:r>
              <a:rPr lang="en-GB" sz="2800" dirty="0" err="1" smtClean="0">
                <a:solidFill>
                  <a:srgbClr val="C00000"/>
                </a:solidFill>
              </a:rPr>
              <a:t>Octupole</a:t>
            </a:r>
            <a:r>
              <a:rPr lang="en-GB" sz="2800" dirty="0">
                <a:solidFill>
                  <a:srgbClr val="C00000"/>
                </a:solidFill>
              </a:rPr>
              <a:t> </a:t>
            </a:r>
            <a:r>
              <a:rPr lang="en-GB" sz="2800" dirty="0" smtClean="0">
                <a:solidFill>
                  <a:srgbClr val="C00000"/>
                </a:solidFill>
              </a:rPr>
              <a:t>proposal and specification</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pic>
        <p:nvPicPr>
          <p:cNvPr id="6" name="Picture 5"/>
          <p:cNvPicPr>
            <a:picLocks noChangeAspect="1"/>
          </p:cNvPicPr>
          <p:nvPr/>
        </p:nvPicPr>
        <p:blipFill rotWithShape="1">
          <a:blip r:embed="rId3"/>
          <a:srcRect l="63938" t="17101" r="2278" b="42300"/>
          <a:stretch/>
        </p:blipFill>
        <p:spPr>
          <a:xfrm>
            <a:off x="107503" y="4057676"/>
            <a:ext cx="5869497" cy="2380636"/>
          </a:xfrm>
          <a:prstGeom prst="rect">
            <a:avLst/>
          </a:prstGeom>
          <a:ln>
            <a:solidFill>
              <a:schemeClr val="accent5"/>
            </a:solidFill>
          </a:ln>
        </p:spPr>
      </p:pic>
      <p:pic>
        <p:nvPicPr>
          <p:cNvPr id="7" name="Picture 6"/>
          <p:cNvPicPr>
            <a:picLocks noChangeAspect="1"/>
          </p:cNvPicPr>
          <p:nvPr/>
        </p:nvPicPr>
        <p:blipFill rotWithShape="1">
          <a:blip r:embed="rId4"/>
          <a:srcRect l="66427" t="31258" r="5666" b="17501"/>
          <a:stretch/>
        </p:blipFill>
        <p:spPr>
          <a:xfrm>
            <a:off x="107503" y="620689"/>
            <a:ext cx="5328137" cy="3301944"/>
          </a:xfrm>
          <a:prstGeom prst="rect">
            <a:avLst/>
          </a:prstGeom>
          <a:ln>
            <a:solidFill>
              <a:schemeClr val="accent5"/>
            </a:solidFill>
          </a:ln>
        </p:spPr>
      </p:pic>
      <p:sp>
        <p:nvSpPr>
          <p:cNvPr id="8" name="TextBox 7"/>
          <p:cNvSpPr txBox="1"/>
          <p:nvPr/>
        </p:nvSpPr>
        <p:spPr>
          <a:xfrm>
            <a:off x="5524306" y="598682"/>
            <a:ext cx="3528392" cy="3416320"/>
          </a:xfrm>
          <a:prstGeom prst="rect">
            <a:avLst/>
          </a:prstGeom>
          <a:noFill/>
        </p:spPr>
        <p:txBody>
          <a:bodyPr wrap="square" rtlCol="0">
            <a:spAutoFit/>
          </a:bodyPr>
          <a:lstStyle/>
          <a:p>
            <a:pPr algn="just"/>
            <a:r>
              <a:rPr lang="en-GB" dirty="0" smtClean="0"/>
              <a:t>The </a:t>
            </a:r>
            <a:r>
              <a:rPr lang="en-GB" dirty="0"/>
              <a:t>CERN procurement </a:t>
            </a:r>
            <a:r>
              <a:rPr lang="en-GB" dirty="0" smtClean="0"/>
              <a:t>of 2 </a:t>
            </a:r>
            <a:r>
              <a:rPr lang="en-GB" dirty="0" err="1" smtClean="0"/>
              <a:t>Octupoles</a:t>
            </a:r>
            <a:r>
              <a:rPr lang="en-GB" dirty="0" smtClean="0"/>
              <a:t> for  further exploration  of nanometre beam size was officialised in 2014 after a first proposal was presented at the CERN-Midterm collaboration meeting.</a:t>
            </a:r>
            <a:endParaRPr lang="en-GB" dirty="0"/>
          </a:p>
          <a:p>
            <a:pPr algn="just"/>
            <a:r>
              <a:rPr lang="en-GB" dirty="0" smtClean="0"/>
              <a:t>The 2 </a:t>
            </a:r>
            <a:r>
              <a:rPr lang="en-GB" dirty="0" err="1" smtClean="0"/>
              <a:t>octupoles</a:t>
            </a:r>
            <a:r>
              <a:rPr lang="en-GB" dirty="0" smtClean="0"/>
              <a:t> would be one of the several contribution in hardware from CERN for the prosecution of the ATF2 program in the next phase.</a:t>
            </a:r>
            <a:endParaRPr lang="en-GB" dirty="0"/>
          </a:p>
        </p:txBody>
      </p:sp>
    </p:spTree>
    <p:extLst>
      <p:ext uri="{BB962C8B-B14F-4D97-AF65-F5344CB8AC3E}">
        <p14:creationId xmlns:p14="http://schemas.microsoft.com/office/powerpoint/2010/main" val="396872947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9201" t="4968" r="38348" b="5969"/>
          <a:stretch/>
        </p:blipFill>
        <p:spPr bwMode="auto">
          <a:xfrm>
            <a:off x="5887019" y="340186"/>
            <a:ext cx="3060848" cy="2700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29842"/>
            <a:ext cx="9144000" cy="620688"/>
          </a:xfrm>
        </p:spPr>
        <p:txBody>
          <a:bodyPr>
            <a:normAutofit/>
          </a:bodyPr>
          <a:lstStyle/>
          <a:p>
            <a:r>
              <a:rPr lang="en-GB" sz="2800" dirty="0" err="1" smtClean="0"/>
              <a:t>Octupoles</a:t>
            </a:r>
            <a:r>
              <a:rPr lang="en-GB" sz="2800" dirty="0" smtClean="0"/>
              <a:t> for ATF: </a:t>
            </a:r>
            <a:r>
              <a:rPr lang="en-GB" sz="2800" dirty="0" err="1" smtClean="0">
                <a:solidFill>
                  <a:srgbClr val="C00000"/>
                </a:solidFill>
              </a:rPr>
              <a:t>Octupole</a:t>
            </a:r>
            <a:r>
              <a:rPr lang="en-GB" sz="2800" dirty="0" smtClean="0">
                <a:solidFill>
                  <a:srgbClr val="C00000"/>
                </a:solidFill>
              </a:rPr>
              <a:t>  Specification</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sp>
        <p:nvSpPr>
          <p:cNvPr id="6" name="TextBox 5"/>
          <p:cNvSpPr txBox="1"/>
          <p:nvPr/>
        </p:nvSpPr>
        <p:spPr>
          <a:xfrm>
            <a:off x="107504" y="616889"/>
            <a:ext cx="5112568" cy="6032421"/>
          </a:xfrm>
          <a:prstGeom prst="rect">
            <a:avLst/>
          </a:prstGeom>
          <a:noFill/>
        </p:spPr>
        <p:txBody>
          <a:bodyPr wrap="square" rtlCol="0">
            <a:spAutoFit/>
          </a:bodyPr>
          <a:lstStyle/>
          <a:p>
            <a:pPr algn="just"/>
            <a:r>
              <a:rPr lang="en-GB" dirty="0" smtClean="0"/>
              <a:t>A first specification was requiring 2 identical </a:t>
            </a:r>
            <a:r>
              <a:rPr lang="en-GB" dirty="0" err="1" smtClean="0"/>
              <a:t>octupoles</a:t>
            </a:r>
            <a:r>
              <a:rPr lang="en-GB" dirty="0" smtClean="0"/>
              <a:t> with an integrated  strength of 560 T/m</a:t>
            </a:r>
            <a:r>
              <a:rPr lang="en-GB" baseline="30000" dirty="0" smtClean="0"/>
              <a:t>2</a:t>
            </a:r>
            <a:r>
              <a:rPr lang="en-GB" dirty="0" smtClean="0"/>
              <a:t>.</a:t>
            </a:r>
            <a:endParaRPr lang="en-GB" dirty="0"/>
          </a:p>
          <a:p>
            <a:pPr algn="just"/>
            <a:r>
              <a:rPr lang="en-GB" dirty="0" smtClean="0"/>
              <a:t>A conceptual design was started based on this strength requirements but l</a:t>
            </a:r>
            <a:r>
              <a:rPr lang="en-GB" u="sng" dirty="0" smtClean="0"/>
              <a:t>ayout in ATF</a:t>
            </a:r>
            <a:r>
              <a:rPr lang="en-GB" dirty="0" smtClean="0"/>
              <a:t> and </a:t>
            </a:r>
            <a:r>
              <a:rPr lang="en-GB" u="sng" dirty="0" smtClean="0"/>
              <a:t>manufacturing boundary conditions</a:t>
            </a:r>
            <a:r>
              <a:rPr lang="en-GB" dirty="0" smtClean="0"/>
              <a:t> were mainly driving the design:</a:t>
            </a:r>
          </a:p>
          <a:p>
            <a:pPr algn="just"/>
            <a:endParaRPr lang="en-GB" sz="800" dirty="0" smtClean="0"/>
          </a:p>
          <a:p>
            <a:pPr marL="285750" lvl="0" indent="-285750" algn="just">
              <a:buFontTx/>
              <a:buChar char="-"/>
            </a:pPr>
            <a:r>
              <a:rPr lang="en-GB" dirty="0">
                <a:solidFill>
                  <a:srgbClr val="0055A0"/>
                </a:solidFill>
              </a:rPr>
              <a:t>Mechanical design </a:t>
            </a:r>
            <a:r>
              <a:rPr lang="en-GB" u="sng" dirty="0">
                <a:solidFill>
                  <a:srgbClr val="0055A0"/>
                </a:solidFill>
              </a:rPr>
              <a:t>simpler as possible </a:t>
            </a:r>
            <a:r>
              <a:rPr lang="en-GB" dirty="0">
                <a:solidFill>
                  <a:srgbClr val="0055A0"/>
                </a:solidFill>
              </a:rPr>
              <a:t>concerning the installation aspects in ATF. This in order to have an easy mounting and without perturbing  the existing equipment</a:t>
            </a:r>
            <a:r>
              <a:rPr lang="en-GB" dirty="0" smtClean="0">
                <a:solidFill>
                  <a:srgbClr val="0055A0"/>
                </a:solidFill>
              </a:rPr>
              <a:t>.</a:t>
            </a:r>
          </a:p>
          <a:p>
            <a:pPr marL="285750" lvl="0" indent="-285750" algn="just">
              <a:buFontTx/>
              <a:buChar char="-"/>
            </a:pPr>
            <a:endParaRPr lang="en-GB" dirty="0">
              <a:solidFill>
                <a:srgbClr val="0055A0"/>
              </a:solidFill>
            </a:endParaRPr>
          </a:p>
          <a:p>
            <a:pPr marL="285750" lvl="0" indent="-285750" algn="just">
              <a:buFontTx/>
              <a:buChar char="-"/>
            </a:pPr>
            <a:r>
              <a:rPr lang="en-GB" u="sng" dirty="0">
                <a:solidFill>
                  <a:srgbClr val="0055A0"/>
                </a:solidFill>
              </a:rPr>
              <a:t>Air cooled coils </a:t>
            </a:r>
            <a:r>
              <a:rPr lang="en-GB" dirty="0">
                <a:solidFill>
                  <a:srgbClr val="0055A0"/>
                </a:solidFill>
              </a:rPr>
              <a:t>were chosen to simplify the design, </a:t>
            </a:r>
            <a:r>
              <a:rPr lang="en-GB" dirty="0" smtClean="0">
                <a:solidFill>
                  <a:srgbClr val="0055A0"/>
                </a:solidFill>
              </a:rPr>
              <a:t>service requirements, </a:t>
            </a:r>
            <a:r>
              <a:rPr lang="en-GB" dirty="0">
                <a:solidFill>
                  <a:srgbClr val="0055A0"/>
                </a:solidFill>
              </a:rPr>
              <a:t>and installation</a:t>
            </a:r>
            <a:r>
              <a:rPr lang="en-GB" dirty="0" smtClean="0">
                <a:solidFill>
                  <a:srgbClr val="0055A0"/>
                </a:solidFill>
              </a:rPr>
              <a:t>.</a:t>
            </a:r>
          </a:p>
          <a:p>
            <a:pPr marL="285750" lvl="0" indent="-285750" algn="just">
              <a:buFontTx/>
              <a:buChar char="-"/>
            </a:pPr>
            <a:endParaRPr lang="en-GB" dirty="0">
              <a:solidFill>
                <a:srgbClr val="0055A0"/>
              </a:solidFill>
            </a:endParaRPr>
          </a:p>
          <a:p>
            <a:pPr marL="285750" lvl="0" indent="-285750" algn="just">
              <a:buFontTx/>
              <a:buChar char="-"/>
            </a:pPr>
            <a:r>
              <a:rPr lang="en-GB" u="sng" dirty="0">
                <a:solidFill>
                  <a:srgbClr val="0055A0"/>
                </a:solidFill>
              </a:rPr>
              <a:t>Magnet bore was </a:t>
            </a:r>
            <a:r>
              <a:rPr lang="en-GB" u="sng" dirty="0" smtClean="0">
                <a:solidFill>
                  <a:srgbClr val="0055A0"/>
                </a:solidFill>
              </a:rPr>
              <a:t>chosen: </a:t>
            </a:r>
            <a:r>
              <a:rPr lang="en-GB" u="sng" dirty="0">
                <a:solidFill>
                  <a:srgbClr val="0055A0"/>
                </a:solidFill>
              </a:rPr>
              <a:t>to be compatible with the existing </a:t>
            </a:r>
            <a:r>
              <a:rPr lang="en-GB" dirty="0">
                <a:solidFill>
                  <a:srgbClr val="0055A0"/>
                </a:solidFill>
              </a:rPr>
              <a:t>vacuum chambers/BPM, to provide </a:t>
            </a:r>
            <a:r>
              <a:rPr lang="en-GB" dirty="0" smtClean="0">
                <a:solidFill>
                  <a:srgbClr val="0055A0"/>
                </a:solidFill>
              </a:rPr>
              <a:t>an </a:t>
            </a:r>
            <a:r>
              <a:rPr lang="en-GB" dirty="0">
                <a:solidFill>
                  <a:srgbClr val="0055A0"/>
                </a:solidFill>
              </a:rPr>
              <a:t>iron saturation above a minimum level (for operation at very low </a:t>
            </a:r>
            <a:r>
              <a:rPr lang="en-GB" dirty="0" smtClean="0">
                <a:solidFill>
                  <a:srgbClr val="0055A0"/>
                </a:solidFill>
              </a:rPr>
              <a:t>gradients).  A better field </a:t>
            </a:r>
            <a:r>
              <a:rPr lang="en-GB" dirty="0">
                <a:solidFill>
                  <a:srgbClr val="0055A0"/>
                </a:solidFill>
              </a:rPr>
              <a:t>quality </a:t>
            </a:r>
            <a:r>
              <a:rPr lang="en-GB" dirty="0" smtClean="0">
                <a:solidFill>
                  <a:srgbClr val="0055A0"/>
                </a:solidFill>
              </a:rPr>
              <a:t>will also follow.</a:t>
            </a:r>
            <a:endParaRPr lang="en-GB" dirty="0">
              <a:solidFill>
                <a:srgbClr val="0055A0"/>
              </a:solidFill>
            </a:endParaRPr>
          </a:p>
          <a:p>
            <a:pPr algn="just"/>
            <a:endParaRPr lang="en-GB" dirty="0" smtClean="0"/>
          </a:p>
        </p:txBody>
      </p:sp>
      <p:graphicFrame>
        <p:nvGraphicFramePr>
          <p:cNvPr id="10" name="Table 9"/>
          <p:cNvGraphicFramePr>
            <a:graphicFrameLocks noGrp="1"/>
          </p:cNvGraphicFramePr>
          <p:nvPr>
            <p:extLst>
              <p:ext uri="{D42A27DB-BD31-4B8C-83A1-F6EECF244321}">
                <p14:modId xmlns:p14="http://schemas.microsoft.com/office/powerpoint/2010/main" val="3816618624"/>
              </p:ext>
            </p:extLst>
          </p:nvPr>
        </p:nvGraphicFramePr>
        <p:xfrm>
          <a:off x="5287367" y="3212976"/>
          <a:ext cx="3651485" cy="3096525"/>
        </p:xfrm>
        <a:graphic>
          <a:graphicData uri="http://schemas.openxmlformats.org/drawingml/2006/table">
            <a:tbl>
              <a:tblPr firstCol="1" bandRow="1">
                <a:tableStyleId>{8799B23B-EC83-4686-B30A-512413B5E67A}</a:tableStyleId>
              </a:tblPr>
              <a:tblGrid>
                <a:gridCol w="1936721"/>
                <a:gridCol w="727575"/>
                <a:gridCol w="987189"/>
              </a:tblGrid>
              <a:tr h="203149">
                <a:tc>
                  <a:txBody>
                    <a:bodyPr/>
                    <a:lstStyle/>
                    <a:p>
                      <a:pPr>
                        <a:lnSpc>
                          <a:spcPct val="115000"/>
                        </a:lnSpc>
                        <a:spcAft>
                          <a:spcPts val="0"/>
                        </a:spcAft>
                      </a:pPr>
                      <a:r>
                        <a:rPr lang="en-GB" sz="1000" i="1" dirty="0" smtClean="0">
                          <a:solidFill>
                            <a:schemeClr val="tx2"/>
                          </a:solidFill>
                          <a:effectLst/>
                          <a:latin typeface="Calibri"/>
                          <a:ea typeface="Calibri"/>
                          <a:cs typeface="Times New Roman"/>
                        </a:rPr>
                        <a:t>PARAMETER</a:t>
                      </a:r>
                      <a:endParaRPr lang="en-GB" sz="1000" i="1" dirty="0">
                        <a:solidFill>
                          <a:schemeClr val="tx2"/>
                        </a:solidFill>
                        <a:effectLst/>
                        <a:latin typeface="Calibri"/>
                        <a:ea typeface="Calibri"/>
                        <a:cs typeface="Times New Roman"/>
                      </a:endParaRPr>
                    </a:p>
                  </a:txBody>
                  <a:tcPr marL="68580" marR="68580" marT="0" marB="0"/>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1" i="1" u="none" strike="noStrike" kern="1200" cap="none" spc="0" normalizeH="0" baseline="0" noProof="0" dirty="0" smtClean="0">
                          <a:ln>
                            <a:noFill/>
                          </a:ln>
                          <a:solidFill>
                            <a:schemeClr val="tx2"/>
                          </a:solidFill>
                          <a:effectLst/>
                          <a:uLnTx/>
                          <a:uFillTx/>
                          <a:latin typeface="+mn-lt"/>
                          <a:ea typeface="Calibri"/>
                          <a:cs typeface="Times New Roman"/>
                        </a:rPr>
                        <a:t>UNITS</a:t>
                      </a:r>
                      <a:endParaRPr kumimoji="0" lang="en-GB" sz="1000" b="1" i="1" u="none" strike="noStrike" kern="1200" cap="none" spc="0" normalizeH="0" baseline="0" noProof="0" dirty="0">
                        <a:ln>
                          <a:noFill/>
                        </a:ln>
                        <a:solidFill>
                          <a:schemeClr val="tx2"/>
                        </a:solidFill>
                        <a:effectLst/>
                        <a:uLnTx/>
                        <a:uFillTx/>
                        <a:latin typeface="+mn-lt"/>
                        <a:ea typeface="Calibri"/>
                        <a:cs typeface="Times New Roman"/>
                      </a:endParaRPr>
                    </a:p>
                  </a:txBody>
                  <a:tcPr marL="68580" marR="68580" marT="0" marB="0"/>
                </a:tc>
                <a:tc>
                  <a:txBody>
                    <a:bodyPr/>
                    <a:lstStyle/>
                    <a:p>
                      <a:pPr>
                        <a:lnSpc>
                          <a:spcPct val="115000"/>
                        </a:lnSpc>
                        <a:spcAft>
                          <a:spcPts val="0"/>
                        </a:spcAft>
                      </a:pPr>
                      <a:r>
                        <a:rPr lang="en-GB" sz="1000" b="1" i="1" dirty="0" smtClean="0">
                          <a:solidFill>
                            <a:schemeClr val="tx2"/>
                          </a:solidFill>
                          <a:effectLst/>
                          <a:latin typeface="+mn-lt"/>
                          <a:ea typeface="Calibri"/>
                          <a:cs typeface="Times New Roman"/>
                        </a:rPr>
                        <a:t>VALUE</a:t>
                      </a:r>
                      <a:endParaRPr lang="en-GB" sz="1000" b="1" i="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Gradient</a:t>
                      </a:r>
                      <a:r>
                        <a:rPr lang="en-GB" sz="1000" dirty="0" smtClean="0">
                          <a:solidFill>
                            <a:schemeClr val="tx2"/>
                          </a:solidFill>
                          <a:effectLst/>
                        </a:rPr>
                        <a:t>,</a:t>
                      </a:r>
                      <a:endParaRPr lang="en-GB" sz="1000" dirty="0">
                        <a:solidFill>
                          <a:schemeClr val="tx2"/>
                        </a:solidFill>
                        <a:effectLst/>
                        <a:latin typeface="Calibri"/>
                        <a:ea typeface="Calibri"/>
                        <a:cs typeface="Times New Roman"/>
                      </a:endParaRPr>
                    </a:p>
                  </a:txBody>
                  <a:tcPr marL="68580" marR="68580" marT="0" marB="0"/>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schemeClr val="tx2"/>
                          </a:solidFill>
                          <a:effectLst/>
                          <a:uLnTx/>
                          <a:uFillTx/>
                          <a:latin typeface="+mn-lt"/>
                          <a:ea typeface="+mn-ea"/>
                          <a:cs typeface="+mn-cs"/>
                        </a:rPr>
                        <a:t>T/m</a:t>
                      </a:r>
                      <a:r>
                        <a:rPr kumimoji="0" lang="en-GB" sz="1000" b="1" i="0" u="none" strike="noStrike" kern="1200" cap="none" spc="0" normalizeH="0" baseline="30000" noProof="0" dirty="0" smtClean="0">
                          <a:ln>
                            <a:noFill/>
                          </a:ln>
                          <a:solidFill>
                            <a:schemeClr val="tx2"/>
                          </a:solidFill>
                          <a:effectLst/>
                          <a:uLnTx/>
                          <a:uFillTx/>
                          <a:latin typeface="+mn-lt"/>
                          <a:ea typeface="+mn-ea"/>
                          <a:cs typeface="+mn-cs"/>
                        </a:rPr>
                        <a:t>3</a:t>
                      </a:r>
                      <a:endParaRPr kumimoji="0" lang="en-GB" sz="1000" b="1" i="0" u="none" strike="noStrike" kern="1200" cap="none" spc="0" normalizeH="0" baseline="0" noProof="0" dirty="0">
                        <a:ln>
                          <a:noFill/>
                        </a:ln>
                        <a:solidFill>
                          <a:schemeClr val="tx2"/>
                        </a:solidFill>
                        <a:effectLst/>
                        <a:uLnTx/>
                        <a:uFillTx/>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5284</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Integrated gradient </a:t>
                      </a:r>
                      <a:endParaRPr lang="en-GB" sz="1000" dirty="0">
                        <a:solidFill>
                          <a:schemeClr val="tx2"/>
                        </a:solidFill>
                        <a:effectLst/>
                        <a:latin typeface="Calibri"/>
                        <a:ea typeface="Calibri"/>
                        <a:cs typeface="Times New Roman"/>
                      </a:endParaRPr>
                    </a:p>
                  </a:txBody>
                  <a:tcPr marL="68580" marR="68580" marT="0" marB="0"/>
                </a:tc>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kumimoji="0" lang="en-GB" sz="1000" b="1" i="0" u="none" strike="noStrike" kern="1200" cap="none" spc="0" normalizeH="0" baseline="0" noProof="0" dirty="0" smtClean="0">
                          <a:ln>
                            <a:noFill/>
                          </a:ln>
                          <a:solidFill>
                            <a:schemeClr val="tx2"/>
                          </a:solidFill>
                          <a:effectLst/>
                          <a:uLnTx/>
                          <a:uFillTx/>
                          <a:latin typeface="+mn-lt"/>
                          <a:ea typeface="+mn-ea"/>
                          <a:cs typeface="+mn-cs"/>
                        </a:rPr>
                        <a:t>T/m</a:t>
                      </a:r>
                      <a:r>
                        <a:rPr kumimoji="0" lang="en-GB" sz="1000" b="1" i="0" u="none" strike="noStrike" kern="1200" cap="none" spc="0" normalizeH="0" baseline="30000" noProof="0" dirty="0" smtClean="0">
                          <a:ln>
                            <a:noFill/>
                          </a:ln>
                          <a:solidFill>
                            <a:schemeClr val="tx2"/>
                          </a:solidFill>
                          <a:effectLst/>
                          <a:uLnTx/>
                          <a:uFillTx/>
                          <a:latin typeface="+mn-lt"/>
                          <a:ea typeface="+mn-ea"/>
                          <a:cs typeface="+mn-cs"/>
                        </a:rPr>
                        <a:t>2</a:t>
                      </a:r>
                      <a:endParaRPr kumimoji="0" lang="en-GB" sz="1000" b="1" i="0" u="none" strike="noStrike" kern="1200" cap="none" spc="0" normalizeH="0" baseline="0" noProof="0" dirty="0" smtClean="0">
                        <a:ln>
                          <a:noFill/>
                        </a:ln>
                        <a:solidFill>
                          <a:schemeClr val="tx2"/>
                        </a:solidFill>
                        <a:effectLst/>
                        <a:uLnTx/>
                        <a:uFillTx/>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560</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Aperture </a:t>
                      </a:r>
                      <a:r>
                        <a:rPr lang="en-GB" sz="1000" dirty="0" smtClean="0">
                          <a:solidFill>
                            <a:schemeClr val="tx2"/>
                          </a:solidFill>
                          <a:effectLst/>
                        </a:rPr>
                        <a:t>radius</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mm</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50</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000" dirty="0" smtClean="0">
                          <a:solidFill>
                            <a:schemeClr val="tx2"/>
                          </a:solidFill>
                          <a:effectLst/>
                        </a:rPr>
                        <a:t>Iron length</a:t>
                      </a:r>
                      <a:endParaRPr lang="en-GB" sz="1000" dirty="0" smtClean="0">
                        <a:solidFill>
                          <a:schemeClr val="tx2"/>
                        </a:solidFill>
                        <a:effectLst/>
                        <a:latin typeface="+mn-lt"/>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000" b="1" dirty="0" smtClean="0">
                          <a:solidFill>
                            <a:schemeClr val="tx2"/>
                          </a:solidFill>
                          <a:effectLst/>
                          <a:latin typeface="+mn-lt"/>
                          <a:ea typeface="Calibri"/>
                          <a:cs typeface="Times New Roman"/>
                        </a:rPr>
                        <a:t>m</a:t>
                      </a: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0.100</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Magnetic </a:t>
                      </a:r>
                      <a:r>
                        <a:rPr lang="en-GB" sz="1000" dirty="0" smtClean="0">
                          <a:solidFill>
                            <a:schemeClr val="tx2"/>
                          </a:solidFill>
                          <a:effectLst/>
                        </a:rPr>
                        <a:t>length</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m</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0.106</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smtClean="0">
                          <a:solidFill>
                            <a:schemeClr val="tx2"/>
                          </a:solidFill>
                          <a:effectLst/>
                        </a:rPr>
                        <a:t>Coil</a:t>
                      </a:r>
                      <a:r>
                        <a:rPr lang="en-GB" sz="1000" baseline="0" dirty="0" smtClean="0">
                          <a:solidFill>
                            <a:schemeClr val="tx2"/>
                          </a:solidFill>
                          <a:effectLst/>
                        </a:rPr>
                        <a:t> n</a:t>
                      </a:r>
                      <a:r>
                        <a:rPr lang="en-GB" sz="1000" dirty="0" smtClean="0">
                          <a:solidFill>
                            <a:schemeClr val="tx2"/>
                          </a:solidFill>
                          <a:effectLst/>
                        </a:rPr>
                        <a:t>umber </a:t>
                      </a:r>
                      <a:r>
                        <a:rPr lang="en-GB" sz="1000" dirty="0">
                          <a:solidFill>
                            <a:schemeClr val="tx2"/>
                          </a:solidFill>
                          <a:effectLst/>
                        </a:rPr>
                        <a:t>of turns </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61</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Conductor </a:t>
                      </a:r>
                      <a:r>
                        <a:rPr lang="en-GB" sz="1000" dirty="0" smtClean="0">
                          <a:solidFill>
                            <a:schemeClr val="tx2"/>
                          </a:solidFill>
                          <a:effectLst/>
                        </a:rPr>
                        <a:t>size</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mm x mm</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5 x 5</a:t>
                      </a:r>
                      <a:endParaRPr lang="en-GB" sz="1000" b="1" dirty="0">
                        <a:solidFill>
                          <a:schemeClr val="tx2"/>
                        </a:solidFill>
                        <a:effectLst/>
                        <a:latin typeface="+mn-lt"/>
                        <a:ea typeface="Calibri"/>
                        <a:cs typeface="Times New Roman"/>
                      </a:endParaRPr>
                    </a:p>
                  </a:txBody>
                  <a:tcPr marL="68580" marR="68580" marT="0" marB="0"/>
                </a:tc>
              </a:tr>
              <a:tr h="248000">
                <a:tc>
                  <a:txBody>
                    <a:bodyPr/>
                    <a:lstStyle/>
                    <a:p>
                      <a:pPr>
                        <a:lnSpc>
                          <a:spcPct val="115000"/>
                        </a:lnSpc>
                        <a:spcAft>
                          <a:spcPts val="0"/>
                        </a:spcAft>
                      </a:pPr>
                      <a:r>
                        <a:rPr lang="en-GB" sz="1000" dirty="0" smtClean="0">
                          <a:solidFill>
                            <a:schemeClr val="tx2"/>
                          </a:solidFill>
                          <a:effectLst/>
                        </a:rPr>
                        <a:t>Ampere-turns</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A</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1200</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smtClean="0">
                          <a:solidFill>
                            <a:schemeClr val="tx2"/>
                          </a:solidFill>
                          <a:effectLst/>
                        </a:rPr>
                        <a:t>Current</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A</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19.7</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Resistance (per coil</a:t>
                      </a:r>
                      <a:r>
                        <a:rPr lang="en-GB" sz="1000" dirty="0" smtClean="0">
                          <a:solidFill>
                            <a:schemeClr val="tx2"/>
                          </a:solidFill>
                          <a:effectLst/>
                        </a:rPr>
                        <a:t>)</a:t>
                      </a:r>
                      <a:endParaRPr lang="en-GB" sz="1000" dirty="0">
                        <a:solidFill>
                          <a:schemeClr val="tx2"/>
                        </a:solidFill>
                        <a:effectLst/>
                        <a:latin typeface="Calibri"/>
                        <a:ea typeface="Calibri"/>
                        <a:cs typeface="Times New Roman"/>
                      </a:endParaRPr>
                    </a:p>
                  </a:txBody>
                  <a:tcPr marL="68580" marR="68580"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GB" sz="1000" b="1" dirty="0" err="1" smtClean="0">
                          <a:solidFill>
                            <a:schemeClr val="tx2"/>
                          </a:solidFill>
                          <a:effectLst/>
                        </a:rPr>
                        <a:t>mΩ</a:t>
                      </a:r>
                      <a:endParaRPr lang="en-GB" sz="1000" b="1" dirty="0" smtClean="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14 </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Conductor length (per coil</a:t>
                      </a:r>
                      <a:r>
                        <a:rPr lang="en-GB" sz="1000" dirty="0" smtClean="0">
                          <a:solidFill>
                            <a:schemeClr val="tx2"/>
                          </a:solidFill>
                          <a:effectLst/>
                        </a:rPr>
                        <a:t>)</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m</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19.9</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Conductor mass (per coil</a:t>
                      </a:r>
                      <a:r>
                        <a:rPr lang="en-GB" sz="1000" dirty="0" smtClean="0">
                          <a:solidFill>
                            <a:schemeClr val="tx2"/>
                          </a:solidFill>
                          <a:effectLst/>
                        </a:rPr>
                        <a:t>)</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kg</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4.5</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Yoke </a:t>
                      </a:r>
                      <a:r>
                        <a:rPr lang="en-GB" sz="1000" dirty="0" smtClean="0">
                          <a:solidFill>
                            <a:schemeClr val="tx2"/>
                          </a:solidFill>
                          <a:effectLst/>
                        </a:rPr>
                        <a:t>mass</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kg</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56</a:t>
                      </a:r>
                      <a:endParaRPr lang="en-GB" sz="1000" b="1" dirty="0">
                        <a:solidFill>
                          <a:schemeClr val="tx2"/>
                        </a:solidFill>
                        <a:effectLst/>
                        <a:latin typeface="+mn-lt"/>
                        <a:ea typeface="Calibri"/>
                        <a:cs typeface="Times New Roman"/>
                      </a:endParaRPr>
                    </a:p>
                  </a:txBody>
                  <a:tcPr marL="68580" marR="68580" marT="0" marB="0"/>
                </a:tc>
              </a:tr>
              <a:tr h="191238">
                <a:tc>
                  <a:txBody>
                    <a:bodyPr/>
                    <a:lstStyle/>
                    <a:p>
                      <a:pPr>
                        <a:lnSpc>
                          <a:spcPct val="115000"/>
                        </a:lnSpc>
                        <a:spcAft>
                          <a:spcPts val="0"/>
                        </a:spcAft>
                      </a:pPr>
                      <a:r>
                        <a:rPr lang="en-GB" sz="1000" dirty="0">
                          <a:solidFill>
                            <a:schemeClr val="tx2"/>
                          </a:solidFill>
                          <a:effectLst/>
                        </a:rPr>
                        <a:t>Total </a:t>
                      </a:r>
                      <a:r>
                        <a:rPr lang="en-GB" sz="1000" dirty="0" smtClean="0">
                          <a:solidFill>
                            <a:schemeClr val="tx2"/>
                          </a:solidFill>
                          <a:effectLst/>
                        </a:rPr>
                        <a:t>mass</a:t>
                      </a:r>
                      <a:endParaRPr lang="en-GB" sz="1000" dirty="0">
                        <a:solidFill>
                          <a:schemeClr val="tx2"/>
                        </a:solidFill>
                        <a:effectLst/>
                        <a:latin typeface="Calibri"/>
                        <a:ea typeface="Calibri"/>
                        <a:cs typeface="Times New Roman"/>
                      </a:endParaRPr>
                    </a:p>
                  </a:txBody>
                  <a:tcPr marL="68580" marR="68580" marT="0" marB="0"/>
                </a:tc>
                <a:tc>
                  <a:txBody>
                    <a:bodyPr/>
                    <a:lstStyle/>
                    <a:p>
                      <a:pPr>
                        <a:lnSpc>
                          <a:spcPct val="115000"/>
                        </a:lnSpc>
                        <a:spcAft>
                          <a:spcPts val="0"/>
                        </a:spcAft>
                      </a:pPr>
                      <a:r>
                        <a:rPr lang="en-GB" sz="1000" b="1" dirty="0" smtClean="0">
                          <a:solidFill>
                            <a:schemeClr val="tx2"/>
                          </a:solidFill>
                          <a:effectLst/>
                          <a:latin typeface="+mn-lt"/>
                          <a:ea typeface="Calibri"/>
                          <a:cs typeface="Times New Roman"/>
                        </a:rPr>
                        <a:t>kg</a:t>
                      </a:r>
                      <a:endParaRPr lang="en-GB" sz="1000" b="1" dirty="0">
                        <a:solidFill>
                          <a:schemeClr val="tx2"/>
                        </a:solidFill>
                        <a:effectLst/>
                        <a:latin typeface="+mn-lt"/>
                        <a:ea typeface="Calibri"/>
                        <a:cs typeface="Times New Roman"/>
                      </a:endParaRPr>
                    </a:p>
                  </a:txBody>
                  <a:tcPr marL="68580" marR="68580" marT="0" marB="0"/>
                </a:tc>
                <a:tc>
                  <a:txBody>
                    <a:bodyPr/>
                    <a:lstStyle/>
                    <a:p>
                      <a:pPr>
                        <a:lnSpc>
                          <a:spcPct val="115000"/>
                        </a:lnSpc>
                        <a:spcAft>
                          <a:spcPts val="0"/>
                        </a:spcAft>
                      </a:pPr>
                      <a:r>
                        <a:rPr lang="en-GB" sz="1000" b="1" dirty="0">
                          <a:solidFill>
                            <a:schemeClr val="tx2"/>
                          </a:solidFill>
                          <a:effectLst/>
                          <a:latin typeface="+mn-lt"/>
                        </a:rPr>
                        <a:t>92</a:t>
                      </a:r>
                      <a:endParaRPr lang="en-GB" sz="1000" b="1" dirty="0">
                        <a:solidFill>
                          <a:schemeClr val="tx2"/>
                        </a:solidFill>
                        <a:effectLst/>
                        <a:latin typeface="+mn-lt"/>
                        <a:ea typeface="Calibri"/>
                        <a:cs typeface="Times New Roman"/>
                      </a:endParaRPr>
                    </a:p>
                  </a:txBody>
                  <a:tcPr marL="68580" marR="68580" marT="0" marB="0"/>
                </a:tc>
              </a:tr>
            </a:tbl>
          </a:graphicData>
        </a:graphic>
      </p:graphicFrame>
    </p:spTree>
    <p:extLst>
      <p:ext uri="{BB962C8B-B14F-4D97-AF65-F5344CB8AC3E}">
        <p14:creationId xmlns:p14="http://schemas.microsoft.com/office/powerpoint/2010/main" val="27702982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err="1" smtClean="0">
                <a:solidFill>
                  <a:srgbClr val="C00000"/>
                </a:solidFill>
              </a:rPr>
              <a:t>Octupole</a:t>
            </a:r>
            <a:r>
              <a:rPr lang="en-GB" sz="2800" dirty="0" smtClean="0">
                <a:solidFill>
                  <a:srgbClr val="C00000"/>
                </a:solidFill>
              </a:rPr>
              <a:t>  Specification</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pic>
        <p:nvPicPr>
          <p:cNvPr id="5" name="Picture 4"/>
          <p:cNvPicPr>
            <a:picLocks noChangeAspect="1"/>
          </p:cNvPicPr>
          <p:nvPr/>
        </p:nvPicPr>
        <p:blipFill rotWithShape="1">
          <a:blip r:embed="rId3"/>
          <a:srcRect l="71498" t="17801" r="10547" b="33896"/>
          <a:stretch/>
        </p:blipFill>
        <p:spPr>
          <a:xfrm>
            <a:off x="1919262" y="1516280"/>
            <a:ext cx="5343150" cy="4880002"/>
          </a:xfrm>
          <a:prstGeom prst="rect">
            <a:avLst/>
          </a:prstGeom>
          <a:ln>
            <a:solidFill>
              <a:schemeClr val="accent5"/>
            </a:solidFill>
          </a:ln>
        </p:spPr>
      </p:pic>
      <p:sp>
        <p:nvSpPr>
          <p:cNvPr id="6" name="TextBox 5"/>
          <p:cNvSpPr txBox="1"/>
          <p:nvPr/>
        </p:nvSpPr>
        <p:spPr>
          <a:xfrm>
            <a:off x="107502" y="548680"/>
            <a:ext cx="8899879" cy="923330"/>
          </a:xfrm>
          <a:prstGeom prst="rect">
            <a:avLst/>
          </a:prstGeom>
          <a:noFill/>
        </p:spPr>
        <p:txBody>
          <a:bodyPr wrap="square" rtlCol="0">
            <a:spAutoFit/>
          </a:bodyPr>
          <a:lstStyle/>
          <a:p>
            <a:pPr algn="just"/>
            <a:r>
              <a:rPr lang="en-GB" dirty="0" smtClean="0"/>
              <a:t>Then the requirements evolved and two different </a:t>
            </a:r>
            <a:r>
              <a:rPr lang="en-GB" dirty="0" err="1" smtClean="0"/>
              <a:t>octupoles</a:t>
            </a:r>
            <a:r>
              <a:rPr lang="en-GB" dirty="0" smtClean="0"/>
              <a:t> strengths </a:t>
            </a:r>
            <a:r>
              <a:rPr lang="en-GB" dirty="0"/>
              <a:t>and integrated gradients were </a:t>
            </a:r>
            <a:r>
              <a:rPr lang="en-GB" dirty="0" smtClean="0"/>
              <a:t>defined (see: </a:t>
            </a:r>
            <a:r>
              <a:rPr lang="en-GB" sz="1600" dirty="0" smtClean="0"/>
              <a:t>SLAC-TN-14-019).</a:t>
            </a:r>
            <a:r>
              <a:rPr lang="en-GB" dirty="0" smtClean="0"/>
              <a:t> </a:t>
            </a:r>
          </a:p>
          <a:p>
            <a:pPr algn="just"/>
            <a:r>
              <a:rPr lang="en-GB" dirty="0" smtClean="0"/>
              <a:t>Following a change in the installation position the required values varied again</a:t>
            </a:r>
            <a:r>
              <a:rPr lang="en-GB" sz="1600" dirty="0" smtClean="0"/>
              <a:t>.</a:t>
            </a:r>
          </a:p>
        </p:txBody>
      </p:sp>
    </p:spTree>
    <p:extLst>
      <p:ext uri="{BB962C8B-B14F-4D97-AF65-F5344CB8AC3E}">
        <p14:creationId xmlns:p14="http://schemas.microsoft.com/office/powerpoint/2010/main" val="24905018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2" descr="\\cern.ch\dfs\Departments\AT\Projects\Modena\DFS-MOD1\New Project\CLIC\Work CLIC\ATF studies&amp;Protos\ATF big_octupole with cov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81827" y="1388332"/>
            <a:ext cx="3556418" cy="3650467"/>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err="1" smtClean="0">
                <a:solidFill>
                  <a:srgbClr val="C00000"/>
                </a:solidFill>
              </a:rPr>
              <a:t>Octupole</a:t>
            </a:r>
            <a:r>
              <a:rPr lang="en-GB" sz="2800" dirty="0" smtClean="0">
                <a:solidFill>
                  <a:srgbClr val="C00000"/>
                </a:solidFill>
              </a:rPr>
              <a:t>  Specification</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sp>
        <p:nvSpPr>
          <p:cNvPr id="6" name="TextBox 5"/>
          <p:cNvSpPr txBox="1"/>
          <p:nvPr/>
        </p:nvSpPr>
        <p:spPr>
          <a:xfrm>
            <a:off x="198349" y="620689"/>
            <a:ext cx="8784976" cy="923330"/>
          </a:xfrm>
          <a:prstGeom prst="rect">
            <a:avLst/>
          </a:prstGeom>
          <a:noFill/>
        </p:spPr>
        <p:txBody>
          <a:bodyPr wrap="square" rtlCol="0">
            <a:spAutoFit/>
          </a:bodyPr>
          <a:lstStyle/>
          <a:p>
            <a:pPr algn="just"/>
            <a:r>
              <a:rPr lang="en-GB" dirty="0" smtClean="0"/>
              <a:t>Finally, the designs converged to the </a:t>
            </a:r>
            <a:r>
              <a:rPr lang="en-GB" dirty="0"/>
              <a:t>following parameter </a:t>
            </a:r>
            <a:r>
              <a:rPr lang="en-GB" dirty="0" smtClean="0"/>
              <a:t>sets. The final required integrated gradient were:</a:t>
            </a:r>
          </a:p>
          <a:p>
            <a:pPr algn="just"/>
            <a:r>
              <a:rPr lang="en-GB" dirty="0" smtClean="0"/>
              <a:t>212 </a:t>
            </a:r>
            <a:r>
              <a:rPr lang="en-GB" dirty="0"/>
              <a:t>and 2046 T/m</a:t>
            </a:r>
            <a:r>
              <a:rPr lang="en-GB" baseline="30000" dirty="0" smtClean="0"/>
              <a:t>2</a:t>
            </a:r>
          </a:p>
        </p:txBody>
      </p:sp>
      <p:pic>
        <p:nvPicPr>
          <p:cNvPr id="7" name="Picture 6"/>
          <p:cNvPicPr>
            <a:picLocks noChangeAspect="1"/>
          </p:cNvPicPr>
          <p:nvPr/>
        </p:nvPicPr>
        <p:blipFill rotWithShape="1">
          <a:blip r:embed="rId4"/>
          <a:srcRect l="19682" t="18500" r="47637" b="10800"/>
          <a:stretch/>
        </p:blipFill>
        <p:spPr>
          <a:xfrm>
            <a:off x="4634783" y="948730"/>
            <a:ext cx="4505009" cy="5481999"/>
          </a:xfrm>
          <a:prstGeom prst="rect">
            <a:avLst/>
          </a:prstGeom>
        </p:spPr>
      </p:pic>
      <p:sp>
        <p:nvSpPr>
          <p:cNvPr id="10" name="TextBox 9"/>
          <p:cNvSpPr txBox="1"/>
          <p:nvPr/>
        </p:nvSpPr>
        <p:spPr>
          <a:xfrm>
            <a:off x="2290475" y="5949280"/>
            <a:ext cx="878767" cy="338554"/>
          </a:xfrm>
          <a:prstGeom prst="rect">
            <a:avLst/>
          </a:prstGeom>
          <a:noFill/>
        </p:spPr>
        <p:txBody>
          <a:bodyPr wrap="none" rtlCol="0">
            <a:spAutoFit/>
          </a:bodyPr>
          <a:lstStyle/>
          <a:p>
            <a:r>
              <a:rPr lang="en-GB" sz="1600" dirty="0" smtClean="0"/>
              <a:t>OCTU1</a:t>
            </a:r>
            <a:endParaRPr lang="en-GB" sz="1600" dirty="0"/>
          </a:p>
        </p:txBody>
      </p:sp>
      <p:sp>
        <p:nvSpPr>
          <p:cNvPr id="11" name="TextBox 10"/>
          <p:cNvSpPr txBox="1"/>
          <p:nvPr/>
        </p:nvSpPr>
        <p:spPr>
          <a:xfrm>
            <a:off x="606521" y="1737210"/>
            <a:ext cx="878767" cy="338554"/>
          </a:xfrm>
          <a:prstGeom prst="rect">
            <a:avLst/>
          </a:prstGeom>
          <a:noFill/>
        </p:spPr>
        <p:txBody>
          <a:bodyPr wrap="none" rtlCol="0">
            <a:spAutoFit/>
          </a:bodyPr>
          <a:lstStyle/>
          <a:p>
            <a:r>
              <a:rPr lang="en-GB" sz="1600" dirty="0" smtClean="0"/>
              <a:t>OCTU2</a:t>
            </a:r>
            <a:endParaRPr lang="en-GB" sz="1600" dirty="0"/>
          </a:p>
        </p:txBody>
      </p:sp>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3834" y="4257004"/>
            <a:ext cx="2344308" cy="2173725"/>
          </a:xfrm>
          <a:prstGeom prst="rect">
            <a:avLst/>
          </a:prstGeom>
        </p:spPr>
      </p:pic>
    </p:spTree>
    <p:extLst>
      <p:ext uri="{BB962C8B-B14F-4D97-AF65-F5344CB8AC3E}">
        <p14:creationId xmlns:p14="http://schemas.microsoft.com/office/powerpoint/2010/main" val="8355691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Components procurement</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sp>
        <p:nvSpPr>
          <p:cNvPr id="6" name="TextBox 5"/>
          <p:cNvSpPr txBox="1"/>
          <p:nvPr/>
        </p:nvSpPr>
        <p:spPr>
          <a:xfrm>
            <a:off x="107504" y="614116"/>
            <a:ext cx="8784976" cy="646331"/>
          </a:xfrm>
          <a:prstGeom prst="rect">
            <a:avLst/>
          </a:prstGeom>
          <a:noFill/>
        </p:spPr>
        <p:txBody>
          <a:bodyPr wrap="square" rtlCol="0">
            <a:spAutoFit/>
          </a:bodyPr>
          <a:lstStyle/>
          <a:p>
            <a:pPr algn="just"/>
            <a:r>
              <a:rPr lang="en-GB" dirty="0" smtClean="0"/>
              <a:t>Procurement of main components was done in industry:</a:t>
            </a:r>
          </a:p>
          <a:p>
            <a:pPr algn="just"/>
            <a:r>
              <a:rPr lang="en-GB" dirty="0" smtClean="0"/>
              <a:t>Coils were procured </a:t>
            </a:r>
            <a:r>
              <a:rPr lang="en-GB" dirty="0"/>
              <a:t>with S.E.F. </a:t>
            </a:r>
            <a:r>
              <a:rPr lang="en-GB" dirty="0" err="1"/>
              <a:t>Sarl</a:t>
            </a:r>
            <a:r>
              <a:rPr lang="en-GB" dirty="0"/>
              <a:t>, </a:t>
            </a:r>
            <a:r>
              <a:rPr lang="en-GB" dirty="0" err="1"/>
              <a:t>Labège</a:t>
            </a:r>
            <a:r>
              <a:rPr lang="en-GB" dirty="0"/>
              <a:t> - F</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607134" y="1029230"/>
            <a:ext cx="3391715" cy="2543786"/>
          </a:xfrm>
          <a:prstGeom prst="rect">
            <a:avLst/>
          </a:prstGeom>
        </p:spPr>
      </p:pic>
      <p:sp>
        <p:nvSpPr>
          <p:cNvPr id="15" name="TextBox 14"/>
          <p:cNvSpPr txBox="1"/>
          <p:nvPr/>
        </p:nvSpPr>
        <p:spPr>
          <a:xfrm>
            <a:off x="85998" y="5311289"/>
            <a:ext cx="8784976" cy="369332"/>
          </a:xfrm>
          <a:prstGeom prst="rect">
            <a:avLst/>
          </a:prstGeom>
          <a:noFill/>
        </p:spPr>
        <p:txBody>
          <a:bodyPr wrap="square" rtlCol="0">
            <a:spAutoFit/>
          </a:bodyPr>
          <a:lstStyle/>
          <a:p>
            <a:pPr algn="just"/>
            <a:r>
              <a:rPr lang="en-GB" dirty="0" smtClean="0"/>
              <a:t>20 coils were procured (8 + 8 + 4 spares)</a:t>
            </a:r>
            <a:endParaRPr lang="en-GB" dirty="0"/>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354415"/>
            <a:ext cx="4917620" cy="3688215"/>
          </a:xfrm>
          <a:prstGeom prst="rect">
            <a:avLst/>
          </a:prstGeom>
        </p:spPr>
      </p:pic>
      <p:pic>
        <p:nvPicPr>
          <p:cNvPr id="12" name="Picture 3" descr="\\cern.ch\dfs\Users\m\mmodena\Desktop\IMG_6557.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b="23219"/>
          <a:stretch/>
        </p:blipFill>
        <p:spPr bwMode="auto">
          <a:xfrm>
            <a:off x="4394205" y="3666984"/>
            <a:ext cx="4604644" cy="26516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0582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Components procurement</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sp>
        <p:nvSpPr>
          <p:cNvPr id="6" name="TextBox 5"/>
          <p:cNvSpPr txBox="1"/>
          <p:nvPr/>
        </p:nvSpPr>
        <p:spPr>
          <a:xfrm>
            <a:off x="107504" y="614116"/>
            <a:ext cx="8784976" cy="646331"/>
          </a:xfrm>
          <a:prstGeom prst="rect">
            <a:avLst/>
          </a:prstGeom>
          <a:noFill/>
        </p:spPr>
        <p:txBody>
          <a:bodyPr wrap="square" rtlCol="0">
            <a:spAutoFit/>
          </a:bodyPr>
          <a:lstStyle/>
          <a:p>
            <a:pPr algn="just"/>
            <a:r>
              <a:rPr lang="en-GB" dirty="0" smtClean="0"/>
              <a:t>Iron yokes, made in ARMCO Iron, were machined by EDM (Electro Discharge Machining) with:  </a:t>
            </a:r>
            <a:r>
              <a:rPr lang="en-GB" dirty="0" err="1" smtClean="0"/>
              <a:t>Röttgers</a:t>
            </a:r>
            <a:r>
              <a:rPr lang="en-GB" dirty="0" smtClean="0"/>
              <a:t> </a:t>
            </a:r>
            <a:r>
              <a:rPr lang="en-GB" dirty="0" err="1"/>
              <a:t>Værktøj</a:t>
            </a:r>
            <a:r>
              <a:rPr lang="en-GB" dirty="0"/>
              <a:t> A/S Odense - DK</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16016" y="2996952"/>
            <a:ext cx="4291947" cy="3218960"/>
          </a:xfrm>
          <a:prstGeom prst="rect">
            <a:avLst/>
          </a:prstGeom>
        </p:spPr>
      </p:pic>
      <p:pic>
        <p:nvPicPr>
          <p:cNvPr id="5" name="Picture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971" y="1354415"/>
            <a:ext cx="4494306" cy="3370729"/>
          </a:xfrm>
          <a:prstGeom prst="rect">
            <a:avLst/>
          </a:prstGeom>
        </p:spPr>
      </p:pic>
    </p:spTree>
    <p:extLst>
      <p:ext uri="{BB962C8B-B14F-4D97-AF65-F5344CB8AC3E}">
        <p14:creationId xmlns:p14="http://schemas.microsoft.com/office/powerpoint/2010/main" val="39132430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837" y="1"/>
            <a:ext cx="9144000" cy="620688"/>
          </a:xfrm>
        </p:spPr>
        <p:txBody>
          <a:bodyPr>
            <a:normAutofit/>
          </a:bodyPr>
          <a:lstStyle/>
          <a:p>
            <a:r>
              <a:rPr lang="en-GB" sz="2800" dirty="0" err="1" smtClean="0"/>
              <a:t>Octupoles</a:t>
            </a:r>
            <a:r>
              <a:rPr lang="en-GB" sz="2800" dirty="0" smtClean="0"/>
              <a:t> for ATF: </a:t>
            </a:r>
            <a:r>
              <a:rPr lang="en-GB" sz="2800" dirty="0" smtClean="0">
                <a:solidFill>
                  <a:srgbClr val="C00000"/>
                </a:solidFill>
              </a:rPr>
              <a:t>Components procurement</a:t>
            </a:r>
            <a:endParaRPr lang="fr-FR" sz="2800" dirty="0">
              <a:solidFill>
                <a:srgbClr val="C00000"/>
              </a:solidFill>
            </a:endParaRPr>
          </a:p>
        </p:txBody>
      </p:sp>
      <p:sp>
        <p:nvSpPr>
          <p:cNvPr id="4" name="TextBox 3"/>
          <p:cNvSpPr txBox="1"/>
          <p:nvPr/>
        </p:nvSpPr>
        <p:spPr>
          <a:xfrm>
            <a:off x="395536" y="692696"/>
            <a:ext cx="3672408" cy="1323439"/>
          </a:xfrm>
          <a:prstGeom prst="rect">
            <a:avLst/>
          </a:prstGeom>
          <a:noFill/>
        </p:spPr>
        <p:txBody>
          <a:bodyPr wrap="square" rtlCol="0">
            <a:spAutoFit/>
          </a:bodyPr>
          <a:lstStyle/>
          <a:p>
            <a:endParaRPr lang="en-GB" sz="2000" i="1" dirty="0"/>
          </a:p>
          <a:p>
            <a:pPr>
              <a:lnSpc>
                <a:spcPct val="150000"/>
              </a:lnSpc>
            </a:pPr>
            <a:endParaRPr lang="en-GB" sz="2000" i="1" dirty="0" smtClean="0"/>
          </a:p>
          <a:p>
            <a:pPr>
              <a:lnSpc>
                <a:spcPct val="150000"/>
              </a:lnSpc>
            </a:pPr>
            <a:endParaRPr lang="en-GB" sz="2000" i="1" dirty="0"/>
          </a:p>
        </p:txBody>
      </p:sp>
      <p:sp>
        <p:nvSpPr>
          <p:cNvPr id="6" name="TextBox 5"/>
          <p:cNvSpPr txBox="1"/>
          <p:nvPr/>
        </p:nvSpPr>
        <p:spPr>
          <a:xfrm>
            <a:off x="107504" y="614116"/>
            <a:ext cx="8784976" cy="1477328"/>
          </a:xfrm>
          <a:prstGeom prst="rect">
            <a:avLst/>
          </a:prstGeom>
          <a:noFill/>
        </p:spPr>
        <p:txBody>
          <a:bodyPr wrap="square" rtlCol="0">
            <a:spAutoFit/>
          </a:bodyPr>
          <a:lstStyle/>
          <a:p>
            <a:pPr algn="just"/>
            <a:r>
              <a:rPr lang="en-GB" dirty="0" smtClean="0"/>
              <a:t>Iron yokes were measured at CERN Metrology Lab and accepted even if with some out of tolerance respect to the design (specified tolerance were know to be  quite difficult to be realized on this relatively big pieces). Final tolerance of the critical parts (e.g. poles profiles) are in the range of 150 µm (referred to the nominal mechanical axis). As expected, the OCTU1 iron yokes are more precise respect to OCTU2.</a:t>
            </a:r>
            <a:endParaRPr lang="en-GB" dirty="0"/>
          </a:p>
        </p:txBody>
      </p:sp>
      <p:pic>
        <p:nvPicPr>
          <p:cNvPr id="3" name="Picture 2"/>
          <p:cNvPicPr>
            <a:picLocks noChangeAspect="1"/>
          </p:cNvPicPr>
          <p:nvPr/>
        </p:nvPicPr>
        <p:blipFill rotWithShape="1">
          <a:blip r:embed="rId3"/>
          <a:srcRect l="45668" t="17101" r="25194" b="10801"/>
          <a:stretch/>
        </p:blipFill>
        <p:spPr>
          <a:xfrm>
            <a:off x="3082598" y="2271525"/>
            <a:ext cx="2834787" cy="3945717"/>
          </a:xfrm>
          <a:prstGeom prst="rect">
            <a:avLst/>
          </a:prstGeom>
          <a:ln>
            <a:solidFill>
              <a:schemeClr val="accent4"/>
            </a:solidFill>
          </a:ln>
        </p:spPr>
      </p:pic>
      <p:pic>
        <p:nvPicPr>
          <p:cNvPr id="8" name="Picture 7"/>
          <p:cNvPicPr>
            <a:picLocks noChangeAspect="1"/>
          </p:cNvPicPr>
          <p:nvPr/>
        </p:nvPicPr>
        <p:blipFill rotWithShape="1">
          <a:blip r:embed="rId4"/>
          <a:srcRect l="47244" t="15000" r="23619" b="12901"/>
          <a:stretch/>
        </p:blipFill>
        <p:spPr>
          <a:xfrm>
            <a:off x="107505" y="2271525"/>
            <a:ext cx="2834788" cy="3945718"/>
          </a:xfrm>
          <a:prstGeom prst="rect">
            <a:avLst/>
          </a:prstGeom>
          <a:ln>
            <a:solidFill>
              <a:schemeClr val="accent4"/>
            </a:solidFill>
          </a:ln>
        </p:spPr>
      </p:pic>
      <p:pic>
        <p:nvPicPr>
          <p:cNvPr id="9" name="Picture 8"/>
          <p:cNvPicPr>
            <a:picLocks noChangeAspect="1"/>
          </p:cNvPicPr>
          <p:nvPr/>
        </p:nvPicPr>
        <p:blipFill rotWithShape="1">
          <a:blip r:embed="rId5"/>
          <a:srcRect l="50787" t="15000" r="20469" b="12200"/>
          <a:stretch/>
        </p:blipFill>
        <p:spPr>
          <a:xfrm>
            <a:off x="6122889" y="2271525"/>
            <a:ext cx="2769591" cy="3945718"/>
          </a:xfrm>
          <a:prstGeom prst="rect">
            <a:avLst/>
          </a:prstGeom>
          <a:ln>
            <a:solidFill>
              <a:schemeClr val="accent4"/>
            </a:solidFill>
          </a:ln>
        </p:spPr>
      </p:pic>
    </p:spTree>
    <p:extLst>
      <p:ext uri="{BB962C8B-B14F-4D97-AF65-F5344CB8AC3E}">
        <p14:creationId xmlns:p14="http://schemas.microsoft.com/office/powerpoint/2010/main" val="2778369351"/>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41029-PLI2f1 (2)">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2FA9EAA00D06C4786B01AF9FF27F787" ma:contentTypeVersion="0" ma:contentTypeDescription="Create a new document." ma:contentTypeScope="" ma:versionID="29015f0cf79e76cf539f6017724ec445">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773D97-7373-4B9F-8AC5-A1944AC0437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D0F398D0-13C9-48CC-87D0-044A85CBA6E6}">
  <ds:schemaRefs>
    <ds:schemaRef ds:uri="http://schemas.microsoft.com/office/2006/documentManagement/types"/>
    <ds:schemaRef ds:uri="http://schemas.microsoft.com/office/infopath/2007/PartnerControls"/>
    <ds:schemaRef ds:uri="http://www.w3.org/XML/1998/namespace"/>
    <ds:schemaRef ds:uri="http://purl.org/dc/elements/1.1/"/>
    <ds:schemaRef ds:uri="http://purl.org/dc/terms/"/>
    <ds:schemaRef ds:uri="http://schemas.openxmlformats.org/package/2006/metadata/core-properties"/>
    <ds:schemaRef ds:uri="http://schemas.microsoft.com/office/2006/metadata/properties"/>
    <ds:schemaRef ds:uri="http://purl.org/dc/dcmitype/"/>
  </ds:schemaRefs>
</ds:datastoreItem>
</file>

<file path=customXml/itemProps3.xml><?xml version="1.0" encoding="utf-8"?>
<ds:datastoreItem xmlns:ds="http://schemas.openxmlformats.org/officeDocument/2006/customXml" ds:itemID="{6937D117-A752-4A20-AD55-659943CDCE9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20141029-PLI2f1 (2)</Template>
  <TotalTime>5141</TotalTime>
  <Words>1110</Words>
  <Application>Microsoft Office PowerPoint</Application>
  <PresentationFormat>On-screen Show (4:3)</PresentationFormat>
  <Paragraphs>183</Paragraphs>
  <Slides>15</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Calibri</vt:lpstr>
      <vt:lpstr>Courier New</vt:lpstr>
      <vt:lpstr>Times New Roman</vt:lpstr>
      <vt:lpstr>20141029-PLI2f1 (2)</vt:lpstr>
      <vt:lpstr>Procurement, Measurement and Installation of 2 Octupoles for ATF</vt:lpstr>
      <vt:lpstr>Outline:</vt:lpstr>
      <vt:lpstr>Octupole for ATF: Octupole proposal and specification</vt:lpstr>
      <vt:lpstr>Octupoles for ATF: Octupole  Specification</vt:lpstr>
      <vt:lpstr>Octupoles for ATF: Octupole  Specification</vt:lpstr>
      <vt:lpstr>Octupoles for ATF: Octupole  Specification</vt:lpstr>
      <vt:lpstr>Octupoles for ATF: Components procurement</vt:lpstr>
      <vt:lpstr>Octupoles for ATF: Components procurement</vt:lpstr>
      <vt:lpstr>Octupoles for ATF: Components procurement</vt:lpstr>
      <vt:lpstr>Octupoles for ATF: CERN Measurements</vt:lpstr>
      <vt:lpstr>Octupoles for ATF: CERN Measurements</vt:lpstr>
      <vt:lpstr>Octupoles for ATF: CERN Measurements: magnetic axis</vt:lpstr>
      <vt:lpstr>Octupoles for ATF: Installation</vt:lpstr>
      <vt:lpstr>Octupoles for ATF: Installation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Electromagnetic and hybrid design experience for CLIC magnets R&amp;D</dc:title>
  <dc:creator>Michele Modena</dc:creator>
  <cp:lastModifiedBy>Michele Modena</cp:lastModifiedBy>
  <cp:revision>167</cp:revision>
  <dcterms:created xsi:type="dcterms:W3CDTF">2014-11-05T15:59:53Z</dcterms:created>
  <dcterms:modified xsi:type="dcterms:W3CDTF">2016-12-05T19:50:34Z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0x01010022FA9EAA00D06C4786B01AF9FF27F787</vt:lpwstr>
  </property>
</Properties>
</file>