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18"/>
  </p:notesMasterIdLst>
  <p:handoutMasterIdLst>
    <p:handoutMasterId r:id="rId19"/>
  </p:handoutMasterIdLst>
  <p:sldIdLst>
    <p:sldId id="257" r:id="rId6"/>
    <p:sldId id="266" r:id="rId7"/>
    <p:sldId id="265" r:id="rId8"/>
    <p:sldId id="256" r:id="rId9"/>
    <p:sldId id="260" r:id="rId10"/>
    <p:sldId id="267" r:id="rId11"/>
    <p:sldId id="268" r:id="rId12"/>
    <p:sldId id="271" r:id="rId13"/>
    <p:sldId id="272" r:id="rId14"/>
    <p:sldId id="262" r:id="rId15"/>
    <p:sldId id="263" r:id="rId16"/>
    <p:sldId id="269" r:id="rId1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EBE"/>
    <a:srgbClr val="B4C7E7"/>
    <a:srgbClr val="EAEFF7"/>
    <a:srgbClr val="8497B0"/>
    <a:srgbClr val="5C6A53"/>
    <a:srgbClr val="D2DEEF"/>
    <a:srgbClr val="FFE699"/>
    <a:srgbClr val="FF6600"/>
    <a:srgbClr val="B0B2A5"/>
    <a:srgbClr val="A2A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36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F9136-D093-4BB5-B6AB-81B472C369A3}" type="datetimeFigureOut">
              <a:rPr kumimoji="1" lang="ja-JP" altLang="en-US" smtClean="0"/>
              <a:t>2016/12/7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BCCC2-C688-4D7F-9885-01A6C48B68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11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C1D49-7E0D-4306-B7BB-95536C0522F8}" type="datetimeFigureOut">
              <a:rPr kumimoji="1" lang="ja-JP" altLang="en-US" smtClean="0"/>
              <a:t>2016/12/7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86CBB-F167-4FB1-8A54-ADB6947FBB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811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72AFD-14DC-4574-B4C6-A2FE8694E19E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35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841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789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36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64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195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030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096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738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975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7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6CBB-F167-4FB1-8A54-ADB6947FBB6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784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51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13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233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02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10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29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82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749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265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13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23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776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45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09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76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12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7831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760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478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4840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781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19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0493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466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702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847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019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486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948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09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364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2985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5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683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514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399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548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1219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711" y="1404323"/>
            <a:ext cx="8687814" cy="492146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73712" y="773546"/>
            <a:ext cx="8606714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7749" y="644743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 altLang="ja-JP"/>
              <a:t>LCWS2016 at Morioka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8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1816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7975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783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9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395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1644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406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4700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688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133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664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6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63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17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66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33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2D61A-4414-43C2-AB01-786CC2F53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3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8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3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8A3EF-38B0-441F-A494-E515BD97582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70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0"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kumimoji="0"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0"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22A70-4589-413A-B81F-E2775BFB3DB3}" type="slidenum">
              <a:rPr kumimoji="0"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0"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1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tmp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mp"/><Relationship Id="rId3" Type="http://schemas.openxmlformats.org/officeDocument/2006/relationships/image" Target="../media/image1.jpeg"/><Relationship Id="rId7" Type="http://schemas.openxmlformats.org/officeDocument/2006/relationships/image" Target="../media/image11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mp"/><Relationship Id="rId5" Type="http://schemas.openxmlformats.org/officeDocument/2006/relationships/image" Target="../media/image9.tmp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722870" y="1356175"/>
            <a:ext cx="7698259" cy="684015"/>
          </a:xfrm>
          <a:prstGeom prst="rect">
            <a:avLst/>
          </a:prstGeom>
          <a:solidFill>
            <a:schemeClr val="bg1"/>
          </a:solidFill>
        </p:spPr>
        <p:txBody>
          <a:bodyPr wrap="square" tIns="144000" rtlCol="0">
            <a:spAutoFit/>
          </a:bodyPr>
          <a:lstStyle/>
          <a:p>
            <a:r>
              <a:rPr lang="en-US" altLang="ja-JP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Cryogenics Facilities Design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2870" y="4090839"/>
            <a:ext cx="702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M. Miyahara (KEK)</a:t>
            </a:r>
          </a:p>
        </p:txBody>
      </p:sp>
      <p:sp>
        <p:nvSpPr>
          <p:cNvPr id="7" name="テキスト プレースホルダー 3"/>
          <p:cNvSpPr txBox="1">
            <a:spLocks/>
          </p:cNvSpPr>
          <p:nvPr/>
        </p:nvSpPr>
        <p:spPr>
          <a:xfrm>
            <a:off x="818563" y="4604072"/>
            <a:ext cx="5071538" cy="450863"/>
          </a:xfrm>
          <a:prstGeom prst="rect">
            <a:avLst/>
          </a:prstGeom>
        </p:spPr>
        <p:txBody>
          <a:bodyPr vert="horz" lIns="0" tIns="0" rIns="0" bIns="0" anchor="ctr">
            <a:noAutofit/>
          </a:bodyPr>
          <a:lstStyle>
            <a:lvl1pPr marL="0" indent="0" algn="l" defTabSz="897988" rtl="0" eaLnBrk="1" latinLnBrk="0" hangingPunct="1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350" kern="1200" baseline="0">
                <a:solidFill>
                  <a:schemeClr val="bg1"/>
                </a:solidFill>
                <a:latin typeface="Times New Roman"/>
                <a:ea typeface="+mn-ea"/>
                <a:cs typeface="Times New Roman"/>
              </a:defRPr>
            </a:lvl1pPr>
            <a:lvl2pPr marL="355453" indent="-177727" algn="l" defTabSz="897988" rtl="0" eaLnBrk="1" latinLnBrk="0" hangingPunct="1">
              <a:lnSpc>
                <a:spcPct val="85000"/>
              </a:lnSpc>
              <a:spcBef>
                <a:spcPts val="196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533180" indent="-177727" algn="l" defTabSz="897988" rtl="0" eaLnBrk="1" latinLnBrk="0" hangingPunct="1">
              <a:lnSpc>
                <a:spcPct val="85000"/>
              </a:lnSpc>
              <a:spcBef>
                <a:spcPts val="196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01552" indent="-177727" algn="l" defTabSz="897988" rtl="0" eaLnBrk="1" latinLnBrk="0" hangingPunct="1">
              <a:lnSpc>
                <a:spcPct val="85000"/>
              </a:lnSpc>
              <a:spcBef>
                <a:spcPts val="196"/>
              </a:spcBef>
              <a:buFont typeface="Arial" pitchFamily="34" charset="0"/>
              <a:buChar char="•"/>
              <a:tabLst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879279" indent="-177727" algn="l" defTabSz="897988" rtl="0" eaLnBrk="1" latinLnBrk="0" hangingPunct="1">
              <a:lnSpc>
                <a:spcPct val="85000"/>
              </a:lnSpc>
              <a:spcBef>
                <a:spcPts val="196"/>
              </a:spcBef>
              <a:buFont typeface="Arial" pitchFamily="34" charset="0"/>
              <a:buChar char="•"/>
              <a:tabLst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469464" indent="-224498" algn="l" defTabSz="89798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8458" indent="-224498" algn="l" defTabSz="89798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67452" indent="-224498" algn="l" defTabSz="89798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16446" indent="-224498" algn="l" defTabSz="89798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897988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kumimoji="0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December,2016   at </a:t>
            </a:r>
            <a:r>
              <a:rPr kumimoji="0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Aiina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Center, Morioka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7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626045"/>
              </p:ext>
            </p:extLst>
          </p:nvPr>
        </p:nvGraphicFramePr>
        <p:xfrm>
          <a:off x="457200" y="1663042"/>
          <a:ext cx="8510345" cy="4875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3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2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319">
                  <a:extLst>
                    <a:ext uri="{9D8B030D-6E8A-4147-A177-3AD203B41FA5}">
                      <a16:colId xmlns:a16="http://schemas.microsoft.com/office/drawing/2014/main" val="4034303294"/>
                    </a:ext>
                  </a:extLst>
                </a:gridCol>
                <a:gridCol w="13395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73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40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7050">
                  <a:extLst>
                    <a:ext uri="{9D8B030D-6E8A-4147-A177-3AD203B41FA5}">
                      <a16:colId xmlns:a16="http://schemas.microsoft.com/office/drawing/2014/main" val="1388454145"/>
                    </a:ext>
                  </a:extLst>
                </a:gridCol>
              </a:tblGrid>
              <a:tr h="447504">
                <a:tc>
                  <a:txBody>
                    <a:bodyPr/>
                    <a:lstStyle/>
                    <a:p>
                      <a:pPr>
                        <a:lnSpc>
                          <a:spcPts val="2800"/>
                        </a:lnSpc>
                      </a:pPr>
                      <a:endParaRPr kumimoji="1" lang="ja-JP" altLang="en-US" dirty="0"/>
                    </a:p>
                  </a:txBody>
                  <a:tcPr marL="36000" marR="36000" marT="36000" marB="3600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2000" dirty="0"/>
                        <a:t>TDR Scheme</a:t>
                      </a:r>
                      <a:endParaRPr kumimoji="1" lang="ja-JP" altLang="en-US" sz="2000" dirty="0"/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Revised  Scheme</a:t>
                      </a:r>
                      <a:endParaRPr kumimoji="1" lang="ja-JP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364">
                <a:tc rowSpan="2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Item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Facility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Quantity  m</a:t>
                      </a:r>
                      <a:r>
                        <a:rPr kumimoji="1" lang="en-US" altLang="ja-JP" sz="1600" b="0" i="0" u="none" strike="noStrike" kern="1200" cap="none" spc="0" normalizeH="0" baseline="2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1600" b="0" i="0" u="none" strike="noStrike" kern="1200" cap="none" spc="0" normalizeH="0" baseline="2000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Facility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Quantity  m</a:t>
                      </a:r>
                      <a:r>
                        <a:rPr kumimoji="1" lang="en-US" altLang="ja-JP" sz="1600" b="0" i="0" u="none" strike="noStrike" kern="1200" cap="none" spc="0" normalizeH="0" baseline="20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1600" b="0" i="0" u="none" strike="noStrike" kern="1200" cap="none" spc="0" normalizeH="0" baseline="2000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Difference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TDR  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745">
                <a:tc vMerge="1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Place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 Places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Place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 Places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504719"/>
                  </a:ext>
                </a:extLst>
              </a:tr>
              <a:tr h="427600">
                <a:tc rowSpan="2">
                  <a:txBody>
                    <a:bodyPr/>
                    <a:lstStyle/>
                    <a:p>
                      <a:pPr>
                        <a:lnSpc>
                          <a:spcPts val="2800"/>
                        </a:lnSpc>
                      </a:pPr>
                      <a:r>
                        <a:rPr kumimoji="1" lang="en-US" altLang="ja-JP" b="1" dirty="0"/>
                        <a:t>Underground</a:t>
                      </a:r>
                    </a:p>
                    <a:p>
                      <a:pPr>
                        <a:lnSpc>
                          <a:spcPts val="2800"/>
                        </a:lnSpc>
                      </a:pPr>
                      <a:r>
                        <a:rPr kumimoji="1" lang="en-US" altLang="ja-JP" b="1" dirty="0"/>
                        <a:t>Cavern </a:t>
                      </a:r>
                      <a:endParaRPr kumimoji="1" lang="ja-JP" altLang="en-US" b="1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800"/>
                        </a:lnSpc>
                      </a:pPr>
                      <a:r>
                        <a:rPr kumimoji="1" lang="en-US" altLang="ja-JP" sz="1600" dirty="0"/>
                        <a:t>Cold Box</a:t>
                      </a: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1,120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  5,600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/>
                        <a:t>Cold Box</a:t>
                      </a: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1,120 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5,600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6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Compressor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2,000 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10,000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- 600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504">
                <a:tc>
                  <a:txBody>
                    <a:bodyPr/>
                    <a:lstStyle/>
                    <a:p>
                      <a:pPr algn="r">
                        <a:lnSpc>
                          <a:spcPts val="2800"/>
                        </a:lnSpc>
                      </a:pPr>
                      <a:r>
                        <a:rPr kumimoji="1" lang="en-US" altLang="ja-JP" b="1" dirty="0"/>
                        <a:t>Sub Total</a:t>
                      </a:r>
                      <a:endParaRPr kumimoji="1" lang="ja-JP" altLang="en-US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3,120</a:t>
                      </a:r>
                      <a:endParaRPr kumimoji="1" lang="ja-JP" altLang="en-US" sz="1400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15,600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1,120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5,600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-10,000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695177"/>
                  </a:ext>
                </a:extLst>
              </a:tr>
              <a:tr h="477745">
                <a:tc rowSpan="2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</a:pPr>
                      <a:r>
                        <a:rPr kumimoji="1" lang="en-US" altLang="ja-JP" b="1" dirty="0"/>
                        <a:t>Surface</a:t>
                      </a:r>
                      <a:r>
                        <a:rPr kumimoji="1" lang="en-US" altLang="ja-JP" b="1" baseline="0" dirty="0"/>
                        <a:t> Building</a:t>
                      </a:r>
                      <a:endParaRPr kumimoji="1" lang="ja-JP" altLang="en-US" b="1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Compressor </a:t>
                      </a: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2,000 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5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</a:pPr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</a:t>
                      </a: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Storage</a:t>
                      </a:r>
                      <a:r>
                        <a:rPr kumimoji="1" lang="ja-JP" altLang="en-US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House</a:t>
                      </a: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700 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  3,500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  3,500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9680">
                <a:tc>
                  <a:txBody>
                    <a:bodyPr/>
                    <a:lstStyle/>
                    <a:p>
                      <a:pPr algn="r">
                        <a:lnSpc>
                          <a:spcPts val="2800"/>
                        </a:lnSpc>
                      </a:pPr>
                      <a:r>
                        <a:rPr kumimoji="1" lang="en-US" altLang="ja-JP" dirty="0"/>
                        <a:t>Sub Total</a:t>
                      </a:r>
                      <a:endParaRPr kumimoji="1" lang="ja-JP" altLang="en-US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800"/>
                        </a:lnSpc>
                      </a:pPr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2700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13,500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13,500</a:t>
                      </a:r>
                      <a:endParaRPr kumimoji="1" lang="ja-JP" altLang="en-US" sz="1600" b="1" dirty="0"/>
                    </a:p>
                  </a:txBody>
                  <a:tcPr marL="36000" marR="36000" marT="36000" marB="3600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54625">
                <a:tc gridSpan="2">
                  <a:txBody>
                    <a:bodyPr/>
                    <a:lstStyle/>
                    <a:p>
                      <a:pPr algn="l">
                        <a:lnSpc>
                          <a:spcPts val="2800"/>
                        </a:lnSpc>
                      </a:pPr>
                      <a:r>
                        <a:rPr kumimoji="1" lang="en-US" altLang="ja-JP" b="1" dirty="0"/>
                        <a:t>  Construction Cost Impact</a:t>
                      </a:r>
                      <a:endParaRPr kumimoji="1" lang="ja-JP" altLang="en-US" b="1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2800"/>
                        </a:lnSpc>
                      </a:pPr>
                      <a:endParaRPr kumimoji="1" lang="ja-JP" altLang="en-US" sz="1600" dirty="0"/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/>
                        <a:t>100 %</a:t>
                      </a:r>
                      <a:endParaRPr kumimoji="1" lang="ja-JP" altLang="en-US" sz="1800" b="1" dirty="0"/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tx1"/>
                          </a:solidFill>
                        </a:rPr>
                        <a:t>93 %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▼</a:t>
                      </a:r>
                      <a:r>
                        <a:rPr kumimoji="1" lang="en-US" altLang="ja-JP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7 %</a:t>
                      </a:r>
                      <a:endParaRPr kumimoji="1" lang="ja-JP" alt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0" y="617075"/>
            <a:ext cx="8006316" cy="1053347"/>
          </a:xfrm>
          <a:prstGeom prst="rect">
            <a:avLst/>
          </a:prstGeom>
          <a:solidFill>
            <a:schemeClr val="bg1"/>
          </a:solidFill>
        </p:spPr>
        <p:txBody>
          <a:bodyPr wrap="square" tIns="144000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Cost Impact </a:t>
            </a:r>
          </a:p>
          <a:p>
            <a:pPr algn="ctr"/>
            <a:r>
              <a:rPr lang="en-US" altLang="ja-JP" sz="2400" dirty="0">
                <a:solidFill>
                  <a:srgbClr val="70AD47">
                    <a:lumMod val="50000"/>
                  </a:srgbClr>
                </a:solidFill>
              </a:rPr>
              <a:t>Comparison to TDR scheme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grpSp>
        <p:nvGrpSpPr>
          <p:cNvPr id="14" name="グループ化 13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18" name="直線コネクタ 17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sp>
        <p:nvSpPr>
          <p:cNvPr id="6" name="正方形/長方形 5"/>
          <p:cNvSpPr/>
          <p:nvPr/>
        </p:nvSpPr>
        <p:spPr>
          <a:xfrm>
            <a:off x="7942278" y="5284015"/>
            <a:ext cx="988589" cy="42878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50306" y="5965658"/>
            <a:ext cx="8501830" cy="414670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5512" y="1301090"/>
            <a:ext cx="2678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Facilities Scale: Floor area  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7942279" y="3841262"/>
            <a:ext cx="988589" cy="42878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46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4189" y="875615"/>
            <a:ext cx="8758817" cy="684015"/>
          </a:xfrm>
          <a:prstGeom prst="rect">
            <a:avLst/>
          </a:prstGeom>
          <a:solidFill>
            <a:schemeClr val="bg1"/>
          </a:solidFill>
        </p:spPr>
        <p:txBody>
          <a:bodyPr wrap="square" tIns="144000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17" name="直線コネクタ 16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8" name="直線コネクタ 17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sp>
        <p:nvSpPr>
          <p:cNvPr id="5" name="正方形/長方形 4"/>
          <p:cNvSpPr/>
          <p:nvPr/>
        </p:nvSpPr>
        <p:spPr>
          <a:xfrm>
            <a:off x="1130132" y="1727871"/>
            <a:ext cx="2231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Facilities Design 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43843" y="2189536"/>
            <a:ext cx="698149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Reduction of underground cavern space (volume)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1F4E79"/>
                </a:solidFill>
              </a:rPr>
              <a:t>Increase of Surface building space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1F4E79"/>
                </a:solidFill>
              </a:rPr>
              <a:t>Eliminate the vibration issue by the compressor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43843" y="4272943"/>
            <a:ext cx="748145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The total construction cost of the underground cavern and surface buildings are reduced slightly.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Shortening the </a:t>
            </a:r>
            <a:r>
              <a:rPr lang="en-US" altLang="ja-JP" sz="2400" dirty="0">
                <a:solidFill>
                  <a:srgbClr val="1F4E79"/>
                </a:solidFill>
              </a:rPr>
              <a:t>Construction period at underground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080440" y="3885874"/>
            <a:ext cx="2281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Cost &amp; Schedule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4527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2591" y="0"/>
            <a:ext cx="8758817" cy="622460"/>
          </a:xfrm>
          <a:prstGeom prst="rect">
            <a:avLst/>
          </a:prstGeom>
          <a:solidFill>
            <a:schemeClr val="bg1"/>
          </a:solidFill>
        </p:spPr>
        <p:txBody>
          <a:bodyPr wrap="square" tIns="144000" rtlCol="0">
            <a:spAutoFit/>
          </a:bodyPr>
          <a:lstStyle/>
          <a:p>
            <a:pPr algn="ctr"/>
            <a:r>
              <a:rPr lang="en-US" altLang="ja-JP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Appendix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17" name="直線コネクタ 16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8" name="直線コネクタ 17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44" y="1646162"/>
            <a:ext cx="6040906" cy="453321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558" y="4321073"/>
            <a:ext cx="2712184" cy="203527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542" y="1668123"/>
            <a:ext cx="2598217" cy="194975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06649" y="854856"/>
            <a:ext cx="5158801" cy="62246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tIns="144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LHC Point 4 Site </a:t>
            </a:r>
            <a:endParaRPr kumimoji="0" lang="en-US" altLang="ja-JP" sz="28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970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93902" y="1064159"/>
            <a:ext cx="5163016" cy="622460"/>
          </a:xfrm>
          <a:prstGeom prst="rect">
            <a:avLst/>
          </a:prstGeom>
          <a:solidFill>
            <a:schemeClr val="bg1"/>
          </a:solidFill>
        </p:spPr>
        <p:txBody>
          <a:bodyPr wrap="square" tIns="144000" rtlCol="0">
            <a:spAutoFit/>
          </a:bodyPr>
          <a:lstStyle/>
          <a:p>
            <a:pPr algn="ctr"/>
            <a:r>
              <a:rPr lang="en-US" altLang="ja-JP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ja-JP" sz="2800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28650" y="2100336"/>
            <a:ext cx="7154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change for Cryogenics Facilities </a:t>
            </a:r>
            <a:endParaRPr lang="ja-JP" altLang="en-US" sz="2400" dirty="0">
              <a:solidFill>
                <a:srgbClr val="70AD47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3948" y="2637445"/>
            <a:ext cx="60029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Underground Cavern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Surface Facilities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8650" y="3618713"/>
            <a:ext cx="6184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of Construction Cost Impact </a:t>
            </a:r>
            <a:endParaRPr lang="ja-JP" altLang="en-US" sz="2400" dirty="0">
              <a:solidFill>
                <a:srgbClr val="70AD47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LCWS2016 at Morioka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915A-3368-4D17-BA66-F6C74B728C6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28650" y="4249527"/>
            <a:ext cx="6184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ja-JP" altLang="en-US" sz="2400" dirty="0">
              <a:solidFill>
                <a:srgbClr val="70AD47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21" name="直線コネクタ 20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2" name="直線コネクタ 21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471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6620" y="749541"/>
            <a:ext cx="7366632" cy="52149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800" dirty="0">
                <a:solidFill>
                  <a:srgbClr val="008080"/>
                </a:solidFill>
              </a:rPr>
              <a:t>Design Change of Underground Cavern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7293" y="1863909"/>
            <a:ext cx="6114072" cy="653107"/>
          </a:xfrm>
          <a:prstGeom prst="rect">
            <a:avLst/>
          </a:prstGeom>
          <a:gradFill>
            <a:gsLst>
              <a:gs pos="0">
                <a:srgbClr val="008080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 w="127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198755" y="2876864"/>
            <a:ext cx="6596411" cy="2315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313323" y="2142309"/>
            <a:ext cx="490909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 rot="16200000">
            <a:off x="5720687" y="2597582"/>
            <a:ext cx="354186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 rot="16200000">
            <a:off x="1720299" y="2664427"/>
            <a:ext cx="354186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7808896" y="1555595"/>
            <a:ext cx="370524" cy="2004210"/>
            <a:chOff x="9236575" y="2129588"/>
            <a:chExt cx="396000" cy="2129591"/>
          </a:xfrm>
        </p:grpSpPr>
        <p:sp>
          <p:nvSpPr>
            <p:cNvPr id="9" name="正方形/長方形 8"/>
            <p:cNvSpPr/>
            <p:nvPr/>
          </p:nvSpPr>
          <p:spPr>
            <a:xfrm>
              <a:off x="9236575" y="2129588"/>
              <a:ext cx="396000" cy="21295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9398479" y="2129589"/>
              <a:ext cx="79200" cy="212959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9551892" y="2129589"/>
              <a:ext cx="36000" cy="212959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6553200" y="2871989"/>
            <a:ext cx="1234122" cy="44773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58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314579" y="5416985"/>
            <a:ext cx="6559262" cy="2345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7321365" y="4641897"/>
            <a:ext cx="490909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 rot="16200000">
            <a:off x="5720687" y="5125338"/>
            <a:ext cx="354186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7805580" y="3998329"/>
            <a:ext cx="373840" cy="2137133"/>
            <a:chOff x="9236575" y="2129588"/>
            <a:chExt cx="396000" cy="2129591"/>
          </a:xfrm>
        </p:grpSpPr>
        <p:sp>
          <p:nvSpPr>
            <p:cNvPr id="41" name="正方形/長方形 40"/>
            <p:cNvSpPr/>
            <p:nvPr/>
          </p:nvSpPr>
          <p:spPr>
            <a:xfrm>
              <a:off x="9236575" y="2129588"/>
              <a:ext cx="396000" cy="21295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9398479" y="2129589"/>
              <a:ext cx="79200" cy="212959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9551892" y="2129589"/>
              <a:ext cx="36000" cy="212959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567849" y="1461819"/>
            <a:ext cx="1632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4F81BD">
                    <a:lumMod val="50000"/>
                  </a:srgbClr>
                </a:solidFill>
              </a:rPr>
              <a:t>TDR Design</a:t>
            </a:r>
            <a:endParaRPr lang="ja-JP" altLang="en-US" sz="2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577001" y="3844272"/>
            <a:ext cx="2537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4F81BD">
                    <a:lumMod val="50000"/>
                  </a:srgbClr>
                </a:solidFill>
              </a:rPr>
              <a:t>Alternative Design</a:t>
            </a:r>
            <a:endParaRPr lang="ja-JP" altLang="en-US" sz="2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66782" y="3241970"/>
            <a:ext cx="1129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To </a:t>
            </a:r>
            <a:r>
              <a:rPr lang="en-US" altLang="ja-JP" dirty="0">
                <a:solidFill>
                  <a:srgbClr val="FF0000"/>
                </a:solidFill>
              </a:rPr>
              <a:t>Surface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 flipH="1">
            <a:off x="686770" y="2989936"/>
            <a:ext cx="360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flipH="1">
            <a:off x="357622" y="5506868"/>
            <a:ext cx="360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3534880" y="1454137"/>
            <a:ext cx="2438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Energy Service Hall</a:t>
            </a:r>
            <a:endParaRPr lang="ja-JP" alt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154375" y="1338854"/>
            <a:ext cx="1005651" cy="215444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Beam tunnel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447624" y="1248293"/>
            <a:ext cx="123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Service gallery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684270" y="3667256"/>
            <a:ext cx="964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Shield wall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cxnSp>
        <p:nvCxnSpPr>
          <p:cNvPr id="59" name="直線矢印コネクタ 58"/>
          <p:cNvCxnSpPr/>
          <p:nvPr/>
        </p:nvCxnSpPr>
        <p:spPr>
          <a:xfrm flipV="1">
            <a:off x="8086363" y="3542190"/>
            <a:ext cx="1" cy="440241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sm" len="med"/>
            <a:tailEnd type="stealth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7558777" y="1548390"/>
            <a:ext cx="243080" cy="193704"/>
          </a:xfrm>
          <a:prstGeom prst="straightConnector1">
            <a:avLst/>
          </a:prstGeom>
          <a:ln w="3175">
            <a:solidFill>
              <a:schemeClr val="tx1"/>
            </a:solidFill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endCxn id="7" idx="2"/>
          </p:cNvCxnSpPr>
          <p:nvPr/>
        </p:nvCxnSpPr>
        <p:spPr>
          <a:xfrm flipV="1">
            <a:off x="6975127" y="3319722"/>
            <a:ext cx="195134" cy="296905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6989870" y="6005611"/>
            <a:ext cx="459024" cy="3205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461818" y="5418762"/>
            <a:ext cx="316364" cy="7167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58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85508" y="3409292"/>
            <a:ext cx="158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Entrance Hall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998745" y="1948157"/>
            <a:ext cx="1329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prstClr val="white">
                    <a:lumMod val="95000"/>
                  </a:prstClr>
                </a:solidFill>
              </a:rPr>
              <a:t>Cryogenics</a:t>
            </a:r>
            <a:endParaRPr lang="ja-JP" altLang="en-US" sz="20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85" name="Title 2"/>
          <p:cNvSpPr txBox="1">
            <a:spLocks/>
          </p:cNvSpPr>
          <p:nvPr/>
        </p:nvSpPr>
        <p:spPr>
          <a:xfrm>
            <a:off x="2266306" y="250849"/>
            <a:ext cx="5185918" cy="36437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7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ja-JP" sz="20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Cryogenics Cavern </a:t>
            </a:r>
            <a:endParaRPr lang="en-US" altLang="ja-JP" sz="2000" b="0" dirty="0">
              <a:solidFill>
                <a:srgbClr val="008080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29021" y="5199091"/>
            <a:ext cx="11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To the portal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cxnSp>
        <p:nvCxnSpPr>
          <p:cNvPr id="87" name="直線矢印コネクタ 86"/>
          <p:cNvCxnSpPr/>
          <p:nvPr/>
        </p:nvCxnSpPr>
        <p:spPr>
          <a:xfrm flipV="1">
            <a:off x="7879844" y="3532678"/>
            <a:ext cx="1" cy="440241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sm" len="med"/>
            <a:tailEnd type="stealth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/>
          <p:cNvCxnSpPr/>
          <p:nvPr/>
        </p:nvCxnSpPr>
        <p:spPr>
          <a:xfrm flipV="1">
            <a:off x="8179420" y="1582485"/>
            <a:ext cx="132343" cy="140197"/>
          </a:xfrm>
          <a:prstGeom prst="straightConnector1">
            <a:avLst/>
          </a:prstGeom>
          <a:ln w="3175">
            <a:solidFill>
              <a:schemeClr val="tx1"/>
            </a:solidFill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7506674" y="3710249"/>
            <a:ext cx="476430" cy="275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下矢印 3"/>
          <p:cNvSpPr/>
          <p:nvPr/>
        </p:nvSpPr>
        <p:spPr>
          <a:xfrm>
            <a:off x="3265612" y="3367168"/>
            <a:ext cx="1535445" cy="366010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681023" y="5794671"/>
            <a:ext cx="1571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Entrance Hall</a:t>
            </a:r>
            <a:endParaRPr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618745" y="2031643"/>
            <a:ext cx="1457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prstClr val="white">
                    <a:lumMod val="95000"/>
                  </a:prstClr>
                </a:solidFill>
              </a:rPr>
              <a:t>Compressor</a:t>
            </a:r>
            <a:endParaRPr lang="ja-JP" altLang="en-US" sz="20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832679" y="1990421"/>
            <a:ext cx="1979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white">
                    <a:lumMod val="95000"/>
                  </a:prstClr>
                </a:solidFill>
              </a:rPr>
              <a:t>Electric &amp; Mechanical</a:t>
            </a:r>
            <a:endParaRPr lang="ja-JP" altLang="en-US" sz="1600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994715" y="4575519"/>
            <a:ext cx="1979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white">
                    <a:lumMod val="95000"/>
                  </a:prstClr>
                </a:solidFill>
              </a:rPr>
              <a:t>Electric &amp; Mechanical</a:t>
            </a:r>
            <a:endParaRPr lang="ja-JP" altLang="en-US" sz="1600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088703" y="4549238"/>
            <a:ext cx="1084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white">
                    <a:lumMod val="95000"/>
                  </a:prstClr>
                </a:solidFill>
              </a:rPr>
              <a:t>Cryogenics</a:t>
            </a:r>
            <a:endParaRPr lang="ja-JP" altLang="en-US" sz="1600" dirty="0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755021" y="4344651"/>
            <a:ext cx="3576692" cy="659135"/>
            <a:chOff x="3991028" y="3609286"/>
            <a:chExt cx="3274373" cy="720000"/>
          </a:xfrm>
        </p:grpSpPr>
        <p:sp>
          <p:nvSpPr>
            <p:cNvPr id="64" name="正方形/長方形 63"/>
            <p:cNvSpPr/>
            <p:nvPr/>
          </p:nvSpPr>
          <p:spPr>
            <a:xfrm>
              <a:off x="3991028" y="3609286"/>
              <a:ext cx="3274373" cy="720000"/>
            </a:xfrm>
            <a:prstGeom prst="rect">
              <a:avLst/>
            </a:prstGeom>
            <a:gradFill>
              <a:gsLst>
                <a:gs pos="0">
                  <a:srgbClr val="008080"/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</a:gradFill>
            <a:ln w="127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6033799" y="3770463"/>
              <a:ext cx="11789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prstClr val="white">
                      <a:lumMod val="95000"/>
                    </a:prstClr>
                  </a:solidFill>
                </a:rPr>
                <a:t>Cryogenics</a:t>
              </a:r>
              <a:endParaRPr lang="ja-JP" altLang="en-US" sz="2000" b="1" dirty="0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4134553" y="3751204"/>
              <a:ext cx="1823190" cy="347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>
                  <a:solidFill>
                    <a:prstClr val="white">
                      <a:lumMod val="95000"/>
                    </a:prstClr>
                  </a:solidFill>
                </a:rPr>
                <a:t>Electric &amp; Mechanical</a:t>
              </a:r>
              <a:endParaRPr lang="ja-JP" altLang="en-US" sz="1600" dirty="0">
                <a:solidFill>
                  <a:prstClr val="white">
                    <a:lumMod val="95000"/>
                  </a:prstClr>
                </a:solidFill>
              </a:endParaRPr>
            </a:p>
          </p:txBody>
        </p:sp>
      </p:grpSp>
      <p:sp>
        <p:nvSpPr>
          <p:cNvPr id="15" name="正方形/長方形 14"/>
          <p:cNvSpPr/>
          <p:nvPr/>
        </p:nvSpPr>
        <p:spPr>
          <a:xfrm>
            <a:off x="6009033" y="1862256"/>
            <a:ext cx="1285245" cy="6463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5982657" y="4339851"/>
            <a:ext cx="1330666" cy="6639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1204101" y="1887997"/>
            <a:ext cx="2511072" cy="6259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左カーブ矢印 70"/>
          <p:cNvSpPr/>
          <p:nvPr/>
        </p:nvSpPr>
        <p:spPr>
          <a:xfrm rot="12298566" flipH="1" flipV="1">
            <a:off x="1930947" y="2535107"/>
            <a:ext cx="405790" cy="1128577"/>
          </a:xfrm>
          <a:prstGeom prst="curvedLeftArrow">
            <a:avLst>
              <a:gd name="adj1" fmla="val 25000"/>
              <a:gd name="adj2" fmla="val 50000"/>
              <a:gd name="adj3" fmla="val 5184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92994" y="2600492"/>
            <a:ext cx="1396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To Access portal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3" name="フッター プレースホルダー 1"/>
          <p:cNvSpPr txBox="1">
            <a:spLocks/>
          </p:cNvSpPr>
          <p:nvPr/>
        </p:nvSpPr>
        <p:spPr>
          <a:xfrm>
            <a:off x="3010906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LCWS2016 at Morioka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203960" y="4334555"/>
            <a:ext cx="3386519" cy="2021795"/>
            <a:chOff x="3790857" y="3084932"/>
            <a:chExt cx="4648386" cy="3313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0857" y="3084932"/>
              <a:ext cx="4648386" cy="3313437"/>
            </a:xfrm>
            <a:prstGeom prst="rect">
              <a:avLst/>
            </a:prstGeom>
          </p:spPr>
        </p:pic>
        <p:cxnSp>
          <p:nvCxnSpPr>
            <p:cNvPr id="89" name="直線矢印コネクタ 88"/>
            <p:cNvCxnSpPr/>
            <p:nvPr/>
          </p:nvCxnSpPr>
          <p:spPr>
            <a:xfrm flipH="1">
              <a:off x="5058137" y="3417517"/>
              <a:ext cx="520206" cy="197292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0" name="テキスト ボックス 89"/>
            <p:cNvSpPr txBox="1"/>
            <p:nvPr/>
          </p:nvSpPr>
          <p:spPr>
            <a:xfrm>
              <a:off x="5501231" y="3169784"/>
              <a:ext cx="2191250" cy="453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Compressors 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6372892" y="3624367"/>
              <a:ext cx="1975190" cy="421792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rPr>
                <a:t>Cryogenics Hall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endParaRPr>
            </a:p>
          </p:txBody>
        </p:sp>
        <p:cxnSp>
          <p:nvCxnSpPr>
            <p:cNvPr id="92" name="直線矢印コネクタ 91"/>
            <p:cNvCxnSpPr/>
            <p:nvPr/>
          </p:nvCxnSpPr>
          <p:spPr>
            <a:xfrm>
              <a:off x="6475088" y="3910647"/>
              <a:ext cx="0" cy="32680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3" name="テキスト ボックス 92"/>
            <p:cNvSpPr txBox="1"/>
            <p:nvPr/>
          </p:nvSpPr>
          <p:spPr>
            <a:xfrm>
              <a:off x="4074725" y="4766882"/>
              <a:ext cx="1534231" cy="472232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Entrance Hall</a:t>
              </a:r>
              <a:endPara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94" name="直線矢印コネクタ 93"/>
            <p:cNvCxnSpPr/>
            <p:nvPr/>
          </p:nvCxnSpPr>
          <p:spPr>
            <a:xfrm flipV="1">
              <a:off x="5539270" y="5001243"/>
              <a:ext cx="765145" cy="17514"/>
            </a:xfrm>
            <a:prstGeom prst="straightConnector1">
              <a:avLst/>
            </a:prstGeom>
            <a:noFill/>
            <a:ln w="6350" cap="flat" cmpd="sng" algn="ctr">
              <a:solidFill>
                <a:srgbClr val="FFFF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95" name="テキスト ボックス 94"/>
            <p:cNvSpPr txBox="1"/>
            <p:nvPr/>
          </p:nvSpPr>
          <p:spPr>
            <a:xfrm rot="20417585">
              <a:off x="5246574" y="5645047"/>
              <a:ext cx="1350537" cy="314097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Beam Tunnel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96" name="直線矢印コネクタ 95"/>
            <p:cNvCxnSpPr/>
            <p:nvPr/>
          </p:nvCxnSpPr>
          <p:spPr>
            <a:xfrm>
              <a:off x="3972812" y="3910647"/>
              <a:ext cx="931423" cy="537785"/>
            </a:xfrm>
            <a:prstGeom prst="straightConnector1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97" name="テキスト ボックス 96"/>
          <p:cNvSpPr txBox="1"/>
          <p:nvPr/>
        </p:nvSpPr>
        <p:spPr>
          <a:xfrm>
            <a:off x="300540" y="3971477"/>
            <a:ext cx="2438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Access Hall Cavern (TDR)</a:t>
            </a:r>
            <a:endParaRPr lang="ja-JP" altLang="en-US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98" name="グループ化 97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99" name="グループ化 98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102" name="直線コネクタ 101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03" name="直線コネクタ 102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00" name="図 9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101" name="図 10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LCWS2016 at Morioka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4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61" y="1585990"/>
            <a:ext cx="7520127" cy="243069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2538" y="606929"/>
            <a:ext cx="8958923" cy="684015"/>
          </a:xfrm>
          <a:prstGeom prst="rect">
            <a:avLst/>
          </a:prstGeom>
          <a:solidFill>
            <a:schemeClr val="bg1"/>
          </a:solidFill>
        </p:spPr>
        <p:txBody>
          <a:bodyPr wrap="square" tIns="144000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r>
              <a:rPr lang="ja-JP" altLang="en-US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Cavern in the underground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5583959" y="2265961"/>
            <a:ext cx="1482811" cy="50662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871651" y="2294709"/>
            <a:ext cx="1159476" cy="57205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525392" y="2844207"/>
            <a:ext cx="162738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>
            <a:spAutoFit/>
          </a:bodyPr>
          <a:lstStyle/>
          <a:p>
            <a:r>
              <a:rPr lang="en-US" altLang="ja-JP" dirty="0">
                <a:solidFill>
                  <a:srgbClr val="C00000"/>
                </a:solidFill>
              </a:rPr>
              <a:t>Cold Box Cavern</a:t>
            </a:r>
            <a:endParaRPr lang="ja-JP" altLang="en-US" dirty="0">
              <a:solidFill>
                <a:srgbClr val="C00000"/>
              </a:solidFill>
            </a:endParaRPr>
          </a:p>
        </p:txBody>
      </p:sp>
      <p:pic>
        <p:nvPicPr>
          <p:cNvPr id="11" name="図 10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60" y="4259340"/>
            <a:ext cx="7520127" cy="2430693"/>
          </a:xfrm>
          <a:prstGeom prst="rect">
            <a:avLst/>
          </a:prstGeom>
        </p:spPr>
      </p:pic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428" y="4930362"/>
            <a:ext cx="2370699" cy="685955"/>
          </a:xfrm>
          <a:prstGeom prst="rect">
            <a:avLst/>
          </a:prstGeom>
        </p:spPr>
      </p:pic>
      <p:sp>
        <p:nvSpPr>
          <p:cNvPr id="13" name="角丸四角形 12"/>
          <p:cNvSpPr/>
          <p:nvPr/>
        </p:nvSpPr>
        <p:spPr>
          <a:xfrm>
            <a:off x="5576020" y="4976548"/>
            <a:ext cx="1482811" cy="506627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1705077" y="4976548"/>
            <a:ext cx="2333148" cy="57205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3305682" y="3746676"/>
            <a:ext cx="1695450" cy="412608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778172"/>
              </p:ext>
            </p:extLst>
          </p:nvPr>
        </p:nvGraphicFramePr>
        <p:xfrm>
          <a:off x="706623" y="1475748"/>
          <a:ext cx="624161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2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TDR Baseline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Cavern area/Volume:  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79719"/>
              </p:ext>
            </p:extLst>
          </p:nvPr>
        </p:nvGraphicFramePr>
        <p:xfrm>
          <a:off x="706622" y="4250199"/>
          <a:ext cx="611528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2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2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TDR Modified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Cavern area/Volume:  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正方形/長方形 17"/>
          <p:cNvSpPr/>
          <p:nvPr/>
        </p:nvSpPr>
        <p:spPr>
          <a:xfrm>
            <a:off x="573720" y="3686624"/>
            <a:ext cx="2638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ja-JP" sz="2800" b="1" dirty="0">
                <a:solidFill>
                  <a:srgbClr val="70AD47">
                    <a:lumMod val="50000"/>
                  </a:srgbClr>
                </a:solidFill>
              </a:rPr>
              <a:t>Revised scheme </a:t>
            </a: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>
          <a:xfrm>
            <a:off x="3010906" y="63563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LCWS2016 at Morioka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439906" y="6356351"/>
            <a:ext cx="2057400" cy="365125"/>
          </a:xfrm>
        </p:spPr>
        <p:txBody>
          <a:bodyPr/>
          <a:lstStyle/>
          <a:p>
            <a:fld id="{BD02D61A-4414-43C2-AB01-786CC2F53F8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52731" y="2033099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ja-JP" sz="2800" b="1" dirty="0">
                <a:solidFill>
                  <a:srgbClr val="70AD47">
                    <a:lumMod val="50000"/>
                  </a:srgbClr>
                </a:solidFill>
              </a:rPr>
              <a:t>TDR Scheme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503366" y="4621039"/>
            <a:ext cx="2527761" cy="309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1705077" y="4846858"/>
            <a:ext cx="2324505" cy="557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543532" y="4613008"/>
            <a:ext cx="727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100,000</a:t>
            </a:r>
            <a:endParaRPr kumimoji="1" lang="ja-JP" altLang="en-US" sz="1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2491988" y="2945629"/>
            <a:ext cx="189609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>
            <a:spAutoFit/>
          </a:bodyPr>
          <a:lstStyle/>
          <a:p>
            <a:r>
              <a:rPr lang="en-US" altLang="ja-JP" dirty="0">
                <a:solidFill>
                  <a:srgbClr val="C00000"/>
                </a:solidFill>
              </a:rPr>
              <a:t>Compressor Cavern</a:t>
            </a:r>
            <a:endParaRPr lang="ja-JP" altLang="en-US" dirty="0">
              <a:solidFill>
                <a:srgbClr val="C00000"/>
              </a:solidFill>
            </a:endParaRP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grpSp>
        <p:nvGrpSpPr>
          <p:cNvPr id="31" name="グループ化 30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35" name="直線コネクタ 34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sp>
        <p:nvSpPr>
          <p:cNvPr id="19" name="矢印: 上向き折線 18"/>
          <p:cNvSpPr/>
          <p:nvPr/>
        </p:nvSpPr>
        <p:spPr>
          <a:xfrm>
            <a:off x="7126128" y="4350872"/>
            <a:ext cx="408900" cy="83118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矢印: 上向き折線 36"/>
          <p:cNvSpPr/>
          <p:nvPr/>
        </p:nvSpPr>
        <p:spPr>
          <a:xfrm flipV="1">
            <a:off x="7114006" y="5229861"/>
            <a:ext cx="433143" cy="8386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矢印: 上向き折線 37"/>
          <p:cNvSpPr/>
          <p:nvPr/>
        </p:nvSpPr>
        <p:spPr>
          <a:xfrm>
            <a:off x="7218303" y="1749553"/>
            <a:ext cx="408900" cy="83118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63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19" y="1904580"/>
            <a:ext cx="4784894" cy="408545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795063" y="2052483"/>
            <a:ext cx="296587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Compressor House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Approx. </a:t>
            </a:r>
            <a:r>
              <a:rPr lang="en-US" altLang="ja-JP" dirty="0">
                <a:solidFill>
                  <a:srgbClr val="FF0000"/>
                </a:solidFill>
              </a:rPr>
              <a:t>2,000</a:t>
            </a:r>
            <a:r>
              <a:rPr lang="ja-JP" altLang="en-US" dirty="0">
                <a:solidFill>
                  <a:srgbClr val="FF0000"/>
                </a:solidFill>
              </a:rPr>
              <a:t>㎡</a:t>
            </a:r>
            <a:endParaRPr lang="en-US" altLang="ja-JP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L=49 m, w=42 m, H=15m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(for 2 </a:t>
            </a:r>
            <a:r>
              <a:rPr lang="en-US" altLang="ja-JP" dirty="0" err="1"/>
              <a:t>Cryo</a:t>
            </a:r>
            <a:r>
              <a:rPr lang="en-US" altLang="ja-JP" dirty="0"/>
              <a:t>. units) </a:t>
            </a:r>
          </a:p>
          <a:p>
            <a:endParaRPr lang="en-US" altLang="ja-JP" dirty="0"/>
          </a:p>
          <a:p>
            <a:r>
              <a:rPr lang="en-US" altLang="ja-JP" dirty="0"/>
              <a:t>Crane equipment: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20 t crane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 Crane effective area;</a:t>
            </a:r>
          </a:p>
          <a:p>
            <a:r>
              <a:rPr lang="en-US" altLang="ja-JP" dirty="0"/>
              <a:t>      45m x 38m</a:t>
            </a:r>
          </a:p>
          <a:p>
            <a:endParaRPr lang="en-US" altLang="ja-JP" dirty="0"/>
          </a:p>
          <a:p>
            <a:r>
              <a:rPr lang="en-US" altLang="ja-JP" dirty="0"/>
              <a:t>Ventilation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Ventilation capacity :</a:t>
            </a:r>
          </a:p>
          <a:p>
            <a:r>
              <a:rPr lang="en-US" altLang="ja-JP" dirty="0"/>
              <a:t>     120000 m</a:t>
            </a:r>
            <a:r>
              <a:rPr lang="en-US" altLang="ja-JP" baseline="30000" dirty="0"/>
              <a:t>3</a:t>
            </a:r>
            <a:r>
              <a:rPr lang="en-US" altLang="ja-JP" dirty="0"/>
              <a:t>/hour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20003" y="753470"/>
            <a:ext cx="7166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Compressor House on</a:t>
            </a:r>
            <a:r>
              <a:rPr kumimoji="1"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endParaRPr kumimoji="1" lang="ja-JP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43844" y="1442915"/>
            <a:ext cx="7166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Schematic Layout of Cryogenics Compressor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19" name="直線コネクタ 18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sp>
        <p:nvSpPr>
          <p:cNvPr id="21" name="テキスト ボックス 20"/>
          <p:cNvSpPr txBox="1"/>
          <p:nvPr/>
        </p:nvSpPr>
        <p:spPr>
          <a:xfrm>
            <a:off x="3826545" y="190192"/>
            <a:ext cx="2414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Surface Building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06165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039806" y="2814887"/>
            <a:ext cx="2805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He Storage House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Approx. 700</a:t>
            </a:r>
            <a:r>
              <a:rPr lang="ja-JP" altLang="en-US" dirty="0"/>
              <a:t>㎡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L=23 m, w=15 m, H=8 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 buildings </a:t>
            </a:r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56843" y="831028"/>
            <a:ext cx="7166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Storage </a:t>
            </a:r>
            <a:r>
              <a:rPr kumimoji="1"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 on</a:t>
            </a:r>
            <a:r>
              <a:rPr kumimoji="1"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endParaRPr kumimoji="1" lang="ja-JP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15713" y="1785489"/>
            <a:ext cx="5144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Schematic Layout of Storage House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19" name="直線コネクタ 18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pic>
        <p:nvPicPr>
          <p:cNvPr id="8" name="図 7" descr="画面の領域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618" y="2508432"/>
            <a:ext cx="1888205" cy="289177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0796" y="2513789"/>
            <a:ext cx="1889924" cy="2895851"/>
          </a:xfrm>
          <a:prstGeom prst="rect">
            <a:avLst/>
          </a:prstGeom>
        </p:spPr>
      </p:pic>
      <p:cxnSp>
        <p:nvCxnSpPr>
          <p:cNvPr id="11" name="直線コネクタ 10"/>
          <p:cNvCxnSpPr/>
          <p:nvPr/>
        </p:nvCxnSpPr>
        <p:spPr>
          <a:xfrm>
            <a:off x="1497004" y="5463863"/>
            <a:ext cx="0" cy="4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699794" y="2553416"/>
            <a:ext cx="631838" cy="2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660422" y="5345260"/>
            <a:ext cx="631838" cy="2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824214" y="2553415"/>
            <a:ext cx="0" cy="2808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1497004" y="5860532"/>
            <a:ext cx="1800000" cy="2043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297004" y="5463863"/>
            <a:ext cx="0" cy="4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578668" y="5463863"/>
            <a:ext cx="0" cy="4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5403256" y="5478348"/>
            <a:ext cx="0" cy="4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3603256" y="5852854"/>
            <a:ext cx="1800000" cy="2043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2079455" y="5566816"/>
            <a:ext cx="81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15m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237209" y="5541638"/>
            <a:ext cx="81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15m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1737" y="3681022"/>
            <a:ext cx="81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23m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826545" y="190192"/>
            <a:ext cx="2414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Surface Building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38227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273112" y="232461"/>
            <a:ext cx="2031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Surface Yard</a:t>
            </a:r>
            <a:endParaRPr kumimoji="1" lang="ja-JP" altLang="en-US" sz="2400" dirty="0"/>
          </a:p>
        </p:txBody>
      </p:sp>
      <p:sp>
        <p:nvSpPr>
          <p:cNvPr id="10" name="正方形/長方形 9"/>
          <p:cNvSpPr/>
          <p:nvPr/>
        </p:nvSpPr>
        <p:spPr>
          <a:xfrm>
            <a:off x="3068975" y="4268405"/>
            <a:ext cx="1589314" cy="5900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00240" y="1516825"/>
            <a:ext cx="8316097" cy="4839526"/>
          </a:xfrm>
          <a:prstGeom prst="rect">
            <a:avLst/>
          </a:prstGeom>
          <a:noFill/>
          <a:ln w="34925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20003" y="860666"/>
            <a:ext cx="65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r>
              <a:rPr kumimoji="1"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</a:t>
            </a:r>
            <a:r>
              <a:rPr kumimoji="1"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on</a:t>
            </a:r>
            <a:r>
              <a:rPr kumimoji="1"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19028" y="1606096"/>
            <a:ext cx="1291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Site area:</a:t>
            </a:r>
          </a:p>
          <a:p>
            <a:r>
              <a:rPr kumimoji="1" lang="en-US" altLang="ja-JP" dirty="0"/>
              <a:t>14,000</a:t>
            </a:r>
            <a:r>
              <a:rPr kumimoji="1" lang="ja-JP" altLang="en-US" dirty="0"/>
              <a:t>㎡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LCWS2016 at Morioka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2D61A-4414-43C2-AB01-786CC2F53F87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2016/12/7</a:t>
            </a:r>
            <a:endParaRPr kumimoji="1" lang="ja-JP" altLang="en-US"/>
          </a:p>
        </p:txBody>
      </p:sp>
      <p:grpSp>
        <p:nvGrpSpPr>
          <p:cNvPr id="29" name="グループ化 28"/>
          <p:cNvGrpSpPr/>
          <p:nvPr/>
        </p:nvGrpSpPr>
        <p:grpSpPr>
          <a:xfrm>
            <a:off x="1" y="149216"/>
            <a:ext cx="9149871" cy="536793"/>
            <a:chOff x="-6180" y="37685"/>
            <a:chExt cx="9149871" cy="536793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-6180" y="552517"/>
              <a:ext cx="9149871" cy="21961"/>
              <a:chOff x="498608" y="1736705"/>
              <a:chExt cx="9102856" cy="21961"/>
            </a:xfrm>
          </p:grpSpPr>
          <p:cxnSp>
            <p:nvCxnSpPr>
              <p:cNvPr id="33" name="直線コネクタ 32"/>
              <p:cNvCxnSpPr/>
              <p:nvPr/>
            </p:nvCxnSpPr>
            <p:spPr>
              <a:xfrm>
                <a:off x="504449" y="1736705"/>
                <a:ext cx="9097015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498608" y="1758666"/>
                <a:ext cx="2865202" cy="0"/>
              </a:xfrm>
              <a:prstGeom prst="line">
                <a:avLst/>
              </a:prstGeom>
              <a:noFill/>
              <a:ln w="508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none"/>
              </a:ln>
              <a:effectLst/>
            </p:spPr>
          </p:cxnSp>
        </p:grp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1" y="37685"/>
              <a:ext cx="698000" cy="455336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663" y="318205"/>
              <a:ext cx="1352319" cy="144891"/>
            </a:xfrm>
            <a:prstGeom prst="rect">
              <a:avLst/>
            </a:prstGeom>
          </p:spPr>
        </p:pic>
      </p:grpSp>
      <p:pic>
        <p:nvPicPr>
          <p:cNvPr id="24" name="図 23" descr="画面の領域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591" y="1984839"/>
            <a:ext cx="1718563" cy="4216413"/>
          </a:xfrm>
          <a:prstGeom prst="rect">
            <a:avLst/>
          </a:prstGeom>
        </p:spPr>
      </p:pic>
      <p:pic>
        <p:nvPicPr>
          <p:cNvPr id="25" name="図 24" descr="画面の領域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48" y="1984840"/>
            <a:ext cx="1535576" cy="4216413"/>
          </a:xfrm>
          <a:prstGeom prst="rect">
            <a:avLst/>
          </a:prstGeom>
        </p:spPr>
      </p:pic>
      <p:pic>
        <p:nvPicPr>
          <p:cNvPr id="27" name="図 26" descr="画面の領域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918" y="1662787"/>
            <a:ext cx="768389" cy="730288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939272" y="2598550"/>
            <a:ext cx="4108544" cy="3474188"/>
            <a:chOff x="939272" y="2598550"/>
            <a:chExt cx="4108544" cy="3474188"/>
          </a:xfrm>
        </p:grpSpPr>
        <p:pic>
          <p:nvPicPr>
            <p:cNvPr id="23" name="図 22" descr="画面の領域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90" y="2716205"/>
              <a:ext cx="3781306" cy="3228810"/>
            </a:xfrm>
            <a:prstGeom prst="rect">
              <a:avLst/>
            </a:prstGeom>
          </p:spPr>
        </p:pic>
        <p:sp>
          <p:nvSpPr>
            <p:cNvPr id="26" name="正方形/長方形 25"/>
            <p:cNvSpPr/>
            <p:nvPr/>
          </p:nvSpPr>
          <p:spPr>
            <a:xfrm>
              <a:off x="939272" y="2598550"/>
              <a:ext cx="4108544" cy="3474188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065256" y="2672371"/>
              <a:ext cx="3874940" cy="3282778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1790331" y="3554979"/>
            <a:ext cx="1902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Control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Compressor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 err="1"/>
              <a:t>Cryo</a:t>
            </a:r>
            <a:r>
              <a:rPr kumimoji="1" lang="en-US" altLang="ja-JP" sz="1600" dirty="0"/>
              <a:t> purifier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Valve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/>
              <a:t>Ｏｉｌ</a:t>
            </a:r>
            <a:r>
              <a:rPr lang="en-US" altLang="ja-JP" sz="1600" dirty="0"/>
              <a:t> separator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Air compressor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HV box</a:t>
            </a:r>
            <a:endParaRPr kumimoji="1" lang="ja-JP" altLang="en-US" sz="1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968230" y="5523244"/>
            <a:ext cx="104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2,000</a:t>
            </a:r>
            <a:r>
              <a:rPr kumimoji="1" lang="ja-JP" altLang="en-US" dirty="0">
                <a:solidFill>
                  <a:srgbClr val="C00000"/>
                </a:solidFill>
              </a:rPr>
              <a:t>㎡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57770" y="2854481"/>
            <a:ext cx="2471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Compressor House</a:t>
            </a:r>
            <a:endParaRPr kumimoji="1" lang="ja-JP" altLang="en-US" sz="20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954844" y="1707839"/>
            <a:ext cx="1814408" cy="276999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kumimoji="1" lang="en-US" altLang="ja-JP" dirty="0" err="1"/>
              <a:t>Lhe</a:t>
            </a:r>
            <a:r>
              <a:rPr kumimoji="1" lang="en-US" altLang="ja-JP" dirty="0"/>
              <a:t> Storage House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277361" y="1710006"/>
            <a:ext cx="1687730" cy="276999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kumimoji="1" lang="en-US" altLang="ja-JP" dirty="0"/>
              <a:t>Buffer Tank yard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80001" y="1740213"/>
            <a:ext cx="1106756" cy="400110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kumimoji="1" lang="en-US" altLang="ja-JP" sz="1400" dirty="0"/>
              <a:t>LN2 Tank yard</a:t>
            </a:r>
          </a:p>
          <a:p>
            <a:pPr algn="ctr"/>
            <a:r>
              <a:rPr lang="en-US" altLang="ja-JP" sz="1200" dirty="0"/>
              <a:t>5m×5m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894330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6" y="861358"/>
            <a:ext cx="7972424" cy="531494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019800" y="3025941"/>
            <a:ext cx="1654343" cy="6677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GB" sz="1350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493796" y="3948296"/>
            <a:ext cx="662488" cy="4572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GB" sz="1350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43088" y="1178719"/>
            <a:ext cx="3507581" cy="19172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3817018"/>
            <a:ext cx="1683833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</a:rPr>
              <a:t>LHC Point 4 Cooling Towers</a:t>
            </a:r>
            <a:endParaRPr kumimoji="0" lang="en-GB" dirty="0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1683833" y="4086951"/>
            <a:ext cx="2900199" cy="532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14387" y="147298"/>
            <a:ext cx="8758817" cy="62246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tIns="144000" rtlCol="0">
            <a:spAutoFit/>
          </a:bodyPr>
          <a:lstStyle/>
          <a:p>
            <a:pPr lvl="0" algn="ctr"/>
            <a:r>
              <a:rPr kumimoji="0" lang="en-US" altLang="ja-JP" sz="28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Point 4 Site </a:t>
            </a:r>
            <a:endParaRPr kumimoji="0" lang="en-US" altLang="ja-JP" sz="28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18057" y="1651368"/>
            <a:ext cx="2199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Jura Mountains</a:t>
            </a:r>
            <a:endParaRPr kumimoji="1" lang="ja-JP" altLang="en-US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2439365" y="2863762"/>
            <a:ext cx="6550314" cy="1028836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7817588" y="3829199"/>
            <a:ext cx="1246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ja-JP" i="1" dirty="0">
                <a:solidFill>
                  <a:srgbClr val="FFFF00"/>
                </a:solidFill>
              </a:rPr>
              <a:t>LHC Tunnel</a:t>
            </a:r>
            <a:endParaRPr lang="ja-JP" altLang="en-US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859780"/>
            <a:ext cx="267629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</a:rPr>
              <a:t>LHC Point 4 </a:t>
            </a:r>
            <a:r>
              <a:rPr kumimoji="0" lang="en-US" dirty="0" err="1">
                <a:solidFill>
                  <a:prstClr val="black"/>
                </a:solidFill>
              </a:rPr>
              <a:t>Echenevex</a:t>
            </a:r>
            <a:r>
              <a:rPr kumimoji="0" lang="en-US" dirty="0">
                <a:solidFill>
                  <a:prstClr val="black"/>
                </a:solidFill>
              </a:rPr>
              <a:t> Main Site, France</a:t>
            </a:r>
            <a:endParaRPr kumimoji="0" lang="en-GB" dirty="0">
              <a:solidFill>
                <a:prstClr val="black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97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8765" t="10167" r="2485" b="11262"/>
          <a:stretch/>
        </p:blipFill>
        <p:spPr>
          <a:xfrm>
            <a:off x="18050" y="534860"/>
            <a:ext cx="9143999" cy="5794007"/>
          </a:xfrm>
          <a:prstGeom prst="rect">
            <a:avLst/>
          </a:prstGeom>
          <a:ln>
            <a:solidFill>
              <a:srgbClr val="FF6600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2441344" y="1689233"/>
            <a:ext cx="1071290" cy="11456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456321" y="5952001"/>
            <a:ext cx="1149016" cy="96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グループ化 30"/>
          <p:cNvGrpSpPr/>
          <p:nvPr/>
        </p:nvGrpSpPr>
        <p:grpSpPr>
          <a:xfrm>
            <a:off x="6815711" y="2343032"/>
            <a:ext cx="1150144" cy="760261"/>
            <a:chOff x="5538890" y="2943318"/>
            <a:chExt cx="1038475" cy="666206"/>
          </a:xfrm>
        </p:grpSpPr>
        <p:sp>
          <p:nvSpPr>
            <p:cNvPr id="2" name="正方形/長方形 1"/>
            <p:cNvSpPr/>
            <p:nvPr/>
          </p:nvSpPr>
          <p:spPr>
            <a:xfrm>
              <a:off x="5538890" y="2943318"/>
              <a:ext cx="1038475" cy="666206"/>
            </a:xfrm>
            <a:prstGeom prst="rect">
              <a:avLst/>
            </a:prstGeom>
            <a:solidFill>
              <a:srgbClr val="B0B2A5"/>
            </a:solidFill>
            <a:ln w="28575">
              <a:solidFill>
                <a:schemeClr val="accent6">
                  <a:lumMod val="20000"/>
                  <a:lumOff val="80000"/>
                </a:schemeClr>
              </a:solidFill>
              <a:prstDash val="dash"/>
            </a:ln>
            <a:effectLst>
              <a:glow rad="63500">
                <a:schemeClr val="accent6">
                  <a:lumMod val="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7" name="図 26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8753" y="3154331"/>
              <a:ext cx="424198" cy="319318"/>
            </a:xfrm>
            <a:prstGeom prst="rect">
              <a:avLst/>
            </a:prstGeom>
            <a:ln w="635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" name="図 25" descr="画面の領域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198305" y="3009121"/>
              <a:ext cx="138713" cy="464527"/>
            </a:xfrm>
            <a:prstGeom prst="rect">
              <a:avLst/>
            </a:prstGeom>
            <a:ln w="635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図 24" descr="画面の領域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362372" y="3009119"/>
              <a:ext cx="166176" cy="453403"/>
            </a:xfrm>
            <a:prstGeom prst="rect">
              <a:avLst/>
            </a:prstGeom>
            <a:ln w="635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8" name="図 27" descr="画面の領域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3022" y="3009120"/>
              <a:ext cx="93673" cy="8902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0" name="TextBox 4"/>
          <p:cNvSpPr txBox="1"/>
          <p:nvPr/>
        </p:nvSpPr>
        <p:spPr>
          <a:xfrm>
            <a:off x="6813316" y="3612600"/>
            <a:ext cx="1825311" cy="7155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0" lang="en-US" sz="1350" dirty="0">
                <a:solidFill>
                  <a:prstClr val="black"/>
                </a:solidFill>
              </a:rPr>
              <a:t>ILC Cryogenics Plant</a:t>
            </a:r>
          </a:p>
          <a:p>
            <a:r>
              <a:rPr kumimoji="0" lang="en-US" sz="1350" dirty="0">
                <a:solidFill>
                  <a:prstClr val="black"/>
                </a:solidFill>
              </a:rPr>
              <a:t>Surface Yard:</a:t>
            </a:r>
          </a:p>
          <a:p>
            <a:r>
              <a:rPr kumimoji="0" lang="en-US" sz="1350" dirty="0">
                <a:solidFill>
                  <a:prstClr val="black"/>
                </a:solidFill>
              </a:rPr>
              <a:t>Area = 14,000 </a:t>
            </a:r>
            <a:r>
              <a:rPr kumimoji="0" lang="ja-JP" altLang="en-US" sz="1350" dirty="0">
                <a:solidFill>
                  <a:prstClr val="black"/>
                </a:solidFill>
              </a:rPr>
              <a:t>㎡</a:t>
            </a:r>
            <a:endParaRPr kumimoji="0" lang="en-GB" sz="135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9652" y="5774559"/>
            <a:ext cx="2048596" cy="507831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kumimoji="0" lang="en-US" sz="1350" dirty="0">
                <a:solidFill>
                  <a:prstClr val="black"/>
                </a:solidFill>
              </a:rPr>
              <a:t>LHC Point Cooling Towers, </a:t>
            </a:r>
            <a:r>
              <a:rPr kumimoji="0" lang="en-US" sz="1350" dirty="0" err="1">
                <a:solidFill>
                  <a:prstClr val="black"/>
                </a:solidFill>
              </a:rPr>
              <a:t>Approx</a:t>
            </a:r>
            <a:r>
              <a:rPr kumimoji="0" lang="en-US" sz="1350" dirty="0">
                <a:solidFill>
                  <a:prstClr val="black"/>
                </a:solidFill>
              </a:rPr>
              <a:t> level = 550m ASL</a:t>
            </a:r>
            <a:endParaRPr kumimoji="0" lang="en-GB" sz="1350" dirty="0">
              <a:solidFill>
                <a:prstClr val="black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85183" y="0"/>
            <a:ext cx="8758817" cy="50359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72000" tIns="72000" rIns="72000" bIns="0" rtlCol="0">
            <a:spAutoFit/>
          </a:bodyPr>
          <a:lstStyle/>
          <a:p>
            <a:pPr lvl="0" algn="ctr"/>
            <a:r>
              <a:rPr kumimoji="0" lang="en-US" altLang="ja-JP" sz="28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Point 4 Site &amp; </a:t>
            </a:r>
            <a:r>
              <a:rPr kumimoji="0" lang="en-US" altLang="ja-JP" sz="2800" b="1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 Virtual site </a:t>
            </a:r>
            <a:endParaRPr kumimoji="0" lang="en-US" altLang="ja-JP" sz="2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4380" y="1440225"/>
            <a:ext cx="2454442" cy="498016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36000" tIns="36000" rIns="36000" bIns="36000" rtlCol="0">
            <a:spAutoFit/>
          </a:bodyPr>
          <a:lstStyle/>
          <a:p>
            <a:r>
              <a:rPr kumimoji="0" lang="en-US" sz="1350" dirty="0">
                <a:solidFill>
                  <a:prstClr val="black"/>
                </a:solidFill>
              </a:rPr>
              <a:t>LHC Point 4 </a:t>
            </a:r>
            <a:r>
              <a:rPr kumimoji="0" lang="en-US" sz="1350" dirty="0" err="1">
                <a:solidFill>
                  <a:prstClr val="black"/>
                </a:solidFill>
              </a:rPr>
              <a:t>Echenevex</a:t>
            </a:r>
            <a:r>
              <a:rPr kumimoji="0" lang="en-US" sz="1350" dirty="0">
                <a:solidFill>
                  <a:prstClr val="black"/>
                </a:solidFill>
              </a:rPr>
              <a:t> Main Site, </a:t>
            </a:r>
            <a:r>
              <a:rPr kumimoji="0" lang="en-US" sz="1350" dirty="0" err="1">
                <a:solidFill>
                  <a:prstClr val="black"/>
                </a:solidFill>
              </a:rPr>
              <a:t>Approx</a:t>
            </a:r>
            <a:r>
              <a:rPr kumimoji="0" lang="en-US" sz="1350" dirty="0">
                <a:solidFill>
                  <a:prstClr val="black"/>
                </a:solidFill>
              </a:rPr>
              <a:t> level = 590m ASL</a:t>
            </a:r>
            <a:endParaRPr kumimoji="0" lang="en-GB" sz="1350" dirty="0">
              <a:solidFill>
                <a:prstClr val="black"/>
              </a:solidFill>
            </a:endParaRPr>
          </a:p>
        </p:txBody>
      </p:sp>
      <p:grpSp>
        <p:nvGrpSpPr>
          <p:cNvPr id="75" name="グループ化 74"/>
          <p:cNvGrpSpPr/>
          <p:nvPr/>
        </p:nvGrpSpPr>
        <p:grpSpPr>
          <a:xfrm>
            <a:off x="18050" y="4449337"/>
            <a:ext cx="2899608" cy="1879530"/>
            <a:chOff x="1540362" y="4377286"/>
            <a:chExt cx="3344459" cy="2089945"/>
          </a:xfrm>
        </p:grpSpPr>
        <p:pic>
          <p:nvPicPr>
            <p:cNvPr id="63" name="Picture 4" descr="Copy of Copy of 20040616-under-surf-LHC-A0 [Converted]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0362" y="4377286"/>
              <a:ext cx="3344459" cy="2089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テキスト ボックス 11"/>
            <p:cNvSpPr txBox="1">
              <a:spLocks noChangeArrowheads="1"/>
            </p:cNvSpPr>
            <p:nvPr/>
          </p:nvSpPr>
          <p:spPr bwMode="auto">
            <a:xfrm>
              <a:off x="2259886" y="4393980"/>
              <a:ext cx="507435" cy="188228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1" i="0" u="none" strike="noStrike" kern="0" cap="none" spc="0" normalizeH="0" baseline="0" noProof="0" dirty="0">
                  <a:ln>
                    <a:noFill/>
                  </a:ln>
                  <a:effectLst/>
                  <a:highlight>
                    <a:srgbClr val="FFFF00"/>
                  </a:highlight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</a:t>
              </a: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00"/>
                  </a:highlight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 4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541807" y="4953205"/>
              <a:ext cx="122341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ts val="600"/>
                </a:spcBef>
                <a:spcAft>
                  <a:spcPct val="0"/>
                </a:spcAft>
              </a:pPr>
              <a:r>
                <a:rPr kumimoji="0" lang="en-US" altLang="ja-JP" sz="1200" b="1" i="1" dirty="0">
                  <a:solidFill>
                    <a:prstClr val="black"/>
                  </a:solidFill>
                  <a:latin typeface="Verdana" panose="020B0604030504040204" pitchFamily="34" charset="0"/>
                </a:rPr>
                <a:t>LHC Tunnel:</a:t>
              </a:r>
            </a:p>
          </p:txBody>
        </p:sp>
        <p:sp>
          <p:nvSpPr>
            <p:cNvPr id="66" name="テキスト ボックス 11"/>
            <p:cNvSpPr txBox="1">
              <a:spLocks noChangeArrowheads="1"/>
            </p:cNvSpPr>
            <p:nvPr/>
          </p:nvSpPr>
          <p:spPr bwMode="auto">
            <a:xfrm>
              <a:off x="1674610" y="5868067"/>
              <a:ext cx="451023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2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7" name="テキスト ボックス 11"/>
            <p:cNvSpPr txBox="1">
              <a:spLocks noChangeArrowheads="1"/>
            </p:cNvSpPr>
            <p:nvPr/>
          </p:nvSpPr>
          <p:spPr bwMode="auto">
            <a:xfrm>
              <a:off x="1674612" y="4680183"/>
              <a:ext cx="451023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3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8" name="テキスト ボックス 11"/>
            <p:cNvSpPr txBox="1">
              <a:spLocks noChangeArrowheads="1"/>
            </p:cNvSpPr>
            <p:nvPr/>
          </p:nvSpPr>
          <p:spPr bwMode="auto">
            <a:xfrm>
              <a:off x="3539707" y="4399660"/>
              <a:ext cx="451023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5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70" name="テキスト ボックス 11"/>
            <p:cNvSpPr txBox="1">
              <a:spLocks noChangeArrowheads="1"/>
            </p:cNvSpPr>
            <p:nvPr/>
          </p:nvSpPr>
          <p:spPr bwMode="auto">
            <a:xfrm>
              <a:off x="3539707" y="5632447"/>
              <a:ext cx="423950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8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71" name="テキスト ボックス 11"/>
            <p:cNvSpPr txBox="1">
              <a:spLocks noChangeArrowheads="1"/>
            </p:cNvSpPr>
            <p:nvPr/>
          </p:nvSpPr>
          <p:spPr bwMode="auto">
            <a:xfrm>
              <a:off x="4048627" y="5371743"/>
              <a:ext cx="393127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7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72" name="テキスト ボックス 11"/>
            <p:cNvSpPr txBox="1">
              <a:spLocks noChangeArrowheads="1"/>
            </p:cNvSpPr>
            <p:nvPr/>
          </p:nvSpPr>
          <p:spPr bwMode="auto">
            <a:xfrm>
              <a:off x="4267514" y="4559355"/>
              <a:ext cx="451023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6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74" name="テキスト ボックス 11"/>
            <p:cNvSpPr txBox="1">
              <a:spLocks noChangeArrowheads="1"/>
            </p:cNvSpPr>
            <p:nvPr/>
          </p:nvSpPr>
          <p:spPr bwMode="auto">
            <a:xfrm>
              <a:off x="2316296" y="6166839"/>
              <a:ext cx="408858" cy="13032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rPr>
                <a:t>Point 1</a:t>
              </a:r>
              <a:endParaRPr kumimoji="1" lang="ja-JP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758" y="1227559"/>
            <a:ext cx="3069242" cy="66745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3" name="Straight Arrow Connector 9"/>
          <p:cNvCxnSpPr/>
          <p:nvPr/>
        </p:nvCxnSpPr>
        <p:spPr>
          <a:xfrm flipV="1">
            <a:off x="6987423" y="3153792"/>
            <a:ext cx="0" cy="432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5"/>
          <p:cNvSpPr txBox="1"/>
          <p:nvPr/>
        </p:nvSpPr>
        <p:spPr>
          <a:xfrm rot="1891279">
            <a:off x="4076119" y="4459415"/>
            <a:ext cx="139704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0" lang="en-GB" sz="1350" dirty="0">
                <a:solidFill>
                  <a:prstClr val="white"/>
                </a:solidFill>
                <a:latin typeface="Calibri" panose="020F0502020204030204"/>
              </a:rPr>
              <a:t>Horizontal: 500m</a:t>
            </a:r>
          </a:p>
          <a:p>
            <a:pPr defTabSz="685800"/>
            <a:r>
              <a:rPr kumimoji="0" lang="en-GB" sz="1350" dirty="0">
                <a:solidFill>
                  <a:prstClr val="white"/>
                </a:solidFill>
                <a:latin typeface="Calibri" panose="020F0502020204030204"/>
              </a:rPr>
              <a:t>Vertical: 40m</a:t>
            </a:r>
          </a:p>
        </p:txBody>
      </p:sp>
      <p:cxnSp>
        <p:nvCxnSpPr>
          <p:cNvPr id="36" name="Straight Arrow Connector 8"/>
          <p:cNvCxnSpPr/>
          <p:nvPr/>
        </p:nvCxnSpPr>
        <p:spPr>
          <a:xfrm>
            <a:off x="3009014" y="3423684"/>
            <a:ext cx="3806697" cy="2249312"/>
          </a:xfrm>
          <a:prstGeom prst="straightConnector1">
            <a:avLst/>
          </a:prstGeom>
          <a:ln w="25400">
            <a:solidFill>
              <a:schemeClr val="bg1"/>
            </a:solidFill>
            <a:headEnd type="triangl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6730409" y="954530"/>
            <a:ext cx="2413591" cy="246221"/>
          </a:xfrm>
          <a:prstGeom prst="rect">
            <a:avLst/>
          </a:prstGeom>
          <a:solidFill>
            <a:srgbClr val="5C6A53"/>
          </a:solidFill>
        </p:spPr>
        <p:txBody>
          <a:bodyPr wrap="square" tIns="0" bIns="0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</a:rPr>
              <a:t>Main LINAC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4"/>
          <p:cNvSpPr txBox="1"/>
          <p:nvPr/>
        </p:nvSpPr>
        <p:spPr>
          <a:xfrm>
            <a:off x="1806244" y="2472040"/>
            <a:ext cx="1152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0" lang="en-GB" sz="1600" b="1" dirty="0">
                <a:solidFill>
                  <a:schemeClr val="bg1"/>
                </a:solidFill>
                <a:latin typeface="Calibri" panose="020F0502020204030204"/>
              </a:rPr>
              <a:t>LHC Point 4</a:t>
            </a:r>
          </a:p>
        </p:txBody>
      </p:sp>
      <p:sp>
        <p:nvSpPr>
          <p:cNvPr id="38" name="TextBox 4"/>
          <p:cNvSpPr txBox="1"/>
          <p:nvPr/>
        </p:nvSpPr>
        <p:spPr>
          <a:xfrm>
            <a:off x="5645293" y="2088870"/>
            <a:ext cx="12310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ts val="1500"/>
              </a:lnSpc>
            </a:pPr>
            <a:r>
              <a:rPr kumimoji="0" lang="en-GB" sz="1600" b="1" dirty="0">
                <a:solidFill>
                  <a:schemeClr val="bg1"/>
                </a:solidFill>
                <a:latin typeface="Calibri" panose="020F0502020204030204"/>
              </a:rPr>
              <a:t>Scale image in ILC site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2016/12/7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LCWS2016 at Morioka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2A70-4589-413A-B81F-E2775BFB3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直線矢印コネクタ 13"/>
          <p:cNvCxnSpPr>
            <a:stCxn id="2" idx="0"/>
          </p:cNvCxnSpPr>
          <p:nvPr/>
        </p:nvCxnSpPr>
        <p:spPr>
          <a:xfrm flipH="1" flipV="1">
            <a:off x="6935378" y="1785023"/>
            <a:ext cx="455405" cy="558009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2" idx="0"/>
          </p:cNvCxnSpPr>
          <p:nvPr/>
        </p:nvCxnSpPr>
        <p:spPr>
          <a:xfrm flipH="1" flipV="1">
            <a:off x="6479974" y="1816689"/>
            <a:ext cx="910809" cy="526343"/>
          </a:xfrm>
          <a:prstGeom prst="straightConnector1">
            <a:avLst/>
          </a:prstGeom>
          <a:ln w="63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2" idx="0"/>
          </p:cNvCxnSpPr>
          <p:nvPr/>
        </p:nvCxnSpPr>
        <p:spPr>
          <a:xfrm flipH="1" flipV="1">
            <a:off x="7318332" y="1756858"/>
            <a:ext cx="72451" cy="586174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2" idx="0"/>
          </p:cNvCxnSpPr>
          <p:nvPr/>
        </p:nvCxnSpPr>
        <p:spPr>
          <a:xfrm flipV="1">
            <a:off x="7390783" y="1749076"/>
            <a:ext cx="494190" cy="593956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2" idx="0"/>
          </p:cNvCxnSpPr>
          <p:nvPr/>
        </p:nvCxnSpPr>
        <p:spPr>
          <a:xfrm flipV="1">
            <a:off x="7390783" y="1747559"/>
            <a:ext cx="896865" cy="595473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2" idx="0"/>
          </p:cNvCxnSpPr>
          <p:nvPr/>
        </p:nvCxnSpPr>
        <p:spPr>
          <a:xfrm flipV="1">
            <a:off x="7390783" y="1745085"/>
            <a:ext cx="1370264" cy="597947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50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4594</TotalTime>
  <Words>584</Words>
  <Application>Microsoft Office PowerPoint</Application>
  <PresentationFormat>画面に合わせる (4:3)</PresentationFormat>
  <Paragraphs>231</Paragraphs>
  <Slides>12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12</vt:i4>
      </vt:variant>
    </vt:vector>
  </HeadingPairs>
  <TitlesOfParts>
    <vt:vector size="24" baseType="lpstr">
      <vt:lpstr>Lucida Grande</vt:lpstr>
      <vt:lpstr>ＭＳ Ｐゴシック</vt:lpstr>
      <vt:lpstr>Arial</vt:lpstr>
      <vt:lpstr>Calibri</vt:lpstr>
      <vt:lpstr>Calibri Light</vt:lpstr>
      <vt:lpstr>Times New Roman</vt:lpstr>
      <vt:lpstr>Verdana</vt:lpstr>
      <vt:lpstr>Office テーマ</vt:lpstr>
      <vt:lpstr>1_Office テーマ</vt:lpstr>
      <vt:lpstr>2_Office テーマ</vt:lpstr>
      <vt:lpstr>1_Office ​​テーマ</vt:lpstr>
      <vt:lpstr>Office Theme</vt:lpstr>
      <vt:lpstr>PowerPoint プレゼンテーション</vt:lpstr>
      <vt:lpstr>PowerPoint プレゼンテーション</vt:lpstr>
      <vt:lpstr>Design Change of Underground Cavern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宮原正信</dc:creator>
  <cp:lastModifiedBy>KEK</cp:lastModifiedBy>
  <cp:revision>106</cp:revision>
  <cp:lastPrinted>2016-12-03T07:31:00Z</cp:lastPrinted>
  <dcterms:created xsi:type="dcterms:W3CDTF">2016-05-23T04:31:20Z</dcterms:created>
  <dcterms:modified xsi:type="dcterms:W3CDTF">2016-12-07T00:54:03Z</dcterms:modified>
</cp:coreProperties>
</file>