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0" r:id="rId4"/>
    <p:sldMasterId id="2147483728" r:id="rId5"/>
    <p:sldMasterId id="2147483752" r:id="rId6"/>
  </p:sldMasterIdLst>
  <p:notesMasterIdLst>
    <p:notesMasterId r:id="rId23"/>
  </p:notesMasterIdLst>
  <p:handoutMasterIdLst>
    <p:handoutMasterId r:id="rId24"/>
  </p:handoutMasterIdLst>
  <p:sldIdLst>
    <p:sldId id="264" r:id="rId7"/>
    <p:sldId id="267" r:id="rId8"/>
    <p:sldId id="268" r:id="rId9"/>
    <p:sldId id="270" r:id="rId10"/>
    <p:sldId id="277" r:id="rId11"/>
    <p:sldId id="271" r:id="rId12"/>
    <p:sldId id="272" r:id="rId13"/>
    <p:sldId id="281" r:id="rId14"/>
    <p:sldId id="273" r:id="rId15"/>
    <p:sldId id="278" r:id="rId16"/>
    <p:sldId id="279" r:id="rId17"/>
    <p:sldId id="274" r:id="rId18"/>
    <p:sldId id="269" r:id="rId19"/>
    <p:sldId id="275" r:id="rId20"/>
    <p:sldId id="276" r:id="rId21"/>
    <p:sldId id="280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7022"/>
    <a:srgbClr val="D27122"/>
    <a:srgbClr val="CE5F20"/>
    <a:srgbClr val="822C1F"/>
    <a:srgbClr val="DF9423"/>
    <a:srgbClr val="BA5E23"/>
    <a:srgbClr val="D47228"/>
    <a:srgbClr val="C45927"/>
    <a:srgbClr val="707276"/>
    <a:srgbClr val="D57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-984" y="-104"/>
      </p:cViewPr>
      <p:guideLst>
        <p:guide orient="horz" pos="866"/>
        <p:guide orient="horz" pos="3889"/>
        <p:guide orient="horz" pos="2381"/>
        <p:guide orient="horz" pos="1622"/>
        <p:guide orient="horz" pos="3138"/>
        <p:guide pos="2880"/>
        <p:guide pos="287"/>
        <p:guide pos="5473"/>
        <p:guide pos="1586"/>
        <p:guide pos="417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F0A31A-19FD-E948-84FE-618494EECCDF}" type="datetimeFigureOut">
              <a:rPr lang="en-US" smtClean="0"/>
              <a:pPr/>
              <a:t>12/7/16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CE1B3-C980-6846-8849-6B0FF407A7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8663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4DB9A1-F6A1-9D40-82E7-3633A601FD23}" type="datetimeFigureOut">
              <a:rPr lang="en-US" smtClean="0"/>
              <a:pPr/>
              <a:t>12/7/16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F5324A-0D9B-9A43-AE72-6DBF244396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28894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em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1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1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emf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07276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0" y="2514600"/>
            <a:ext cx="9144000" cy="1828800"/>
          </a:xfrm>
          <a:noFill/>
          <a:ln w="25400">
            <a:noFill/>
          </a:ln>
          <a:effectLst/>
        </p:spPr>
        <p:txBody>
          <a:bodyPr lIns="274320" tIns="274320" rIns="274320" bIns="274320" anchor="ctr">
            <a:noAutofit/>
          </a:bodyPr>
          <a:lstStyle>
            <a:lvl1pPr algn="l">
              <a:defRPr sz="4400" b="1"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74320" y="4800600"/>
            <a:ext cx="8595360" cy="457200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None/>
              <a:defRPr cap="all" baseline="0">
                <a:solidFill>
                  <a:srgbClr val="70727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Presenter </a:t>
            </a:r>
            <a:r>
              <a:rPr lang="en-US" dirty="0" err="1" smtClean="0"/>
              <a:t>Name(S</a:t>
            </a:r>
            <a:r>
              <a:rPr lang="en-US" dirty="0" smtClean="0"/>
              <a:t>)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74320" y="5257800"/>
            <a:ext cx="8595360" cy="27432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add presenter organization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274320" y="5540477"/>
            <a:ext cx="8595360" cy="27432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add presentation event or location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4320" y="6400800"/>
            <a:ext cx="825500" cy="228600"/>
          </a:xfrm>
          <a:prstGeom prst="rect">
            <a:avLst/>
          </a:prstGeom>
        </p:spPr>
      </p:pic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769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Color Background +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idx="1"/>
          </p:nvPr>
        </p:nvSpPr>
        <p:spPr>
          <a:xfrm>
            <a:off x="274320" y="1600200"/>
            <a:ext cx="8595360" cy="3657600"/>
          </a:xfrm>
        </p:spPr>
        <p:txBody>
          <a:bodyPr lIns="0" tIns="0" rIns="0" bIns="0" anchor="ctr">
            <a:spAutoFit/>
          </a:bodyPr>
          <a:lstStyle>
            <a:lvl1pPr marL="0" indent="0" algn="ctr">
              <a:buNone/>
              <a:defRPr sz="1800" i="1">
                <a:latin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" y="5486400"/>
            <a:ext cx="8595360" cy="685800"/>
          </a:xfrm>
        </p:spPr>
        <p:txBody>
          <a:bodyPr lIns="0" tIns="0" rIns="0" bIns="0">
            <a:spAutoFit/>
          </a:bodyPr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4637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Color Background +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7344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0" y="2514600"/>
            <a:ext cx="9144000" cy="1828800"/>
          </a:xfrm>
          <a:prstGeom prst="rect">
            <a:avLst/>
          </a:prstGeom>
          <a:noFill/>
          <a:ln w="25400">
            <a:noFill/>
          </a:ln>
          <a:effectLst/>
        </p:spPr>
        <p:txBody>
          <a:bodyPr lIns="274320" tIns="274320" rIns="274320" bIns="274320" anchor="ctr">
            <a:noAutofit/>
          </a:bodyPr>
          <a:lstStyle>
            <a:lvl1pPr algn="l">
              <a:defRPr sz="44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/>
          <a:lstStyle>
            <a:lvl1pPr>
              <a:defRPr sz="9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4320" y="6400800"/>
            <a:ext cx="825500" cy="228600"/>
          </a:xfrm>
          <a:prstGeom prst="rect">
            <a:avLst/>
          </a:prstGeom>
        </p:spPr>
      </p:pic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74320" y="4800600"/>
            <a:ext cx="8595360" cy="457200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None/>
              <a:defRPr cap="all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Presenter </a:t>
            </a:r>
            <a:r>
              <a:rPr lang="en-US" dirty="0" err="1" smtClean="0"/>
              <a:t>Name(S</a:t>
            </a:r>
            <a:r>
              <a:rPr lang="en-US" dirty="0" smtClean="0"/>
              <a:t>)</a:t>
            </a:r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74320" y="5257800"/>
            <a:ext cx="8595360" cy="27432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to add presenter organization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274320" y="5540477"/>
            <a:ext cx="8595360" cy="27432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to add presentation event or location</a:t>
            </a:r>
          </a:p>
        </p:txBody>
      </p:sp>
    </p:spTree>
    <p:extLst>
      <p:ext uri="{BB962C8B-B14F-4D97-AF65-F5344CB8AC3E}">
        <p14:creationId xmlns:p14="http://schemas.microsoft.com/office/powerpoint/2010/main" val="3169911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1225296"/>
            <a:ext cx="9144000" cy="56327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2743200" y="6356350"/>
            <a:ext cx="3657600" cy="365125"/>
          </a:xfrm>
        </p:spPr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274320" y="1600200"/>
            <a:ext cx="859536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34356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-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225296"/>
            <a:ext cx="9144000" cy="56327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4" name="Content Placeholder 2"/>
          <p:cNvSpPr>
            <a:spLocks noGrp="1"/>
          </p:cNvSpPr>
          <p:nvPr>
            <p:ph sz="half" idx="1"/>
          </p:nvPr>
        </p:nvSpPr>
        <p:spPr>
          <a:xfrm>
            <a:off x="274320" y="1600200"/>
            <a:ext cx="411480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2"/>
          <p:cNvSpPr>
            <a:spLocks noGrp="1"/>
          </p:cNvSpPr>
          <p:nvPr>
            <p:ph sz="half" idx="13"/>
          </p:nvPr>
        </p:nvSpPr>
        <p:spPr>
          <a:xfrm>
            <a:off x="4754880" y="1600200"/>
            <a:ext cx="411480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985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-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1225296"/>
            <a:ext cx="9144000" cy="56327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23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2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7" name="Straight Connector 26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9" name="Content Placeholder 2"/>
          <p:cNvSpPr>
            <a:spLocks noGrp="1"/>
          </p:cNvSpPr>
          <p:nvPr>
            <p:ph sz="half" idx="13"/>
          </p:nvPr>
        </p:nvSpPr>
        <p:spPr>
          <a:xfrm>
            <a:off x="274320" y="2286000"/>
            <a:ext cx="4114800" cy="38862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0" name="Content Placeholder 2"/>
          <p:cNvSpPr>
            <a:spLocks noGrp="1"/>
          </p:cNvSpPr>
          <p:nvPr>
            <p:ph sz="half" idx="14"/>
          </p:nvPr>
        </p:nvSpPr>
        <p:spPr>
          <a:xfrm>
            <a:off x="4754880" y="2286000"/>
            <a:ext cx="4114800" cy="38862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1" name="Text Placeholder 2"/>
          <p:cNvSpPr>
            <a:spLocks noGrp="1"/>
          </p:cNvSpPr>
          <p:nvPr>
            <p:ph type="body" idx="1"/>
          </p:nvPr>
        </p:nvSpPr>
        <p:spPr>
          <a:xfrm>
            <a:off x="274320" y="1600200"/>
            <a:ext cx="4114800" cy="640080"/>
          </a:xfrm>
        </p:spPr>
        <p:txBody>
          <a:bodyPr lIns="0" tIns="0" rIns="0" bIns="0" anchor="t">
            <a:sp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00200"/>
            <a:ext cx="4114800" cy="640080"/>
          </a:xfrm>
        </p:spPr>
        <p:txBody>
          <a:bodyPr lIns="0" tIns="0" rIns="0" bIns="0" anchor="t">
            <a:sp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3287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225296"/>
            <a:ext cx="9144000" cy="56327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4" name="Picture Placeholder 2"/>
          <p:cNvSpPr>
            <a:spLocks noGrp="1"/>
          </p:cNvSpPr>
          <p:nvPr>
            <p:ph type="pic" idx="1"/>
          </p:nvPr>
        </p:nvSpPr>
        <p:spPr>
          <a:xfrm>
            <a:off x="274320" y="1600200"/>
            <a:ext cx="8595360" cy="3657600"/>
          </a:xfrm>
        </p:spPr>
        <p:txBody>
          <a:bodyPr lIns="0" tIns="0" rIns="0" bIns="0" anchor="ctr">
            <a:spAutoFit/>
          </a:bodyPr>
          <a:lstStyle>
            <a:lvl1pPr marL="0" indent="0" algn="ctr">
              <a:buNone/>
              <a:defRPr sz="1800" i="1">
                <a:latin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25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" y="5486400"/>
            <a:ext cx="8595360" cy="685800"/>
          </a:xfrm>
        </p:spPr>
        <p:txBody>
          <a:bodyPr lIns="0" tIns="0" rIns="0" bIns="0">
            <a:spAutoFit/>
          </a:bodyPr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69625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1225296"/>
            <a:ext cx="9144000" cy="56327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473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Color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2743200" y="6356350"/>
            <a:ext cx="3657600" cy="365125"/>
          </a:xfrm>
        </p:spPr>
        <p:txBody>
          <a:bodyPr lIns="0" tIns="0" rIns="0" bIns="0"/>
          <a:lstStyle>
            <a:lvl1pPr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274320" y="1600200"/>
            <a:ext cx="859536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solidFill>
                  <a:srgbClr val="FFFFFF"/>
                </a:solidFill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solidFill>
                  <a:srgbClr val="FFFFFF"/>
                </a:solidFill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49376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Color Background + 2-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 lIns="0" tIns="0" rIns="0" bIns="0"/>
          <a:lstStyle>
            <a:lvl1pPr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13"/>
          </p:nvPr>
        </p:nvSpPr>
        <p:spPr>
          <a:xfrm>
            <a:off x="274320" y="1600200"/>
            <a:ext cx="411480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solidFill>
                  <a:srgbClr val="FFFFFF"/>
                </a:solidFill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solidFill>
                  <a:srgbClr val="FFFFFF"/>
                </a:solidFill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Content Placeholder 2"/>
          <p:cNvSpPr>
            <a:spLocks noGrp="1"/>
          </p:cNvSpPr>
          <p:nvPr>
            <p:ph idx="14"/>
          </p:nvPr>
        </p:nvSpPr>
        <p:spPr>
          <a:xfrm>
            <a:off x="4754880" y="1600200"/>
            <a:ext cx="411480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solidFill>
                  <a:srgbClr val="FFFFFF"/>
                </a:solidFill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solidFill>
                  <a:srgbClr val="FFFFFF"/>
                </a:solidFill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39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1225296"/>
            <a:ext cx="9144000" cy="56327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07276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274320" y="1600200"/>
            <a:ext cx="859536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99570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Color Background + 2-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 lIns="0" tIns="0" rIns="0" bIns="0"/>
          <a:lstStyle>
            <a:lvl1pPr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2" name="Text Placeholder 2"/>
          <p:cNvSpPr>
            <a:spLocks noGrp="1"/>
          </p:cNvSpPr>
          <p:nvPr>
            <p:ph type="body" idx="1"/>
          </p:nvPr>
        </p:nvSpPr>
        <p:spPr>
          <a:xfrm>
            <a:off x="274320" y="1600200"/>
            <a:ext cx="4114800" cy="640080"/>
          </a:xfrm>
        </p:spPr>
        <p:txBody>
          <a:bodyPr lIns="0" tIns="0" rIns="0" bIns="0" anchor="t">
            <a:spAutoFit/>
          </a:bodyPr>
          <a:lstStyle>
            <a:lvl1pPr marL="0" indent="0">
              <a:buNone/>
              <a:defRPr sz="2000" b="1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00200"/>
            <a:ext cx="4114800" cy="640080"/>
          </a:xfrm>
        </p:spPr>
        <p:txBody>
          <a:bodyPr lIns="0" tIns="0" rIns="0" bIns="0" anchor="t">
            <a:spAutoFit/>
          </a:bodyPr>
          <a:lstStyle>
            <a:lvl1pPr marL="0" indent="0">
              <a:buNone/>
              <a:defRPr sz="2000" b="1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4" name="Content Placeholder 2"/>
          <p:cNvSpPr>
            <a:spLocks noGrp="1"/>
          </p:cNvSpPr>
          <p:nvPr>
            <p:ph idx="13"/>
          </p:nvPr>
        </p:nvSpPr>
        <p:spPr>
          <a:xfrm>
            <a:off x="274320" y="2286000"/>
            <a:ext cx="4114800" cy="38862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solidFill>
                  <a:srgbClr val="FFFFFF"/>
                </a:solidFill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solidFill>
                  <a:srgbClr val="FFFFFF"/>
                </a:solidFill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2"/>
          <p:cNvSpPr>
            <a:spLocks noGrp="1"/>
          </p:cNvSpPr>
          <p:nvPr>
            <p:ph idx="14"/>
          </p:nvPr>
        </p:nvSpPr>
        <p:spPr>
          <a:xfrm>
            <a:off x="4754880" y="2286000"/>
            <a:ext cx="4114800" cy="38862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solidFill>
                  <a:srgbClr val="FFFFFF"/>
                </a:solidFill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solidFill>
                  <a:srgbClr val="FFFFFF"/>
                </a:solidFill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39446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Color Background +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 lIns="0" tIns="0" rIns="0" bIns="0"/>
          <a:lstStyle>
            <a:lvl1pPr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"/>
          </p:nvPr>
        </p:nvSpPr>
        <p:spPr>
          <a:xfrm>
            <a:off x="274320" y="1600200"/>
            <a:ext cx="8595360" cy="3657600"/>
          </a:xfrm>
        </p:spPr>
        <p:txBody>
          <a:bodyPr lIns="0" tIns="0" rIns="0" bIns="0" anchor="ctr">
            <a:spAutoFit/>
          </a:bodyPr>
          <a:lstStyle>
            <a:lvl1pPr marL="0" indent="0" algn="ctr">
              <a:buNone/>
              <a:defRPr sz="1800" i="1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" y="5486400"/>
            <a:ext cx="8595360" cy="685800"/>
          </a:xfrm>
        </p:spPr>
        <p:txBody>
          <a:bodyPr lIns="0" tIns="0" rIns="0" bIns="0">
            <a:spAutoFit/>
          </a:bodyPr>
          <a:lstStyle>
            <a:lvl1pPr marL="0" indent="0">
              <a:buNone/>
              <a:defRPr sz="140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00552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Color Background +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 lIns="0" tIns="0" rIns="0" bIns="0"/>
          <a:lstStyle>
            <a:lvl1pPr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4007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07276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0" y="2514600"/>
            <a:ext cx="9144000" cy="1828800"/>
          </a:xfrm>
          <a:prstGeom prst="rect">
            <a:avLst/>
          </a:prstGeom>
          <a:noFill/>
          <a:ln w="25400">
            <a:noFill/>
          </a:ln>
          <a:effectLst/>
        </p:spPr>
        <p:txBody>
          <a:bodyPr lIns="274320" tIns="274320" rIns="274320" bIns="274320" anchor="ctr">
            <a:noAutofit/>
          </a:bodyPr>
          <a:lstStyle>
            <a:lvl1pPr algn="l">
              <a:defRPr sz="4400" b="1"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74320" y="4800600"/>
            <a:ext cx="8595360" cy="457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None/>
              <a:defRPr cap="all" baseline="0">
                <a:solidFill>
                  <a:srgbClr val="70727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Presenter </a:t>
            </a:r>
            <a:r>
              <a:rPr lang="en-US" dirty="0" err="1" smtClean="0"/>
              <a:t>Name(S</a:t>
            </a:r>
            <a:r>
              <a:rPr lang="en-US" dirty="0" smtClean="0"/>
              <a:t>)</a:t>
            </a:r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74320" y="5257800"/>
            <a:ext cx="8595360" cy="2743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add presenter organization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274320" y="5540477"/>
            <a:ext cx="8595360" cy="2743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add presentation event or location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4320" y="6400800"/>
            <a:ext cx="825500" cy="228600"/>
          </a:xfrm>
          <a:prstGeom prst="rect">
            <a:avLst/>
          </a:prstGeom>
        </p:spPr>
      </p:pic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0178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07276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274320" y="1600200"/>
            <a:ext cx="859536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46425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-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2"/>
          <p:cNvSpPr>
            <a:spLocks noGrp="1"/>
          </p:cNvSpPr>
          <p:nvPr>
            <p:ph sz="half" idx="1"/>
          </p:nvPr>
        </p:nvSpPr>
        <p:spPr>
          <a:xfrm>
            <a:off x="274320" y="1600200"/>
            <a:ext cx="411480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1" name="Content Placeholder 2"/>
          <p:cNvSpPr>
            <a:spLocks noGrp="1"/>
          </p:cNvSpPr>
          <p:nvPr>
            <p:ph sz="half" idx="13"/>
          </p:nvPr>
        </p:nvSpPr>
        <p:spPr>
          <a:xfrm>
            <a:off x="4754880" y="1600200"/>
            <a:ext cx="411480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386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-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Content Placeholder 2"/>
          <p:cNvSpPr>
            <a:spLocks noGrp="1"/>
          </p:cNvSpPr>
          <p:nvPr>
            <p:ph sz="half" idx="13"/>
          </p:nvPr>
        </p:nvSpPr>
        <p:spPr>
          <a:xfrm>
            <a:off x="274320" y="2286000"/>
            <a:ext cx="4114800" cy="38862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0" name="Content Placeholder 2"/>
          <p:cNvSpPr>
            <a:spLocks noGrp="1"/>
          </p:cNvSpPr>
          <p:nvPr>
            <p:ph sz="half" idx="14"/>
          </p:nvPr>
        </p:nvSpPr>
        <p:spPr>
          <a:xfrm>
            <a:off x="4754880" y="2286000"/>
            <a:ext cx="4114800" cy="38862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idx="1"/>
          </p:nvPr>
        </p:nvSpPr>
        <p:spPr>
          <a:xfrm>
            <a:off x="274320" y="1600200"/>
            <a:ext cx="4114800" cy="640080"/>
          </a:xfrm>
        </p:spPr>
        <p:txBody>
          <a:bodyPr lIns="0" tIns="0" rIns="0" bIns="0" anchor="t">
            <a:sp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00200"/>
            <a:ext cx="4114800" cy="640080"/>
          </a:xfrm>
        </p:spPr>
        <p:txBody>
          <a:bodyPr lIns="0" tIns="0" rIns="0" bIns="0" anchor="t">
            <a:sp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4238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2"/>
          <p:cNvSpPr>
            <a:spLocks noGrp="1"/>
          </p:cNvSpPr>
          <p:nvPr>
            <p:ph type="pic" idx="1"/>
          </p:nvPr>
        </p:nvSpPr>
        <p:spPr>
          <a:xfrm>
            <a:off x="274320" y="1600200"/>
            <a:ext cx="8595360" cy="3657600"/>
          </a:xfrm>
        </p:spPr>
        <p:txBody>
          <a:bodyPr lIns="0" tIns="0" rIns="0" bIns="0" anchor="ctr">
            <a:spAutoFit/>
          </a:bodyPr>
          <a:lstStyle>
            <a:lvl1pPr marL="0" indent="0" algn="ctr">
              <a:buNone/>
              <a:defRPr sz="1800" i="1">
                <a:latin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" y="5486400"/>
            <a:ext cx="8595360" cy="685800"/>
          </a:xfrm>
        </p:spPr>
        <p:txBody>
          <a:bodyPr lIns="0" tIns="0" rIns="0" bIns="0">
            <a:spAutoFit/>
          </a:bodyPr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6413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5076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-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225296"/>
            <a:ext cx="9144000" cy="56327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2"/>
          <p:cNvSpPr>
            <a:spLocks noGrp="1"/>
          </p:cNvSpPr>
          <p:nvPr>
            <p:ph sz="half" idx="1"/>
          </p:nvPr>
        </p:nvSpPr>
        <p:spPr>
          <a:xfrm>
            <a:off x="274320" y="1600200"/>
            <a:ext cx="411480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Content Placeholder 2"/>
          <p:cNvSpPr>
            <a:spLocks noGrp="1"/>
          </p:cNvSpPr>
          <p:nvPr>
            <p:ph sz="half" idx="13"/>
          </p:nvPr>
        </p:nvSpPr>
        <p:spPr>
          <a:xfrm>
            <a:off x="4754880" y="1600200"/>
            <a:ext cx="411480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35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-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1225296"/>
            <a:ext cx="9144000" cy="56327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8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>
            <a:spLocks noGrp="1"/>
          </p:cNvSpPr>
          <p:nvPr>
            <p:ph sz="half" idx="13"/>
          </p:nvPr>
        </p:nvSpPr>
        <p:spPr>
          <a:xfrm>
            <a:off x="274320" y="2286000"/>
            <a:ext cx="4114800" cy="38862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3" name="Content Placeholder 2"/>
          <p:cNvSpPr>
            <a:spLocks noGrp="1"/>
          </p:cNvSpPr>
          <p:nvPr>
            <p:ph sz="half" idx="14"/>
          </p:nvPr>
        </p:nvSpPr>
        <p:spPr>
          <a:xfrm>
            <a:off x="4754880" y="2286000"/>
            <a:ext cx="4114800" cy="38862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Text Placeholder 2"/>
          <p:cNvSpPr>
            <a:spLocks noGrp="1"/>
          </p:cNvSpPr>
          <p:nvPr>
            <p:ph type="body" idx="1"/>
          </p:nvPr>
        </p:nvSpPr>
        <p:spPr>
          <a:xfrm>
            <a:off x="274320" y="1600200"/>
            <a:ext cx="4114800" cy="640080"/>
          </a:xfrm>
        </p:spPr>
        <p:txBody>
          <a:bodyPr lIns="0" tIns="0" rIns="0" bIns="0" anchor="t">
            <a:sp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00200"/>
            <a:ext cx="4114800" cy="640080"/>
          </a:xfrm>
        </p:spPr>
        <p:txBody>
          <a:bodyPr lIns="0" tIns="0" rIns="0" bIns="0" anchor="t">
            <a:sp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7408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225296"/>
            <a:ext cx="9144000" cy="56327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Picture Placeholder 2"/>
          <p:cNvSpPr>
            <a:spLocks noGrp="1"/>
          </p:cNvSpPr>
          <p:nvPr>
            <p:ph type="pic" idx="1"/>
          </p:nvPr>
        </p:nvSpPr>
        <p:spPr>
          <a:xfrm>
            <a:off x="274320" y="1600200"/>
            <a:ext cx="8595360" cy="3657600"/>
          </a:xfrm>
        </p:spPr>
        <p:txBody>
          <a:bodyPr lIns="0" tIns="0" rIns="0" bIns="0" anchor="ctr">
            <a:spAutoFit/>
          </a:bodyPr>
          <a:lstStyle>
            <a:lvl1pPr marL="0" indent="0" algn="ctr">
              <a:buNone/>
              <a:defRPr sz="1800" i="1">
                <a:latin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" y="5486400"/>
            <a:ext cx="8595360" cy="685800"/>
          </a:xfrm>
        </p:spPr>
        <p:txBody>
          <a:bodyPr lIns="0" tIns="0" rIns="0" bIns="0">
            <a:spAutoFit/>
          </a:bodyPr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1300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1225296"/>
            <a:ext cx="9144000" cy="56327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7945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Color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274320" y="1600200"/>
            <a:ext cx="8595360" cy="4572000"/>
          </a:xfrm>
        </p:spPr>
        <p:txBody>
          <a:bodyPr lIns="0" tIns="0" rIns="0" bIns="0">
            <a:spAutoFit/>
          </a:bodyPr>
          <a:lstStyle>
            <a:lvl1pPr>
              <a:defRPr sz="2000">
                <a:solidFill>
                  <a:srgbClr val="242424"/>
                </a:solidFill>
                <a:latin typeface="Arial"/>
                <a:cs typeface="Arial"/>
              </a:defRPr>
            </a:lvl1pPr>
            <a:lvl2pPr>
              <a:defRPr sz="1800">
                <a:solidFill>
                  <a:srgbClr val="242424"/>
                </a:solidFill>
                <a:latin typeface="Arial"/>
                <a:cs typeface="Arial"/>
              </a:defRPr>
            </a:lvl2pPr>
            <a:lvl3pPr>
              <a:defRPr sz="1600">
                <a:solidFill>
                  <a:srgbClr val="242424"/>
                </a:solidFill>
                <a:latin typeface="Arial"/>
                <a:cs typeface="Arial"/>
              </a:defRPr>
            </a:lvl3pPr>
            <a:lvl4pPr>
              <a:defRPr sz="1400">
                <a:solidFill>
                  <a:srgbClr val="242424"/>
                </a:solidFill>
                <a:latin typeface="Arial"/>
                <a:cs typeface="Arial"/>
              </a:defRPr>
            </a:lvl4pPr>
            <a:lvl5pPr>
              <a:defRPr sz="1400">
                <a:solidFill>
                  <a:srgbClr val="242424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591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Color Background + 2-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"/>
          </p:nvPr>
        </p:nvSpPr>
        <p:spPr>
          <a:xfrm>
            <a:off x="274320" y="1600200"/>
            <a:ext cx="411480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sz="half" idx="13"/>
          </p:nvPr>
        </p:nvSpPr>
        <p:spPr>
          <a:xfrm>
            <a:off x="4754880" y="1600200"/>
            <a:ext cx="411480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710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Color Background + 2-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Content Placeholder 2"/>
          <p:cNvSpPr>
            <a:spLocks noGrp="1"/>
          </p:cNvSpPr>
          <p:nvPr>
            <p:ph sz="half" idx="14"/>
          </p:nvPr>
        </p:nvSpPr>
        <p:spPr>
          <a:xfrm>
            <a:off x="274320" y="2286000"/>
            <a:ext cx="4114800" cy="38862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2" name="Content Placeholder 2"/>
          <p:cNvSpPr>
            <a:spLocks noGrp="1"/>
          </p:cNvSpPr>
          <p:nvPr>
            <p:ph sz="half" idx="15"/>
          </p:nvPr>
        </p:nvSpPr>
        <p:spPr>
          <a:xfrm>
            <a:off x="4754880" y="2286000"/>
            <a:ext cx="4114800" cy="38862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"/>
          </p:nvPr>
        </p:nvSpPr>
        <p:spPr>
          <a:xfrm>
            <a:off x="274320" y="1600200"/>
            <a:ext cx="4114800" cy="640080"/>
          </a:xfrm>
        </p:spPr>
        <p:txBody>
          <a:bodyPr lIns="0" tIns="0" rIns="0" bIns="0" anchor="t">
            <a:sp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00200"/>
            <a:ext cx="4114800" cy="640080"/>
          </a:xfrm>
        </p:spPr>
        <p:txBody>
          <a:bodyPr lIns="0" tIns="0" rIns="0" bIns="0" anchor="t">
            <a:sp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3765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4" Type="http://schemas.openxmlformats.org/officeDocument/2006/relationships/image" Target="../media/image2.emf"/><Relationship Id="rId15" Type="http://schemas.openxmlformats.org/officeDocument/2006/relationships/image" Target="../media/image3.png"/><Relationship Id="rId16" Type="http://schemas.openxmlformats.org/officeDocument/2006/relationships/image" Target="../media/image4.png"/><Relationship Id="rId17" Type="http://schemas.openxmlformats.org/officeDocument/2006/relationships/image" Target="../media/image5.png"/><Relationship Id="rId18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8.jpg"/><Relationship Id="rId14" Type="http://schemas.openxmlformats.org/officeDocument/2006/relationships/image" Target="../media/image9.emf"/><Relationship Id="rId15" Type="http://schemas.openxmlformats.org/officeDocument/2006/relationships/image" Target="../media/image3.png"/><Relationship Id="rId16" Type="http://schemas.openxmlformats.org/officeDocument/2006/relationships/image" Target="../media/image4.png"/><Relationship Id="rId17" Type="http://schemas.openxmlformats.org/officeDocument/2006/relationships/image" Target="../media/image5.png"/><Relationship Id="rId18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theme" Target="../theme/theme3.xml"/><Relationship Id="rId8" Type="http://schemas.openxmlformats.org/officeDocument/2006/relationships/image" Target="../media/image2.emf"/><Relationship Id="rId9" Type="http://schemas.openxmlformats.org/officeDocument/2006/relationships/image" Target="../media/image3.png"/><Relationship Id="rId10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latinum_PowerPoint_Background_08-19-2011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"/>
          </p:nvPr>
        </p:nvSpPr>
        <p:spPr>
          <a:xfrm>
            <a:off x="274320" y="1600200"/>
            <a:ext cx="8595360" cy="4572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324344" y="219456"/>
            <a:ext cx="1600200" cy="812800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3040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4" r:id="rId3"/>
    <p:sldLayoutId id="2147483715" r:id="rId4"/>
    <p:sldLayoutId id="2147483716" r:id="rId5"/>
    <p:sldLayoutId id="2147483717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457200" rtl="0" eaLnBrk="1" latinLnBrk="0" hangingPunct="1">
        <a:spcBef>
          <a:spcPct val="0"/>
        </a:spcBef>
        <a:buNone/>
        <a:defRPr sz="2600" b="1" kern="1200">
          <a:solidFill>
            <a:srgbClr val="CC7022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100000"/>
        <a:buFontTx/>
        <a:buBlip>
          <a:blip r:embed="rId15"/>
        </a:buBlip>
        <a:defRPr sz="2000" kern="1200">
          <a:solidFill>
            <a:schemeClr val="accent2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SzPct val="100000"/>
        <a:buFontTx/>
        <a:buBlip>
          <a:blip r:embed="rId16"/>
        </a:buBlip>
        <a:defRPr sz="1800" kern="1200">
          <a:solidFill>
            <a:schemeClr val="accent2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SzPct val="100000"/>
        <a:buFontTx/>
        <a:buBlip>
          <a:blip r:embed="rId17"/>
        </a:buBlip>
        <a:defRPr sz="1600" kern="1200">
          <a:solidFill>
            <a:schemeClr val="accent2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SzPct val="100000"/>
        <a:buFontTx/>
        <a:buBlip>
          <a:blip r:embed="rId18"/>
        </a:buBlip>
        <a:defRPr sz="1400" kern="1200">
          <a:solidFill>
            <a:schemeClr val="accent2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SzPct val="100000"/>
        <a:buFontTx/>
        <a:buBlip>
          <a:blip r:embed="rId15"/>
        </a:buBlip>
        <a:defRPr sz="1400" kern="1200">
          <a:solidFill>
            <a:schemeClr val="accent2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ilver_PowerPoint_Background_08-19-2011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2" name="Text Placeholder 2"/>
          <p:cNvSpPr>
            <a:spLocks noGrp="1"/>
          </p:cNvSpPr>
          <p:nvPr>
            <p:ph type="body" idx="1"/>
          </p:nvPr>
        </p:nvSpPr>
        <p:spPr>
          <a:xfrm>
            <a:off x="274320" y="1600200"/>
            <a:ext cx="8595360" cy="4572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318623" y="219456"/>
            <a:ext cx="16002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815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40" r:id="rId3"/>
    <p:sldLayoutId id="2147483741" r:id="rId4"/>
    <p:sldLayoutId id="2147483742" r:id="rId5"/>
    <p:sldLayoutId id="2147483743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600" b="1" kern="120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100000"/>
        <a:buFontTx/>
        <a:buBlip>
          <a:blip r:embed="rId15"/>
        </a:buBlip>
        <a:defRPr sz="2000" kern="1200">
          <a:solidFill>
            <a:srgbClr val="242424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SzPct val="100000"/>
        <a:buFontTx/>
        <a:buBlip>
          <a:blip r:embed="rId16"/>
        </a:buBlip>
        <a:defRPr sz="1800" kern="1200">
          <a:solidFill>
            <a:srgbClr val="242424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SzPct val="100000"/>
        <a:buFontTx/>
        <a:buBlip>
          <a:blip r:embed="rId17"/>
        </a:buBlip>
        <a:defRPr sz="1600" kern="1200">
          <a:solidFill>
            <a:srgbClr val="242424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SzPct val="100000"/>
        <a:buFontTx/>
        <a:buBlip>
          <a:blip r:embed="rId18"/>
        </a:buBlip>
        <a:defRPr sz="1400" kern="1200">
          <a:solidFill>
            <a:srgbClr val="242424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SzPct val="100000"/>
        <a:buFontTx/>
        <a:buBlip>
          <a:blip r:embed="rId15"/>
        </a:buBlip>
        <a:defRPr sz="1400" kern="1200">
          <a:solidFill>
            <a:srgbClr val="242424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274320" y="1600200"/>
            <a:ext cx="8595360" cy="4572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24344" y="219456"/>
            <a:ext cx="16002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86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600" b="1" kern="1200">
          <a:solidFill>
            <a:srgbClr val="CC7022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100000"/>
        <a:buFontTx/>
        <a:buBlip>
          <a:blip r:embed="rId9"/>
        </a:buBlip>
        <a:defRPr sz="2000" kern="1200">
          <a:solidFill>
            <a:srgbClr val="242424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SzPct val="100000"/>
        <a:buFontTx/>
        <a:buBlip>
          <a:blip r:embed="rId10"/>
        </a:buBlip>
        <a:defRPr sz="1800" kern="1200">
          <a:solidFill>
            <a:srgbClr val="242424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SzPct val="100000"/>
        <a:buFontTx/>
        <a:buBlip>
          <a:blip r:embed="rId11"/>
        </a:buBlip>
        <a:defRPr sz="1600" kern="1200">
          <a:solidFill>
            <a:srgbClr val="242424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SzPct val="100000"/>
        <a:buFontTx/>
        <a:buBlip>
          <a:blip r:embed="rId12"/>
        </a:buBlip>
        <a:defRPr sz="1400" kern="1200">
          <a:solidFill>
            <a:srgbClr val="242424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SzPct val="100000"/>
        <a:buFontTx/>
        <a:buBlip>
          <a:blip r:embed="rId9"/>
        </a:buBlip>
        <a:defRPr sz="1400" kern="1200">
          <a:solidFill>
            <a:srgbClr val="242424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4.emf"/><Relationship Id="rId3" Type="http://schemas.openxmlformats.org/officeDocument/2006/relationships/image" Target="../media/image25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7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hyperlink" Target="https://agenda.linearcollider.org/category/219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8.emf"/><Relationship Id="rId3" Type="http://schemas.openxmlformats.org/officeDocument/2006/relationships/image" Target="../media/image19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hyperlink" Target="https://arxiv.org/abs/1609.07816" TargetMode="External"/><Relationship Id="rId3" Type="http://schemas.openxmlformats.org/officeDocument/2006/relationships/image" Target="../media/image20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1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State of the optimization group address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/>
          <a:lstStyle/>
          <a:p>
            <a:fld id="{992D6C1E-151F-9E4C-8B40-3562138882DE}" type="datetime4">
              <a:rPr lang="en-US" smtClean="0"/>
              <a:t>December 7, 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14" name="Subtitle 1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 </a:t>
            </a:r>
            <a:r>
              <a:rPr lang="en-US" dirty="0" err="1" smtClean="0"/>
              <a:t>strube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111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Muon</a:t>
            </a:r>
            <a:r>
              <a:rPr lang="en-US" dirty="0" smtClean="0"/>
              <a:t> spoiler studies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74320" y="1600200"/>
            <a:ext cx="2253029" cy="4001095"/>
          </a:xfrm>
        </p:spPr>
        <p:txBody>
          <a:bodyPr/>
          <a:lstStyle/>
          <a:p>
            <a:r>
              <a:rPr lang="en-US" dirty="0" smtClean="0"/>
              <a:t>Study of the region upstream of the detector</a:t>
            </a:r>
          </a:p>
          <a:p>
            <a:endParaRPr lang="en-US" dirty="0"/>
          </a:p>
          <a:p>
            <a:r>
              <a:rPr lang="en-US" dirty="0" err="1" smtClean="0"/>
              <a:t>Muons</a:t>
            </a:r>
            <a:r>
              <a:rPr lang="en-US" dirty="0" smtClean="0"/>
              <a:t> produced in the BDS reach the detector</a:t>
            </a:r>
          </a:p>
          <a:p>
            <a:endParaRPr lang="en-US" dirty="0"/>
          </a:p>
          <a:p>
            <a:r>
              <a:rPr lang="en-US" dirty="0" smtClean="0"/>
              <a:t>More details after the break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6904" y="3920645"/>
            <a:ext cx="4814516" cy="234513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8192" y="1474154"/>
            <a:ext cx="5496853" cy="236132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567867" y="3424991"/>
            <a:ext cx="2925054" cy="41048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274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updates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74320" y="1600200"/>
            <a:ext cx="8595360" cy="3520965"/>
          </a:xfrm>
        </p:spPr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idloi3 had many </a:t>
            </a:r>
            <a:br>
              <a:rPr lang="en-US" dirty="0" smtClean="0"/>
            </a:br>
            <a:r>
              <a:rPr lang="en-US" dirty="0" smtClean="0"/>
              <a:t>differences with the</a:t>
            </a:r>
            <a:br>
              <a:rPr lang="en-US" dirty="0" smtClean="0"/>
            </a:br>
            <a:r>
              <a:rPr lang="en-US" dirty="0" smtClean="0"/>
              <a:t>engineering drawing</a:t>
            </a:r>
          </a:p>
          <a:p>
            <a:endParaRPr lang="en-US" dirty="0"/>
          </a:p>
          <a:p>
            <a:r>
              <a:rPr lang="en-US" dirty="0" smtClean="0"/>
              <a:t>First round of fixes</a:t>
            </a:r>
            <a:br>
              <a:rPr lang="en-US" dirty="0" smtClean="0"/>
            </a:br>
            <a:r>
              <a:rPr lang="en-US" dirty="0" smtClean="0"/>
              <a:t>by UCSC</a:t>
            </a:r>
          </a:p>
          <a:p>
            <a:pPr lvl="1"/>
            <a:r>
              <a:rPr lang="en-US" dirty="0" err="1" smtClean="0"/>
              <a:t>Beamcal</a:t>
            </a:r>
            <a:r>
              <a:rPr lang="en-US" dirty="0" smtClean="0"/>
              <a:t> to the out</a:t>
            </a:r>
            <a:br>
              <a:rPr lang="en-US" dirty="0" smtClean="0"/>
            </a:br>
            <a:r>
              <a:rPr lang="en-US" dirty="0" smtClean="0"/>
              <a:t>going beam pipe</a:t>
            </a:r>
          </a:p>
          <a:p>
            <a:pPr lvl="1"/>
            <a:r>
              <a:rPr lang="en-US" dirty="0" smtClean="0"/>
              <a:t>Updates to L*</a:t>
            </a:r>
          </a:p>
          <a:p>
            <a:pPr lvl="1"/>
            <a:r>
              <a:rPr lang="en-US" dirty="0" smtClean="0"/>
              <a:t>Updates to other parameters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2531" y="1282768"/>
            <a:ext cx="3821251" cy="4844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463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Simulation model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74320" y="1600200"/>
            <a:ext cx="8595360" cy="4364272"/>
          </a:xfrm>
        </p:spPr>
        <p:txBody>
          <a:bodyPr/>
          <a:lstStyle/>
          <a:p>
            <a:r>
              <a:rPr lang="en-US" dirty="0" smtClean="0"/>
              <a:t>Decided to move to new infrastructure due to lack of support for LOI/DBD code</a:t>
            </a:r>
          </a:p>
          <a:p>
            <a:r>
              <a:rPr lang="en-US" dirty="0" smtClean="0"/>
              <a:t>Led by Glasgow</a:t>
            </a:r>
          </a:p>
          <a:p>
            <a:r>
              <a:rPr lang="en-US" dirty="0" err="1" smtClean="0"/>
              <a:t>Sim</a:t>
            </a:r>
            <a:r>
              <a:rPr lang="en-US" dirty="0" smtClean="0"/>
              <a:t>/</a:t>
            </a:r>
            <a:r>
              <a:rPr lang="en-US" dirty="0" err="1" smtClean="0"/>
              <a:t>Reco</a:t>
            </a:r>
            <a:r>
              <a:rPr lang="en-US" dirty="0" smtClean="0"/>
              <a:t> software: </a:t>
            </a:r>
          </a:p>
          <a:p>
            <a:pPr lvl="1"/>
            <a:r>
              <a:rPr lang="en-US" dirty="0" smtClean="0"/>
              <a:t>Require SL6 and /</a:t>
            </a:r>
            <a:r>
              <a:rPr lang="en-US" dirty="0" err="1" smtClean="0"/>
              <a:t>cvmfs</a:t>
            </a:r>
            <a:r>
              <a:rPr lang="en-US" dirty="0" smtClean="0"/>
              <a:t> instead – talk to your admin</a:t>
            </a:r>
          </a:p>
          <a:p>
            <a:pPr lvl="1"/>
            <a:r>
              <a:rPr lang="en-US" dirty="0" smtClean="0"/>
              <a:t>DD4HEP readiness remains a sore point</a:t>
            </a:r>
          </a:p>
          <a:p>
            <a:pPr lvl="1"/>
            <a:r>
              <a:rPr lang="en-US" dirty="0" smtClean="0"/>
              <a:t>Hopefully, </a:t>
            </a:r>
            <a:r>
              <a:rPr lang="en-US" dirty="0" err="1" smtClean="0"/>
              <a:t>SiD</a:t>
            </a:r>
            <a:r>
              <a:rPr lang="en-US" dirty="0" smtClean="0"/>
              <a:t> will be in a position to contribute back</a:t>
            </a:r>
          </a:p>
          <a:p>
            <a:r>
              <a:rPr lang="en-US" dirty="0" smtClean="0"/>
              <a:t>Goal: complete SiD2016 by Santander, production version by LCWS</a:t>
            </a:r>
          </a:p>
          <a:p>
            <a:pPr lvl="1"/>
            <a:r>
              <a:rPr lang="en-US" dirty="0" smtClean="0"/>
              <a:t>Slipped by ~6 months</a:t>
            </a:r>
          </a:p>
          <a:p>
            <a:pPr lvl="1"/>
            <a:r>
              <a:rPr lang="en-US" dirty="0" smtClean="0"/>
              <a:t>However, the team working on this is growing, lots of support from students at UTA and Oregon for the HCAL and ECAL, respectively</a:t>
            </a:r>
          </a:p>
          <a:p>
            <a:pPr lvl="1"/>
            <a:r>
              <a:rPr lang="en-US" dirty="0" smtClean="0"/>
              <a:t>Going to </a:t>
            </a:r>
            <a:r>
              <a:rPr lang="en-US" dirty="0" err="1" smtClean="0"/>
              <a:t>AHCal</a:t>
            </a:r>
            <a:r>
              <a:rPr lang="en-US" dirty="0" smtClean="0"/>
              <a:t> allows UTA to tap into CALICE fundus of knowledge</a:t>
            </a:r>
          </a:p>
          <a:p>
            <a:r>
              <a:rPr lang="en-US" dirty="0" smtClean="0"/>
              <a:t>Status: pretty complete, except the </a:t>
            </a:r>
            <a:r>
              <a:rPr lang="en-US" dirty="0" err="1" smtClean="0"/>
              <a:t>Muon</a:t>
            </a:r>
            <a:r>
              <a:rPr lang="en-US" dirty="0" smtClean="0"/>
              <a:t> geometry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251877" y="1423873"/>
            <a:ext cx="8695059" cy="4553827"/>
            <a:chOff x="251877" y="1423873"/>
            <a:chExt cx="8695059" cy="4553827"/>
          </a:xfrm>
        </p:grpSpPr>
        <p:grpSp>
          <p:nvGrpSpPr>
            <p:cNvPr id="10" name="Group 9"/>
            <p:cNvGrpSpPr/>
            <p:nvPr/>
          </p:nvGrpSpPr>
          <p:grpSpPr>
            <a:xfrm>
              <a:off x="251877" y="1423873"/>
              <a:ext cx="8695059" cy="4553827"/>
              <a:chOff x="251877" y="1423873"/>
              <a:chExt cx="8695059" cy="4553827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51877" y="1423873"/>
                <a:ext cx="8695059" cy="4553827"/>
              </a:xfrm>
              <a:prstGeom prst="rect">
                <a:avLst/>
              </a:prstGeom>
            </p:spPr>
          </p:pic>
          <p:sp>
            <p:nvSpPr>
              <p:cNvPr id="9" name="Rectangle 8"/>
              <p:cNvSpPr/>
              <p:nvPr/>
            </p:nvSpPr>
            <p:spPr>
              <a:xfrm>
                <a:off x="6850784" y="5246522"/>
                <a:ext cx="2078328" cy="718350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" name="Rectangle 10"/>
            <p:cNvSpPr/>
            <p:nvPr/>
          </p:nvSpPr>
          <p:spPr>
            <a:xfrm>
              <a:off x="7902777" y="4733415"/>
              <a:ext cx="1026334" cy="33352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83202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of the infrastructure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74320" y="1600200"/>
            <a:ext cx="8595360" cy="4789004"/>
          </a:xfrm>
        </p:spPr>
        <p:txBody>
          <a:bodyPr/>
          <a:lstStyle/>
          <a:p>
            <a:r>
              <a:rPr lang="en-US" dirty="0" smtClean="0"/>
              <a:t>Communication: </a:t>
            </a:r>
            <a:r>
              <a:rPr lang="en-US" dirty="0" err="1" smtClean="0"/>
              <a:t>silicondetector.slack.com</a:t>
            </a:r>
            <a:endParaRPr lang="en-US" dirty="0" smtClean="0"/>
          </a:p>
          <a:p>
            <a:r>
              <a:rPr lang="en-US" dirty="0" smtClean="0"/>
              <a:t>Code: </a:t>
            </a:r>
            <a:r>
              <a:rPr lang="en-US" dirty="0" err="1" smtClean="0"/>
              <a:t>github.com</a:t>
            </a:r>
            <a:r>
              <a:rPr lang="en-US" dirty="0"/>
              <a:t>/</a:t>
            </a:r>
            <a:r>
              <a:rPr lang="en-US" dirty="0" err="1"/>
              <a:t>silicondetector</a:t>
            </a:r>
            <a:endParaRPr lang="en-US" dirty="0" smtClean="0"/>
          </a:p>
          <a:p>
            <a:r>
              <a:rPr lang="en-US" dirty="0" smtClean="0"/>
              <a:t>Bug tracker: </a:t>
            </a:r>
            <a:r>
              <a:rPr lang="en-US" dirty="0" err="1" smtClean="0"/>
              <a:t>github.com</a:t>
            </a:r>
            <a:r>
              <a:rPr lang="en-US" dirty="0"/>
              <a:t>/</a:t>
            </a:r>
            <a:r>
              <a:rPr lang="en-US" dirty="0" err="1"/>
              <a:t>silicondetector</a:t>
            </a:r>
            <a:endParaRPr lang="en-US" dirty="0" smtClean="0"/>
          </a:p>
          <a:p>
            <a:r>
              <a:rPr lang="en-US" dirty="0" smtClean="0"/>
              <a:t>Online Agenda: </a:t>
            </a:r>
            <a:r>
              <a:rPr lang="en-US" dirty="0">
                <a:hlinkClick r:id="rId2"/>
              </a:rPr>
              <a:t>https://agenda.linearcollider.org/category/219/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Software: /</a:t>
            </a:r>
            <a:r>
              <a:rPr lang="en-US" dirty="0" err="1" smtClean="0"/>
              <a:t>cvmfs</a:t>
            </a:r>
            <a:r>
              <a:rPr lang="en-US" dirty="0" smtClean="0"/>
              <a:t>/</a:t>
            </a:r>
            <a:r>
              <a:rPr lang="en-US" dirty="0" err="1" smtClean="0"/>
              <a:t>ilc.desy.de</a:t>
            </a:r>
            <a:r>
              <a:rPr lang="en-US" dirty="0" smtClean="0"/>
              <a:t>/</a:t>
            </a:r>
            <a:r>
              <a:rPr lang="en-US" dirty="0" err="1" smtClean="0"/>
              <a:t>sw</a:t>
            </a:r>
            <a:r>
              <a:rPr lang="en-US" dirty="0" smtClean="0"/>
              <a:t>/</a:t>
            </a:r>
            <a:r>
              <a:rPr lang="en-US" dirty="0" err="1" smtClean="0"/>
              <a:t>ilcsoft</a:t>
            </a:r>
            <a:endParaRPr lang="en-US" dirty="0" smtClean="0"/>
          </a:p>
          <a:p>
            <a:r>
              <a:rPr lang="en-US" dirty="0" smtClean="0"/>
              <a:t>Documentation: </a:t>
            </a:r>
            <a:r>
              <a:rPr lang="en-US" dirty="0" err="1" smtClean="0"/>
              <a:t>confluence.slac.stanford.edu</a:t>
            </a:r>
            <a:r>
              <a:rPr lang="en-US" dirty="0" smtClean="0"/>
              <a:t> </a:t>
            </a:r>
            <a:r>
              <a:rPr lang="en-US" b="1" dirty="0" smtClean="0"/>
              <a:t>and </a:t>
            </a:r>
            <a:r>
              <a:rPr lang="en-US" dirty="0" err="1" smtClean="0"/>
              <a:t>wikis.bris.ac.uk</a:t>
            </a:r>
            <a:r>
              <a:rPr lang="en-US" dirty="0" smtClean="0"/>
              <a:t> </a:t>
            </a:r>
            <a:r>
              <a:rPr lang="en-US" b="1" dirty="0" smtClean="0"/>
              <a:t>and </a:t>
            </a:r>
            <a:r>
              <a:rPr lang="en-US" dirty="0" err="1" smtClean="0"/>
              <a:t>twiki.glasgow.ac.uk</a:t>
            </a:r>
            <a:endParaRPr lang="en-US" b="1" dirty="0" smtClean="0"/>
          </a:p>
          <a:p>
            <a:pPr lvl="1"/>
            <a:r>
              <a:rPr lang="en-US" dirty="0" smtClean="0"/>
              <a:t>Situation at SLAC </a:t>
            </a:r>
            <a:r>
              <a:rPr lang="en-US" dirty="0" err="1" smtClean="0"/>
              <a:t>wrt</a:t>
            </a:r>
            <a:r>
              <a:rPr lang="en-US" dirty="0" smtClean="0"/>
              <a:t> accounts improved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ituation at Bristol slightly worse</a:t>
            </a:r>
          </a:p>
          <a:p>
            <a:pPr lvl="1"/>
            <a:r>
              <a:rPr lang="en-US" dirty="0" smtClean="0"/>
              <a:t>Glasgow </a:t>
            </a:r>
            <a:r>
              <a:rPr lang="en-US" dirty="0" err="1" smtClean="0"/>
              <a:t>Twiki</a:t>
            </a:r>
            <a:r>
              <a:rPr lang="en-US" dirty="0" smtClean="0"/>
              <a:t> only maintained by Glasgow group</a:t>
            </a:r>
          </a:p>
          <a:p>
            <a:pPr lvl="1"/>
            <a:r>
              <a:rPr lang="en-US" dirty="0" smtClean="0"/>
              <a:t>DESY?</a:t>
            </a:r>
          </a:p>
          <a:p>
            <a:pPr lvl="1"/>
            <a:r>
              <a:rPr lang="en-US" dirty="0" smtClean="0"/>
              <a:t>Attempts to resolve this split at the PNNL workshop have not been successful</a:t>
            </a:r>
          </a:p>
          <a:p>
            <a:pPr lvl="1"/>
            <a:r>
              <a:rPr lang="en-US" dirty="0" smtClean="0"/>
              <a:t>This needs an executive decision – preferably from the spokespeople</a:t>
            </a:r>
          </a:p>
          <a:p>
            <a:pPr lvl="1"/>
            <a:r>
              <a:rPr lang="en-US" dirty="0" smtClean="0"/>
              <a:t>This is holding up progress now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550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of the Collaboration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74320" y="1600200"/>
            <a:ext cx="8595360" cy="2388346"/>
          </a:xfrm>
        </p:spPr>
        <p:txBody>
          <a:bodyPr/>
          <a:lstStyle/>
          <a:p>
            <a:r>
              <a:rPr lang="en-US" dirty="0" smtClean="0"/>
              <a:t>Good support through the SLAC meeting in June</a:t>
            </a:r>
          </a:p>
          <a:p>
            <a:pPr lvl="1"/>
            <a:r>
              <a:rPr lang="en-US" dirty="0" smtClean="0"/>
              <a:t>Most systems covered by more than one person</a:t>
            </a:r>
          </a:p>
          <a:p>
            <a:r>
              <a:rPr lang="en-US" dirty="0" smtClean="0"/>
              <a:t>Several students move on to new projects before the summer</a:t>
            </a:r>
          </a:p>
          <a:p>
            <a:pPr lvl="1"/>
            <a:r>
              <a:rPr lang="en-US" dirty="0" smtClean="0"/>
              <a:t>Key staff remains, but continuity is a concern</a:t>
            </a:r>
          </a:p>
          <a:p>
            <a:r>
              <a:rPr lang="en-US" dirty="0" smtClean="0"/>
              <a:t>New students / postdocs now would join a solid team effort and could become productive fairly quickly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630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74320" y="1600200"/>
            <a:ext cx="8595360" cy="4013407"/>
          </a:xfrm>
        </p:spPr>
        <p:txBody>
          <a:bodyPr/>
          <a:lstStyle/>
          <a:p>
            <a:r>
              <a:rPr lang="en-US" dirty="0" smtClean="0"/>
              <a:t>Currently, we have found no reason for a directed change</a:t>
            </a:r>
          </a:p>
          <a:p>
            <a:r>
              <a:rPr lang="en-US" dirty="0" smtClean="0"/>
              <a:t>All studies are aimed at understanding the baseline better, rather than evaluating a design change</a:t>
            </a:r>
          </a:p>
          <a:p>
            <a:pPr lvl="1"/>
            <a:r>
              <a:rPr lang="en-US" dirty="0" err="1" smtClean="0"/>
              <a:t>AHCal</a:t>
            </a:r>
            <a:r>
              <a:rPr lang="en-US" dirty="0" smtClean="0"/>
              <a:t> only exception, with Scintillator model now nearing completion</a:t>
            </a:r>
          </a:p>
          <a:p>
            <a:pPr lvl="2"/>
            <a:r>
              <a:rPr lang="en-US" dirty="0" smtClean="0"/>
              <a:t>Now moving to calibration</a:t>
            </a:r>
          </a:p>
          <a:p>
            <a:pPr lvl="1"/>
            <a:r>
              <a:rPr lang="en-US" dirty="0" smtClean="0"/>
              <a:t>ECAL shower separation</a:t>
            </a:r>
          </a:p>
          <a:p>
            <a:pPr lvl="1"/>
            <a:r>
              <a:rPr lang="en-US" dirty="0" smtClean="0"/>
              <a:t>Vertex performance w/ different layers</a:t>
            </a:r>
          </a:p>
          <a:p>
            <a:pPr lvl="1"/>
            <a:r>
              <a:rPr lang="en-US" dirty="0" smtClean="0"/>
              <a:t>Tracking performance (MAPS)</a:t>
            </a:r>
          </a:p>
          <a:p>
            <a:r>
              <a:rPr lang="en-US" dirty="0" smtClean="0"/>
              <a:t>Starting to think about physics studies</a:t>
            </a:r>
          </a:p>
          <a:p>
            <a:pPr lvl="1"/>
            <a:r>
              <a:rPr lang="en-US" dirty="0" smtClean="0"/>
              <a:t>H → tau tau</a:t>
            </a:r>
          </a:p>
          <a:p>
            <a:pPr lvl="1"/>
            <a:r>
              <a:rPr lang="en-US" dirty="0" smtClean="0"/>
              <a:t>Glasgow and DESY are looking at ideas</a:t>
            </a:r>
          </a:p>
          <a:p>
            <a:r>
              <a:rPr lang="en-US" dirty="0" smtClean="0"/>
              <a:t>New contributions and ideas welcome</a:t>
            </a:r>
          </a:p>
        </p:txBody>
      </p:sp>
    </p:spTree>
    <p:extLst>
      <p:ext uri="{BB962C8B-B14F-4D97-AF65-F5344CB8AC3E}">
        <p14:creationId xmlns:p14="http://schemas.microsoft.com/office/powerpoint/2010/main" val="896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74320" y="1600200"/>
            <a:ext cx="8595360" cy="4161140"/>
          </a:xfrm>
        </p:spPr>
        <p:txBody>
          <a:bodyPr/>
          <a:lstStyle/>
          <a:p>
            <a:r>
              <a:rPr lang="en-US" dirty="0" smtClean="0"/>
              <a:t>Very busy year comes to a close</a:t>
            </a:r>
          </a:p>
          <a:p>
            <a:r>
              <a:rPr lang="en-US" dirty="0" smtClean="0"/>
              <a:t>Multiple studies were wrapped up</a:t>
            </a:r>
          </a:p>
          <a:p>
            <a:pPr lvl="1"/>
            <a:r>
              <a:rPr lang="en-US" dirty="0" err="1" smtClean="0"/>
              <a:t>SiD</a:t>
            </a:r>
            <a:r>
              <a:rPr lang="en-US" dirty="0" smtClean="0"/>
              <a:t>-only detector note was put on </a:t>
            </a:r>
            <a:r>
              <a:rPr lang="en-US" dirty="0" err="1" smtClean="0"/>
              <a:t>arXiv</a:t>
            </a:r>
            <a:endParaRPr lang="en-US" dirty="0" smtClean="0"/>
          </a:p>
          <a:p>
            <a:r>
              <a:rPr lang="en-US" dirty="0" smtClean="0"/>
              <a:t>Lots of activities are continuing</a:t>
            </a:r>
          </a:p>
          <a:p>
            <a:pPr lvl="1"/>
            <a:r>
              <a:rPr lang="en-US" dirty="0" smtClean="0"/>
              <a:t>With the new simulation model nearing completion, and lots of contributors, these are on strong footing</a:t>
            </a:r>
          </a:p>
          <a:p>
            <a:r>
              <a:rPr lang="en-US" dirty="0" smtClean="0"/>
              <a:t>The optimization group has grown</a:t>
            </a:r>
            <a:br>
              <a:rPr lang="en-US" dirty="0" smtClean="0"/>
            </a:br>
            <a:r>
              <a:rPr lang="en-US" dirty="0" smtClean="0"/>
              <a:t>to being the center for activity within </a:t>
            </a:r>
            <a:r>
              <a:rPr lang="en-US" dirty="0" err="1" smtClean="0"/>
              <a:t>SiD</a:t>
            </a:r>
            <a:endParaRPr lang="en-US" dirty="0" smtClean="0"/>
          </a:p>
          <a:p>
            <a:pPr lvl="1"/>
            <a:r>
              <a:rPr lang="en-US" dirty="0" smtClean="0"/>
              <a:t>This has come to a point where </a:t>
            </a:r>
            <a:br>
              <a:rPr lang="en-US" dirty="0" smtClean="0"/>
            </a:br>
            <a:r>
              <a:rPr lang="en-US" dirty="0" smtClean="0"/>
              <a:t>it makes sense to have two people look</a:t>
            </a:r>
            <a:br>
              <a:rPr lang="en-US" dirty="0" smtClean="0"/>
            </a:br>
            <a:r>
              <a:rPr lang="en-US" dirty="0" smtClean="0"/>
              <a:t>after the group</a:t>
            </a:r>
          </a:p>
          <a:p>
            <a:pPr lvl="1"/>
            <a:r>
              <a:rPr lang="en-US" dirty="0" smtClean="0"/>
              <a:t>Thank you, Aidan for helping to </a:t>
            </a:r>
            <a:br>
              <a:rPr lang="en-US" dirty="0" smtClean="0"/>
            </a:br>
            <a:r>
              <a:rPr lang="en-US" dirty="0" smtClean="0"/>
              <a:t>keep this</a:t>
            </a:r>
            <a:r>
              <a:rPr lang="en-US" dirty="0"/>
              <a:t> </a:t>
            </a:r>
            <a:r>
              <a:rPr lang="en-US" dirty="0" smtClean="0"/>
              <a:t>going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1668" y="3437069"/>
            <a:ext cx="2822840" cy="2822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039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705D5E4-57C5-B44D-B078-2F15FCC32964}" type="datetime4">
              <a:rPr lang="en-US" smtClean="0"/>
              <a:t>December 7, 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274320" y="1600200"/>
            <a:ext cx="8595360" cy="3447098"/>
          </a:xfrm>
        </p:spPr>
        <p:txBody>
          <a:bodyPr/>
          <a:lstStyle/>
          <a:p>
            <a:r>
              <a:rPr lang="en-US" dirty="0" smtClean="0"/>
              <a:t>The state of the optimization group is strong</a:t>
            </a:r>
          </a:p>
          <a:p>
            <a:r>
              <a:rPr lang="en-US" dirty="0" smtClean="0"/>
              <a:t>Accomplishments this year</a:t>
            </a:r>
          </a:p>
          <a:p>
            <a:pPr lvl="1"/>
            <a:r>
              <a:rPr lang="en-US" dirty="0" smtClean="0"/>
              <a:t>Beam background</a:t>
            </a:r>
          </a:p>
          <a:p>
            <a:pPr lvl="1"/>
            <a:r>
              <a:rPr lang="en-US" dirty="0" err="1" smtClean="0"/>
              <a:t>kpix</a:t>
            </a:r>
            <a:r>
              <a:rPr lang="en-US" dirty="0" smtClean="0"/>
              <a:t> buffer depth</a:t>
            </a:r>
            <a:endParaRPr lang="en-US" dirty="0"/>
          </a:p>
          <a:p>
            <a:pPr lvl="1"/>
            <a:r>
              <a:rPr lang="en-US" smtClean="0"/>
              <a:t>Vertex </a:t>
            </a:r>
            <a:r>
              <a:rPr lang="en-US" dirty="0" smtClean="0"/>
              <a:t>detector occupancy</a:t>
            </a:r>
          </a:p>
          <a:p>
            <a:pPr lvl="1"/>
            <a:r>
              <a:rPr lang="en-US" dirty="0" err="1" smtClean="0"/>
              <a:t>Muon</a:t>
            </a:r>
            <a:r>
              <a:rPr lang="en-US" dirty="0" smtClean="0"/>
              <a:t> spoilers</a:t>
            </a:r>
          </a:p>
          <a:p>
            <a:pPr lvl="1"/>
            <a:r>
              <a:rPr lang="en-US" dirty="0" smtClean="0"/>
              <a:t>Progress on new detector simulation</a:t>
            </a:r>
          </a:p>
          <a:p>
            <a:r>
              <a:rPr lang="en-US" dirty="0" smtClean="0"/>
              <a:t>Status of the group and readiness for next year</a:t>
            </a:r>
          </a:p>
          <a:p>
            <a:r>
              <a:rPr lang="en-US" dirty="0" smtClean="0"/>
              <a:t>Plans and outlook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09913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74320" y="1600200"/>
            <a:ext cx="8595360" cy="3705631"/>
          </a:xfrm>
        </p:spPr>
        <p:txBody>
          <a:bodyPr/>
          <a:lstStyle/>
          <a:p>
            <a:r>
              <a:rPr lang="en-US" dirty="0" smtClean="0"/>
              <a:t>LCWS </a:t>
            </a:r>
            <a:r>
              <a:rPr lang="en-US" dirty="0"/>
              <a:t>last year: “group meets frequently, but not regularly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This year: bi-weekly meetings moved to weekly meetings</a:t>
            </a:r>
          </a:p>
          <a:p>
            <a:pPr lvl="1"/>
            <a:r>
              <a:rPr lang="en-US" dirty="0" smtClean="0"/>
              <a:t>Regular attendance &gt; 10 people</a:t>
            </a:r>
          </a:p>
          <a:p>
            <a:pPr lvl="1"/>
            <a:r>
              <a:rPr lang="en-US" dirty="0" smtClean="0"/>
              <a:t>Optimization workshop @ PNNL: &gt; 20 people attended</a:t>
            </a:r>
          </a:p>
          <a:p>
            <a:r>
              <a:rPr lang="en-US" dirty="0"/>
              <a:t>Goals for 2016 (as stated in January):</a:t>
            </a:r>
          </a:p>
          <a:p>
            <a:pPr lvl="1"/>
            <a:r>
              <a:rPr lang="en-US" dirty="0"/>
              <a:t>Forward region layout (multiple items)</a:t>
            </a:r>
          </a:p>
          <a:p>
            <a:pPr lvl="1"/>
            <a:r>
              <a:rPr lang="en-US" dirty="0"/>
              <a:t>KPIX buffer depth in ECAL </a:t>
            </a:r>
            <a:r>
              <a:rPr lang="en-US" dirty="0" err="1"/>
              <a:t>endcap</a:t>
            </a:r>
            <a:endParaRPr lang="en-US" dirty="0"/>
          </a:p>
          <a:p>
            <a:pPr lvl="1"/>
            <a:r>
              <a:rPr lang="en-US" dirty="0"/>
              <a:t>ECAL dynamic range (or cell size?)</a:t>
            </a:r>
          </a:p>
          <a:p>
            <a:pPr lvl="1"/>
            <a:r>
              <a:rPr lang="en-US" dirty="0" err="1"/>
              <a:t>Vtx</a:t>
            </a:r>
            <a:r>
              <a:rPr lang="en-US" dirty="0"/>
              <a:t> time stamping (granularity and buffer depth)</a:t>
            </a:r>
          </a:p>
          <a:p>
            <a:pPr lvl="1"/>
            <a:r>
              <a:rPr lang="en-US" dirty="0"/>
              <a:t>New Simulation model</a:t>
            </a:r>
          </a:p>
          <a:p>
            <a:pPr lvl="1"/>
            <a:r>
              <a:rPr lang="en-US" dirty="0"/>
              <a:t>Tracker </a:t>
            </a:r>
            <a:r>
              <a:rPr lang="en-US" dirty="0" smtClean="0"/>
              <a:t>Layout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345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 region layout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74320" y="1600200"/>
            <a:ext cx="8595360" cy="2782300"/>
          </a:xfrm>
        </p:spPr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idloi3 w/ modifications – models are checked in</a:t>
            </a:r>
          </a:p>
          <a:p>
            <a:r>
              <a:rPr lang="en-US" dirty="0" smtClean="0"/>
              <a:t>Put the beam </a:t>
            </a:r>
            <a:r>
              <a:rPr lang="en-US" dirty="0" err="1" smtClean="0"/>
              <a:t>cal</a:t>
            </a:r>
            <a:r>
              <a:rPr lang="en-US" dirty="0" smtClean="0"/>
              <a:t> at the crossing angle – done UCSC</a:t>
            </a:r>
          </a:p>
          <a:p>
            <a:r>
              <a:rPr lang="en-US" dirty="0"/>
              <a:t>Implement the L* change – done UCSC</a:t>
            </a:r>
          </a:p>
          <a:p>
            <a:r>
              <a:rPr lang="en-US" dirty="0" smtClean="0"/>
              <a:t>Anti-</a:t>
            </a:r>
            <a:r>
              <a:rPr lang="en-US" dirty="0" err="1" smtClean="0"/>
              <a:t>DiD</a:t>
            </a:r>
            <a:r>
              <a:rPr lang="en-US" dirty="0" smtClean="0"/>
              <a:t> study</a:t>
            </a:r>
          </a:p>
          <a:p>
            <a:pPr lvl="1"/>
            <a:r>
              <a:rPr lang="en-US" dirty="0"/>
              <a:t>Study multiple cutout options</a:t>
            </a:r>
          </a:p>
          <a:p>
            <a:pPr lvl="1"/>
            <a:r>
              <a:rPr lang="en-US" dirty="0"/>
              <a:t>Impact on physics – still outstanding</a:t>
            </a:r>
          </a:p>
          <a:p>
            <a:pPr lvl="1"/>
            <a:r>
              <a:rPr lang="en-US" dirty="0"/>
              <a:t>Impact on back scatter into detector w / w/o anti-DID – done </a:t>
            </a:r>
            <a:r>
              <a:rPr lang="en-US" dirty="0" smtClean="0"/>
              <a:t>UCSC</a:t>
            </a:r>
          </a:p>
          <a:p>
            <a:endParaRPr lang="en-US" dirty="0"/>
          </a:p>
        </p:txBody>
      </p:sp>
      <p:pic>
        <p:nvPicPr>
          <p:cNvPr id="8" name="Picture 7" descr="beamcal_plu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168" y="4288618"/>
            <a:ext cx="2421508" cy="1711147"/>
          </a:xfrm>
          <a:prstGeom prst="rect">
            <a:avLst/>
          </a:prstGeom>
        </p:spPr>
      </p:pic>
      <p:pic>
        <p:nvPicPr>
          <p:cNvPr id="9" name="Picture 8" descr="beamcal_wedg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169" y="4284445"/>
            <a:ext cx="2427413" cy="1715319"/>
          </a:xfrm>
          <a:prstGeom prst="rect">
            <a:avLst/>
          </a:prstGeom>
        </p:spPr>
      </p:pic>
      <p:pic>
        <p:nvPicPr>
          <p:cNvPr id="10" name="Picture 9" descr="beamcal_circl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982" y="4275791"/>
            <a:ext cx="2421508" cy="1711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471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Anti-DID follow-on study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74320" y="1600200"/>
            <a:ext cx="8595360" cy="1354217"/>
          </a:xfrm>
        </p:spPr>
        <p:txBody>
          <a:bodyPr/>
          <a:lstStyle/>
          <a:p>
            <a:r>
              <a:rPr lang="en-US" dirty="0" smtClean="0"/>
              <a:t>Looked at impact of back-scatter from forward calorimeters into the vertex detector</a:t>
            </a:r>
          </a:p>
          <a:p>
            <a:r>
              <a:rPr lang="en-US" dirty="0" smtClean="0"/>
              <a:t>Using 30x30 µm</a:t>
            </a:r>
            <a:r>
              <a:rPr lang="en-US" baseline="30000" dirty="0" smtClean="0"/>
              <a:t>2</a:t>
            </a:r>
            <a:r>
              <a:rPr lang="en-US" dirty="0" smtClean="0"/>
              <a:t> pixels and 5 BX time stamping</a:t>
            </a:r>
            <a:endParaRPr lang="en-US" baseline="30000" dirty="0"/>
          </a:p>
          <a:p>
            <a:r>
              <a:rPr lang="en-US" dirty="0" smtClean="0"/>
              <a:t>Fixed L*, otherwise nominal sidloi3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055" y="3020369"/>
            <a:ext cx="4038600" cy="2908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8456" y="3147752"/>
            <a:ext cx="4076700" cy="2743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82580" y="5939217"/>
            <a:ext cx="3361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Barrel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73539" y="5912029"/>
            <a:ext cx="3361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Endcap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924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KPIX buffer depth in ECAL </a:t>
            </a:r>
            <a:r>
              <a:rPr lang="en-US" dirty="0" err="1"/>
              <a:t>endcap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74320" y="1600199"/>
            <a:ext cx="4831695" cy="2708434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https://arxiv.org/abs/</a:t>
            </a:r>
            <a:r>
              <a:rPr lang="en-US" dirty="0" smtClean="0">
                <a:hlinkClick r:id="rId2"/>
              </a:rPr>
              <a:t>1609.07816</a:t>
            </a:r>
            <a:endParaRPr lang="en-US" dirty="0" smtClean="0"/>
          </a:p>
          <a:p>
            <a:r>
              <a:rPr lang="en-US" dirty="0" smtClean="0"/>
              <a:t>Dedicated simulation study</a:t>
            </a:r>
          </a:p>
          <a:p>
            <a:r>
              <a:rPr lang="en-US" dirty="0" smtClean="0"/>
              <a:t>Full detector simulation of</a:t>
            </a:r>
            <a:br>
              <a:rPr lang="en-US" dirty="0" smtClean="0"/>
            </a:br>
            <a:r>
              <a:rPr lang="en-US" dirty="0" smtClean="0"/>
              <a:t>a large number of</a:t>
            </a:r>
            <a:br>
              <a:rPr lang="en-US" dirty="0" smtClean="0"/>
            </a:br>
            <a:r>
              <a:rPr lang="en-US" dirty="0" smtClean="0"/>
              <a:t>background processes with</a:t>
            </a:r>
            <a:br>
              <a:rPr lang="en-US" dirty="0" smtClean="0"/>
            </a:br>
            <a:r>
              <a:rPr lang="en-US" dirty="0" smtClean="0"/>
              <a:t>high cross section</a:t>
            </a:r>
          </a:p>
          <a:p>
            <a:endParaRPr lang="en-US" dirty="0" smtClean="0"/>
          </a:p>
          <a:p>
            <a:r>
              <a:rPr lang="en-US" dirty="0" smtClean="0"/>
              <a:t>Using the sidloi3 model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2901" y="1951728"/>
            <a:ext cx="4810555" cy="3500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0216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ECAL </a:t>
            </a:r>
            <a:r>
              <a:rPr lang="en-US" dirty="0" smtClean="0"/>
              <a:t>Studies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74320" y="1600200"/>
            <a:ext cx="8595360" cy="2154436"/>
          </a:xfrm>
        </p:spPr>
        <p:txBody>
          <a:bodyPr/>
          <a:lstStyle/>
          <a:p>
            <a:r>
              <a:rPr lang="en-US" dirty="0" smtClean="0"/>
              <a:t>Moved into the optimization group</a:t>
            </a:r>
          </a:p>
          <a:p>
            <a:r>
              <a:rPr lang="en-US" dirty="0" smtClean="0"/>
              <a:t>Physics motivation: H → tau tau</a:t>
            </a:r>
          </a:p>
          <a:p>
            <a:r>
              <a:rPr lang="en-US" dirty="0" smtClean="0"/>
              <a:t>Work on detailed ECAL simulation</a:t>
            </a:r>
          </a:p>
          <a:p>
            <a:r>
              <a:rPr lang="en-US" dirty="0" smtClean="0"/>
              <a:t>Calibration (thin vs. thick layers)</a:t>
            </a:r>
          </a:p>
          <a:p>
            <a:r>
              <a:rPr lang="en-US" dirty="0" smtClean="0"/>
              <a:t>Two-photon shower separation</a:t>
            </a:r>
          </a:p>
          <a:p>
            <a:r>
              <a:rPr lang="en-US" dirty="0" smtClean="0"/>
              <a:t>More details in this session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488" y="3764052"/>
            <a:ext cx="6993685" cy="2636963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4143826" y="3835477"/>
            <a:ext cx="1539502" cy="1411045"/>
          </a:xfrm>
          <a:prstGeom prst="ellipse">
            <a:avLst/>
          </a:prstGeom>
          <a:noFill/>
          <a:ln w="38100" cmpd="sng"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8100" cmpd="sng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389729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HCAL studies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74320" y="1600200"/>
            <a:ext cx="8595360" cy="1046440"/>
          </a:xfrm>
        </p:spPr>
        <p:txBody>
          <a:bodyPr/>
          <a:lstStyle/>
          <a:p>
            <a:r>
              <a:rPr lang="en-US" dirty="0" smtClean="0"/>
              <a:t>Lots of work still ongoing to bring the simulation model up to par.</a:t>
            </a:r>
          </a:p>
          <a:p>
            <a:r>
              <a:rPr lang="en-US" dirty="0" smtClean="0"/>
              <a:t>UTA started to look at the calibration</a:t>
            </a:r>
          </a:p>
          <a:p>
            <a:r>
              <a:rPr lang="en-US" dirty="0" smtClean="0"/>
              <a:t>Working to disperse CALICE expertise with Scintillator within </a:t>
            </a:r>
            <a:r>
              <a:rPr lang="en-US" dirty="0" err="1" smtClean="0"/>
              <a:t>SiD</a:t>
            </a:r>
            <a:endParaRPr lang="en-US" dirty="0"/>
          </a:p>
        </p:txBody>
      </p:sp>
      <p:pic>
        <p:nvPicPr>
          <p:cNvPr id="7" name="Content Placeholder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345" y="2855017"/>
            <a:ext cx="6383380" cy="3168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5599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05DB16-F3E1-7B41-BE18-DA9132C94C8C}" type="datetime4">
              <a:rPr lang="en-US" smtClean="0"/>
              <a:pPr/>
              <a:t>December 7, 2016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Vtx</a:t>
            </a:r>
            <a:r>
              <a:rPr lang="en-US" dirty="0"/>
              <a:t> time </a:t>
            </a:r>
            <a:r>
              <a:rPr lang="en-US" dirty="0" smtClean="0"/>
              <a:t>stamping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74320" y="1600200"/>
            <a:ext cx="8595360" cy="2031325"/>
          </a:xfrm>
        </p:spPr>
        <p:txBody>
          <a:bodyPr/>
          <a:lstStyle/>
          <a:p>
            <a:r>
              <a:rPr lang="en-US" dirty="0" smtClean="0"/>
              <a:t>Guinea pig pairs</a:t>
            </a:r>
          </a:p>
          <a:p>
            <a:r>
              <a:rPr lang="en-US" dirty="0" smtClean="0"/>
              <a:t>500 </a:t>
            </a:r>
            <a:r>
              <a:rPr lang="en-US" dirty="0" err="1" smtClean="0"/>
              <a:t>GeV</a:t>
            </a:r>
            <a:r>
              <a:rPr lang="en-US" dirty="0" smtClean="0"/>
              <a:t> </a:t>
            </a:r>
            <a:r>
              <a:rPr lang="en-US" dirty="0" err="1" smtClean="0"/>
              <a:t>lumi</a:t>
            </a:r>
            <a:r>
              <a:rPr lang="en-US" dirty="0" smtClean="0"/>
              <a:t>-up scenario</a:t>
            </a:r>
          </a:p>
          <a:p>
            <a:r>
              <a:rPr lang="en-US" dirty="0" smtClean="0"/>
              <a:t>Looking at the time</a:t>
            </a:r>
            <a:br>
              <a:rPr lang="en-US" dirty="0" smtClean="0"/>
            </a:br>
            <a:r>
              <a:rPr lang="en-US" dirty="0" smtClean="0"/>
              <a:t>distribution of hits in the </a:t>
            </a:r>
            <a:br>
              <a:rPr lang="en-US" dirty="0" smtClean="0"/>
            </a:br>
            <a:r>
              <a:rPr lang="en-US" dirty="0" smtClean="0"/>
              <a:t>vertex detector</a:t>
            </a:r>
          </a:p>
          <a:p>
            <a:r>
              <a:rPr lang="en-US" dirty="0" smtClean="0"/>
              <a:t>sidloi3 study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0617" y="1552149"/>
            <a:ext cx="5169081" cy="4104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567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NNL Platinum Theme">
  <a:themeElements>
    <a:clrScheme name="PNNL v1">
      <a:dk1>
        <a:srgbClr val="707276"/>
      </a:dk1>
      <a:lt1>
        <a:srgbClr val="FFFFFF"/>
      </a:lt1>
      <a:dk2>
        <a:srgbClr val="D57500"/>
      </a:dk2>
      <a:lt2>
        <a:srgbClr val="B2B3B5"/>
      </a:lt2>
      <a:accent1>
        <a:srgbClr val="A83C0F"/>
      </a:accent1>
      <a:accent2>
        <a:srgbClr val="242424"/>
      </a:accent2>
      <a:accent3>
        <a:srgbClr val="F1AB00"/>
      </a:accent3>
      <a:accent4>
        <a:srgbClr val="007229"/>
      </a:accent4>
      <a:accent5>
        <a:srgbClr val="C10435"/>
      </a:accent5>
      <a:accent6>
        <a:srgbClr val="007FAC"/>
      </a:accent6>
      <a:hlink>
        <a:srgbClr val="003698"/>
      </a:hlink>
      <a:folHlink>
        <a:srgbClr val="8A075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PNNL Silver Theme">
  <a:themeElements>
    <a:clrScheme name="PNNL v1">
      <a:dk1>
        <a:srgbClr val="707276"/>
      </a:dk1>
      <a:lt1>
        <a:srgbClr val="FFFFFF"/>
      </a:lt1>
      <a:dk2>
        <a:srgbClr val="D57500"/>
      </a:dk2>
      <a:lt2>
        <a:srgbClr val="B2B3B5"/>
      </a:lt2>
      <a:accent1>
        <a:srgbClr val="A83C0F"/>
      </a:accent1>
      <a:accent2>
        <a:srgbClr val="242424"/>
      </a:accent2>
      <a:accent3>
        <a:srgbClr val="F1AB00"/>
      </a:accent3>
      <a:accent4>
        <a:srgbClr val="007229"/>
      </a:accent4>
      <a:accent5>
        <a:srgbClr val="C10435"/>
      </a:accent5>
      <a:accent6>
        <a:srgbClr val="007FAC"/>
      </a:accent6>
      <a:hlink>
        <a:srgbClr val="003698"/>
      </a:hlink>
      <a:folHlink>
        <a:srgbClr val="8A075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PNNL White Theme">
  <a:themeElements>
    <a:clrScheme name="PNNL v1">
      <a:dk1>
        <a:srgbClr val="707276"/>
      </a:dk1>
      <a:lt1>
        <a:srgbClr val="FFFFFF"/>
      </a:lt1>
      <a:dk2>
        <a:srgbClr val="D57500"/>
      </a:dk2>
      <a:lt2>
        <a:srgbClr val="B2B3B5"/>
      </a:lt2>
      <a:accent1>
        <a:srgbClr val="A83C0F"/>
      </a:accent1>
      <a:accent2>
        <a:srgbClr val="242424"/>
      </a:accent2>
      <a:accent3>
        <a:srgbClr val="F1AB00"/>
      </a:accent3>
      <a:accent4>
        <a:srgbClr val="007229"/>
      </a:accent4>
      <a:accent5>
        <a:srgbClr val="C10435"/>
      </a:accent5>
      <a:accent6>
        <a:srgbClr val="007FAC"/>
      </a:accent6>
      <a:hlink>
        <a:srgbClr val="003698"/>
      </a:hlink>
      <a:folHlink>
        <a:srgbClr val="8A075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A9F2011-32CF-4C7C-8065-4905615DDB1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C9877FF-A48D-4A25-8738-442FD07AD4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92EF5D1-8BDA-4F5A-B542-E68EB322F5BE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PNNL_Powerpoint_Template.potx</Template>
  <TotalTime>3225</TotalTime>
  <Words>800</Words>
  <Application>Microsoft Macintosh PowerPoint</Application>
  <PresentationFormat>On-screen Show (4:3)</PresentationFormat>
  <Paragraphs>158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PNNL Platinum Theme</vt:lpstr>
      <vt:lpstr>PNNL Silver Theme</vt:lpstr>
      <vt:lpstr>PNNL White Theme</vt:lpstr>
      <vt:lpstr>State of the optimization group address</vt:lpstr>
      <vt:lpstr>Overview</vt:lpstr>
      <vt:lpstr>Review</vt:lpstr>
      <vt:lpstr>Forward region layout</vt:lpstr>
      <vt:lpstr>Anti-DID follow-on study</vt:lpstr>
      <vt:lpstr>KPIX buffer depth in ECAL endcap</vt:lpstr>
      <vt:lpstr>ECAL Studies</vt:lpstr>
      <vt:lpstr>HCAL studies</vt:lpstr>
      <vt:lpstr>Vtx time stamping</vt:lpstr>
      <vt:lpstr>Muon spoiler studies</vt:lpstr>
      <vt:lpstr>Simulation updates</vt:lpstr>
      <vt:lpstr>New Simulation model</vt:lpstr>
      <vt:lpstr>State of the infrastructure</vt:lpstr>
      <vt:lpstr>State of the Collaboration</vt:lpstr>
      <vt:lpstr>Plans</vt:lpstr>
      <vt:lpstr>Summary</vt:lpstr>
    </vt:vector>
  </TitlesOfParts>
  <Company>Pacific Northwest National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Christopher DeGraaf</dc:creator>
  <cp:lastModifiedBy>Jan Strube</cp:lastModifiedBy>
  <cp:revision>132</cp:revision>
  <dcterms:created xsi:type="dcterms:W3CDTF">2011-07-01T00:09:34Z</dcterms:created>
  <dcterms:modified xsi:type="dcterms:W3CDTF">2016-12-07T04:46:07Z</dcterms:modified>
</cp:coreProperties>
</file>