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avi" ContentType="video/avi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4193" r:id="rId2"/>
  </p:sldMasterIdLst>
  <p:notesMasterIdLst>
    <p:notesMasterId r:id="rId27"/>
  </p:notesMasterIdLst>
  <p:handoutMasterIdLst>
    <p:handoutMasterId r:id="rId28"/>
  </p:handoutMasterIdLst>
  <p:sldIdLst>
    <p:sldId id="1664" r:id="rId3"/>
    <p:sldId id="1610" r:id="rId4"/>
    <p:sldId id="1614" r:id="rId5"/>
    <p:sldId id="1615" r:id="rId6"/>
    <p:sldId id="1616" r:id="rId7"/>
    <p:sldId id="1633" r:id="rId8"/>
    <p:sldId id="1634" r:id="rId9"/>
    <p:sldId id="1652" r:id="rId10"/>
    <p:sldId id="1655" r:id="rId11"/>
    <p:sldId id="1619" r:id="rId12"/>
    <p:sldId id="1636" r:id="rId13"/>
    <p:sldId id="1638" r:id="rId14"/>
    <p:sldId id="1659" r:id="rId15"/>
    <p:sldId id="1660" r:id="rId16"/>
    <p:sldId id="1639" r:id="rId17"/>
    <p:sldId id="1641" r:id="rId18"/>
    <p:sldId id="1657" r:id="rId19"/>
    <p:sldId id="1644" r:id="rId20"/>
    <p:sldId id="1656" r:id="rId21"/>
    <p:sldId id="1645" r:id="rId22"/>
    <p:sldId id="1647" r:id="rId23"/>
    <p:sldId id="1648" r:id="rId24"/>
    <p:sldId id="1650" r:id="rId25"/>
    <p:sldId id="1661" r:id="rId26"/>
  </p:sldIdLst>
  <p:sldSz cx="9144000" cy="6858000" type="screen4x3"/>
  <p:notesSz cx="6794500" cy="9931400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5pPr>
    <a:lvl6pPr marL="22860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6pPr>
    <a:lvl7pPr marL="27432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7pPr>
    <a:lvl8pPr marL="32004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8pPr>
    <a:lvl9pPr marL="36576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CCCC"/>
    <a:srgbClr val="CC9900"/>
    <a:srgbClr val="FFFFCC"/>
    <a:srgbClr val="FEE5D2"/>
    <a:srgbClr val="F4B6AA"/>
    <a:srgbClr val="3333FF"/>
    <a:srgbClr val="FCBCA2"/>
    <a:srgbClr val="99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98" autoAdjust="0"/>
    <p:restoredTop sz="96579" autoAdjust="0"/>
  </p:normalViewPr>
  <p:slideViewPr>
    <p:cSldViewPr>
      <p:cViewPr>
        <p:scale>
          <a:sx n="70" d="100"/>
          <a:sy n="70" d="100"/>
        </p:scale>
        <p:origin x="-432" y="-2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9" y="53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3533"/>
    </p:cViewPr>
  </p:sorterViewPr>
  <p:notesViewPr>
    <p:cSldViewPr>
      <p:cViewPr varScale="1">
        <p:scale>
          <a:sx n="56" d="100"/>
          <a:sy n="56" d="100"/>
        </p:scale>
        <p:origin x="-1296" y="-72"/>
      </p:cViewPr>
      <p:guideLst>
        <p:guide orient="horz" pos="3128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Diagramm%20in%20Microsoft%20PowerPoin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iemanns\Documents\Diagramm%20in%20Microsoft%20PowerPoi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'[Diagramm in Microsoft PowerPoint]Tabelle1'!$B$1</c:f>
              <c:strCache>
                <c:ptCount val="1"/>
                <c:pt idx="0">
                  <c:v>Trim (1)</c:v>
                </c:pt>
              </c:strCache>
            </c:strRef>
          </c:tx>
          <c:spPr>
            <a:ln>
              <a:solidFill>
                <a:srgbClr val="660066"/>
              </a:solidFill>
            </a:ln>
          </c:spPr>
          <c:marker>
            <c:spPr>
              <a:ln>
                <a:solidFill>
                  <a:srgbClr val="660066"/>
                </a:solidFill>
              </a:ln>
            </c:spPr>
          </c:marker>
          <c:xVal>
            <c:numRef>
              <c:f>'[Diagramm in Microsoft PowerPoint]Tabelle1'!$A$2:$A$6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xVal>
          <c:yVal>
            <c:numRef>
              <c:f>'[Diagramm in Microsoft PowerPoint]Tabelle1'!$B$2:$B$6</c:f>
              <c:numCache>
                <c:formatCode>General</c:formatCode>
                <c:ptCount val="5"/>
                <c:pt idx="0">
                  <c:v>195</c:v>
                </c:pt>
                <c:pt idx="1">
                  <c:v>292</c:v>
                </c:pt>
                <c:pt idx="2">
                  <c:v>436</c:v>
                </c:pt>
                <c:pt idx="3">
                  <c:v>550</c:v>
                </c:pt>
                <c:pt idx="4">
                  <c:v>644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'[Diagramm in Microsoft PowerPoint]Tabelle1'!$C$1</c:f>
              <c:strCache>
                <c:ptCount val="1"/>
                <c:pt idx="0">
                  <c:v>Tradiator(1)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pPr>
              <a:ln>
                <a:solidFill>
                  <a:srgbClr val="008000"/>
                </a:solidFill>
              </a:ln>
            </c:spPr>
          </c:marker>
          <c:xVal>
            <c:numRef>
              <c:f>'[Diagramm in Microsoft PowerPoint]Tabelle1'!$A$2:$A$6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xVal>
          <c:yVal>
            <c:numRef>
              <c:f>'[Diagramm in Microsoft PowerPoint]Tabelle1'!$C$2:$C$6</c:f>
              <c:numCache>
                <c:formatCode>General</c:formatCode>
                <c:ptCount val="5"/>
                <c:pt idx="0">
                  <c:v>157</c:v>
                </c:pt>
                <c:pt idx="1">
                  <c:v>220</c:v>
                </c:pt>
                <c:pt idx="2">
                  <c:v>297</c:v>
                </c:pt>
                <c:pt idx="3">
                  <c:v>344</c:v>
                </c:pt>
                <c:pt idx="4">
                  <c:v>383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'[Diagramm in Microsoft PowerPoint]Tabelle1'!$D$1</c:f>
              <c:strCache>
                <c:ptCount val="1"/>
                <c:pt idx="0">
                  <c:v>Trim (2)</c:v>
                </c:pt>
              </c:strCache>
            </c:strRef>
          </c:tx>
          <c:spPr>
            <a:ln>
              <a:solidFill>
                <a:srgbClr val="7030A0"/>
              </a:solidFill>
              <a:prstDash val="dash"/>
            </a:ln>
          </c:spPr>
          <c:marker>
            <c:spPr>
              <a:ln>
                <a:solidFill>
                  <a:srgbClr val="7030A0"/>
                </a:solidFill>
                <a:prstDash val="dash"/>
              </a:ln>
            </c:spPr>
          </c:marker>
          <c:xVal>
            <c:numRef>
              <c:f>'[Diagramm in Microsoft PowerPoint]Tabelle1'!$A$2:$A$6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xVal>
          <c:yVal>
            <c:numRef>
              <c:f>'[Diagramm in Microsoft PowerPoint]Tabelle1'!$D$2:$D$6</c:f>
              <c:numCache>
                <c:formatCode>General</c:formatCode>
                <c:ptCount val="5"/>
                <c:pt idx="0">
                  <c:v>150</c:v>
                </c:pt>
                <c:pt idx="1">
                  <c:v>235</c:v>
                </c:pt>
                <c:pt idx="2">
                  <c:v>370</c:v>
                </c:pt>
                <c:pt idx="3">
                  <c:v>483</c:v>
                </c:pt>
                <c:pt idx="4">
                  <c:v>580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'[Diagramm in Microsoft PowerPoint]Tabelle1'!$E$1</c:f>
              <c:strCache>
                <c:ptCount val="1"/>
                <c:pt idx="0">
                  <c:v>Tradiator (2)</c:v>
                </c:pt>
              </c:strCache>
            </c:strRef>
          </c:tx>
          <c:spPr>
            <a:ln>
              <a:solidFill>
                <a:srgbClr val="008000"/>
              </a:solidFill>
              <a:prstDash val="dash"/>
            </a:ln>
          </c:spPr>
          <c:marker>
            <c:spPr>
              <a:ln>
                <a:solidFill>
                  <a:srgbClr val="008000"/>
                </a:solidFill>
                <a:prstDash val="dash"/>
              </a:ln>
            </c:spPr>
          </c:marker>
          <c:xVal>
            <c:numRef>
              <c:f>'[Diagramm in Microsoft PowerPoint]Tabelle1'!$A$2:$A$6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xVal>
          <c:yVal>
            <c:numRef>
              <c:f>'[Diagramm in Microsoft PowerPoint]Tabelle1'!$E$2:$E$6</c:f>
              <c:numCache>
                <c:formatCode>General</c:formatCode>
                <c:ptCount val="5"/>
                <c:pt idx="0">
                  <c:v>111</c:v>
                </c:pt>
                <c:pt idx="1">
                  <c:v>160</c:v>
                </c:pt>
                <c:pt idx="2">
                  <c:v>222</c:v>
                </c:pt>
                <c:pt idx="3">
                  <c:v>262</c:v>
                </c:pt>
                <c:pt idx="4">
                  <c:v>293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249216"/>
        <c:axId val="62251392"/>
      </c:scatterChart>
      <c:valAx>
        <c:axId val="62249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2251392"/>
        <c:crosses val="autoZero"/>
        <c:crossBetween val="midCat"/>
      </c:valAx>
      <c:valAx>
        <c:axId val="62251392"/>
        <c:scaling>
          <c:orientation val="minMax"/>
        </c:scaling>
        <c:delete val="0"/>
        <c:axPos val="l"/>
        <c:majorGridlines>
          <c:spPr>
            <a:ln>
              <a:solidFill>
                <a:srgbClr val="008000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6224921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 h = 2cm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Tabelle1!$A$2:$A$11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xVal>
          <c:yVal>
            <c:numRef>
              <c:f>Tabelle1!$B$2:$B$11</c:f>
              <c:numCache>
                <c:formatCode>General</c:formatCode>
                <c:ptCount val="10"/>
                <c:pt idx="0">
                  <c:v>410</c:v>
                </c:pt>
                <c:pt idx="1">
                  <c:v>536</c:v>
                </c:pt>
                <c:pt idx="2">
                  <c:v>621</c:v>
                </c:pt>
                <c:pt idx="3">
                  <c:v>687</c:v>
                </c:pt>
                <c:pt idx="4">
                  <c:v>741</c:v>
                </c:pt>
                <c:pt idx="5">
                  <c:v>788</c:v>
                </c:pt>
                <c:pt idx="6">
                  <c:v>830</c:v>
                </c:pt>
                <c:pt idx="7">
                  <c:v>867</c:v>
                </c:pt>
                <c:pt idx="8">
                  <c:v>901</c:v>
                </c:pt>
                <c:pt idx="9">
                  <c:v>932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 h = 3cm</c:v>
                </c:pt>
              </c:strCache>
            </c:strRef>
          </c:tx>
          <c:marker>
            <c:symbol val="none"/>
          </c:marker>
          <c:xVal>
            <c:numRef>
              <c:f>Tabelle1!$A$2:$A$11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xVal>
          <c:yVal>
            <c:numRef>
              <c:f>Tabelle1!$C$2:$C$11</c:f>
              <c:numCache>
                <c:formatCode>General</c:formatCode>
                <c:ptCount val="10"/>
                <c:pt idx="0">
                  <c:v>370</c:v>
                </c:pt>
                <c:pt idx="1">
                  <c:v>488</c:v>
                </c:pt>
                <c:pt idx="2">
                  <c:v>567</c:v>
                </c:pt>
                <c:pt idx="3">
                  <c:v>629</c:v>
                </c:pt>
                <c:pt idx="4">
                  <c:v>680</c:v>
                </c:pt>
                <c:pt idx="5">
                  <c:v>724</c:v>
                </c:pt>
                <c:pt idx="6">
                  <c:v>763</c:v>
                </c:pt>
                <c:pt idx="7">
                  <c:v>798</c:v>
                </c:pt>
                <c:pt idx="8">
                  <c:v>830</c:v>
                </c:pt>
                <c:pt idx="9">
                  <c:v>859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h=10cm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xVal>
            <c:numRef>
              <c:f>Tabelle1!$A$2:$A$11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xVal>
          <c:yVal>
            <c:numRef>
              <c:f>Tabelle1!$D$2:$D$11</c:f>
              <c:numCache>
                <c:formatCode>General</c:formatCode>
                <c:ptCount val="10"/>
                <c:pt idx="0">
                  <c:v>242.5</c:v>
                </c:pt>
                <c:pt idx="1">
                  <c:v>331</c:v>
                </c:pt>
                <c:pt idx="2">
                  <c:v>392</c:v>
                </c:pt>
                <c:pt idx="3">
                  <c:v>440</c:v>
                </c:pt>
                <c:pt idx="4">
                  <c:v>480</c:v>
                </c:pt>
                <c:pt idx="5">
                  <c:v>514</c:v>
                </c:pt>
                <c:pt idx="6">
                  <c:v>544</c:v>
                </c:pt>
                <c:pt idx="7">
                  <c:v>571</c:v>
                </c:pt>
                <c:pt idx="8">
                  <c:v>596</c:v>
                </c:pt>
                <c:pt idx="9">
                  <c:v>620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474176"/>
        <c:axId val="67475712"/>
      </c:scatterChart>
      <c:valAx>
        <c:axId val="67474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7475712"/>
        <c:crosses val="autoZero"/>
        <c:crossBetween val="midCat"/>
      </c:valAx>
      <c:valAx>
        <c:axId val="6747571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67474176"/>
        <c:crosses val="autoZero"/>
        <c:crossBetween val="midCat"/>
      </c:valAx>
      <c:spPr>
        <a:ln>
          <a:prstDash val="solid"/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ct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ct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0674D844-F390-4D3D-81EA-B05216BDFA72}" type="datetimeFigureOut">
              <a:rPr lang="de-DE"/>
              <a:pPr>
                <a:defRPr/>
              </a:pPr>
              <a:t>07.12.2016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ct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2925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ct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2133854-8865-4502-B660-AC32C35700E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0744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2925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003AD59-CEE6-403D-A861-3DC6E62CBD1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24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  <a:buFontTx/>
              <a:buNone/>
              <a:defRPr/>
            </a:pPr>
            <a:endParaRPr lang="en-GB" sz="2400" b="0" smtClean="0"/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  <a:buFontTx/>
              <a:buNone/>
              <a:defRPr/>
            </a:pPr>
            <a:endParaRPr lang="en-GB" sz="2400" b="0" smtClean="0"/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761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477000"/>
            <a:ext cx="1905000" cy="45720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4600" y="6477000"/>
            <a:ext cx="4495800" cy="4572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b="1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15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F416F-6BF2-41BA-AD9B-48DB9F826E8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2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16C21-9296-4C98-80B4-FFDD68A8A61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96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B6EF5-E40B-4DA6-BBCF-3D423B3895B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41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S. Riemann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2016:  Status radiative thermal e+ target cooling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02D40-8B8F-43DB-ADD0-CE0E347055BD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735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S. Riemann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2016:  Status radiative thermal e+ target cooling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9363E-18ED-4758-B7ED-4D42C9C6D35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87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S. Riemann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2016:  Status radiative thermal e+ target cooling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17B3F-D5BA-41D6-AF86-CD062E1D69C5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S. Riemann 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2016:  Status radiative thermal e+ target cooling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DE533-910B-4818-B3F3-6304CAD88056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528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S. Riemann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2016:  Status radiative thermal e+ target cooling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0E3012E-E6AB-4A31-9B44-AF5583E98D93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236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S. Riemann 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2016:  Status radiative thermal e+ target cooling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0755E4CE-CCAD-49AC-AC4D-F08A4689D4B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669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S. Riemann 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2016:  Status radiative thermal e+ target cooling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5DD6C-36D4-4A80-9089-07E93D1A16D4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216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S. Riemann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2016:  Status radiative thermal e+ target cooling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32F6A-CE71-4149-8B7A-E8E89F4A0E3E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332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5172"/>
            <a:ext cx="8305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105400"/>
          </a:xfrm>
        </p:spPr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  <a:lvl2pPr>
              <a:defRPr>
                <a:solidFill>
                  <a:srgbClr val="23346C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31242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A52E8-C080-4E59-A24E-1140B62245D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7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S. Riemann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2016:  Status radiative thermal e+ target cooling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A9F95-AD5D-4457-8D05-AF094828B73B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5331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45" y="0"/>
            <a:ext cx="9155545" cy="686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38976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107"/>
          <a:stretch/>
        </p:blipFill>
        <p:spPr bwMode="auto">
          <a:xfrm>
            <a:off x="0" y="4048827"/>
            <a:ext cx="9155545" cy="280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107"/>
          <a:stretch/>
        </p:blipFill>
        <p:spPr bwMode="auto">
          <a:xfrm>
            <a:off x="-659" y="1447800"/>
            <a:ext cx="9155545" cy="280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9" b="38467"/>
          <a:stretch/>
        </p:blipFill>
        <p:spPr bwMode="auto">
          <a:xfrm>
            <a:off x="0" y="-54428"/>
            <a:ext cx="9155545" cy="1502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0913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82487-473B-4392-93B4-883DF79052F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503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5FDBC-15EF-49B1-A9E8-913989EF531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56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EF995-4D2F-4146-B436-D66A0CD5785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080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B1D3D-BBB9-4E7C-8268-577C7103E3E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34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03E94-DF76-4AA4-9A7D-F6C4B1C75D5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04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AA74A-6550-4676-9FCA-80DD451F4E0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33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08D77-A5AB-4F8E-8DE8-84B806200B5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816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338458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629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0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53200"/>
            <a:ext cx="457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200" b="0">
                <a:solidFill>
                  <a:srgbClr val="23346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532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8658347-C03F-402E-B18B-581191FD6C3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1032" name="Text Box 17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  <a:buFontTx/>
              <a:buNone/>
              <a:defRPr/>
            </a:pPr>
            <a:endParaRPr lang="en-GB" sz="2400" b="0" smtClean="0"/>
          </a:p>
        </p:txBody>
      </p:sp>
      <p:sp>
        <p:nvSpPr>
          <p:cNvPr id="1033" name="Text Box 18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  <a:buFontTx/>
              <a:buNone/>
              <a:defRPr/>
            </a:pPr>
            <a:endParaRPr lang="en-GB" sz="2400" b="0" smtClean="0"/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33845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08856" y="6564088"/>
            <a:ext cx="89154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2" y="0"/>
            <a:ext cx="2459182" cy="4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 descr="ilccolo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858" y="10886"/>
            <a:ext cx="60960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/>
          <p:nvPr/>
        </p:nvCxnSpPr>
        <p:spPr bwMode="auto">
          <a:xfrm flipV="1">
            <a:off x="522514" y="354918"/>
            <a:ext cx="8153400" cy="3696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4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1" r:id="rId1"/>
    <p:sldLayoutId id="2147484181" r:id="rId2"/>
    <p:sldLayoutId id="2147484182" r:id="rId3"/>
    <p:sldLayoutId id="2147484183" r:id="rId4"/>
    <p:sldLayoutId id="2147484184" r:id="rId5"/>
    <p:sldLayoutId id="2147484185" r:id="rId6"/>
    <p:sldLayoutId id="2147484186" r:id="rId7"/>
    <p:sldLayoutId id="2147484187" r:id="rId8"/>
    <p:sldLayoutId id="2147484188" r:id="rId9"/>
    <p:sldLayoutId id="2147484189" r:id="rId10"/>
    <p:sldLayoutId id="214748419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630822"/>
                </a:solidFill>
                <a:cs typeface="Arial" charset="0"/>
              </a:defRPr>
            </a:lvl1pPr>
          </a:lstStyle>
          <a:p>
            <a:pPr defTabSz="456000" eaLnBrk="1" hangingPunct="1">
              <a:spcBef>
                <a:spcPct val="0"/>
              </a:spcBef>
              <a:buFontTx/>
              <a:buNone/>
            </a:pPr>
            <a:r>
              <a:rPr lang="en-US" b="0" smtClean="0">
                <a:ea typeface="ＭＳ Ｐゴシック" pitchFamily="-1" charset="-128"/>
              </a:rPr>
              <a:t>S. Riemann </a:t>
            </a:r>
            <a:endParaRPr lang="en-US" b="0">
              <a:ea typeface="ＭＳ Ｐゴシック" pitchFamily="-1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5773"/>
            <a:ext cx="16394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dirty="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 defTabSz="456000" eaLnBrk="1" hangingPunct="1">
              <a:spcBef>
                <a:spcPct val="0"/>
              </a:spcBef>
              <a:buFontTx/>
              <a:buNone/>
              <a:defRPr/>
            </a:pPr>
            <a:r>
              <a:rPr lang="en-US" b="0" smtClean="0"/>
              <a:t>LCWS 2016:  Status radiative thermal e+ target cooling</a:t>
            </a:r>
            <a:endParaRPr lang="en-US" b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5773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630822"/>
                </a:solidFill>
                <a:cs typeface="Arial" charset="0"/>
              </a:defRPr>
            </a:lvl1pPr>
          </a:lstStyle>
          <a:p>
            <a:pPr defTabSz="456000" eaLnBrk="1" hangingPunct="1">
              <a:spcBef>
                <a:spcPct val="0"/>
              </a:spcBef>
              <a:buFontTx/>
              <a:buNone/>
            </a:pPr>
            <a:fld id="{339A1DDC-10C7-4B4B-849E-8ACE4C366D0B}" type="slidenum">
              <a:rPr lang="en-US" b="0">
                <a:ea typeface="ＭＳ Ｐゴシック" pitchFamily="-1" charset="-128"/>
              </a:rPr>
              <a:pPr defTabSz="456000" eaLnBrk="1" hangingPunct="1">
                <a:spcBef>
                  <a:spcPct val="0"/>
                </a:spcBef>
                <a:buFontTx/>
                <a:buNone/>
              </a:pPr>
              <a:t>‹Nr.›</a:t>
            </a:fld>
            <a:endParaRPr lang="en-US" b="0">
              <a:ea typeface="ＭＳ Ｐゴシック" pitchFamily="-1" charset="-128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3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  <a:p>
            <a:pPr lvl="0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62" y="197716"/>
            <a:ext cx="2459182" cy="4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635000"/>
            <a:ext cx="7481455" cy="562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169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4" r:id="rId1"/>
    <p:sldLayoutId id="2147484195" r:id="rId2"/>
    <p:sldLayoutId id="2147484196" r:id="rId3"/>
    <p:sldLayoutId id="2147484197" r:id="rId4"/>
    <p:sldLayoutId id="2147484198" r:id="rId5"/>
    <p:sldLayoutId id="2147484199" r:id="rId6"/>
    <p:sldLayoutId id="2147484200" r:id="rId7"/>
    <p:sldLayoutId id="2147484201" r:id="rId8"/>
    <p:sldLayoutId id="2147484202" r:id="rId9"/>
    <p:sldLayoutId id="2147484203" r:id="rId10"/>
    <p:sldLayoutId id="2147484204" r:id="rId11"/>
  </p:sldLayoutIdLst>
  <p:hf hdr="0"/>
  <p:txStyles>
    <p:titleStyle>
      <a:lvl1pPr algn="ctr" defTabSz="4560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95"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90"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784"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379"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2000" indent="-342000" algn="l" defTabSz="4560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721" indent="-285721" algn="l" defTabSz="4560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886" indent="-228000" algn="l" defTabSz="456000" rtl="0" eaLnBrk="1" fontAlgn="base" hangingPunct="1">
        <a:spcBef>
          <a:spcPct val="20000"/>
        </a:spcBef>
        <a:spcAft>
          <a:spcPct val="0"/>
        </a:spcAft>
        <a:buFont typeface="Lucida Grande" pitchFamily="-1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886" indent="-228000" algn="l" defTabSz="4560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056329" indent="-228000" algn="l" defTabSz="4560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microsoft.com/office/2007/relationships/media" Target="../media/media2.avi"/><Relationship Id="rId7" Type="http://schemas.openxmlformats.org/officeDocument/2006/relationships/image" Target="../media/image29.wmf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2.avi"/><Relationship Id="rId9" Type="http://schemas.openxmlformats.org/officeDocument/2006/relationships/image" Target="../media/image31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2262" y="1021544"/>
            <a:ext cx="5852884" cy="1175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3200" dirty="0">
                <a:solidFill>
                  <a:schemeClr val="bg1"/>
                </a:solidFill>
              </a:rPr>
              <a:t>e+ </a:t>
            </a:r>
            <a:r>
              <a:rPr lang="en-US" sz="3200" dirty="0" smtClean="0">
                <a:solidFill>
                  <a:schemeClr val="bg1"/>
                </a:solidFill>
              </a:rPr>
              <a:t>target:</a:t>
            </a:r>
            <a:endParaRPr lang="en-US" sz="3200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Cooling by thermal radiation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3000" y="2057400"/>
            <a:ext cx="7315200" cy="148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en-US" sz="1600" b="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sz="2000" b="0" dirty="0" smtClean="0">
                <a:solidFill>
                  <a:schemeClr val="bg1"/>
                </a:solidFill>
              </a:rPr>
              <a:t>Felix </a:t>
            </a:r>
            <a:r>
              <a:rPr lang="en-US" sz="1800" b="0" dirty="0" smtClean="0">
                <a:solidFill>
                  <a:schemeClr val="bg1"/>
                </a:solidFill>
              </a:rPr>
              <a:t>Dietrich, Alexander </a:t>
            </a:r>
            <a:r>
              <a:rPr lang="en-US" sz="1800" b="0" dirty="0" err="1" smtClean="0">
                <a:solidFill>
                  <a:schemeClr val="bg1"/>
                </a:solidFill>
              </a:rPr>
              <a:t>Ignatenko</a:t>
            </a:r>
            <a:r>
              <a:rPr lang="en-US" sz="1800" b="0" dirty="0">
                <a:solidFill>
                  <a:schemeClr val="bg1"/>
                </a:solidFill>
              </a:rPr>
              <a:t>,</a:t>
            </a:r>
            <a:r>
              <a:rPr lang="en-US" sz="1800" b="0" dirty="0" smtClean="0">
                <a:solidFill>
                  <a:schemeClr val="bg1"/>
                </a:solidFill>
              </a:rPr>
              <a:t> </a:t>
            </a:r>
            <a:r>
              <a:rPr lang="en-US" sz="1800" b="0" u="sng" dirty="0" smtClean="0">
                <a:solidFill>
                  <a:schemeClr val="bg1"/>
                </a:solidFill>
              </a:rPr>
              <a:t>Sabine Riemann </a:t>
            </a:r>
            <a:r>
              <a:rPr lang="en-US" sz="1800" b="0" dirty="0" smtClean="0">
                <a:solidFill>
                  <a:schemeClr val="bg1"/>
                </a:solidFill>
              </a:rPr>
              <a:t>(DESY), </a:t>
            </a:r>
          </a:p>
          <a:p>
            <a:pPr algn="ctr">
              <a:buNone/>
            </a:pPr>
            <a:r>
              <a:rPr lang="en-US" sz="1800" b="0" dirty="0" smtClean="0">
                <a:solidFill>
                  <a:schemeClr val="bg1"/>
                </a:solidFill>
              </a:rPr>
              <a:t> </a:t>
            </a:r>
            <a:r>
              <a:rPr lang="en-US" sz="1800" b="0" dirty="0" err="1" smtClean="0">
                <a:solidFill>
                  <a:schemeClr val="bg1"/>
                </a:solidFill>
              </a:rPr>
              <a:t>Andriy</a:t>
            </a:r>
            <a:r>
              <a:rPr lang="en-US" sz="1800" b="0" dirty="0" smtClean="0">
                <a:solidFill>
                  <a:schemeClr val="bg1"/>
                </a:solidFill>
              </a:rPr>
              <a:t> </a:t>
            </a:r>
            <a:r>
              <a:rPr lang="en-US" sz="1800" b="0" dirty="0" err="1">
                <a:solidFill>
                  <a:schemeClr val="bg1"/>
                </a:solidFill>
              </a:rPr>
              <a:t>Ushakov</a:t>
            </a:r>
            <a:r>
              <a:rPr lang="en-US" sz="1800" b="0" dirty="0">
                <a:solidFill>
                  <a:schemeClr val="bg1"/>
                </a:solidFill>
              </a:rPr>
              <a:t>  </a:t>
            </a:r>
            <a:r>
              <a:rPr lang="en-US" sz="1800" b="0" dirty="0" smtClean="0">
                <a:solidFill>
                  <a:schemeClr val="bg1"/>
                </a:solidFill>
              </a:rPr>
              <a:t>(Hamburg U), Peter </a:t>
            </a:r>
            <a:r>
              <a:rPr lang="en-US" sz="1800" b="0" dirty="0" err="1" smtClean="0">
                <a:solidFill>
                  <a:schemeClr val="bg1"/>
                </a:solidFill>
              </a:rPr>
              <a:t>Sievers</a:t>
            </a:r>
            <a:r>
              <a:rPr lang="en-US" sz="1800" b="0" dirty="0" smtClean="0">
                <a:solidFill>
                  <a:schemeClr val="bg1"/>
                </a:solidFill>
              </a:rPr>
              <a:t> (CERN)</a:t>
            </a:r>
            <a:endParaRPr lang="en-US" sz="1800" b="0" dirty="0">
              <a:solidFill>
                <a:schemeClr val="bg1"/>
              </a:solidFill>
            </a:endParaRPr>
          </a:p>
          <a:p>
            <a:pPr>
              <a:buNone/>
            </a:pPr>
            <a:endParaRPr lang="en-US" b="0" dirty="0" smtClean="0">
              <a:solidFill>
                <a:schemeClr val="bg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5331290" y="4572000"/>
            <a:ext cx="3812710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chemeClr val="bg1"/>
                </a:solidFill>
              </a:rPr>
              <a:t>Outline</a:t>
            </a:r>
          </a:p>
          <a:p>
            <a:pPr marL="800100" lvl="1" indent="-342900"/>
            <a:r>
              <a:rPr lang="en-US" sz="2000" b="0" dirty="0" smtClean="0">
                <a:solidFill>
                  <a:schemeClr val="bg1"/>
                </a:solidFill>
              </a:rPr>
              <a:t>Status</a:t>
            </a:r>
          </a:p>
          <a:p>
            <a:pPr marL="800100" lvl="1" indent="-342900"/>
            <a:r>
              <a:rPr lang="en-US" sz="2000" b="0" dirty="0" smtClean="0">
                <a:solidFill>
                  <a:schemeClr val="bg1"/>
                </a:solidFill>
              </a:rPr>
              <a:t>Temperature distribution </a:t>
            </a:r>
            <a:endParaRPr lang="en-US" sz="2000" b="0" dirty="0">
              <a:solidFill>
                <a:schemeClr val="bg1"/>
              </a:solidFill>
            </a:endParaRPr>
          </a:p>
          <a:p>
            <a:pPr marL="800100" lvl="1" indent="-342900"/>
            <a:r>
              <a:rPr lang="en-US" sz="2000" b="0" dirty="0" smtClean="0">
                <a:solidFill>
                  <a:schemeClr val="bg1"/>
                </a:solidFill>
              </a:rPr>
              <a:t>Mechanical issues</a:t>
            </a:r>
          </a:p>
          <a:p>
            <a:pPr marL="800100" lvl="1" indent="-342900"/>
            <a:r>
              <a:rPr lang="en-US" sz="2000" b="0" dirty="0" smtClean="0">
                <a:solidFill>
                  <a:schemeClr val="bg1"/>
                </a:solidFill>
              </a:rPr>
              <a:t>To-Do</a:t>
            </a:r>
            <a:endParaRPr lang="en-US" sz="2000" b="0" dirty="0">
              <a:solidFill>
                <a:schemeClr val="bg1"/>
              </a:solidFill>
            </a:endParaRPr>
          </a:p>
        </p:txBody>
      </p:sp>
      <p:pic>
        <p:nvPicPr>
          <p:cNvPr id="112642" name="Picture 2" descr="http://lcws2016.sgk.iwate-u.ac.jp/img/LCWS2016_post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2830"/>
            <a:ext cx="5105400" cy="364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15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Stress due to heating</a:t>
            </a:r>
            <a:endParaRPr lang="en-US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257800"/>
          </a:xfrm>
        </p:spPr>
        <p:txBody>
          <a:bodyPr>
            <a:normAutofit lnSpcReduction="10000"/>
          </a:bodyPr>
          <a:lstStyle/>
          <a:p>
            <a:r>
              <a:rPr lang="en-US" sz="2200" b="1" dirty="0" smtClean="0"/>
              <a:t>Instantaneous heating</a:t>
            </a:r>
            <a:endParaRPr lang="en-US" sz="2200" b="1" dirty="0"/>
          </a:p>
          <a:p>
            <a:pPr lvl="1">
              <a:spcBef>
                <a:spcPts val="600"/>
              </a:spcBef>
            </a:pPr>
            <a:r>
              <a:rPr lang="en-US" sz="1800" b="0" dirty="0" smtClean="0"/>
              <a:t>Pulse </a:t>
            </a:r>
            <a:r>
              <a:rPr lang="en-US" sz="1800" b="0" dirty="0" smtClean="0">
                <a:sym typeface="Wingdings" panose="05000000000000000000" pitchFamily="2" charset="2"/>
              </a:rPr>
              <a:t> </a:t>
            </a:r>
            <a:r>
              <a:rPr lang="en-US" sz="1800" b="0" dirty="0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sz="1800" b="0" dirty="0" smtClean="0">
                <a:sym typeface="Wingdings" panose="05000000000000000000" pitchFamily="2" charset="2"/>
              </a:rPr>
              <a:t>T = 80K … 200K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1800" b="0" dirty="0">
                <a:sym typeface="Wingdings" panose="05000000000000000000" pitchFamily="2" charset="2"/>
              </a:rPr>
              <a:t> </a:t>
            </a:r>
            <a:r>
              <a:rPr lang="en-US" sz="1800" b="0" dirty="0" smtClean="0">
                <a:sym typeface="Wingdings" panose="05000000000000000000" pitchFamily="2" charset="2"/>
              </a:rPr>
              <a:t>                  </a:t>
            </a:r>
            <a:r>
              <a:rPr lang="en-US" sz="1800" b="0" dirty="0" smtClean="0">
                <a:latin typeface="Symbol" panose="05050102010706020507" pitchFamily="18" charset="2"/>
                <a:sym typeface="Wingdings" panose="05000000000000000000" pitchFamily="2" charset="2"/>
              </a:rPr>
              <a:t>Ds</a:t>
            </a:r>
            <a:r>
              <a:rPr lang="en-US" sz="1800" b="0" dirty="0" smtClean="0">
                <a:sym typeface="Wingdings" panose="05000000000000000000" pitchFamily="2" charset="2"/>
              </a:rPr>
              <a:t> ~ 100…260MPa</a:t>
            </a:r>
          </a:p>
          <a:p>
            <a:pPr lvl="1">
              <a:spcBef>
                <a:spcPts val="600"/>
              </a:spcBef>
            </a:pPr>
            <a:r>
              <a:rPr lang="en-US" sz="1800" b="0" dirty="0" smtClean="0">
                <a:sym typeface="Wingdings" panose="05000000000000000000" pitchFamily="2" charset="2"/>
              </a:rPr>
              <a:t>ILC e+ target:  ~3×10</a:t>
            </a:r>
            <a:r>
              <a:rPr lang="en-US" sz="1800" b="0" baseline="30000" dirty="0" smtClean="0">
                <a:sym typeface="Wingdings" panose="05000000000000000000" pitchFamily="2" charset="2"/>
              </a:rPr>
              <a:t>6</a:t>
            </a:r>
            <a:r>
              <a:rPr lang="en-US" sz="1800" b="0" dirty="0" smtClean="0">
                <a:sym typeface="Wingdings" panose="05000000000000000000" pitchFamily="2" charset="2"/>
              </a:rPr>
              <a:t> loads per year (5000h) </a:t>
            </a:r>
          </a:p>
          <a:p>
            <a:pPr lvl="1">
              <a:spcBef>
                <a:spcPts val="600"/>
              </a:spcBef>
            </a:pPr>
            <a:r>
              <a:rPr lang="en-US" sz="1800" b="0" dirty="0" smtClean="0">
                <a:sym typeface="Wingdings" panose="05000000000000000000" pitchFamily="2" charset="2"/>
              </a:rPr>
              <a:t>fatigue stress limit for </a:t>
            </a:r>
            <a:r>
              <a:rPr lang="en-US" sz="1800" b="0" dirty="0" err="1" smtClean="0">
                <a:sym typeface="Wingdings" panose="05000000000000000000" pitchFamily="2" charset="2"/>
              </a:rPr>
              <a:t>Ti</a:t>
            </a:r>
            <a:r>
              <a:rPr lang="en-US" sz="1800" b="0" dirty="0" smtClean="0">
                <a:sym typeface="Wingdings" panose="05000000000000000000" pitchFamily="2" charset="2"/>
              </a:rPr>
              <a:t> alloy ~510MPa at room temperature but lower at elevated temperature</a:t>
            </a:r>
          </a:p>
          <a:p>
            <a:pPr lvl="1">
              <a:spcBef>
                <a:spcPts val="600"/>
              </a:spcBef>
            </a:pPr>
            <a:endParaRPr lang="en-US" sz="100" dirty="0">
              <a:sym typeface="Wingdings" panose="05000000000000000000" pitchFamily="2" charset="2"/>
            </a:endParaRPr>
          </a:p>
          <a:p>
            <a:r>
              <a:rPr lang="en-US" sz="2200" b="1" dirty="0" smtClean="0">
                <a:sym typeface="Wingdings" panose="05000000000000000000" pitchFamily="2" charset="2"/>
              </a:rPr>
              <a:t>Average heating</a:t>
            </a:r>
            <a:endParaRPr lang="en-US" sz="1800" b="0" dirty="0" smtClean="0">
              <a:sym typeface="Wingdings" panose="05000000000000000000" pitchFamily="2" charset="2"/>
            </a:endParaRPr>
          </a:p>
          <a:p>
            <a:pPr lvl="1">
              <a:spcBef>
                <a:spcPts val="600"/>
              </a:spcBef>
            </a:pPr>
            <a:r>
              <a:rPr lang="en-US" sz="1800" b="0" dirty="0" smtClean="0">
                <a:sym typeface="Wingdings" panose="05000000000000000000" pitchFamily="2" charset="2"/>
              </a:rPr>
              <a:t>Heated rim:</a:t>
            </a:r>
          </a:p>
          <a:p>
            <a:pPr lvl="2">
              <a:spcBef>
                <a:spcPts val="600"/>
              </a:spcBef>
            </a:pPr>
            <a:r>
              <a:rPr lang="en-US" sz="1600" dirty="0" smtClean="0">
                <a:sym typeface="Wingdings" panose="05000000000000000000" pitchFamily="2" charset="2"/>
              </a:rPr>
              <a:t>Hoop stress if </a:t>
            </a:r>
            <a:r>
              <a:rPr lang="en-US" sz="1600" dirty="0">
                <a:sym typeface="Wingdings" panose="05000000000000000000" pitchFamily="2" charset="2"/>
              </a:rPr>
              <a:t>expansion is </a:t>
            </a:r>
            <a:r>
              <a:rPr lang="en-US" sz="1600" dirty="0" smtClean="0">
                <a:sym typeface="Wingdings" panose="05000000000000000000" pitchFamily="2" charset="2"/>
              </a:rPr>
              <a:t>prevented:</a:t>
            </a:r>
            <a:r>
              <a:rPr lang="en-US" sz="1600" dirty="0" smtClean="0"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 </a:t>
            </a:r>
            <a:r>
              <a:rPr lang="en-US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sz="1600" baseline="-25000" dirty="0" err="1" smtClean="0">
                <a:sym typeface="Wingdings" panose="05000000000000000000" pitchFamily="2" charset="2"/>
              </a:rPr>
              <a:t>H</a:t>
            </a:r>
            <a:r>
              <a:rPr lang="en-US" sz="1600" dirty="0" smtClean="0">
                <a:sym typeface="Wingdings" panose="05000000000000000000" pitchFamily="2" charset="2"/>
              </a:rPr>
              <a:t> = E </a:t>
            </a:r>
            <a:r>
              <a:rPr lang="en-US" sz="1600" dirty="0" smtClean="0">
                <a:latin typeface="Symbol" panose="05050102010706020507" pitchFamily="18" charset="2"/>
                <a:sym typeface="Wingdings" panose="05000000000000000000" pitchFamily="2" charset="2"/>
              </a:rPr>
              <a:t>a D</a:t>
            </a:r>
            <a:r>
              <a:rPr lang="en-US" sz="1600" dirty="0" smtClean="0">
                <a:sym typeface="Wingdings" panose="05000000000000000000" pitchFamily="2" charset="2"/>
              </a:rPr>
              <a:t>T </a:t>
            </a:r>
          </a:p>
          <a:p>
            <a:pPr marL="914400" lvl="2" indent="0">
              <a:spcBef>
                <a:spcPts val="600"/>
              </a:spcBef>
              <a:buNone/>
            </a:pPr>
            <a:r>
              <a:rPr lang="en-US" sz="1600" dirty="0"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                                                       </a:t>
            </a:r>
            <a:r>
              <a:rPr lang="en-US" sz="1600" dirty="0" err="1" smtClean="0">
                <a:sym typeface="Wingdings" panose="05000000000000000000" pitchFamily="2" charset="2"/>
              </a:rPr>
              <a:t>Ti</a:t>
            </a:r>
            <a:r>
              <a:rPr lang="en-US" sz="1600" dirty="0" smtClean="0">
                <a:sym typeface="Wingdings" panose="05000000000000000000" pitchFamily="2" charset="2"/>
              </a:rPr>
              <a:t> </a:t>
            </a:r>
            <a:r>
              <a:rPr lang="en-US" sz="1600" dirty="0">
                <a:sym typeface="Wingdings" panose="05000000000000000000" pitchFamily="2" charset="2"/>
              </a:rPr>
              <a:t>rim @ 500C   </a:t>
            </a:r>
            <a:r>
              <a:rPr lang="en-US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sz="1600" baseline="-25000" dirty="0" err="1" smtClean="0">
                <a:sym typeface="Wingdings" panose="05000000000000000000" pitchFamily="2" charset="2"/>
              </a:rPr>
              <a:t>H</a:t>
            </a:r>
            <a:r>
              <a:rPr lang="en-US" sz="1600" dirty="0" smtClean="0">
                <a:sym typeface="Wingdings" panose="05000000000000000000" pitchFamily="2" charset="2"/>
              </a:rPr>
              <a:t> would be ~420MPa</a:t>
            </a:r>
          </a:p>
          <a:p>
            <a:pPr lvl="2">
              <a:spcBef>
                <a:spcPts val="600"/>
              </a:spcBef>
            </a:pPr>
            <a:r>
              <a:rPr lang="en-US" sz="1600" dirty="0" smtClean="0">
                <a:sym typeface="Wingdings" panose="05000000000000000000" pitchFamily="2" charset="2"/>
              </a:rPr>
              <a:t>Expansion of rim not restricted  increase of rim circumference u,  </a:t>
            </a:r>
          </a:p>
          <a:p>
            <a:pPr marL="914400" lvl="2" indent="0">
              <a:spcBef>
                <a:spcPts val="600"/>
              </a:spcBef>
              <a:buNone/>
            </a:pPr>
            <a:r>
              <a:rPr lang="en-US" sz="1600" dirty="0"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latin typeface="Symbol" panose="05050102010706020507" pitchFamily="18" charset="2"/>
                <a:sym typeface="Wingdings" panose="05000000000000000000" pitchFamily="2" charset="2"/>
              </a:rPr>
              <a:t>                                                                                        D</a:t>
            </a:r>
            <a:r>
              <a:rPr lang="en-US" sz="1600" dirty="0" smtClean="0">
                <a:sym typeface="Wingdings" panose="05000000000000000000" pitchFamily="2" charset="2"/>
              </a:rPr>
              <a:t>u =  1.3cm (</a:t>
            </a:r>
            <a:r>
              <a:rPr lang="en-US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sz="1600" dirty="0" err="1" smtClean="0">
                <a:sym typeface="Wingdings" panose="05000000000000000000" pitchFamily="2" charset="2"/>
              </a:rPr>
              <a:t>r</a:t>
            </a:r>
            <a:r>
              <a:rPr lang="en-US" sz="1600" dirty="0" smtClean="0">
                <a:sym typeface="Wingdings" panose="05000000000000000000" pitchFamily="2" charset="2"/>
              </a:rPr>
              <a:t> = 2mm)</a:t>
            </a:r>
          </a:p>
          <a:p>
            <a:pPr lvl="1">
              <a:spcBef>
                <a:spcPts val="600"/>
              </a:spcBef>
            </a:pPr>
            <a:r>
              <a:rPr lang="en-US" sz="1800" b="0" dirty="0">
                <a:sym typeface="Wingdings" panose="05000000000000000000" pitchFamily="2" charset="2"/>
              </a:rPr>
              <a:t>Spatial expansion </a:t>
            </a:r>
            <a:r>
              <a:rPr lang="en-US" sz="1800" b="0" dirty="0" err="1">
                <a:sym typeface="Wingdings" panose="05000000000000000000" pitchFamily="2" charset="2"/>
              </a:rPr>
              <a:t>V</a:t>
            </a:r>
            <a:r>
              <a:rPr lang="en-US" sz="1800" b="0" baseline="-25000" dirty="0" err="1">
                <a:sym typeface="Wingdings" panose="05000000000000000000" pitchFamily="2" charset="2"/>
              </a:rPr>
              <a:t>rim</a:t>
            </a:r>
            <a:r>
              <a:rPr lang="en-US" sz="1800" b="0" dirty="0">
                <a:sym typeface="Wingdings" panose="05000000000000000000" pitchFamily="2" charset="2"/>
              </a:rPr>
              <a:t>(heated) = </a:t>
            </a:r>
            <a:r>
              <a:rPr lang="en-US" sz="1800" b="0" dirty="0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US" sz="1800" b="0" dirty="0" smtClean="0">
                <a:sym typeface="Wingdings" panose="05000000000000000000" pitchFamily="2" charset="2"/>
              </a:rPr>
              <a:t>·V</a:t>
            </a:r>
            <a:r>
              <a:rPr lang="en-US" sz="1800" b="0" baseline="-25000" dirty="0" smtClean="0">
                <a:sym typeface="Wingdings" panose="05000000000000000000" pitchFamily="2" charset="2"/>
              </a:rPr>
              <a:t>20˚C</a:t>
            </a:r>
            <a:r>
              <a:rPr lang="en-US" sz="1800" b="0" dirty="0" smtClean="0">
                <a:sym typeface="Wingdings" panose="05000000000000000000" pitchFamily="2" charset="2"/>
              </a:rPr>
              <a:t>·</a:t>
            </a:r>
            <a:r>
              <a:rPr lang="en-US" sz="1800" b="0" dirty="0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sz="1800" b="0" dirty="0" smtClean="0">
                <a:sym typeface="Wingdings" panose="05000000000000000000" pitchFamily="2" charset="2"/>
              </a:rPr>
              <a:t>T    </a:t>
            </a:r>
            <a:endParaRPr lang="en-US" sz="1800" b="0" dirty="0">
              <a:sym typeface="Wingdings" panose="05000000000000000000" pitchFamily="2" charset="2"/>
            </a:endParaRPr>
          </a:p>
          <a:p>
            <a:pPr marL="800100" lvl="2" indent="0">
              <a:spcBef>
                <a:spcPts val="600"/>
              </a:spcBef>
              <a:buNone/>
            </a:pPr>
            <a:r>
              <a:rPr lang="en-US" sz="100" dirty="0">
                <a:sym typeface="Wingdings" panose="05000000000000000000" pitchFamily="2" charset="2"/>
              </a:rPr>
              <a:t> </a:t>
            </a:r>
            <a:r>
              <a:rPr lang="en-US" sz="100" dirty="0" smtClean="0">
                <a:sym typeface="Wingdings" panose="05000000000000000000" pitchFamily="2" charset="2"/>
              </a:rPr>
              <a:t>                                                          </a:t>
            </a:r>
            <a:r>
              <a:rPr lang="en-US" sz="100" dirty="0" smtClean="0"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endParaRPr lang="en-US" sz="100" dirty="0">
              <a:sym typeface="Wingdings" panose="05000000000000000000" pitchFamily="2" charset="2"/>
            </a:endParaRPr>
          </a:p>
          <a:p>
            <a:pPr marL="800100" lvl="2" indent="0">
              <a:spcBef>
                <a:spcPts val="600"/>
              </a:spcBef>
              <a:buNone/>
            </a:pPr>
            <a:r>
              <a:rPr lang="en-US" sz="1600" dirty="0">
                <a:sym typeface="Wingdings" panose="05000000000000000000" pitchFamily="2" charset="2"/>
              </a:rPr>
              <a:t>  </a:t>
            </a:r>
            <a:r>
              <a:rPr lang="en-US" sz="1600" dirty="0" smtClean="0">
                <a:sym typeface="Wingdings" panose="05000000000000000000" pitchFamily="2" charset="2"/>
              </a:rPr>
              <a:t>      </a:t>
            </a:r>
            <a:r>
              <a:rPr lang="en-US" sz="1600" dirty="0" err="1">
                <a:sym typeface="Wingdings" panose="05000000000000000000" pitchFamily="2" charset="2"/>
              </a:rPr>
              <a:t>Ti</a:t>
            </a:r>
            <a:r>
              <a:rPr lang="en-US" sz="1600" dirty="0">
                <a:sym typeface="Wingdings" panose="05000000000000000000" pitchFamily="2" charset="2"/>
              </a:rPr>
              <a:t>:    </a:t>
            </a:r>
            <a:r>
              <a:rPr lang="en-US" sz="1600" dirty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sz="1600" dirty="0">
                <a:sym typeface="Wingdings" panose="05000000000000000000" pitchFamily="2" charset="2"/>
              </a:rPr>
              <a:t>V ~ 1.2% for </a:t>
            </a:r>
            <a:r>
              <a:rPr lang="en-US" sz="1600" dirty="0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sz="1600" dirty="0" smtClean="0">
                <a:sym typeface="Wingdings" panose="05000000000000000000" pitchFamily="2" charset="2"/>
              </a:rPr>
              <a:t>T=500K  (~ </a:t>
            </a:r>
            <a:r>
              <a:rPr lang="en-US" sz="1600" dirty="0">
                <a:sym typeface="Wingdings" panose="05000000000000000000" pitchFamily="2" charset="2"/>
              </a:rPr>
              <a:t>2% </a:t>
            </a:r>
            <a:r>
              <a:rPr lang="en-US" sz="1600" dirty="0" smtClean="0">
                <a:sym typeface="Wingdings" panose="05000000000000000000" pitchFamily="2" charset="2"/>
              </a:rPr>
              <a:t> for 850K) </a:t>
            </a:r>
          </a:p>
          <a:p>
            <a:pPr marL="800100" lvl="2" indent="0">
              <a:spcBef>
                <a:spcPts val="600"/>
              </a:spcBef>
              <a:buNone/>
            </a:pPr>
            <a:r>
              <a:rPr lang="en-US" sz="1600" dirty="0"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       Cu</a:t>
            </a:r>
            <a:r>
              <a:rPr lang="en-US" sz="1600" dirty="0">
                <a:sym typeface="Wingdings" panose="05000000000000000000" pitchFamily="2" charset="2"/>
              </a:rPr>
              <a:t>:  </a:t>
            </a:r>
            <a:r>
              <a:rPr lang="en-US" sz="1600" dirty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sz="1600" dirty="0">
                <a:sym typeface="Wingdings" panose="05000000000000000000" pitchFamily="2" charset="2"/>
              </a:rPr>
              <a:t>V ~ 6.6% for </a:t>
            </a:r>
            <a:r>
              <a:rPr lang="en-US" sz="1600" dirty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sz="1600" dirty="0">
                <a:sym typeface="Wingdings" panose="05000000000000000000" pitchFamily="2" charset="2"/>
              </a:rPr>
              <a:t>T=200K  (~ 11.5%   for 350K)</a:t>
            </a:r>
            <a:endParaRPr lang="en-US" sz="1600" dirty="0" smtClean="0">
              <a:sym typeface="Wingdings" panose="05000000000000000000" pitchFamily="2" charset="2"/>
            </a:endParaRPr>
          </a:p>
          <a:p>
            <a:pPr marL="800100" lvl="2" indent="0">
              <a:spcBef>
                <a:spcPts val="600"/>
              </a:spcBef>
              <a:buNone/>
            </a:pPr>
            <a:endParaRPr lang="en-US" sz="100" dirty="0" smtClean="0">
              <a:sym typeface="Wingdings" panose="05000000000000000000" pitchFamily="2" charset="2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4648540"/>
              </p:ext>
            </p:extLst>
          </p:nvPr>
        </p:nvGraphicFramePr>
        <p:xfrm>
          <a:off x="4800600" y="1676400"/>
          <a:ext cx="108386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83" name="Equation" r:id="rId3" imgW="698400" imgH="393480" progId="Equation.3">
                  <p:embed/>
                </p:oleObj>
              </mc:Choice>
              <mc:Fallback>
                <p:oleObj name="Equation" r:id="rId3" imgW="698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676400"/>
                        <a:ext cx="1083868" cy="6096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95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218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57912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/>
              <a:t>Sliced </a:t>
            </a:r>
            <a:r>
              <a:rPr lang="en-US" b="1" dirty="0"/>
              <a:t>target </a:t>
            </a:r>
          </a:p>
          <a:p>
            <a:pPr lvl="1"/>
            <a:r>
              <a:rPr lang="en-US" b="0" dirty="0"/>
              <a:t>minimizes stress in (non-uniformly heated)  target rim and radiator </a:t>
            </a:r>
          </a:p>
          <a:p>
            <a:pPr lvl="1"/>
            <a:r>
              <a:rPr lang="en-US" b="0" dirty="0"/>
              <a:t>Main stress contribution from cyclic energy deposition by photon beam</a:t>
            </a:r>
          </a:p>
          <a:p>
            <a:pPr marL="0" lvl="1" indent="0">
              <a:buNone/>
            </a:pPr>
            <a:endParaRPr lang="en-US" sz="1800" b="0" dirty="0"/>
          </a:p>
          <a:p>
            <a:r>
              <a:rPr lang="en-US" b="1" dirty="0" smtClean="0"/>
              <a:t>Rotation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 tangential and radial forces</a:t>
            </a:r>
          </a:p>
          <a:p>
            <a:pPr lvl="1" indent="-342900"/>
            <a:r>
              <a:rPr lang="en-US" b="0" dirty="0" smtClean="0">
                <a:sym typeface="Wingdings" panose="05000000000000000000" pitchFamily="2" charset="2"/>
              </a:rPr>
              <a:t>thin ring approximation for target rim:  </a:t>
            </a:r>
            <a:r>
              <a:rPr lang="en-US" b="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b="0" baseline="-25000" dirty="0" err="1" smtClean="0">
                <a:sym typeface="Wingdings" panose="05000000000000000000" pitchFamily="2" charset="2"/>
              </a:rPr>
              <a:t>t</a:t>
            </a:r>
            <a:r>
              <a:rPr lang="en-US" b="0" dirty="0">
                <a:sym typeface="Wingdings" panose="05000000000000000000" pitchFamily="2" charset="2"/>
              </a:rPr>
              <a:t> </a:t>
            </a:r>
            <a:r>
              <a:rPr lang="en-US" b="0" dirty="0" smtClean="0">
                <a:sym typeface="Wingdings" panose="05000000000000000000" pitchFamily="2" charset="2"/>
              </a:rPr>
              <a:t>~ </a:t>
            </a:r>
            <a:r>
              <a:rPr lang="en-US" b="0" dirty="0">
                <a:latin typeface="Symbol" panose="05050102010706020507" pitchFamily="18" charset="2"/>
                <a:sym typeface="Wingdings" panose="05000000000000000000" pitchFamily="2" charset="2"/>
              </a:rPr>
              <a:t>r</a:t>
            </a:r>
            <a:r>
              <a:rPr lang="en-US" b="0" dirty="0" smtClean="0">
                <a:sym typeface="Wingdings" panose="05000000000000000000" pitchFamily="2" charset="2"/>
              </a:rPr>
              <a:t>r</a:t>
            </a:r>
            <a:r>
              <a:rPr lang="en-US" b="0" baseline="30000" dirty="0" smtClean="0">
                <a:sym typeface="Wingdings" panose="05000000000000000000" pitchFamily="2" charset="2"/>
              </a:rPr>
              <a:t>2</a:t>
            </a:r>
            <a:r>
              <a:rPr lang="en-US" b="0" dirty="0" smtClean="0">
                <a:latin typeface="Symbol" panose="05050102010706020507" pitchFamily="18" charset="2"/>
                <a:sym typeface="Wingdings" panose="05000000000000000000" pitchFamily="2" charset="2"/>
              </a:rPr>
              <a:t>w</a:t>
            </a:r>
            <a:r>
              <a:rPr lang="en-US" b="0" baseline="30000" dirty="0" smtClean="0">
                <a:sym typeface="Wingdings" panose="05000000000000000000" pitchFamily="2" charset="2"/>
              </a:rPr>
              <a:t>2</a:t>
            </a:r>
            <a:r>
              <a:rPr lang="en-US" b="0" dirty="0" smtClean="0">
                <a:sym typeface="Wingdings" panose="05000000000000000000" pitchFamily="2" charset="2"/>
              </a:rPr>
              <a:t> = 50MPa</a:t>
            </a:r>
          </a:p>
          <a:p>
            <a:pPr lvl="1" indent="-342900"/>
            <a:r>
              <a:rPr lang="en-US" b="0" dirty="0">
                <a:sym typeface="Wingdings" panose="05000000000000000000" pitchFamily="2" charset="2"/>
              </a:rPr>
              <a:t>s</a:t>
            </a:r>
            <a:r>
              <a:rPr lang="en-US" b="0" dirty="0" smtClean="0">
                <a:sym typeface="Wingdings" panose="05000000000000000000" pitchFamily="2" charset="2"/>
              </a:rPr>
              <a:t>liced target, </a:t>
            </a:r>
          </a:p>
          <a:p>
            <a:pPr lvl="2" indent="-342900"/>
            <a:r>
              <a:rPr lang="en-US" b="0" dirty="0" smtClean="0">
                <a:sym typeface="Wingdings" panose="05000000000000000000" pitchFamily="2" charset="2"/>
              </a:rPr>
              <a:t>~40 pieces for nominal </a:t>
            </a:r>
            <a:r>
              <a:rPr lang="en-US" b="0" dirty="0" err="1" smtClean="0">
                <a:sym typeface="Wingdings" panose="05000000000000000000" pitchFamily="2" charset="2"/>
              </a:rPr>
              <a:t>lumi</a:t>
            </a:r>
            <a:r>
              <a:rPr lang="en-US" b="0" dirty="0" smtClean="0">
                <a:sym typeface="Wingdings" panose="05000000000000000000" pitchFamily="2" charset="2"/>
              </a:rPr>
              <a:t>), </a:t>
            </a:r>
          </a:p>
          <a:p>
            <a:pPr lvl="2" indent="-342900"/>
            <a:r>
              <a:rPr lang="en-US" b="0" dirty="0" smtClean="0">
                <a:sym typeface="Wingdings" panose="05000000000000000000" pitchFamily="2" charset="2"/>
              </a:rPr>
              <a:t>height ~3cm   F</a:t>
            </a:r>
            <a:r>
              <a:rPr lang="en-US" b="0" baseline="-25000" dirty="0" smtClean="0">
                <a:sym typeface="Wingdings" panose="05000000000000000000" pitchFamily="2" charset="2"/>
              </a:rPr>
              <a:t>c</a:t>
            </a:r>
            <a:r>
              <a:rPr lang="en-US" b="0" dirty="0" smtClean="0">
                <a:sym typeface="Wingdings" panose="05000000000000000000" pitchFamily="2" charset="2"/>
              </a:rPr>
              <a:t>=mr</a:t>
            </a:r>
            <a:r>
              <a:rPr lang="en-US" b="0" dirty="0" smtClean="0">
                <a:latin typeface="Symbol" panose="05050102010706020507" pitchFamily="18" charset="2"/>
                <a:sym typeface="Wingdings" panose="05000000000000000000" pitchFamily="2" charset="2"/>
              </a:rPr>
              <a:t>w</a:t>
            </a:r>
            <a:r>
              <a:rPr lang="en-US" b="0" baseline="30000" dirty="0" smtClean="0">
                <a:sym typeface="Wingdings" panose="05000000000000000000" pitchFamily="2" charset="2"/>
              </a:rPr>
              <a:t>2</a:t>
            </a:r>
            <a:r>
              <a:rPr lang="en-US" b="0" dirty="0" smtClean="0">
                <a:sym typeface="Wingdings" panose="05000000000000000000" pitchFamily="2" charset="2"/>
              </a:rPr>
              <a:t>  ~  3.3kN</a:t>
            </a:r>
          </a:p>
          <a:p>
            <a:pPr lvl="2" indent="-342900"/>
            <a:r>
              <a:rPr lang="en-US" b="0" dirty="0" smtClean="0">
                <a:sym typeface="Wingdings" panose="05000000000000000000" pitchFamily="2" charset="2"/>
              </a:rPr>
              <a:t>With connecting area A~10cm</a:t>
            </a:r>
            <a:r>
              <a:rPr lang="en-US" b="0" baseline="30000" dirty="0" smtClean="0">
                <a:sym typeface="Wingdings" panose="05000000000000000000" pitchFamily="2" charset="2"/>
              </a:rPr>
              <a:t>2</a:t>
            </a:r>
            <a:r>
              <a:rPr lang="en-US" b="0" dirty="0" smtClean="0">
                <a:sym typeface="Wingdings" panose="05000000000000000000" pitchFamily="2" charset="2"/>
              </a:rPr>
              <a:t>   </a:t>
            </a:r>
            <a:r>
              <a:rPr lang="en-US" b="0" dirty="0" smtClean="0">
                <a:latin typeface="Symbol" panose="05050102010706020507" pitchFamily="18" charset="2"/>
                <a:sym typeface="Wingdings" panose="05000000000000000000" pitchFamily="2" charset="2"/>
              </a:rPr>
              <a:t>s </a:t>
            </a:r>
            <a:r>
              <a:rPr lang="en-US" b="0" dirty="0" smtClean="0">
                <a:sym typeface="Wingdings" panose="05000000000000000000" pitchFamily="2" charset="2"/>
              </a:rPr>
              <a:t>~ 33MPa stress at </a:t>
            </a:r>
            <a:r>
              <a:rPr lang="en-US" b="0" dirty="0" err="1" smtClean="0">
                <a:sym typeface="Wingdings" panose="05000000000000000000" pitchFamily="2" charset="2"/>
              </a:rPr>
              <a:t>Ti</a:t>
            </a:r>
            <a:r>
              <a:rPr lang="en-US" b="0" dirty="0" smtClean="0">
                <a:sym typeface="Wingdings" panose="05000000000000000000" pitchFamily="2" charset="2"/>
              </a:rPr>
              <a:t>-Cu connection </a:t>
            </a:r>
          </a:p>
          <a:p>
            <a:pPr marL="800100" lvl="2" indent="0">
              <a:buNone/>
            </a:pPr>
            <a:r>
              <a:rPr lang="en-US" b="0" dirty="0">
                <a:sym typeface="Wingdings" panose="05000000000000000000" pitchFamily="2" charset="2"/>
              </a:rPr>
              <a:t> </a:t>
            </a:r>
            <a:r>
              <a:rPr lang="en-US" b="0" dirty="0" smtClean="0">
                <a:sym typeface="Wingdings" panose="05000000000000000000" pitchFamily="2" charset="2"/>
              </a:rPr>
              <a:t>                                                           </a:t>
            </a:r>
          </a:p>
          <a:p>
            <a:pPr marL="400050" lvl="1" indent="0">
              <a:buNone/>
            </a:pPr>
            <a:endParaRPr lang="en-US" sz="400" b="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sz="2900" dirty="0" err="1" smtClean="0"/>
              <a:t>Ti</a:t>
            </a:r>
            <a:r>
              <a:rPr lang="en-US" sz="2900" dirty="0" smtClean="0"/>
              <a:t>-Cu contact  </a:t>
            </a:r>
          </a:p>
          <a:p>
            <a:pPr lvl="1"/>
            <a:r>
              <a:rPr lang="en-US" b="0" dirty="0"/>
              <a:t>must work well for all </a:t>
            </a:r>
            <a:r>
              <a:rPr lang="en-US" b="0" dirty="0" smtClean="0"/>
              <a:t>temperatures</a:t>
            </a:r>
          </a:p>
          <a:p>
            <a:pPr lvl="1"/>
            <a:r>
              <a:rPr lang="en-US" b="0" dirty="0" smtClean="0"/>
              <a:t>Calculation </a:t>
            </a:r>
            <a:r>
              <a:rPr lang="en-US" b="0" dirty="0"/>
              <a:t>of stress at the contact </a:t>
            </a:r>
            <a:r>
              <a:rPr lang="en-US" b="0" dirty="0" err="1"/>
              <a:t>Ti</a:t>
            </a:r>
            <a:r>
              <a:rPr lang="en-US" b="0" dirty="0"/>
              <a:t> </a:t>
            </a:r>
            <a:r>
              <a:rPr lang="en-US" b="0" dirty="0" smtClean="0"/>
              <a:t>to radiator </a:t>
            </a:r>
            <a:r>
              <a:rPr lang="en-US" b="0" dirty="0"/>
              <a:t>needs FEM </a:t>
            </a:r>
            <a:r>
              <a:rPr lang="en-US" b="0" dirty="0" smtClean="0"/>
              <a:t>methods</a:t>
            </a:r>
          </a:p>
          <a:p>
            <a:pPr lvl="1"/>
            <a:r>
              <a:rPr lang="en-US" b="0" dirty="0" smtClean="0"/>
              <a:t>Possibilities </a:t>
            </a:r>
            <a:r>
              <a:rPr lang="en-US" b="0" dirty="0"/>
              <a:t>considered </a:t>
            </a:r>
            <a:r>
              <a:rPr lang="en-US" b="0" dirty="0" smtClean="0"/>
              <a:t> </a:t>
            </a:r>
            <a:endParaRPr lang="en-US" b="0" dirty="0"/>
          </a:p>
          <a:p>
            <a:pPr lvl="2"/>
            <a:r>
              <a:rPr lang="en-US" b="0" dirty="0" smtClean="0"/>
              <a:t>bolts </a:t>
            </a:r>
            <a:r>
              <a:rPr lang="en-US" b="0" dirty="0"/>
              <a:t>+ plate springs</a:t>
            </a:r>
          </a:p>
          <a:p>
            <a:pPr lvl="2"/>
            <a:r>
              <a:rPr lang="en-US" dirty="0" smtClean="0"/>
              <a:t>bolts </a:t>
            </a:r>
            <a:r>
              <a:rPr lang="en-US" dirty="0"/>
              <a:t>+ plate </a:t>
            </a:r>
            <a:r>
              <a:rPr lang="en-US" dirty="0" smtClean="0"/>
              <a:t>springs + fire-tree connection</a:t>
            </a:r>
            <a:endParaRPr lang="en-US" dirty="0"/>
          </a:p>
          <a:p>
            <a:pPr lvl="2"/>
            <a:endParaRPr lang="en-US" sz="2300" dirty="0" smtClean="0">
              <a:sym typeface="Wingdings" panose="05000000000000000000" pitchFamily="2" charset="2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0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/>
              <a:t> wheel sector considered for ANSYS </a:t>
            </a:r>
            <a:r>
              <a:rPr lang="en-US" sz="3200" dirty="0" smtClean="0"/>
              <a:t>simulations</a:t>
            </a:r>
            <a:endParaRPr lang="en-US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                  </a:t>
            </a:r>
            <a:r>
              <a:rPr lang="en-US" sz="2400" dirty="0" smtClean="0"/>
              <a:t>                                         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                                  target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</a:t>
            </a:r>
            <a:r>
              <a:rPr lang="en-US" sz="2400" dirty="0" smtClean="0"/>
              <a:t>bolts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</a:t>
            </a:r>
            <a:r>
              <a:rPr lang="en-US" sz="2400" dirty="0" smtClean="0"/>
              <a:t>radiator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</a:t>
            </a:r>
            <a:r>
              <a:rPr lang="en-US" sz="2400" dirty="0" smtClean="0"/>
              <a:t>cooler</a:t>
            </a:r>
            <a:endParaRPr lang="en-US" sz="2400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model 1                                     target with radiator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12" y="1645888"/>
            <a:ext cx="4678588" cy="208791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62"/>
          <a:stretch/>
        </p:blipFill>
        <p:spPr>
          <a:xfrm>
            <a:off x="423280" y="4030687"/>
            <a:ext cx="4758320" cy="1989113"/>
          </a:xfrm>
          <a:prstGeom prst="rect">
            <a:avLst/>
          </a:prstGeom>
        </p:spPr>
      </p:pic>
      <p:cxnSp>
        <p:nvCxnSpPr>
          <p:cNvPr id="11" name="Gerade Verbindung 10"/>
          <p:cNvCxnSpPr/>
          <p:nvPr/>
        </p:nvCxnSpPr>
        <p:spPr bwMode="auto">
          <a:xfrm>
            <a:off x="4572000" y="1950688"/>
            <a:ext cx="914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Gerade Verbindung mit Pfeil 12"/>
          <p:cNvCxnSpPr/>
          <p:nvPr/>
        </p:nvCxnSpPr>
        <p:spPr bwMode="auto">
          <a:xfrm flipH="1" flipV="1">
            <a:off x="4191000" y="2026888"/>
            <a:ext cx="144780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Gerade Verbindung mit Pfeil 14"/>
          <p:cNvCxnSpPr/>
          <p:nvPr/>
        </p:nvCxnSpPr>
        <p:spPr bwMode="auto">
          <a:xfrm flipH="1" flipV="1">
            <a:off x="3962400" y="2331688"/>
            <a:ext cx="1676400" cy="685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Gerade Verbindung mit Pfeil 16"/>
          <p:cNvCxnSpPr/>
          <p:nvPr/>
        </p:nvCxnSpPr>
        <p:spPr bwMode="auto">
          <a:xfrm flipH="1" flipV="1">
            <a:off x="3276600" y="2331688"/>
            <a:ext cx="2438400" cy="1219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Gerade Verbindung mit Pfeil 18"/>
          <p:cNvCxnSpPr/>
          <p:nvPr/>
        </p:nvCxnSpPr>
        <p:spPr bwMode="auto">
          <a:xfrm flipH="1" flipV="1">
            <a:off x="3657600" y="2689844"/>
            <a:ext cx="2057400" cy="8610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feld 13"/>
          <p:cNvSpPr txBox="1"/>
          <p:nvPr/>
        </p:nvSpPr>
        <p:spPr>
          <a:xfrm>
            <a:off x="1204085" y="6096000"/>
            <a:ext cx="4084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</a:rPr>
              <a:t>Artificial peak stress due to implementation</a:t>
            </a:r>
            <a:endParaRPr lang="en-US" sz="1600" b="0" dirty="0">
              <a:solidFill>
                <a:schemeClr val="tx1"/>
              </a:solidFill>
            </a:endParaRPr>
          </a:p>
        </p:txBody>
      </p:sp>
      <p:cxnSp>
        <p:nvCxnSpPr>
          <p:cNvPr id="16" name="Gerade Verbindung mit Pfeil 15"/>
          <p:cNvCxnSpPr>
            <a:stCxn id="14" idx="1"/>
          </p:cNvCxnSpPr>
          <p:nvPr/>
        </p:nvCxnSpPr>
        <p:spPr bwMode="auto">
          <a:xfrm flipV="1">
            <a:off x="1204085" y="5791201"/>
            <a:ext cx="0" cy="47407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feld 19"/>
          <p:cNvSpPr txBox="1"/>
          <p:nvPr/>
        </p:nvSpPr>
        <p:spPr>
          <a:xfrm>
            <a:off x="7696200" y="1295400"/>
            <a:ext cx="132485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F. Dietrich</a:t>
            </a:r>
            <a:endParaRPr lang="en-US" sz="2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69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685800"/>
          </a:xfrm>
        </p:spPr>
        <p:txBody>
          <a:bodyPr/>
          <a:lstStyle/>
          <a:p>
            <a:r>
              <a:rPr lang="en-US" sz="3200" dirty="0" smtClean="0"/>
              <a:t>Target-radiator connection</a:t>
            </a:r>
            <a:endParaRPr lang="en-US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597220"/>
              </p:ext>
            </p:extLst>
          </p:nvPr>
        </p:nvGraphicFramePr>
        <p:xfrm>
          <a:off x="413657" y="4761706"/>
          <a:ext cx="8305799" cy="1791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1673"/>
                <a:gridCol w="1204658"/>
                <a:gridCol w="1464669"/>
                <a:gridCol w="1524000"/>
                <a:gridCol w="1371600"/>
                <a:gridCol w="1219199"/>
              </a:tblGrid>
              <a:tr h="57229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2"/>
                          </a:solidFill>
                        </a:rPr>
                        <a:t>Model</a:t>
                      </a:r>
                    </a:p>
                    <a:p>
                      <a:r>
                        <a:rPr lang="en-US" sz="1600" dirty="0" smtClean="0">
                          <a:solidFill>
                            <a:schemeClr val="accent2"/>
                          </a:solidFill>
                        </a:rPr>
                        <a:t>(</a:t>
                      </a:r>
                      <a:r>
                        <a:rPr lang="en-US" sz="1600" dirty="0" err="1" smtClean="0">
                          <a:solidFill>
                            <a:schemeClr val="accent2"/>
                          </a:solidFill>
                        </a:rPr>
                        <a:t>E</a:t>
                      </a:r>
                      <a:r>
                        <a:rPr lang="en-US" sz="1600" baseline="-25000" dirty="0" err="1" smtClean="0">
                          <a:solidFill>
                            <a:schemeClr val="accent2"/>
                          </a:solidFill>
                        </a:rPr>
                        <a:t>dep</a:t>
                      </a:r>
                      <a:r>
                        <a:rPr lang="en-US" sz="1600" dirty="0" smtClean="0">
                          <a:solidFill>
                            <a:schemeClr val="accent2"/>
                          </a:solidFill>
                        </a:rPr>
                        <a:t> = 2.3kW)</a:t>
                      </a:r>
                      <a:endParaRPr lang="en-US" sz="16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chemeClr val="accent2"/>
                          </a:solidFill>
                        </a:rPr>
                        <a:t>T</a:t>
                      </a:r>
                      <a:r>
                        <a:rPr lang="en-US" sz="1600" baseline="-25000" dirty="0" err="1" smtClean="0">
                          <a:solidFill>
                            <a:schemeClr val="accent2"/>
                          </a:solidFill>
                        </a:rPr>
                        <a:t>ave</a:t>
                      </a:r>
                      <a:r>
                        <a:rPr lang="en-US" sz="1600" baseline="30000" dirty="0" err="1" smtClean="0">
                          <a:solidFill>
                            <a:schemeClr val="accent2"/>
                          </a:solidFill>
                        </a:rPr>
                        <a:t>max</a:t>
                      </a:r>
                      <a:r>
                        <a:rPr lang="en-US" sz="1600" dirty="0" smtClean="0">
                          <a:solidFill>
                            <a:schemeClr val="accent2"/>
                          </a:solidFill>
                        </a:rPr>
                        <a:t>[C]</a:t>
                      </a:r>
                    </a:p>
                    <a:p>
                      <a:r>
                        <a:rPr lang="en-US" sz="1600" dirty="0" smtClean="0">
                          <a:solidFill>
                            <a:schemeClr val="accent2"/>
                          </a:solidFill>
                        </a:rPr>
                        <a:t>in target  </a:t>
                      </a:r>
                      <a:endParaRPr lang="en-US" sz="16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chemeClr val="accent2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1600" baseline="-25000" dirty="0" err="1" smtClean="0">
                          <a:solidFill>
                            <a:schemeClr val="accent2"/>
                          </a:solidFill>
                        </a:rPr>
                        <a:t>v.Mises</a:t>
                      </a:r>
                      <a:r>
                        <a:rPr lang="en-US" sz="1600" baseline="0" dirty="0" smtClean="0">
                          <a:solidFill>
                            <a:schemeClr val="accent2"/>
                          </a:solidFill>
                        </a:rPr>
                        <a:t> [MPa]</a:t>
                      </a:r>
                    </a:p>
                    <a:p>
                      <a:r>
                        <a:rPr lang="en-US" sz="1600" baseline="0" dirty="0" smtClean="0">
                          <a:solidFill>
                            <a:schemeClr val="accent2"/>
                          </a:solidFill>
                        </a:rPr>
                        <a:t>at bolts</a:t>
                      </a:r>
                      <a:endParaRPr lang="en-US" sz="1600" baseline="-250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chemeClr val="accent2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1600" baseline="-25000" dirty="0" err="1" smtClean="0">
                          <a:solidFill>
                            <a:schemeClr val="accent2"/>
                          </a:solidFill>
                        </a:rPr>
                        <a:t>v.Mises</a:t>
                      </a:r>
                      <a:r>
                        <a:rPr lang="en-US" sz="1600" baseline="0" dirty="0" smtClean="0">
                          <a:solidFill>
                            <a:schemeClr val="accent2"/>
                          </a:solidFill>
                        </a:rPr>
                        <a:t> [MPa]</a:t>
                      </a:r>
                    </a:p>
                    <a:p>
                      <a:r>
                        <a:rPr lang="en-US" sz="1600" baseline="0" dirty="0" smtClean="0">
                          <a:solidFill>
                            <a:schemeClr val="accent2"/>
                          </a:solidFill>
                        </a:rPr>
                        <a:t>at contact</a:t>
                      </a:r>
                      <a:endParaRPr lang="en-US" sz="1600" baseline="-250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solidFill>
                            <a:schemeClr val="accent2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1600" baseline="-25000" dirty="0" err="1" smtClean="0">
                          <a:solidFill>
                            <a:schemeClr val="accent2"/>
                          </a:solidFill>
                        </a:rPr>
                        <a:t>v.Mises</a:t>
                      </a:r>
                      <a:r>
                        <a:rPr lang="en-US" sz="1600" baseline="0" dirty="0" smtClean="0">
                          <a:solidFill>
                            <a:schemeClr val="accent2"/>
                          </a:solidFill>
                        </a:rPr>
                        <a:t>[MPa]</a:t>
                      </a:r>
                    </a:p>
                    <a:p>
                      <a:r>
                        <a:rPr lang="en-US" sz="1600" dirty="0" smtClean="0">
                          <a:solidFill>
                            <a:schemeClr val="accent2"/>
                          </a:solidFill>
                        </a:rPr>
                        <a:t>(static)</a:t>
                      </a:r>
                      <a:endParaRPr lang="en-US" sz="16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accent2"/>
                          </a:solidFill>
                        </a:rPr>
                        <a:t>Height</a:t>
                      </a:r>
                      <a:r>
                        <a:rPr lang="en-US" sz="1600" baseline="0" dirty="0" smtClean="0">
                          <a:solidFill>
                            <a:schemeClr val="accent2"/>
                          </a:solidFill>
                        </a:rPr>
                        <a:t> h [mm]</a:t>
                      </a:r>
                      <a:endParaRPr lang="en-US" sz="16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3307">
                <a:tc>
                  <a:txBody>
                    <a:bodyPr/>
                    <a:lstStyle/>
                    <a:p>
                      <a:r>
                        <a:rPr lang="en-US" dirty="0" smtClean="0"/>
                        <a:t>2 bolts M5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447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168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&lt;922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</a:rPr>
                        <a:t>2 bolts</a:t>
                      </a:r>
                      <a:r>
                        <a:rPr lang="en-US" baseline="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</a:rPr>
                        <a:t> M12</a:t>
                      </a:r>
                      <a:endParaRPr lang="en-US" dirty="0">
                        <a:solidFill>
                          <a:schemeClr val="accent5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</a:rPr>
                        <a:t>283</a:t>
                      </a:r>
                      <a:endParaRPr lang="en-US" dirty="0">
                        <a:solidFill>
                          <a:schemeClr val="accent5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</a:rPr>
                        <a:t>66</a:t>
                      </a:r>
                      <a:endParaRPr lang="en-US" dirty="0">
                        <a:solidFill>
                          <a:schemeClr val="accent5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</a:rPr>
                        <a:t>204</a:t>
                      </a:r>
                      <a:endParaRPr lang="en-US" dirty="0">
                        <a:solidFill>
                          <a:schemeClr val="accent5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</a:rPr>
                        <a:t>&lt;1170</a:t>
                      </a:r>
                      <a:endParaRPr lang="en-US" dirty="0">
                        <a:solidFill>
                          <a:schemeClr val="accent5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</a:rPr>
                        <a:t>30</a:t>
                      </a:r>
                      <a:endParaRPr lang="en-US" dirty="0">
                        <a:solidFill>
                          <a:schemeClr val="accent5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2827">
                <a:tc>
                  <a:txBody>
                    <a:bodyPr/>
                    <a:lstStyle/>
                    <a:p>
                      <a:r>
                        <a:rPr lang="en-US" dirty="0" smtClean="0"/>
                        <a:t>Fire-tree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301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322"/>
          <a:stretch/>
        </p:blipFill>
        <p:spPr>
          <a:xfrm>
            <a:off x="228600" y="1013062"/>
            <a:ext cx="3505200" cy="179810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31"/>
          <a:stretch/>
        </p:blipFill>
        <p:spPr>
          <a:xfrm>
            <a:off x="293914" y="2747228"/>
            <a:ext cx="3439886" cy="1748572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133600"/>
            <a:ext cx="5105400" cy="223317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8" r="20377"/>
          <a:stretch/>
        </p:blipFill>
        <p:spPr>
          <a:xfrm>
            <a:off x="7162800" y="953894"/>
            <a:ext cx="1219200" cy="1231769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75176" y="2286000"/>
            <a:ext cx="91884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bolts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628176" y="2057400"/>
            <a:ext cx="1417376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Fire-tree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352800" y="1143000"/>
            <a:ext cx="3196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</a:rPr>
              <a:t>Artificial peak stress due to mesh</a:t>
            </a:r>
            <a:endParaRPr lang="en-US" sz="1600" b="0" dirty="0">
              <a:solidFill>
                <a:schemeClr val="tx1"/>
              </a:solidFill>
            </a:endParaRPr>
          </a:p>
        </p:txBody>
      </p:sp>
      <p:cxnSp>
        <p:nvCxnSpPr>
          <p:cNvPr id="11" name="Gerade Verbindung mit Pfeil 10"/>
          <p:cNvCxnSpPr>
            <a:stCxn id="9" idx="1"/>
          </p:cNvCxnSpPr>
          <p:nvPr/>
        </p:nvCxnSpPr>
        <p:spPr bwMode="auto">
          <a:xfrm flipH="1">
            <a:off x="2667000" y="1312277"/>
            <a:ext cx="6858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Gerade Verbindung mit Pfeil 18"/>
          <p:cNvCxnSpPr/>
          <p:nvPr/>
        </p:nvCxnSpPr>
        <p:spPr bwMode="auto">
          <a:xfrm flipH="1">
            <a:off x="3009900" y="1405354"/>
            <a:ext cx="342900" cy="34724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Gerade Verbindung mit Pfeil 21"/>
          <p:cNvCxnSpPr/>
          <p:nvPr/>
        </p:nvCxnSpPr>
        <p:spPr bwMode="auto">
          <a:xfrm>
            <a:off x="1594017" y="3352800"/>
            <a:ext cx="0" cy="685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Gerade Verbindung 23"/>
          <p:cNvCxnSpPr/>
          <p:nvPr/>
        </p:nvCxnSpPr>
        <p:spPr bwMode="auto">
          <a:xfrm>
            <a:off x="1371600" y="3352800"/>
            <a:ext cx="533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Gerade Verbindung 25"/>
          <p:cNvCxnSpPr/>
          <p:nvPr/>
        </p:nvCxnSpPr>
        <p:spPr bwMode="auto">
          <a:xfrm>
            <a:off x="1371600" y="4038600"/>
            <a:ext cx="533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feld 26"/>
          <p:cNvSpPr txBox="1"/>
          <p:nvPr/>
        </p:nvSpPr>
        <p:spPr>
          <a:xfrm>
            <a:off x="1295400" y="342900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chemeClr val="tx1"/>
                </a:solidFill>
              </a:rPr>
              <a:t>h</a:t>
            </a:r>
            <a:endParaRPr lang="en-US" b="0" dirty="0">
              <a:solidFill>
                <a:schemeClr val="tx1"/>
              </a:solidFill>
            </a:endParaRPr>
          </a:p>
        </p:txBody>
      </p:sp>
      <p:cxnSp>
        <p:nvCxnSpPr>
          <p:cNvPr id="29" name="Gerade Verbindung 28"/>
          <p:cNvCxnSpPr/>
          <p:nvPr/>
        </p:nvCxnSpPr>
        <p:spPr bwMode="auto">
          <a:xfrm flipV="1">
            <a:off x="555433" y="5980907"/>
            <a:ext cx="7706824" cy="76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Gerade Verbindung 30"/>
          <p:cNvCxnSpPr/>
          <p:nvPr/>
        </p:nvCxnSpPr>
        <p:spPr bwMode="auto">
          <a:xfrm>
            <a:off x="555433" y="5904707"/>
            <a:ext cx="7706824" cy="228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feld 31"/>
          <p:cNvSpPr txBox="1"/>
          <p:nvPr/>
        </p:nvSpPr>
        <p:spPr>
          <a:xfrm>
            <a:off x="6612473" y="533400"/>
            <a:ext cx="253152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chemeClr val="tx1"/>
                </a:solidFill>
              </a:rPr>
              <a:t>Simulations: F. Dietrich</a:t>
            </a:r>
          </a:p>
        </p:txBody>
      </p:sp>
      <p:sp>
        <p:nvSpPr>
          <p:cNvPr id="33" name="Textfeld 32"/>
          <p:cNvSpPr txBox="1"/>
          <p:nvPr/>
        </p:nvSpPr>
        <p:spPr>
          <a:xfrm rot="19796399">
            <a:off x="6197630" y="5205981"/>
            <a:ext cx="1335622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High values</a:t>
            </a:r>
          </a:p>
          <a:p>
            <a:pPr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artificial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7652657" y="4419600"/>
            <a:ext cx="118654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74367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25024" y="2479944"/>
            <a:ext cx="3418261" cy="4554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95400"/>
            <a:ext cx="4678588" cy="208791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in radiator and cooler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3548744"/>
            <a:ext cx="3944668" cy="300445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E</a:t>
            </a:r>
            <a:r>
              <a:rPr lang="en-US" baseline="-25000" dirty="0" err="1" smtClean="0"/>
              <a:t>dep</a:t>
            </a:r>
            <a:r>
              <a:rPr lang="en-US" dirty="0" smtClean="0"/>
              <a:t> = 2.3kW</a:t>
            </a:r>
          </a:p>
          <a:p>
            <a:r>
              <a:rPr lang="en-US" sz="2500" dirty="0" smtClean="0"/>
              <a:t>Radiating area A=3.5m^2</a:t>
            </a:r>
          </a:p>
          <a:p>
            <a:r>
              <a:rPr lang="en-US" sz="2500" dirty="0" smtClean="0"/>
              <a:t>Average temperature in radiator ~250C</a:t>
            </a:r>
          </a:p>
          <a:p>
            <a:r>
              <a:rPr lang="en-US" sz="2500" dirty="0" smtClean="0"/>
              <a:t>Temperature in cooler is fixed at innermost area (s=28cm) to 20C </a:t>
            </a:r>
          </a:p>
          <a:p>
            <a:pPr>
              <a:buFont typeface="Wingdings"/>
              <a:buChar char="à"/>
            </a:pPr>
            <a:r>
              <a:rPr lang="en-US" sz="2500" dirty="0" smtClean="0">
                <a:sym typeface="Wingdings" panose="05000000000000000000" pitchFamily="2" charset="2"/>
              </a:rPr>
              <a:t>cooling e</a:t>
            </a:r>
            <a:r>
              <a:rPr lang="en-US" sz="2500" dirty="0" smtClean="0"/>
              <a:t>fficiency is underestimated </a:t>
            </a:r>
          </a:p>
          <a:p>
            <a:pPr>
              <a:buFont typeface="Wingdings"/>
              <a:buChar char="à"/>
            </a:pPr>
            <a:r>
              <a:rPr lang="en-US" sz="2500" dirty="0" smtClean="0"/>
              <a:t>But low radiator T is also less efficient</a:t>
            </a:r>
            <a:endParaRPr lang="en-US" sz="25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Rechteck 6"/>
          <p:cNvSpPr/>
          <p:nvPr/>
        </p:nvSpPr>
        <p:spPr bwMode="auto">
          <a:xfrm>
            <a:off x="5199288" y="2686654"/>
            <a:ext cx="2331812" cy="36134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0" name="Gerade Verbindung 9"/>
          <p:cNvCxnSpPr/>
          <p:nvPr/>
        </p:nvCxnSpPr>
        <p:spPr bwMode="auto">
          <a:xfrm flipH="1">
            <a:off x="1905000" y="2310357"/>
            <a:ext cx="2154883" cy="9662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Gerade Verbindung 14"/>
          <p:cNvCxnSpPr/>
          <p:nvPr/>
        </p:nvCxnSpPr>
        <p:spPr bwMode="auto">
          <a:xfrm>
            <a:off x="4000500" y="2220686"/>
            <a:ext cx="38100" cy="76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Gerade Verbindung 19"/>
          <p:cNvCxnSpPr/>
          <p:nvPr/>
        </p:nvCxnSpPr>
        <p:spPr bwMode="auto">
          <a:xfrm>
            <a:off x="2960912" y="2677886"/>
            <a:ext cx="38100" cy="76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Gerade Verbindung 20"/>
          <p:cNvCxnSpPr/>
          <p:nvPr/>
        </p:nvCxnSpPr>
        <p:spPr bwMode="auto">
          <a:xfrm>
            <a:off x="1866900" y="3167744"/>
            <a:ext cx="38100" cy="76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feld 17"/>
          <p:cNvSpPr txBox="1"/>
          <p:nvPr/>
        </p:nvSpPr>
        <p:spPr>
          <a:xfrm rot="19970003">
            <a:off x="3856297" y="2250767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0cm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 rot="19970003">
            <a:off x="2781390" y="2718697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15cm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 rot="19970003">
            <a:off x="1735972" y="3148104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28cm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345132" y="1295400"/>
            <a:ext cx="2793201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Simulations: F. Dietrich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7881256" y="2736698"/>
            <a:ext cx="105990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0" dirty="0" smtClean="0">
                <a:solidFill>
                  <a:schemeClr val="tx1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07417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Thermal radiation – only rim, no radiator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</a:t>
            </a:r>
            <a:r>
              <a:rPr lang="en-US" dirty="0" smtClean="0"/>
              <a:t>erfect solution for </a:t>
            </a:r>
            <a:r>
              <a:rPr lang="en-US" dirty="0" err="1" smtClean="0"/>
              <a:t>Ti</a:t>
            </a:r>
            <a:r>
              <a:rPr lang="en-US" dirty="0" smtClean="0"/>
              <a:t>-Cu connection has not yet been found</a:t>
            </a:r>
          </a:p>
          <a:p>
            <a:r>
              <a:rPr lang="en-US" dirty="0" smtClean="0"/>
              <a:t>Result from target tests (see </a:t>
            </a:r>
            <a:r>
              <a:rPr lang="en-US" dirty="0" err="1" smtClean="0"/>
              <a:t>Alexandr’s</a:t>
            </a:r>
            <a:r>
              <a:rPr lang="en-US" dirty="0" smtClean="0"/>
              <a:t> talk): Ti6Al4V stands very high loads</a:t>
            </a:r>
          </a:p>
          <a:p>
            <a:r>
              <a:rPr lang="en-US" dirty="0" smtClean="0"/>
              <a:t>Remember: first ~4 years max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dep</a:t>
            </a:r>
            <a:r>
              <a:rPr lang="en-US" dirty="0" smtClean="0"/>
              <a:t> ~2.3kW (if no ‘staged ILC’)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>
                <a:sym typeface="Wingdings" panose="05000000000000000000" pitchFamily="2" charset="2"/>
              </a:rPr>
              <a:t> what about simple rim with spokes (but no water cooling)?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7" name="Picture 120" descr="https://www-zeuthen.desy.de/~riemanns/rim-radiation_T-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66" y="28194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8"/>
          <p:cNvSpPr txBox="1"/>
          <p:nvPr/>
        </p:nvSpPr>
        <p:spPr>
          <a:xfrm rot="16200000">
            <a:off x="158027" y="3827294"/>
            <a:ext cx="1272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b="0" dirty="0" err="1" smtClean="0">
                <a:solidFill>
                  <a:schemeClr val="tx1"/>
                </a:solidFill>
              </a:rPr>
              <a:t>T</a:t>
            </a:r>
            <a:r>
              <a:rPr lang="en-US" sz="1800" b="0" baseline="-25000" dirty="0" err="1" smtClean="0">
                <a:solidFill>
                  <a:schemeClr val="tx1"/>
                </a:solidFill>
              </a:rPr>
              <a:t>average</a:t>
            </a:r>
            <a:r>
              <a:rPr lang="en-US" sz="1800" b="0" dirty="0" smtClean="0">
                <a:solidFill>
                  <a:schemeClr val="tx1"/>
                </a:solidFill>
              </a:rPr>
              <a:t>[°</a:t>
            </a:r>
            <a:r>
              <a:rPr lang="en-US" sz="1800" b="0" dirty="0">
                <a:solidFill>
                  <a:schemeClr val="tx1"/>
                </a:solidFill>
              </a:rPr>
              <a:t>C]</a:t>
            </a:r>
          </a:p>
        </p:txBody>
      </p:sp>
      <p:sp>
        <p:nvSpPr>
          <p:cNvPr id="9" name="TextBox 19"/>
          <p:cNvSpPr txBox="1"/>
          <p:nvPr/>
        </p:nvSpPr>
        <p:spPr>
          <a:xfrm>
            <a:off x="3713666" y="4431268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0" dirty="0" smtClean="0">
                <a:solidFill>
                  <a:schemeClr val="tx1"/>
                </a:solidFill>
                <a:latin typeface="Symbol" panose="05050102010706020507" pitchFamily="18" charset="2"/>
              </a:rPr>
              <a:t>e</a:t>
            </a:r>
            <a:r>
              <a:rPr lang="en-US" sz="1400" b="0" dirty="0" smtClean="0">
                <a:solidFill>
                  <a:schemeClr val="tx1"/>
                </a:solidFill>
              </a:rPr>
              <a:t>=0.6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1503866" y="6248400"/>
            <a:ext cx="685800" cy="152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Box 9"/>
          <p:cNvSpPr txBox="1"/>
          <p:nvPr/>
        </p:nvSpPr>
        <p:spPr>
          <a:xfrm>
            <a:off x="4876800" y="2286000"/>
            <a:ext cx="4419601" cy="435196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None/>
            </a:pPr>
            <a:endParaRPr lang="en-US" sz="2000" b="0" dirty="0" smtClean="0">
              <a:solidFill>
                <a:srgbClr val="23346C"/>
              </a:solidFill>
            </a:endParaRPr>
          </a:p>
          <a:p>
            <a:pPr>
              <a:buNone/>
            </a:pPr>
            <a:endParaRPr lang="en-US" sz="2000" b="0" dirty="0">
              <a:solidFill>
                <a:srgbClr val="23346C"/>
              </a:solidFill>
            </a:endParaRPr>
          </a:p>
          <a:p>
            <a:pPr>
              <a:buNone/>
            </a:pPr>
            <a:endParaRPr lang="en-US" sz="2000" b="0" dirty="0" smtClean="0">
              <a:solidFill>
                <a:srgbClr val="23346C"/>
              </a:solidFill>
            </a:endParaRPr>
          </a:p>
          <a:p>
            <a:pPr>
              <a:buNone/>
            </a:pPr>
            <a:r>
              <a:rPr lang="en-US" sz="1800" b="0" dirty="0" smtClean="0">
                <a:solidFill>
                  <a:srgbClr val="23346C"/>
                </a:solidFill>
              </a:rPr>
              <a:t>Consider radiation off target rim only, </a:t>
            </a:r>
          </a:p>
          <a:p>
            <a:pPr>
              <a:buNone/>
            </a:pPr>
            <a:r>
              <a:rPr lang="en-US" sz="1600" b="0" dirty="0" smtClean="0">
                <a:solidFill>
                  <a:srgbClr val="23346C"/>
                </a:solidFill>
              </a:rPr>
              <a:t>r = 0.5m, h=2cm, d=1.5cm</a:t>
            </a:r>
          </a:p>
          <a:p>
            <a:pPr>
              <a:buNone/>
            </a:pPr>
            <a:r>
              <a:rPr lang="en-US" sz="1400" dirty="0" smtClean="0">
                <a:solidFill>
                  <a:srgbClr val="23346C"/>
                </a:solidFill>
              </a:rPr>
              <a:t>A ~ 0.17m</a:t>
            </a:r>
            <a:r>
              <a:rPr lang="en-US" sz="1400" baseline="30000" dirty="0" smtClean="0">
                <a:solidFill>
                  <a:srgbClr val="23346C"/>
                </a:solidFill>
              </a:rPr>
              <a:t>2</a:t>
            </a:r>
            <a:r>
              <a:rPr lang="en-US" sz="1400" b="0" dirty="0" smtClean="0">
                <a:solidFill>
                  <a:srgbClr val="23346C"/>
                </a:solidFill>
              </a:rPr>
              <a:t>, </a:t>
            </a:r>
            <a:r>
              <a:rPr lang="en-US" sz="1400" b="0" dirty="0" smtClean="0">
                <a:solidFill>
                  <a:srgbClr val="23346C"/>
                </a:solidFill>
                <a:latin typeface="Symbol" panose="05050102010706020507" pitchFamily="18" charset="2"/>
              </a:rPr>
              <a:t>e</a:t>
            </a:r>
            <a:r>
              <a:rPr lang="en-US" sz="1400" b="0" dirty="0" smtClean="0">
                <a:solidFill>
                  <a:srgbClr val="23346C"/>
                </a:solidFill>
              </a:rPr>
              <a:t> = 0.6</a:t>
            </a:r>
            <a:endParaRPr lang="en-US" sz="1600" b="0" baseline="30000" dirty="0">
              <a:solidFill>
                <a:srgbClr val="23346C"/>
              </a:solidFill>
            </a:endParaRPr>
          </a:p>
          <a:p>
            <a:pPr>
              <a:buNone/>
            </a:pPr>
            <a:r>
              <a:rPr lang="en-US" sz="1800" b="0" dirty="0" smtClean="0">
                <a:solidFill>
                  <a:srgbClr val="23346C"/>
                </a:solidFill>
              </a:rPr>
              <a:t>Average </a:t>
            </a:r>
            <a:r>
              <a:rPr lang="en-US" sz="1800" b="0" dirty="0">
                <a:solidFill>
                  <a:srgbClr val="23346C"/>
                </a:solidFill>
              </a:rPr>
              <a:t>temperatures </a:t>
            </a:r>
            <a:r>
              <a:rPr lang="en-US" sz="1400" b="0" dirty="0">
                <a:solidFill>
                  <a:srgbClr val="23346C"/>
                </a:solidFill>
              </a:rPr>
              <a:t>(nominal </a:t>
            </a:r>
            <a:r>
              <a:rPr lang="en-US" sz="1400" b="0" dirty="0" err="1" smtClean="0">
                <a:solidFill>
                  <a:srgbClr val="23346C"/>
                </a:solidFill>
              </a:rPr>
              <a:t>lumi</a:t>
            </a:r>
            <a:r>
              <a:rPr lang="en-US" sz="1400" b="0" dirty="0" smtClean="0">
                <a:solidFill>
                  <a:srgbClr val="23346C"/>
                </a:solidFill>
              </a:rPr>
              <a:t>)</a:t>
            </a:r>
          </a:p>
          <a:p>
            <a:pPr>
              <a:buNone/>
            </a:pPr>
            <a:r>
              <a:rPr lang="en-US" sz="1800" b="0" dirty="0" err="1" smtClean="0">
                <a:solidFill>
                  <a:srgbClr val="23346C"/>
                </a:solidFill>
              </a:rPr>
              <a:t>E</a:t>
            </a:r>
            <a:r>
              <a:rPr lang="en-US" sz="1800" b="0" baseline="-25000" dirty="0" err="1" smtClean="0">
                <a:solidFill>
                  <a:srgbClr val="23346C"/>
                </a:solidFill>
              </a:rPr>
              <a:t>cm</a:t>
            </a:r>
            <a:r>
              <a:rPr lang="en-US" sz="1800" b="0" dirty="0" smtClean="0">
                <a:solidFill>
                  <a:srgbClr val="23346C"/>
                </a:solidFill>
              </a:rPr>
              <a:t> = 500GeV</a:t>
            </a:r>
          </a:p>
          <a:p>
            <a:pPr>
              <a:buNone/>
            </a:pPr>
            <a:r>
              <a:rPr lang="en-US" sz="1800" b="0" dirty="0" err="1" smtClean="0">
                <a:solidFill>
                  <a:srgbClr val="3333FF"/>
                </a:solidFill>
              </a:rPr>
              <a:t>E</a:t>
            </a:r>
            <a:r>
              <a:rPr lang="en-US" sz="1800" b="0" baseline="-25000" dirty="0" err="1" smtClean="0">
                <a:solidFill>
                  <a:srgbClr val="3333FF"/>
                </a:solidFill>
              </a:rPr>
              <a:t>dep</a:t>
            </a:r>
            <a:r>
              <a:rPr lang="en-US" sz="1800" b="0" dirty="0" smtClean="0">
                <a:solidFill>
                  <a:srgbClr val="3333FF"/>
                </a:solidFill>
              </a:rPr>
              <a:t>= 2.3kW  </a:t>
            </a:r>
            <a:r>
              <a:rPr lang="en-US" sz="1800" b="0" dirty="0" err="1" smtClean="0">
                <a:solidFill>
                  <a:srgbClr val="3333FF"/>
                </a:solidFill>
              </a:rPr>
              <a:t>T</a:t>
            </a:r>
            <a:r>
              <a:rPr lang="en-US" sz="1800" b="0" baseline="-25000" dirty="0" err="1" smtClean="0">
                <a:solidFill>
                  <a:srgbClr val="3333FF"/>
                </a:solidFill>
              </a:rPr>
              <a:t>target</a:t>
            </a:r>
            <a:r>
              <a:rPr lang="en-US" sz="1800" b="0" dirty="0" smtClean="0">
                <a:solidFill>
                  <a:srgbClr val="3333FF"/>
                </a:solidFill>
              </a:rPr>
              <a:t> (</a:t>
            </a:r>
            <a:r>
              <a:rPr lang="en-US" sz="1800" b="0" dirty="0" err="1" smtClean="0">
                <a:solidFill>
                  <a:srgbClr val="3333FF"/>
                </a:solidFill>
              </a:rPr>
              <a:t>ave</a:t>
            </a:r>
            <a:r>
              <a:rPr lang="en-US" sz="1800" b="0" dirty="0" smtClean="0">
                <a:solidFill>
                  <a:srgbClr val="3333FF"/>
                </a:solidFill>
              </a:rPr>
              <a:t>)~525C</a:t>
            </a:r>
          </a:p>
          <a:p>
            <a:pPr>
              <a:buNone/>
            </a:pPr>
            <a:endParaRPr lang="en-US" sz="1800" b="0" dirty="0" smtClean="0">
              <a:solidFill>
                <a:srgbClr val="23346C"/>
              </a:solidFill>
            </a:endParaRPr>
          </a:p>
          <a:p>
            <a:pPr>
              <a:buNone/>
            </a:pPr>
            <a:r>
              <a:rPr lang="en-US" sz="1800" b="0" dirty="0">
                <a:solidFill>
                  <a:srgbClr val="23346C"/>
                </a:solidFill>
              </a:rPr>
              <a:t> </a:t>
            </a:r>
            <a:r>
              <a:rPr lang="en-US" sz="1400" b="0" dirty="0" err="1">
                <a:solidFill>
                  <a:schemeClr val="bg1"/>
                </a:solidFill>
              </a:rPr>
              <a:t>E</a:t>
            </a:r>
            <a:r>
              <a:rPr lang="en-US" sz="1400" b="0" baseline="-25000" dirty="0" err="1">
                <a:solidFill>
                  <a:schemeClr val="bg1"/>
                </a:solidFill>
              </a:rPr>
              <a:t>cm</a:t>
            </a:r>
            <a:r>
              <a:rPr lang="en-US" sz="1400" b="0" dirty="0">
                <a:solidFill>
                  <a:schemeClr val="bg1"/>
                </a:solidFill>
              </a:rPr>
              <a:t> = </a:t>
            </a:r>
            <a:r>
              <a:rPr lang="en-US" sz="1400" b="0" dirty="0" smtClean="0">
                <a:solidFill>
                  <a:schemeClr val="bg1"/>
                </a:solidFill>
              </a:rPr>
              <a:t>350GeV : </a:t>
            </a:r>
            <a:r>
              <a:rPr lang="en-US" sz="1600" b="0" dirty="0" smtClean="0">
                <a:solidFill>
                  <a:schemeClr val="bg1"/>
                </a:solidFill>
              </a:rPr>
              <a:t>5 kW  </a:t>
            </a:r>
            <a:r>
              <a:rPr lang="en-US" sz="1600" b="0" dirty="0" err="1" smtClean="0">
                <a:solidFill>
                  <a:schemeClr val="bg1"/>
                </a:solidFill>
              </a:rPr>
              <a:t>T</a:t>
            </a:r>
            <a:r>
              <a:rPr lang="en-US" sz="1600" b="0" baseline="-25000" dirty="0" err="1" smtClean="0">
                <a:solidFill>
                  <a:schemeClr val="bg1"/>
                </a:solidFill>
              </a:rPr>
              <a:t>target</a:t>
            </a:r>
            <a:r>
              <a:rPr lang="en-US" sz="1600" b="0" dirty="0" smtClean="0">
                <a:solidFill>
                  <a:schemeClr val="bg1"/>
                </a:solidFill>
              </a:rPr>
              <a:t> </a:t>
            </a:r>
            <a:r>
              <a:rPr lang="en-US" sz="1600" b="0" dirty="0">
                <a:solidFill>
                  <a:schemeClr val="bg1"/>
                </a:solidFill>
              </a:rPr>
              <a:t>(</a:t>
            </a:r>
            <a:r>
              <a:rPr lang="en-US" sz="1600" b="0" dirty="0" err="1">
                <a:solidFill>
                  <a:schemeClr val="bg1"/>
                </a:solidFill>
              </a:rPr>
              <a:t>ave</a:t>
            </a:r>
            <a:r>
              <a:rPr lang="en-US" sz="1600" b="0" dirty="0" smtClean="0">
                <a:solidFill>
                  <a:schemeClr val="bg1"/>
                </a:solidFill>
              </a:rPr>
              <a:t>)~694C</a:t>
            </a:r>
            <a:endParaRPr lang="en-US" sz="1600" b="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1400" b="0" dirty="0" smtClean="0">
                <a:solidFill>
                  <a:schemeClr val="bg1"/>
                </a:solidFill>
              </a:rPr>
              <a:t> </a:t>
            </a:r>
            <a:r>
              <a:rPr lang="en-US" sz="1400" b="0" dirty="0">
                <a:solidFill>
                  <a:schemeClr val="bg1"/>
                </a:solidFill>
              </a:rPr>
              <a:t> </a:t>
            </a:r>
            <a:r>
              <a:rPr lang="en-US" sz="1400" b="0" dirty="0" smtClean="0">
                <a:solidFill>
                  <a:schemeClr val="bg1"/>
                </a:solidFill>
              </a:rPr>
              <a:t>         </a:t>
            </a:r>
            <a:r>
              <a:rPr lang="en-US" sz="1400" b="0" dirty="0">
                <a:solidFill>
                  <a:schemeClr val="bg1"/>
                </a:solidFill>
              </a:rPr>
              <a:t>2</a:t>
            </a:r>
            <a:r>
              <a:rPr lang="en-US" sz="1400" b="0" dirty="0" smtClean="0">
                <a:solidFill>
                  <a:schemeClr val="bg1"/>
                </a:solidFill>
              </a:rPr>
              <a:t>50GeV</a:t>
            </a:r>
            <a:r>
              <a:rPr lang="en-US" sz="1600" b="0" dirty="0" smtClean="0">
                <a:solidFill>
                  <a:schemeClr val="bg1"/>
                </a:solidFill>
              </a:rPr>
              <a:t>:  7 </a:t>
            </a:r>
            <a:r>
              <a:rPr lang="en-US" sz="1600" b="0" dirty="0">
                <a:solidFill>
                  <a:schemeClr val="bg1"/>
                </a:solidFill>
              </a:rPr>
              <a:t>kW  </a:t>
            </a:r>
            <a:r>
              <a:rPr lang="en-US" sz="1600" b="0" dirty="0" err="1">
                <a:solidFill>
                  <a:schemeClr val="bg1"/>
                </a:solidFill>
              </a:rPr>
              <a:t>T</a:t>
            </a:r>
            <a:r>
              <a:rPr lang="en-US" sz="1600" b="0" baseline="-25000" dirty="0" err="1">
                <a:solidFill>
                  <a:schemeClr val="bg1"/>
                </a:solidFill>
              </a:rPr>
              <a:t>target</a:t>
            </a:r>
            <a:r>
              <a:rPr lang="en-US" sz="1600" b="0" dirty="0">
                <a:solidFill>
                  <a:schemeClr val="bg1"/>
                </a:solidFill>
              </a:rPr>
              <a:t> (</a:t>
            </a:r>
            <a:r>
              <a:rPr lang="en-US" sz="1600" b="0" dirty="0" err="1">
                <a:solidFill>
                  <a:schemeClr val="bg1"/>
                </a:solidFill>
              </a:rPr>
              <a:t>ave</a:t>
            </a:r>
            <a:r>
              <a:rPr lang="en-US" sz="1600" b="0" dirty="0" smtClean="0">
                <a:solidFill>
                  <a:schemeClr val="bg1"/>
                </a:solidFill>
              </a:rPr>
              <a:t>)~778C</a:t>
            </a:r>
          </a:p>
          <a:p>
            <a:pPr>
              <a:buNone/>
            </a:pPr>
            <a:endParaRPr lang="en-US" sz="2000" b="0" dirty="0">
              <a:solidFill>
                <a:schemeClr val="bg1"/>
              </a:solidFill>
            </a:endParaRPr>
          </a:p>
        </p:txBody>
      </p:sp>
      <p:cxnSp>
        <p:nvCxnSpPr>
          <p:cNvPr id="13" name="Gerade Verbindung 12"/>
          <p:cNvCxnSpPr/>
          <p:nvPr/>
        </p:nvCxnSpPr>
        <p:spPr bwMode="auto">
          <a:xfrm>
            <a:off x="1419225" y="4267200"/>
            <a:ext cx="0" cy="1600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4999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19"/>
          <p:cNvSpPr/>
          <p:nvPr/>
        </p:nvSpPr>
        <p:spPr bwMode="auto">
          <a:xfrm>
            <a:off x="3352800" y="1895475"/>
            <a:ext cx="3200400" cy="3200400"/>
          </a:xfrm>
          <a:prstGeom prst="ellipse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1371600" y="2133600"/>
            <a:ext cx="152400" cy="2667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3" name="Rechteck 32"/>
          <p:cNvSpPr/>
          <p:nvPr/>
        </p:nvSpPr>
        <p:spPr bwMode="auto">
          <a:xfrm>
            <a:off x="1371600" y="3352800"/>
            <a:ext cx="152400" cy="2095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Consider: only rim with cooler </a:t>
            </a:r>
            <a:r>
              <a:rPr lang="en-US" sz="3100" dirty="0" smtClean="0"/>
              <a:t>(no radiator)</a:t>
            </a:r>
            <a:endParaRPr lang="en-US" sz="31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cxnSp>
        <p:nvCxnSpPr>
          <p:cNvPr id="9" name="Gerade Verbindung 8"/>
          <p:cNvCxnSpPr/>
          <p:nvPr/>
        </p:nvCxnSpPr>
        <p:spPr bwMode="auto">
          <a:xfrm>
            <a:off x="685800" y="3467100"/>
            <a:ext cx="17526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lgDash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hteck 9"/>
          <p:cNvSpPr/>
          <p:nvPr/>
        </p:nvSpPr>
        <p:spPr bwMode="auto">
          <a:xfrm>
            <a:off x="1676400" y="1524000"/>
            <a:ext cx="457200" cy="1295400"/>
          </a:xfrm>
          <a:prstGeom prst="rect">
            <a:avLst/>
          </a:prstGeom>
          <a:solidFill>
            <a:srgbClr val="FF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1295400" y="1905000"/>
            <a:ext cx="266700" cy="152400"/>
          </a:xfrm>
          <a:prstGeom prst="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1295400" y="4924425"/>
            <a:ext cx="381000" cy="152400"/>
          </a:xfrm>
          <a:prstGeom prst="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1143000" y="4648200"/>
            <a:ext cx="152400" cy="428625"/>
          </a:xfrm>
          <a:prstGeom prst="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1628775" y="4648200"/>
            <a:ext cx="152400" cy="428625"/>
          </a:xfrm>
          <a:prstGeom prst="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Gleichschenkliges Dreieck 20"/>
          <p:cNvSpPr/>
          <p:nvPr/>
        </p:nvSpPr>
        <p:spPr bwMode="auto">
          <a:xfrm rot="10800000">
            <a:off x="3917522" y="2035366"/>
            <a:ext cx="2227201" cy="1323975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Ellipse 17"/>
          <p:cNvSpPr/>
          <p:nvPr/>
        </p:nvSpPr>
        <p:spPr bwMode="auto">
          <a:xfrm>
            <a:off x="4343400" y="1524000"/>
            <a:ext cx="1295400" cy="1295400"/>
          </a:xfrm>
          <a:prstGeom prst="ellipse">
            <a:avLst/>
          </a:prstGeom>
          <a:solidFill>
            <a:srgbClr val="FF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FC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1614765" y="1595735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chemeClr val="tx1"/>
                </a:solidFill>
              </a:rPr>
              <a:t>FC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/>
          <p:nvPr/>
        </p:nvSpPr>
        <p:spPr bwMode="auto">
          <a:xfrm>
            <a:off x="3657600" y="2200275"/>
            <a:ext cx="2667000" cy="25908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Ellipse 15"/>
          <p:cNvSpPr/>
          <p:nvPr/>
        </p:nvSpPr>
        <p:spPr bwMode="auto">
          <a:xfrm>
            <a:off x="3733800" y="2286000"/>
            <a:ext cx="2514600" cy="24384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9" name="Halbbogen 38"/>
          <p:cNvSpPr/>
          <p:nvPr/>
        </p:nvSpPr>
        <p:spPr bwMode="auto">
          <a:xfrm rot="10800000">
            <a:off x="3581400" y="1828800"/>
            <a:ext cx="2804946" cy="3048000"/>
          </a:xfrm>
          <a:prstGeom prst="blockArc">
            <a:avLst>
              <a:gd name="adj1" fmla="val 10800000"/>
              <a:gd name="adj2" fmla="val 270222"/>
              <a:gd name="adj3" fmla="val 5158"/>
            </a:avLst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0" name="Halbbogen 39"/>
          <p:cNvSpPr/>
          <p:nvPr/>
        </p:nvSpPr>
        <p:spPr bwMode="auto">
          <a:xfrm rot="7795296">
            <a:off x="3485813" y="2033429"/>
            <a:ext cx="2804946" cy="2968753"/>
          </a:xfrm>
          <a:prstGeom prst="blockArc">
            <a:avLst>
              <a:gd name="adj1" fmla="val 10800000"/>
              <a:gd name="adj2" fmla="val 21504072"/>
              <a:gd name="adj3" fmla="val 5958"/>
            </a:avLst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" name="Halbbogen 40"/>
          <p:cNvSpPr/>
          <p:nvPr/>
        </p:nvSpPr>
        <p:spPr bwMode="auto">
          <a:xfrm rot="14175152">
            <a:off x="3600345" y="1912571"/>
            <a:ext cx="2804946" cy="3223411"/>
          </a:xfrm>
          <a:prstGeom prst="blockArc">
            <a:avLst>
              <a:gd name="adj1" fmla="val 10800000"/>
              <a:gd name="adj2" fmla="val 21517782"/>
              <a:gd name="adj3" fmla="val 6912"/>
            </a:avLst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2" name="Ellipse 41"/>
          <p:cNvSpPr/>
          <p:nvPr/>
        </p:nvSpPr>
        <p:spPr bwMode="auto">
          <a:xfrm>
            <a:off x="4926618" y="3327687"/>
            <a:ext cx="254982" cy="253713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3" name="Rechteck 42"/>
          <p:cNvSpPr/>
          <p:nvPr/>
        </p:nvSpPr>
        <p:spPr bwMode="auto">
          <a:xfrm>
            <a:off x="1371600" y="2133600"/>
            <a:ext cx="152400" cy="66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4" name="Rechteck 43"/>
          <p:cNvSpPr/>
          <p:nvPr/>
        </p:nvSpPr>
        <p:spPr bwMode="auto">
          <a:xfrm>
            <a:off x="1371600" y="4733925"/>
            <a:ext cx="152400" cy="66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6622063" y="1540335"/>
            <a:ext cx="2271776" cy="929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</a:rPr>
              <a:t>Sketch, </a:t>
            </a:r>
          </a:p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</a:rPr>
              <a:t>no technical drawing</a:t>
            </a:r>
            <a:endParaRPr lang="en-US" sz="900" b="0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</a:rPr>
              <a:t>No spokes (</a:t>
            </a:r>
            <a:r>
              <a:rPr lang="en-US" sz="1600" b="0" dirty="0" err="1" smtClean="0">
                <a:solidFill>
                  <a:schemeClr val="tx1"/>
                </a:solidFill>
              </a:rPr>
              <a:t>etc</a:t>
            </a:r>
            <a:r>
              <a:rPr lang="en-US" sz="1600" b="0" dirty="0" smtClean="0">
                <a:solidFill>
                  <a:schemeClr val="tx1"/>
                </a:solidFill>
              </a:rPr>
              <a:t>) shown</a:t>
            </a: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807776" y="5334000"/>
            <a:ext cx="6466835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>
                <a:solidFill>
                  <a:schemeClr val="tx1"/>
                </a:solidFill>
              </a:rPr>
              <a:t>r</a:t>
            </a:r>
            <a:r>
              <a:rPr lang="en-US" sz="2000" b="0" dirty="0" smtClean="0">
                <a:solidFill>
                  <a:schemeClr val="tx1"/>
                </a:solidFill>
              </a:rPr>
              <a:t>adiation area of rim: 0.14m^2 ( rim height h = 2cm)</a:t>
            </a:r>
          </a:p>
          <a:p>
            <a:pPr>
              <a:buNone/>
            </a:pPr>
            <a:r>
              <a:rPr lang="en-US" sz="2000" b="0" dirty="0">
                <a:solidFill>
                  <a:schemeClr val="tx1"/>
                </a:solidFill>
              </a:rPr>
              <a:t> </a:t>
            </a:r>
            <a:r>
              <a:rPr lang="en-US" sz="2000" b="0" dirty="0" smtClean="0">
                <a:solidFill>
                  <a:schemeClr val="tx1"/>
                </a:solidFill>
              </a:rPr>
              <a:t>                                 0.18m^2 </a:t>
            </a:r>
            <a:r>
              <a:rPr lang="en-US" sz="2000" b="0" dirty="0">
                <a:solidFill>
                  <a:schemeClr val="tx1"/>
                </a:solidFill>
              </a:rPr>
              <a:t> ( rim height h = </a:t>
            </a:r>
            <a:r>
              <a:rPr lang="en-US" sz="2000" b="0" dirty="0" smtClean="0">
                <a:solidFill>
                  <a:schemeClr val="tx1"/>
                </a:solidFill>
              </a:rPr>
              <a:t>3cm</a:t>
            </a:r>
            <a:r>
              <a:rPr lang="en-US" sz="2000" b="0" dirty="0">
                <a:solidFill>
                  <a:schemeClr val="tx1"/>
                </a:solidFill>
              </a:rPr>
              <a:t>)</a:t>
            </a:r>
          </a:p>
          <a:p>
            <a:pPr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                                  </a:t>
            </a:r>
            <a:r>
              <a:rPr lang="en-US" sz="2000" b="0" dirty="0">
                <a:solidFill>
                  <a:schemeClr val="tx1"/>
                </a:solidFill>
              </a:rPr>
              <a:t>0.47m^2 </a:t>
            </a:r>
            <a:r>
              <a:rPr lang="en-US" sz="2000" b="0" dirty="0" smtClean="0">
                <a:solidFill>
                  <a:schemeClr val="tx1"/>
                </a:solidFill>
              </a:rPr>
              <a:t> </a:t>
            </a:r>
            <a:r>
              <a:rPr lang="en-US" sz="2000" b="0" dirty="0">
                <a:solidFill>
                  <a:schemeClr val="tx1"/>
                </a:solidFill>
              </a:rPr>
              <a:t>( rim height h = </a:t>
            </a:r>
            <a:r>
              <a:rPr lang="en-US" sz="2000" b="0" dirty="0" smtClean="0">
                <a:solidFill>
                  <a:schemeClr val="tx1"/>
                </a:solidFill>
              </a:rPr>
              <a:t>10cm</a:t>
            </a:r>
            <a:r>
              <a:rPr lang="en-US" sz="2000" b="0" dirty="0">
                <a:solidFill>
                  <a:schemeClr val="tx1"/>
                </a:solidFill>
              </a:rPr>
              <a:t>)</a:t>
            </a:r>
          </a:p>
          <a:p>
            <a:pPr>
              <a:buNone/>
            </a:pP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590800" y="1828800"/>
            <a:ext cx="1024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chemeClr val="accent6"/>
                </a:solidFill>
              </a:rPr>
              <a:t>cooler</a:t>
            </a:r>
            <a:endParaRPr lang="en-US" b="0" dirty="0">
              <a:solidFill>
                <a:schemeClr val="accent6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>
            <a:off x="3200400" y="2290465"/>
            <a:ext cx="380999" cy="40688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Gerade Verbindung mit Pfeil 30"/>
          <p:cNvCxnSpPr>
            <a:endCxn id="11" idx="3"/>
          </p:cNvCxnSpPr>
          <p:nvPr/>
        </p:nvCxnSpPr>
        <p:spPr bwMode="auto">
          <a:xfrm flipH="1" flipV="1">
            <a:off x="1562100" y="1981200"/>
            <a:ext cx="952500" cy="1524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Gerade Verbindung mit Pfeil 33"/>
          <p:cNvCxnSpPr/>
          <p:nvPr/>
        </p:nvCxnSpPr>
        <p:spPr bwMode="auto">
          <a:xfrm flipH="1">
            <a:off x="1912282" y="2290465"/>
            <a:ext cx="830918" cy="235773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Textfeld 46"/>
          <p:cNvSpPr txBox="1"/>
          <p:nvPr/>
        </p:nvSpPr>
        <p:spPr>
          <a:xfrm>
            <a:off x="228600" y="1809690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target</a:t>
            </a:r>
            <a:endParaRPr lang="en-US" sz="2000" b="0" dirty="0">
              <a:solidFill>
                <a:schemeClr val="tx1"/>
              </a:solidFill>
            </a:endParaRPr>
          </a:p>
        </p:txBody>
      </p:sp>
      <p:cxnSp>
        <p:nvCxnSpPr>
          <p:cNvPr id="25" name="Gerade Verbindung mit Pfeil 24"/>
          <p:cNvCxnSpPr/>
          <p:nvPr/>
        </p:nvCxnSpPr>
        <p:spPr bwMode="auto">
          <a:xfrm>
            <a:off x="807776" y="2171700"/>
            <a:ext cx="487624" cy="285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6794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87" y="123825"/>
            <a:ext cx="8949313" cy="665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 bwMode="auto">
          <a:xfrm>
            <a:off x="76200" y="2667000"/>
            <a:ext cx="3733800" cy="205740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029200" y="762000"/>
            <a:ext cx="4060342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chemeClr val="tx1"/>
                </a:solidFill>
              </a:rPr>
              <a:t>A. </a:t>
            </a:r>
            <a:r>
              <a:rPr lang="en-US" b="0" dirty="0" err="1" smtClean="0">
                <a:solidFill>
                  <a:schemeClr val="tx1"/>
                </a:solidFill>
              </a:rPr>
              <a:t>Ushakov</a:t>
            </a:r>
            <a:r>
              <a:rPr lang="en-US" b="0" dirty="0" smtClean="0">
                <a:solidFill>
                  <a:schemeClr val="tx1"/>
                </a:solidFill>
              </a:rPr>
              <a:t>, POSIPOL2014</a:t>
            </a:r>
            <a:endParaRPr lang="en-US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24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Assumption: only rim with cooler,  no radiator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3124200" cy="4572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-375374" y="3234603"/>
            <a:ext cx="142488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b="0" dirty="0" err="1" smtClean="0">
                <a:solidFill>
                  <a:schemeClr val="tx1"/>
                </a:solidFill>
              </a:rPr>
              <a:t>T</a:t>
            </a:r>
            <a:r>
              <a:rPr lang="en-US" sz="1800" b="0" baseline="-25000" dirty="0" err="1" smtClean="0">
                <a:solidFill>
                  <a:schemeClr val="tx1"/>
                </a:solidFill>
              </a:rPr>
              <a:t>average</a:t>
            </a:r>
            <a:r>
              <a:rPr lang="en-US" sz="1800" b="0" baseline="-25000" dirty="0" smtClean="0">
                <a:solidFill>
                  <a:schemeClr val="tx1"/>
                </a:solidFill>
              </a:rPr>
              <a:t> </a:t>
            </a:r>
            <a:r>
              <a:rPr lang="en-US" sz="1800" b="0" dirty="0" smtClean="0">
                <a:solidFill>
                  <a:schemeClr val="tx1"/>
                </a:solidFill>
              </a:rPr>
              <a:t>[°</a:t>
            </a:r>
            <a:r>
              <a:rPr lang="en-US" sz="1800" b="0" dirty="0">
                <a:solidFill>
                  <a:schemeClr val="tx1"/>
                </a:solidFill>
              </a:rPr>
              <a:t>C]</a:t>
            </a:r>
          </a:p>
        </p:txBody>
      </p:sp>
      <p:sp>
        <p:nvSpPr>
          <p:cNvPr id="12" name="TextBox 8"/>
          <p:cNvSpPr txBox="1"/>
          <p:nvPr/>
        </p:nvSpPr>
        <p:spPr>
          <a:xfrm>
            <a:off x="4823520" y="4495800"/>
            <a:ext cx="12724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b="0" dirty="0" err="1" smtClean="0">
                <a:solidFill>
                  <a:schemeClr val="tx1"/>
                </a:solidFill>
              </a:rPr>
              <a:t>E</a:t>
            </a:r>
            <a:r>
              <a:rPr lang="en-US" sz="1800" b="0" baseline="-25000" dirty="0" err="1" smtClean="0">
                <a:solidFill>
                  <a:schemeClr val="tx1"/>
                </a:solidFill>
              </a:rPr>
              <a:t>dep</a:t>
            </a:r>
            <a:r>
              <a:rPr lang="en-US" sz="1800" b="0" baseline="-25000" dirty="0" smtClean="0">
                <a:solidFill>
                  <a:schemeClr val="tx1"/>
                </a:solidFill>
              </a:rPr>
              <a:t> </a:t>
            </a:r>
            <a:r>
              <a:rPr lang="en-US" sz="1800" b="0" dirty="0" smtClean="0">
                <a:solidFill>
                  <a:schemeClr val="tx1"/>
                </a:solidFill>
              </a:rPr>
              <a:t>[kW]</a:t>
            </a:r>
            <a:endParaRPr lang="en-US" sz="1800" b="0" dirty="0">
              <a:solidFill>
                <a:schemeClr val="tx1"/>
              </a:solidFill>
            </a:endParaRPr>
          </a:p>
        </p:txBody>
      </p:sp>
      <p:cxnSp>
        <p:nvCxnSpPr>
          <p:cNvPr id="13" name="Gerade Verbindung 12"/>
          <p:cNvCxnSpPr/>
          <p:nvPr/>
        </p:nvCxnSpPr>
        <p:spPr bwMode="auto">
          <a:xfrm>
            <a:off x="1695028" y="1784808"/>
            <a:ext cx="0" cy="28956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feld 13"/>
          <p:cNvSpPr txBox="1"/>
          <p:nvPr/>
        </p:nvSpPr>
        <p:spPr>
          <a:xfrm>
            <a:off x="533401" y="1300674"/>
            <a:ext cx="8458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rgbClr val="002060"/>
                </a:solidFill>
              </a:rPr>
              <a:t>T^4 cooling estimate  (no simulation):</a:t>
            </a:r>
          </a:p>
          <a:p>
            <a:pPr>
              <a:buNone/>
            </a:pPr>
            <a:endParaRPr lang="en-US" b="0" dirty="0">
              <a:solidFill>
                <a:srgbClr val="002060"/>
              </a:solidFill>
            </a:endParaRPr>
          </a:p>
          <a:p>
            <a:pPr>
              <a:buNone/>
            </a:pPr>
            <a:endParaRPr lang="en-US" b="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b="0" dirty="0">
              <a:solidFill>
                <a:srgbClr val="002060"/>
              </a:solidFill>
            </a:endParaRPr>
          </a:p>
          <a:p>
            <a:pPr>
              <a:buNone/>
            </a:pPr>
            <a:endParaRPr lang="en-US" b="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b="0" dirty="0">
              <a:solidFill>
                <a:srgbClr val="002060"/>
              </a:solidFill>
            </a:endParaRPr>
          </a:p>
          <a:p>
            <a:pPr>
              <a:buNone/>
            </a:pPr>
            <a:endParaRPr lang="en-US" b="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b="0" dirty="0">
              <a:solidFill>
                <a:srgbClr val="002060"/>
              </a:solidFill>
            </a:endParaRPr>
          </a:p>
          <a:p>
            <a:pPr>
              <a:buNone/>
            </a:pPr>
            <a:endParaRPr lang="en-US" sz="1200" b="0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000" b="0" dirty="0" smtClean="0">
                <a:solidFill>
                  <a:srgbClr val="002060"/>
                </a:solidFill>
              </a:rPr>
              <a:t>Ti6Al4V rim with h~10cm could work for </a:t>
            </a:r>
            <a:r>
              <a:rPr lang="en-US" sz="2000" b="0" dirty="0" err="1" smtClean="0">
                <a:solidFill>
                  <a:srgbClr val="002060"/>
                </a:solidFill>
              </a:rPr>
              <a:t>E</a:t>
            </a:r>
            <a:r>
              <a:rPr lang="en-US" sz="2000" b="0" baseline="-25000" dirty="0" err="1" smtClean="0">
                <a:solidFill>
                  <a:srgbClr val="002060"/>
                </a:solidFill>
              </a:rPr>
              <a:t>cm</a:t>
            </a:r>
            <a:r>
              <a:rPr lang="en-US" sz="2000" b="0" dirty="0" smtClean="0">
                <a:solidFill>
                  <a:srgbClr val="002060"/>
                </a:solidFill>
              </a:rPr>
              <a:t> = 500GeV, nominal </a:t>
            </a:r>
            <a:r>
              <a:rPr lang="en-US" sz="2000" b="0" dirty="0" err="1" smtClean="0">
                <a:solidFill>
                  <a:srgbClr val="002060"/>
                </a:solidFill>
              </a:rPr>
              <a:t>lumi</a:t>
            </a:r>
            <a:r>
              <a:rPr lang="en-US" sz="2000" b="0" dirty="0" smtClean="0">
                <a:solidFill>
                  <a:srgbClr val="002060"/>
                </a:solidFill>
              </a:rPr>
              <a:t>  </a:t>
            </a:r>
          </a:p>
          <a:p>
            <a:pPr marL="274320">
              <a:spcBef>
                <a:spcPts val="0"/>
              </a:spcBef>
            </a:pPr>
            <a:r>
              <a:rPr lang="en-US" sz="1800" b="0" dirty="0" smtClean="0">
                <a:solidFill>
                  <a:srgbClr val="002060"/>
                </a:solidFill>
              </a:rPr>
              <a:t>  </a:t>
            </a:r>
            <a:r>
              <a:rPr lang="en-US" sz="1800" b="0" dirty="0" err="1" smtClean="0">
                <a:solidFill>
                  <a:srgbClr val="002060"/>
                </a:solidFill>
              </a:rPr>
              <a:t>T</a:t>
            </a:r>
            <a:r>
              <a:rPr lang="en-US" sz="1800" b="0" baseline="-25000" dirty="0" err="1" smtClean="0">
                <a:solidFill>
                  <a:srgbClr val="002060"/>
                </a:solidFill>
              </a:rPr>
              <a:t>ave</a:t>
            </a:r>
            <a:r>
              <a:rPr lang="en-US" sz="1800" b="0" baseline="-25000" dirty="0" smtClean="0">
                <a:solidFill>
                  <a:srgbClr val="002060"/>
                </a:solidFill>
              </a:rPr>
              <a:t> </a:t>
            </a:r>
            <a:r>
              <a:rPr lang="en-US" sz="1800" b="0" dirty="0" smtClean="0">
                <a:solidFill>
                  <a:srgbClr val="002060"/>
                </a:solidFill>
              </a:rPr>
              <a:t>~ 350C; to be confirmed by realistic simulation </a:t>
            </a:r>
          </a:p>
          <a:p>
            <a:pPr marL="274320">
              <a:spcBef>
                <a:spcPts val="0"/>
              </a:spcBef>
            </a:pPr>
            <a:r>
              <a:rPr lang="en-US" sz="1800" b="0" dirty="0" smtClean="0">
                <a:solidFill>
                  <a:srgbClr val="002060"/>
                </a:solidFill>
              </a:rPr>
              <a:t>  weight of rim + spokes ~50kg </a:t>
            </a:r>
          </a:p>
          <a:p>
            <a:pPr marL="274320">
              <a:spcBef>
                <a:spcPts val="0"/>
              </a:spcBef>
            </a:pPr>
            <a:r>
              <a:rPr lang="en-US" sz="1800" b="0" dirty="0" smtClean="0">
                <a:solidFill>
                  <a:srgbClr val="002060"/>
                </a:solidFill>
              </a:rPr>
              <a:t>  Stress at spokes? </a:t>
            </a:r>
          </a:p>
          <a:p>
            <a:pPr marL="274320">
              <a:spcBef>
                <a:spcPts val="0"/>
              </a:spcBef>
            </a:pPr>
            <a:r>
              <a:rPr lang="en-US" sz="1800" b="0" dirty="0">
                <a:solidFill>
                  <a:srgbClr val="002060"/>
                </a:solidFill>
              </a:rPr>
              <a:t> </a:t>
            </a:r>
            <a:r>
              <a:rPr lang="en-US" sz="1800" b="0" dirty="0" smtClean="0">
                <a:solidFill>
                  <a:srgbClr val="002060"/>
                </a:solidFill>
              </a:rPr>
              <a:t> Deformation  due to elevated temperatures and stress from rotation?</a:t>
            </a:r>
          </a:p>
        </p:txBody>
      </p:sp>
      <p:graphicFrame>
        <p:nvGraphicFramePr>
          <p:cNvPr id="17" name="Diagramm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2496436"/>
              </p:ext>
            </p:extLst>
          </p:nvPr>
        </p:nvGraphicFramePr>
        <p:xfrm>
          <a:off x="550308" y="1676400"/>
          <a:ext cx="5257800" cy="3268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6248400" y="1828800"/>
            <a:ext cx="2971800" cy="1224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err="1" smtClean="0">
                <a:solidFill>
                  <a:srgbClr val="002060"/>
                </a:solidFill>
              </a:rPr>
              <a:t>E</a:t>
            </a:r>
            <a:r>
              <a:rPr lang="en-US" sz="1600" baseline="-25000" dirty="0" err="1" smtClean="0">
                <a:solidFill>
                  <a:srgbClr val="002060"/>
                </a:solidFill>
              </a:rPr>
              <a:t>cm</a:t>
            </a:r>
            <a:r>
              <a:rPr lang="en-US" sz="1600" dirty="0" smtClean="0">
                <a:solidFill>
                  <a:srgbClr val="002060"/>
                </a:solidFill>
              </a:rPr>
              <a:t> = 500GeV,  </a:t>
            </a:r>
            <a:r>
              <a:rPr lang="en-US" sz="1600" dirty="0" err="1" smtClean="0">
                <a:solidFill>
                  <a:srgbClr val="002060"/>
                </a:solidFill>
              </a:rPr>
              <a:t>E</a:t>
            </a:r>
            <a:r>
              <a:rPr lang="en-US" sz="1600" baseline="-25000" dirty="0" err="1" smtClean="0">
                <a:solidFill>
                  <a:srgbClr val="002060"/>
                </a:solidFill>
              </a:rPr>
              <a:t>dep</a:t>
            </a:r>
            <a:r>
              <a:rPr lang="en-US" sz="1600" dirty="0" smtClean="0">
                <a:solidFill>
                  <a:srgbClr val="002060"/>
                </a:solidFill>
              </a:rPr>
              <a:t> = 2.3kW</a:t>
            </a:r>
          </a:p>
          <a:p>
            <a:pPr>
              <a:buNone/>
            </a:pPr>
            <a:r>
              <a:rPr lang="en-US" sz="1600" b="0" dirty="0" err="1">
                <a:solidFill>
                  <a:schemeClr val="tx1"/>
                </a:solidFill>
              </a:rPr>
              <a:t>E</a:t>
            </a:r>
            <a:r>
              <a:rPr lang="en-US" sz="1600" b="0" baseline="-25000" dirty="0" err="1">
                <a:solidFill>
                  <a:schemeClr val="tx1"/>
                </a:solidFill>
              </a:rPr>
              <a:t>cm</a:t>
            </a:r>
            <a:r>
              <a:rPr lang="en-US" sz="1600" b="0" dirty="0">
                <a:solidFill>
                  <a:schemeClr val="tx1"/>
                </a:solidFill>
              </a:rPr>
              <a:t> = </a:t>
            </a:r>
            <a:r>
              <a:rPr lang="en-US" sz="1600" b="0" dirty="0" smtClean="0">
                <a:solidFill>
                  <a:schemeClr val="tx1"/>
                </a:solidFill>
              </a:rPr>
              <a:t>350GeV</a:t>
            </a:r>
            <a:r>
              <a:rPr lang="en-US" sz="1600" b="0" dirty="0">
                <a:solidFill>
                  <a:schemeClr val="tx1"/>
                </a:solidFill>
              </a:rPr>
              <a:t>,  </a:t>
            </a:r>
            <a:r>
              <a:rPr lang="en-US" sz="1600" b="0" dirty="0" err="1">
                <a:solidFill>
                  <a:schemeClr val="tx1"/>
                </a:solidFill>
              </a:rPr>
              <a:t>E</a:t>
            </a:r>
            <a:r>
              <a:rPr lang="en-US" sz="1600" b="0" baseline="-25000" dirty="0" err="1">
                <a:solidFill>
                  <a:schemeClr val="tx1"/>
                </a:solidFill>
              </a:rPr>
              <a:t>dep</a:t>
            </a:r>
            <a:r>
              <a:rPr lang="en-US" sz="1600" b="0" dirty="0">
                <a:solidFill>
                  <a:schemeClr val="tx1"/>
                </a:solidFill>
              </a:rPr>
              <a:t> = </a:t>
            </a:r>
            <a:r>
              <a:rPr lang="en-US" sz="1600" b="0" dirty="0" smtClean="0">
                <a:solidFill>
                  <a:schemeClr val="tx1"/>
                </a:solidFill>
              </a:rPr>
              <a:t>3.9kW</a:t>
            </a:r>
            <a:endParaRPr lang="en-US" sz="1600" b="0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1600" b="0" dirty="0" err="1">
                <a:solidFill>
                  <a:schemeClr val="bg1"/>
                </a:solidFill>
              </a:rPr>
              <a:t>E</a:t>
            </a:r>
            <a:r>
              <a:rPr lang="en-US" sz="1600" b="0" baseline="-25000" dirty="0" err="1">
                <a:solidFill>
                  <a:schemeClr val="bg1"/>
                </a:solidFill>
              </a:rPr>
              <a:t>cm</a:t>
            </a:r>
            <a:r>
              <a:rPr lang="en-US" sz="1600" b="0" dirty="0">
                <a:solidFill>
                  <a:schemeClr val="bg1"/>
                </a:solidFill>
              </a:rPr>
              <a:t> = </a:t>
            </a:r>
            <a:r>
              <a:rPr lang="en-US" sz="1600" b="0" dirty="0" smtClean="0">
                <a:solidFill>
                  <a:schemeClr val="bg1"/>
                </a:solidFill>
              </a:rPr>
              <a:t>250GeV</a:t>
            </a:r>
            <a:r>
              <a:rPr lang="en-US" sz="1600" b="0" dirty="0">
                <a:solidFill>
                  <a:schemeClr val="bg1"/>
                </a:solidFill>
              </a:rPr>
              <a:t>,  </a:t>
            </a:r>
            <a:r>
              <a:rPr lang="en-US" sz="1600" b="0" dirty="0" err="1">
                <a:solidFill>
                  <a:schemeClr val="bg1"/>
                </a:solidFill>
              </a:rPr>
              <a:t>E</a:t>
            </a:r>
            <a:r>
              <a:rPr lang="en-US" sz="1600" b="0" baseline="-25000" dirty="0" err="1">
                <a:solidFill>
                  <a:schemeClr val="bg1"/>
                </a:solidFill>
              </a:rPr>
              <a:t>dep</a:t>
            </a:r>
            <a:r>
              <a:rPr lang="en-US" sz="1600" b="0" dirty="0">
                <a:solidFill>
                  <a:schemeClr val="bg1"/>
                </a:solidFill>
              </a:rPr>
              <a:t> = </a:t>
            </a:r>
            <a:r>
              <a:rPr lang="en-US" sz="1600" b="0" dirty="0" smtClean="0">
                <a:solidFill>
                  <a:schemeClr val="bg1"/>
                </a:solidFill>
              </a:rPr>
              <a:t>5.0kW</a:t>
            </a:r>
            <a:endParaRPr lang="en-US" sz="1600" b="0" dirty="0">
              <a:solidFill>
                <a:schemeClr val="bg1"/>
              </a:solidFill>
            </a:endParaRPr>
          </a:p>
          <a:p>
            <a:pPr>
              <a:buNone/>
            </a:pPr>
            <a:endParaRPr lang="en-US" sz="1600" b="0" dirty="0">
              <a:solidFill>
                <a:srgbClr val="002060"/>
              </a:solidFill>
            </a:endParaRPr>
          </a:p>
        </p:txBody>
      </p:sp>
      <p:cxnSp>
        <p:nvCxnSpPr>
          <p:cNvPr id="10" name="Gerade Verbindung 9"/>
          <p:cNvCxnSpPr/>
          <p:nvPr/>
        </p:nvCxnSpPr>
        <p:spPr bwMode="auto">
          <a:xfrm>
            <a:off x="5791200" y="1981200"/>
            <a:ext cx="4572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9"/>
          <p:cNvSpPr txBox="1"/>
          <p:nvPr/>
        </p:nvSpPr>
        <p:spPr>
          <a:xfrm>
            <a:off x="4953000" y="365760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b="0" dirty="0" smtClean="0">
                <a:solidFill>
                  <a:schemeClr val="tx1"/>
                </a:solidFill>
                <a:latin typeface="Symbol" panose="05050102010706020507" pitchFamily="18" charset="2"/>
              </a:rPr>
              <a:t>e</a:t>
            </a:r>
            <a:r>
              <a:rPr lang="en-US" sz="1400" b="0" dirty="0" smtClean="0">
                <a:solidFill>
                  <a:schemeClr val="tx1"/>
                </a:solidFill>
              </a:rPr>
              <a:t>=0.6</a:t>
            </a:r>
            <a:endParaRPr lang="en-US" sz="1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60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Assumption: only rim with cooler,  no radiator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6196" y="1370584"/>
            <a:ext cx="8305800" cy="51054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14" name="Textfeld 13"/>
          <p:cNvSpPr txBox="1"/>
          <p:nvPr/>
        </p:nvSpPr>
        <p:spPr>
          <a:xfrm>
            <a:off x="533400" y="1300674"/>
            <a:ext cx="4137864" cy="40811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rgbClr val="002060"/>
                </a:solidFill>
              </a:rPr>
              <a:t>Ti6Al4V  </a:t>
            </a:r>
          </a:p>
          <a:p>
            <a:pPr marL="342900" indent="-342900"/>
            <a:r>
              <a:rPr lang="en-US" sz="2000" b="0" dirty="0">
                <a:solidFill>
                  <a:srgbClr val="002060"/>
                </a:solidFill>
              </a:rPr>
              <a:t>Tensile Yield </a:t>
            </a:r>
            <a:r>
              <a:rPr lang="en-US" sz="2000" b="0" dirty="0" smtClean="0">
                <a:solidFill>
                  <a:srgbClr val="002060"/>
                </a:solidFill>
              </a:rPr>
              <a:t>Strength</a:t>
            </a:r>
          </a:p>
          <a:p>
            <a:pPr lvl="1">
              <a:buNone/>
            </a:pPr>
            <a:r>
              <a:rPr lang="en-US" sz="2000" b="0" dirty="0">
                <a:solidFill>
                  <a:srgbClr val="002060"/>
                </a:solidFill>
              </a:rPr>
              <a:t>=</a:t>
            </a:r>
            <a:r>
              <a:rPr lang="en-US" sz="2000" b="0" dirty="0" smtClean="0">
                <a:solidFill>
                  <a:srgbClr val="002060"/>
                </a:solidFill>
              </a:rPr>
              <a:t> 830 MPa (RT)  </a:t>
            </a:r>
            <a:endParaRPr lang="en-US" sz="2000" b="0" dirty="0">
              <a:solidFill>
                <a:srgbClr val="002060"/>
              </a:solidFill>
            </a:endParaRPr>
          </a:p>
          <a:p>
            <a:pPr lvl="1">
              <a:buNone/>
            </a:pPr>
            <a:r>
              <a:rPr lang="en-US" sz="2000" b="0" dirty="0" smtClean="0">
                <a:solidFill>
                  <a:srgbClr val="002060"/>
                </a:solidFill>
              </a:rPr>
              <a:t>= 565 MPa (370C)</a:t>
            </a:r>
          </a:p>
          <a:p>
            <a:pPr marL="342900" indent="-342900"/>
            <a:r>
              <a:rPr lang="en-US" sz="2000" b="0" dirty="0" smtClean="0">
                <a:solidFill>
                  <a:srgbClr val="002060"/>
                </a:solidFill>
              </a:rPr>
              <a:t>Fatigue </a:t>
            </a:r>
            <a:r>
              <a:rPr lang="en-US" sz="2000" b="0" dirty="0">
                <a:solidFill>
                  <a:srgbClr val="002060"/>
                </a:solidFill>
              </a:rPr>
              <a:t>Strength </a:t>
            </a:r>
            <a:endParaRPr lang="en-US" sz="2000" b="0" dirty="0" smtClean="0">
              <a:solidFill>
                <a:srgbClr val="002060"/>
              </a:solidFill>
            </a:endParaRPr>
          </a:p>
          <a:p>
            <a:pPr lvl="1">
              <a:buNone/>
            </a:pPr>
            <a:r>
              <a:rPr lang="en-US" sz="2000" b="0" dirty="0" smtClean="0">
                <a:solidFill>
                  <a:srgbClr val="002060"/>
                </a:solidFill>
              </a:rPr>
              <a:t>= </a:t>
            </a:r>
            <a:r>
              <a:rPr lang="en-US" sz="2000" b="0" dirty="0">
                <a:solidFill>
                  <a:srgbClr val="002060"/>
                </a:solidFill>
              </a:rPr>
              <a:t>510 </a:t>
            </a:r>
            <a:r>
              <a:rPr lang="en-US" sz="2000" b="0" dirty="0" smtClean="0">
                <a:solidFill>
                  <a:srgbClr val="002060"/>
                </a:solidFill>
              </a:rPr>
              <a:t>MPa (RT), </a:t>
            </a:r>
            <a:r>
              <a:rPr lang="en-US" sz="1800" b="0" dirty="0" smtClean="0">
                <a:solidFill>
                  <a:srgbClr val="002060"/>
                </a:solidFill>
              </a:rPr>
              <a:t>corresponds to</a:t>
            </a:r>
            <a:endParaRPr lang="en-US" sz="1600" b="0" dirty="0" smtClean="0">
              <a:solidFill>
                <a:srgbClr val="002060"/>
              </a:solidFill>
            </a:endParaRPr>
          </a:p>
          <a:p>
            <a:pPr lvl="1">
              <a:buNone/>
            </a:pPr>
            <a:r>
              <a:rPr lang="en-US" sz="1800" b="0" dirty="0" smtClean="0">
                <a:solidFill>
                  <a:srgbClr val="002060"/>
                </a:solidFill>
              </a:rPr>
              <a:t>cyclic stress amplitude ~450 K</a:t>
            </a:r>
          </a:p>
          <a:p>
            <a:pPr marL="285750" indent="-285750"/>
            <a:r>
              <a:rPr lang="en-US" sz="1800" b="0" dirty="0" smtClean="0">
                <a:solidFill>
                  <a:srgbClr val="002060"/>
                </a:solidFill>
              </a:rPr>
              <a:t>10cm high rim, no radiator:           </a:t>
            </a:r>
            <a:endParaRPr lang="en-US" sz="1800" b="0" dirty="0">
              <a:solidFill>
                <a:srgbClr val="002060"/>
              </a:solidFill>
            </a:endParaRPr>
          </a:p>
          <a:p>
            <a:pPr lvl="1">
              <a:buNone/>
            </a:pPr>
            <a:r>
              <a:rPr lang="en-US" sz="1800" b="0" dirty="0" err="1" smtClean="0">
                <a:solidFill>
                  <a:srgbClr val="002060"/>
                </a:solidFill>
              </a:rPr>
              <a:t>T</a:t>
            </a:r>
            <a:r>
              <a:rPr lang="en-US" sz="1800" b="0" baseline="-25000" dirty="0" err="1" smtClean="0">
                <a:solidFill>
                  <a:srgbClr val="002060"/>
                </a:solidFill>
              </a:rPr>
              <a:t>ave</a:t>
            </a:r>
            <a:r>
              <a:rPr lang="en-US" sz="1800" b="0" dirty="0" smtClean="0">
                <a:solidFill>
                  <a:srgbClr val="002060"/>
                </a:solidFill>
              </a:rPr>
              <a:t> ~ 350C   </a:t>
            </a:r>
          </a:p>
          <a:p>
            <a:pPr lvl="1">
              <a:buNone/>
            </a:pPr>
            <a:r>
              <a:rPr lang="en-US" sz="1800" b="0" dirty="0" smtClean="0">
                <a:solidFill>
                  <a:srgbClr val="002060"/>
                </a:solidFill>
              </a:rPr>
              <a:t>          </a:t>
            </a:r>
          </a:p>
          <a:p>
            <a:pPr>
              <a:buNone/>
            </a:pPr>
            <a:r>
              <a:rPr lang="en-US" b="0" dirty="0" smtClean="0">
                <a:solidFill>
                  <a:srgbClr val="002060"/>
                </a:solidFill>
              </a:rPr>
              <a:t> </a:t>
            </a:r>
            <a:endParaRPr lang="en-US" b="0" dirty="0">
              <a:solidFill>
                <a:srgbClr val="002060"/>
              </a:solidFill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99484"/>
            <a:ext cx="3826768" cy="51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47"/>
          <p:cNvSpPr>
            <a:spLocks noChangeArrowheads="1"/>
          </p:cNvSpPr>
          <p:nvPr/>
        </p:nvSpPr>
        <p:spPr bwMode="auto">
          <a:xfrm>
            <a:off x="1066800" y="5140404"/>
            <a:ext cx="3672408" cy="11079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0" dirty="0" smtClean="0">
                <a:solidFill>
                  <a:srgbClr val="000000"/>
                </a:solidFill>
                <a:latin typeface="Arial Rounded MT Bold" pitchFamily="34" charset="0"/>
                <a:ea typeface="+mn-ea"/>
                <a:cs typeface="Arial" charset="0"/>
              </a:rPr>
              <a:t>F. </a:t>
            </a:r>
            <a:r>
              <a:rPr lang="en-US" sz="1800" b="0" dirty="0" err="1" smtClean="0">
                <a:solidFill>
                  <a:srgbClr val="000000"/>
                </a:solidFill>
                <a:latin typeface="Arial Rounded MT Bold" pitchFamily="34" charset="0"/>
                <a:ea typeface="+mn-ea"/>
                <a:cs typeface="Arial" charset="0"/>
              </a:rPr>
              <a:t>Staufenbiel</a:t>
            </a:r>
            <a:r>
              <a:rPr lang="en-US" sz="1800" b="0" dirty="0" smtClean="0">
                <a:solidFill>
                  <a:srgbClr val="000000"/>
                </a:solidFill>
                <a:latin typeface="Arial Rounded MT Bold" pitchFamily="34" charset="0"/>
                <a:ea typeface="+mn-ea"/>
                <a:cs typeface="Arial" charset="0"/>
              </a:rPr>
              <a:t>, </a:t>
            </a:r>
            <a:r>
              <a:rPr lang="en-US" sz="1600" b="0" dirty="0" smtClean="0">
                <a:solidFill>
                  <a:srgbClr val="000000"/>
                </a:solidFill>
                <a:latin typeface="Arial Rounded MT Bold" pitchFamily="34" charset="0"/>
                <a:ea typeface="+mn-ea"/>
                <a:cs typeface="Arial" charset="0"/>
              </a:rPr>
              <a:t>POSIPOL2013: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600" b="0" dirty="0" smtClean="0">
                <a:solidFill>
                  <a:srgbClr val="000000"/>
                </a:solidFill>
                <a:latin typeface="Arial Rounded MT Bold" pitchFamily="34" charset="0"/>
                <a:ea typeface="+mn-ea"/>
                <a:cs typeface="Arial" charset="0"/>
              </a:rPr>
              <a:t>Equilibrium temperature with cooling channels inside the wheel and a water flow of 0.1 l/s</a:t>
            </a:r>
          </a:p>
        </p:txBody>
      </p:sp>
    </p:spTree>
    <p:extLst>
      <p:ext uri="{BB962C8B-B14F-4D97-AF65-F5344CB8AC3E}">
        <p14:creationId xmlns:p14="http://schemas.microsoft.com/office/powerpoint/2010/main" val="16311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2"/>
          <a:stretch/>
        </p:blipFill>
        <p:spPr bwMode="auto">
          <a:xfrm>
            <a:off x="5334000" y="1219200"/>
            <a:ext cx="3581400" cy="23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Expected target load in the first ILC years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10600" cy="5486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Running scenario H-20 </a:t>
            </a:r>
            <a:endParaRPr lang="en-US" dirty="0"/>
          </a:p>
          <a:p>
            <a:pPr lvl="1"/>
            <a:r>
              <a:rPr lang="en-US" sz="2200" b="0" dirty="0" smtClean="0"/>
              <a:t>1326 </a:t>
            </a:r>
            <a:r>
              <a:rPr lang="en-US" sz="2200" b="0" dirty="0"/>
              <a:t>bunches per pulse during </a:t>
            </a:r>
            <a:r>
              <a:rPr lang="en-US" sz="2200" b="0" dirty="0" smtClean="0"/>
              <a:t>first years</a:t>
            </a:r>
            <a:endParaRPr lang="en-US" b="0" dirty="0"/>
          </a:p>
          <a:p>
            <a:pPr lvl="2"/>
            <a:r>
              <a:rPr lang="en-US" b="0" dirty="0" smtClean="0"/>
              <a:t>start with </a:t>
            </a:r>
            <a:r>
              <a:rPr lang="en-US" b="0" dirty="0" err="1" smtClean="0"/>
              <a:t>E</a:t>
            </a:r>
            <a:r>
              <a:rPr lang="en-US" b="0" baseline="-25000" dirty="0" err="1" smtClean="0"/>
              <a:t>cm</a:t>
            </a:r>
            <a:r>
              <a:rPr lang="en-US" b="0" dirty="0" smtClean="0"/>
              <a:t>=500GeV (500fb</a:t>
            </a:r>
            <a:r>
              <a:rPr lang="en-US" b="0" baseline="30000" dirty="0" smtClean="0"/>
              <a:t>-1</a:t>
            </a:r>
            <a:r>
              <a:rPr lang="en-US" b="0" dirty="0" smtClean="0"/>
              <a:t>), </a:t>
            </a:r>
          </a:p>
          <a:p>
            <a:pPr lvl="2"/>
            <a:r>
              <a:rPr lang="en-US" b="0" dirty="0" smtClean="0"/>
              <a:t>followed by </a:t>
            </a:r>
            <a:r>
              <a:rPr lang="en-US" b="0" dirty="0" err="1" smtClean="0"/>
              <a:t>E</a:t>
            </a:r>
            <a:r>
              <a:rPr lang="en-US" b="0" baseline="-25000" dirty="0" err="1" smtClean="0"/>
              <a:t>cm</a:t>
            </a:r>
            <a:r>
              <a:rPr lang="en-US" b="0" dirty="0" smtClean="0"/>
              <a:t>=350GeV (200fb</a:t>
            </a:r>
            <a:r>
              <a:rPr lang="en-US" b="0" baseline="30000" dirty="0" smtClean="0"/>
              <a:t>-1</a:t>
            </a:r>
            <a:r>
              <a:rPr lang="en-US" b="0" dirty="0" smtClean="0"/>
              <a:t>); and </a:t>
            </a:r>
          </a:p>
          <a:p>
            <a:pPr lvl="2"/>
            <a:r>
              <a:rPr lang="en-US" b="0" dirty="0" smtClean="0"/>
              <a:t>Followed by        250GeV (500fb</a:t>
            </a:r>
            <a:r>
              <a:rPr lang="en-US" b="0" baseline="30000" dirty="0" smtClean="0"/>
              <a:t>-1</a:t>
            </a:r>
            <a:r>
              <a:rPr lang="en-US" b="0" dirty="0" smtClean="0"/>
              <a:t>); </a:t>
            </a:r>
          </a:p>
          <a:p>
            <a:pPr lvl="1"/>
            <a:r>
              <a:rPr lang="en-US" b="0" dirty="0" smtClean="0"/>
              <a:t>Luminosity upgrade</a:t>
            </a:r>
            <a:endParaRPr lang="en-US" b="0" dirty="0"/>
          </a:p>
          <a:p>
            <a:pPr lvl="2"/>
            <a:r>
              <a:rPr lang="en-US" dirty="0" smtClean="0"/>
              <a:t>3.5 ab</a:t>
            </a:r>
            <a:r>
              <a:rPr lang="en-US" baseline="30000" dirty="0" smtClean="0"/>
              <a:t>-1</a:t>
            </a:r>
            <a:r>
              <a:rPr lang="en-US" dirty="0" smtClean="0"/>
              <a:t> at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=500GeV</a:t>
            </a:r>
          </a:p>
          <a:p>
            <a:pPr lvl="2"/>
            <a:r>
              <a:rPr lang="en-US" dirty="0" smtClean="0"/>
              <a:t>1.5 </a:t>
            </a:r>
            <a:r>
              <a:rPr lang="en-US" dirty="0"/>
              <a:t>ab</a:t>
            </a:r>
            <a:r>
              <a:rPr lang="en-US" baseline="30000" dirty="0"/>
              <a:t>-1</a:t>
            </a:r>
            <a:r>
              <a:rPr lang="en-US" dirty="0"/>
              <a:t> </a:t>
            </a:r>
            <a:r>
              <a:rPr lang="en-US" dirty="0" smtClean="0"/>
              <a:t>at </a:t>
            </a:r>
            <a:r>
              <a:rPr lang="en-US" dirty="0" err="1"/>
              <a:t>E</a:t>
            </a:r>
            <a:r>
              <a:rPr lang="en-US" baseline="-25000" dirty="0" err="1"/>
              <a:t>cm</a:t>
            </a:r>
            <a:r>
              <a:rPr lang="en-US" dirty="0"/>
              <a:t>=350GeV </a:t>
            </a:r>
            <a:r>
              <a:rPr lang="en-US" dirty="0" smtClean="0"/>
              <a:t> </a:t>
            </a:r>
            <a:endParaRPr lang="en-US" dirty="0"/>
          </a:p>
          <a:p>
            <a:pPr lvl="1"/>
            <a:endParaRPr lang="en-US" b="0" dirty="0" smtClean="0"/>
          </a:p>
          <a:p>
            <a:pPr marL="45720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During first 8 years </a:t>
            </a:r>
            <a:r>
              <a:rPr lang="en-US" dirty="0" err="1">
                <a:solidFill>
                  <a:srgbClr val="002060"/>
                </a:solidFill>
              </a:rPr>
              <a:t>E</a:t>
            </a:r>
            <a:r>
              <a:rPr lang="en-US" baseline="-25000" dirty="0" err="1">
                <a:solidFill>
                  <a:srgbClr val="002060"/>
                </a:solidFill>
              </a:rPr>
              <a:t>dep</a:t>
            </a:r>
            <a:r>
              <a:rPr lang="en-US" dirty="0">
                <a:solidFill>
                  <a:srgbClr val="002060"/>
                </a:solidFill>
              </a:rPr>
              <a:t> ≤ 5kW 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2" name="Pfeil nach links und rechts 11"/>
          <p:cNvSpPr/>
          <p:nvPr/>
        </p:nvSpPr>
        <p:spPr bwMode="auto">
          <a:xfrm>
            <a:off x="5943600" y="3581400"/>
            <a:ext cx="1143000" cy="228600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Gerade Verbindung 7"/>
          <p:cNvCxnSpPr/>
          <p:nvPr/>
        </p:nvCxnSpPr>
        <p:spPr bwMode="auto">
          <a:xfrm>
            <a:off x="5943600" y="2590800"/>
            <a:ext cx="3124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0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034460"/>
              </p:ext>
            </p:extLst>
          </p:nvPr>
        </p:nvGraphicFramePr>
        <p:xfrm>
          <a:off x="457200" y="4314190"/>
          <a:ext cx="8305800" cy="1988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750"/>
                <a:gridCol w="1390650"/>
                <a:gridCol w="1371600"/>
                <a:gridCol w="133350"/>
                <a:gridCol w="831850"/>
                <a:gridCol w="1225550"/>
                <a:gridCol w="158750"/>
                <a:gridCol w="1384300"/>
              </a:tblGrid>
              <a:tr h="304800">
                <a:tc rowSpan="2">
                  <a:txBody>
                    <a:bodyPr/>
                    <a:lstStyle/>
                    <a:p>
                      <a:r>
                        <a:rPr lang="en-US" sz="1600" dirty="0" err="1" smtClean="0"/>
                        <a:t>E</a:t>
                      </a:r>
                      <a:r>
                        <a:rPr lang="en-US" sz="1600" baseline="-25000" dirty="0" err="1" smtClean="0"/>
                        <a:t>beam</a:t>
                      </a:r>
                      <a:r>
                        <a:rPr lang="en-US" sz="1600" dirty="0" smtClean="0"/>
                        <a:t> [GeV]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E</a:t>
                      </a:r>
                      <a:r>
                        <a:rPr lang="en-US" sz="1400" baseline="-25000" dirty="0" err="1" smtClean="0"/>
                        <a:t>dep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[kW]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400" dirty="0" err="1" smtClean="0"/>
                        <a:t>T</a:t>
                      </a:r>
                      <a:r>
                        <a:rPr lang="en-US" sz="1400" baseline="-25000" dirty="0" err="1" smtClean="0"/>
                        <a:t>max</a:t>
                      </a:r>
                      <a:r>
                        <a:rPr lang="en-US" sz="1400" baseline="0" dirty="0" smtClean="0"/>
                        <a:t>/pulse [K]</a:t>
                      </a:r>
                      <a:endParaRPr lang="en-US" sz="1400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 smtClean="0"/>
                        <a:t>dpa</a:t>
                      </a:r>
                      <a:endParaRPr lang="en-US" sz="14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E</a:t>
                      </a:r>
                      <a:r>
                        <a:rPr lang="en-US" sz="1400" baseline="-25000" dirty="0" err="1" smtClean="0"/>
                        <a:t>dep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[kW]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400" dirty="0" err="1" smtClean="0"/>
                        <a:t>T</a:t>
                      </a:r>
                      <a:r>
                        <a:rPr lang="en-US" sz="1400" baseline="-25000" dirty="0" err="1" smtClean="0"/>
                        <a:t>max</a:t>
                      </a:r>
                      <a:r>
                        <a:rPr lang="en-US" sz="1400" baseline="0" dirty="0" smtClean="0"/>
                        <a:t>/pulse [K]</a:t>
                      </a:r>
                      <a:endParaRPr lang="en-US" sz="1400" baseline="-25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aseline="-25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Nominal luminosity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High luminosity</a:t>
                      </a:r>
                      <a:endParaRPr lang="en-US" sz="14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-25000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5.0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66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0.035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3782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175    </a:t>
                      </a:r>
                      <a:r>
                        <a:rPr lang="en-US" sz="1000" b="1" dirty="0" smtClean="0"/>
                        <a:t>(ILC EDMS)</a:t>
                      </a:r>
                      <a:endParaRPr 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3.9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250    </a:t>
                      </a:r>
                      <a:r>
                        <a:rPr lang="en-US" sz="1000" b="1" dirty="0" smtClean="0"/>
                        <a:t>(ILC EDMS)</a:t>
                      </a:r>
                      <a:endParaRPr 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130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4.1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195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250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2.3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 85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4.6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128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TextBox 8"/>
          <p:cNvSpPr txBox="1"/>
          <p:nvPr/>
        </p:nvSpPr>
        <p:spPr>
          <a:xfrm>
            <a:off x="1066800" y="5886450"/>
            <a:ext cx="1167307" cy="447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>
                <a:solidFill>
                  <a:schemeClr val="tx1"/>
                </a:solidFill>
              </a:rPr>
              <a:t>A. </a:t>
            </a:r>
            <a:r>
              <a:rPr lang="en-US" sz="1050" dirty="0" err="1" smtClean="0">
                <a:solidFill>
                  <a:schemeClr val="tx1"/>
                </a:solidFill>
              </a:rPr>
              <a:t>Ushakov</a:t>
            </a:r>
            <a:r>
              <a:rPr lang="en-US" sz="1050" dirty="0" smtClean="0">
                <a:solidFill>
                  <a:schemeClr val="tx1"/>
                </a:solidFill>
              </a:rPr>
              <a:t>, </a:t>
            </a:r>
          </a:p>
          <a:p>
            <a:pPr>
              <a:buNone/>
            </a:pPr>
            <a:r>
              <a:rPr lang="en-US" sz="1050" dirty="0" smtClean="0">
                <a:solidFill>
                  <a:schemeClr val="tx1"/>
                </a:solidFill>
              </a:rPr>
              <a:t>Update 2015/16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3" name="TextBox 9"/>
          <p:cNvSpPr txBox="1"/>
          <p:nvPr/>
        </p:nvSpPr>
        <p:spPr>
          <a:xfrm>
            <a:off x="990600" y="5003884"/>
            <a:ext cx="12973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50" dirty="0" smtClean="0">
                <a:solidFill>
                  <a:schemeClr val="tx1"/>
                </a:solidFill>
              </a:rPr>
              <a:t>A. </a:t>
            </a:r>
            <a:r>
              <a:rPr lang="en-US" sz="1050" dirty="0" err="1" smtClean="0">
                <a:solidFill>
                  <a:schemeClr val="tx1"/>
                </a:solidFill>
              </a:rPr>
              <a:t>Ushakov</a:t>
            </a:r>
            <a:r>
              <a:rPr lang="en-US" sz="1050" dirty="0" smtClean="0">
                <a:solidFill>
                  <a:schemeClr val="tx1"/>
                </a:solidFill>
              </a:rPr>
              <a:t>, 2015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943600" y="3745468"/>
            <a:ext cx="1135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err="1" smtClean="0">
                <a:solidFill>
                  <a:srgbClr val="0070C0"/>
                </a:solidFill>
              </a:rPr>
              <a:t>E</a:t>
            </a:r>
            <a:r>
              <a:rPr lang="en-US" sz="1400" baseline="-25000" dirty="0" err="1" smtClean="0">
                <a:solidFill>
                  <a:srgbClr val="0070C0"/>
                </a:solidFill>
              </a:rPr>
              <a:t>dep</a:t>
            </a:r>
            <a:r>
              <a:rPr lang="en-US" sz="1400" dirty="0" smtClean="0">
                <a:solidFill>
                  <a:srgbClr val="0070C0"/>
                </a:solidFill>
              </a:rPr>
              <a:t> ≤ 5kW 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018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LC_target_wheel_2625_Pulses_5Hz_40x_20x_thick_bear0_temp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476671"/>
            <a:ext cx="4444742" cy="4078165"/>
          </a:xfrm>
          <a:prstGeom prst="rect">
            <a:avLst/>
          </a:prstGeom>
        </p:spPr>
      </p:pic>
      <p:pic>
        <p:nvPicPr>
          <p:cNvPr id="1026" name="Picture 2" descr="H:\zn\Conferences\Posipol2013\temp0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87856"/>
            <a:ext cx="3707904" cy="258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3406637" y="5102504"/>
            <a:ext cx="207620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dirty="0" smtClean="0">
                <a:latin typeface="Arial Rounded MT Bold" pitchFamily="34" charset="0"/>
              </a:rPr>
              <a:t>2*10</a:t>
            </a:r>
            <a:r>
              <a:rPr lang="en-US" sz="1100" baseline="30000" dirty="0" smtClean="0">
                <a:latin typeface="Arial Rounded MT Bold" pitchFamily="34" charset="0"/>
              </a:rPr>
              <a:t>10</a:t>
            </a:r>
            <a:r>
              <a:rPr lang="en-US" sz="1100" dirty="0" smtClean="0">
                <a:latin typeface="Arial Rounded MT Bold" pitchFamily="34" charset="0"/>
              </a:rPr>
              <a:t> e</a:t>
            </a:r>
            <a:r>
              <a:rPr lang="en-US" sz="1100" baseline="30000" dirty="0" smtClean="0">
                <a:latin typeface="Arial Rounded MT Bold" pitchFamily="34" charset="0"/>
              </a:rPr>
              <a:t>-</a:t>
            </a:r>
            <a:r>
              <a:rPr lang="en-US" sz="1100" dirty="0" smtClean="0">
                <a:latin typeface="Arial Rounded MT Bold" pitchFamily="34" charset="0"/>
              </a:rPr>
              <a:t> / bunch</a:t>
            </a:r>
          </a:p>
          <a:p>
            <a:r>
              <a:rPr lang="en-US" sz="1100" dirty="0" smtClean="0">
                <a:latin typeface="Arial Rounded MT Bold" pitchFamily="34" charset="0"/>
              </a:rPr>
              <a:t>2625 bunch / train (0.97ms) </a:t>
            </a:r>
          </a:p>
          <a:p>
            <a:r>
              <a:rPr lang="en-US" sz="1100" dirty="0" smtClean="0">
                <a:latin typeface="Arial Rounded MT Bold" pitchFamily="34" charset="0"/>
              </a:rPr>
              <a:t>0.366</a:t>
            </a:r>
            <a:r>
              <a:rPr lang="en-US" sz="1100" dirty="0" smtClean="0">
                <a:latin typeface="Symbol" pitchFamily="18" charset="2"/>
              </a:rPr>
              <a:t>m</a:t>
            </a:r>
            <a:r>
              <a:rPr lang="en-US" sz="1100" dirty="0" smtClean="0">
                <a:latin typeface="Arial Rounded MT Bold" pitchFamily="34" charset="0"/>
              </a:rPr>
              <a:t>s bunch spacing</a:t>
            </a:r>
          </a:p>
          <a:p>
            <a:r>
              <a:rPr lang="en-US" sz="1100" dirty="0" smtClean="0">
                <a:latin typeface="Arial Rounded MT Bold" pitchFamily="34" charset="0"/>
              </a:rPr>
              <a:t>5 train / s</a:t>
            </a:r>
            <a:endParaRPr lang="en-US" sz="1100" dirty="0">
              <a:latin typeface="Arial Rounded MT Bold" pitchFamily="34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228600" y="0"/>
            <a:ext cx="881805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u="sng" dirty="0" smtClean="0">
                <a:solidFill>
                  <a:schemeClr val="accent2"/>
                </a:solidFill>
                <a:latin typeface="Arial Rounded MT Bold" pitchFamily="34" charset="0"/>
              </a:rPr>
              <a:t>Dynamic stress and temperature evolution </a:t>
            </a:r>
            <a:r>
              <a:rPr lang="en-US" sz="1800" u="sng" dirty="0">
                <a:solidFill>
                  <a:schemeClr val="accent2"/>
                </a:solidFill>
                <a:latin typeface="Arial Rounded MT Bold" pitchFamily="34" charset="0"/>
              </a:rPr>
              <a:t>in the ILC target wheel (high </a:t>
            </a:r>
            <a:r>
              <a:rPr lang="en-US" sz="1800" u="sng" dirty="0" err="1">
                <a:solidFill>
                  <a:schemeClr val="accent2"/>
                </a:solidFill>
                <a:latin typeface="Arial Rounded MT Bold" pitchFamily="34" charset="0"/>
              </a:rPr>
              <a:t>lumi</a:t>
            </a:r>
            <a:r>
              <a:rPr lang="en-US" sz="1800" u="sng" dirty="0">
                <a:solidFill>
                  <a:schemeClr val="accent2"/>
                </a:solidFill>
                <a:latin typeface="Arial Rounded MT Bold" pitchFamily="34" charset="0"/>
              </a:rPr>
              <a:t>)</a:t>
            </a:r>
          </a:p>
        </p:txBody>
      </p:sp>
      <p:pic>
        <p:nvPicPr>
          <p:cNvPr id="4" name="ILC_target_wheel_2625_Pulses_5Hz_40x_20x_thick_bear0_stress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860032" y="476672"/>
            <a:ext cx="4283968" cy="4283968"/>
          </a:xfrm>
          <a:prstGeom prst="rect">
            <a:avLst/>
          </a:prstGeom>
        </p:spPr>
      </p:pic>
      <p:pic>
        <p:nvPicPr>
          <p:cNvPr id="13" name="Picture 2" descr="H:\zn\Conferences\Posipol2013\stress0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3962400"/>
            <a:ext cx="3707903" cy="258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209604" y="3635151"/>
            <a:ext cx="1266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 Rounded MT Bold" pitchFamily="34" charset="0"/>
              </a:rPr>
              <a:t>temperature</a:t>
            </a:r>
            <a:endParaRPr lang="de-DE" sz="1400" dirty="0"/>
          </a:p>
        </p:txBody>
      </p:sp>
      <p:sp>
        <p:nvSpPr>
          <p:cNvPr id="17" name="Rectangle 16"/>
          <p:cNvSpPr/>
          <p:nvPr/>
        </p:nvSpPr>
        <p:spPr>
          <a:xfrm>
            <a:off x="5072540" y="3645024"/>
            <a:ext cx="7235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 Rounded MT Bold" pitchFamily="34" charset="0"/>
              </a:rPr>
              <a:t>stress</a:t>
            </a:r>
            <a:endParaRPr lang="de-DE" sz="14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703E94-DF76-4AA4-9A7D-F6C4B1C75D5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2" name="Textfeld 1"/>
          <p:cNvSpPr txBox="1"/>
          <p:nvPr/>
        </p:nvSpPr>
        <p:spPr>
          <a:xfrm>
            <a:off x="3276600" y="6320135"/>
            <a:ext cx="3010761" cy="461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chemeClr val="tx1"/>
                </a:solidFill>
              </a:rPr>
              <a:t>Friedrich </a:t>
            </a:r>
            <a:r>
              <a:rPr lang="en-US" b="0" dirty="0" err="1" smtClean="0">
                <a:solidFill>
                  <a:schemeClr val="tx1"/>
                </a:solidFill>
              </a:rPr>
              <a:t>Staufenbiel</a:t>
            </a:r>
            <a:endParaRPr lang="en-US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44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6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3000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12" repeatCount="3000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 done for the target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Operation temperature of target material?</a:t>
            </a:r>
          </a:p>
          <a:p>
            <a:pPr lvl="1"/>
            <a:r>
              <a:rPr lang="en-US" b="0" dirty="0" smtClean="0"/>
              <a:t>Our ‘old’ recommendation: max target  temperature should be below 450C  </a:t>
            </a:r>
          </a:p>
          <a:p>
            <a:pPr lvl="1"/>
            <a:r>
              <a:rPr lang="en-US" b="0" dirty="0" smtClean="0"/>
              <a:t>Material tests at MAMI (see </a:t>
            </a:r>
            <a:r>
              <a:rPr lang="en-US" b="0" dirty="0" err="1" smtClean="0"/>
              <a:t>Alexandr’s</a:t>
            </a:r>
            <a:r>
              <a:rPr lang="en-US" b="0" dirty="0" smtClean="0"/>
              <a:t> talk): Ti6Al4V can stand high cyclic load and very high temperatures</a:t>
            </a:r>
          </a:p>
          <a:p>
            <a:pPr lvl="1"/>
            <a:r>
              <a:rPr lang="en-US" b="0" dirty="0" smtClean="0"/>
              <a:t>Not included in the MAMI tests:</a:t>
            </a:r>
          </a:p>
          <a:p>
            <a:pPr lvl="2"/>
            <a:r>
              <a:rPr lang="en-US" dirty="0" smtClean="0"/>
              <a:t>Load from rotation</a:t>
            </a:r>
          </a:p>
          <a:p>
            <a:pPr lvl="3"/>
            <a:r>
              <a:rPr lang="en-US" dirty="0" smtClean="0"/>
              <a:t>plastic deformation due to lower stress limits at higher temperatures</a:t>
            </a:r>
          </a:p>
          <a:p>
            <a:pPr lvl="2"/>
            <a:r>
              <a:rPr lang="en-US" dirty="0" smtClean="0"/>
              <a:t>Stress  from connection with other material which has different thermal expansion coefficient etc.</a:t>
            </a:r>
          </a:p>
          <a:p>
            <a:pPr lvl="2"/>
            <a:r>
              <a:rPr lang="en-US" dirty="0" smtClean="0"/>
              <a:t>Creep effects etc.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Test of T^4 cooling for thick samples</a:t>
            </a:r>
            <a:endParaRPr lang="en-US" dirty="0"/>
          </a:p>
          <a:p>
            <a:pPr lvl="1"/>
            <a:r>
              <a:rPr lang="en-US" b="0" dirty="0" smtClean="0"/>
              <a:t>Test targets at MAMI had thickness of 1-2mm. ILC target has 15mm. Heat diffusion from central part to surface ~15 seconds</a:t>
            </a:r>
          </a:p>
          <a:p>
            <a:pPr lvl="1"/>
            <a:r>
              <a:rPr lang="en-US" b="0" dirty="0" smtClean="0"/>
              <a:t>Does the T^4 cooling work as expected also for thick our temperature profiles in the target?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86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To be done for the target wheel  </a:t>
            </a:r>
            <a:endParaRPr lang="en-US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Connection of </a:t>
            </a:r>
            <a:r>
              <a:rPr lang="en-US" dirty="0" err="1" smtClean="0"/>
              <a:t>Ti</a:t>
            </a:r>
            <a:r>
              <a:rPr lang="en-US" dirty="0" smtClean="0"/>
              <a:t> target rim with radiator</a:t>
            </a:r>
          </a:p>
          <a:p>
            <a:pPr lvl="1"/>
            <a:r>
              <a:rPr lang="en-US" b="0" dirty="0" smtClean="0"/>
              <a:t>Optimum design</a:t>
            </a:r>
          </a:p>
          <a:p>
            <a:pPr lvl="1"/>
            <a:r>
              <a:rPr lang="en-US" b="0" dirty="0" smtClean="0"/>
              <a:t>Test of long-term stability under realistic conditions (elevated temperature distribution, mechanical load)</a:t>
            </a:r>
          </a:p>
          <a:p>
            <a:pPr lvl="1"/>
            <a:endParaRPr lang="en-US" sz="1400" dirty="0" smtClean="0"/>
          </a:p>
          <a:p>
            <a:r>
              <a:rPr lang="en-US" dirty="0" smtClean="0"/>
              <a:t>Weight of wheel</a:t>
            </a:r>
          </a:p>
          <a:p>
            <a:pPr lvl="1"/>
            <a:r>
              <a:rPr lang="en-US" b="0" dirty="0" smtClean="0"/>
              <a:t>Target rim + radiator with fins with current design ~ 120kg</a:t>
            </a:r>
          </a:p>
          <a:p>
            <a:pPr lvl="1"/>
            <a:r>
              <a:rPr lang="en-US" b="0" dirty="0" smtClean="0"/>
              <a:t>Weight reduction desired </a:t>
            </a:r>
          </a:p>
          <a:p>
            <a:pPr lvl="2"/>
            <a:r>
              <a:rPr lang="en-US" dirty="0" smtClean="0"/>
              <a:t>Safety reasons</a:t>
            </a:r>
          </a:p>
          <a:p>
            <a:pPr lvl="2"/>
            <a:r>
              <a:rPr lang="en-US" b="0" dirty="0" smtClean="0"/>
              <a:t>Design and operation of bearings</a:t>
            </a:r>
          </a:p>
          <a:p>
            <a:pPr lvl="1"/>
            <a:r>
              <a:rPr lang="en-US" b="0" dirty="0" smtClean="0"/>
              <a:t>Rim with spokes possible for </a:t>
            </a:r>
            <a:r>
              <a:rPr lang="en-US" b="0" dirty="0" err="1" smtClean="0"/>
              <a:t>Edep</a:t>
            </a:r>
            <a:r>
              <a:rPr lang="en-US" b="0" dirty="0" smtClean="0"/>
              <a:t> below ~2 kW ?</a:t>
            </a:r>
          </a:p>
          <a:p>
            <a:pPr lvl="1"/>
            <a:endParaRPr lang="en-US" sz="1300" dirty="0"/>
          </a:p>
          <a:p>
            <a:r>
              <a:rPr lang="en-US" dirty="0"/>
              <a:t>Mechanical driving system for the wheel  </a:t>
            </a:r>
          </a:p>
          <a:p>
            <a:pPr lvl="1"/>
            <a:r>
              <a:rPr lang="en-US" b="0" dirty="0" smtClean="0"/>
              <a:t>Radiative cooling can use the system planned for </a:t>
            </a:r>
            <a:r>
              <a:rPr lang="en-US" b="0" dirty="0"/>
              <a:t>the sliding contact cooling concept  </a:t>
            </a:r>
            <a:endParaRPr lang="en-US" dirty="0"/>
          </a:p>
          <a:p>
            <a:pPr lvl="1"/>
            <a:r>
              <a:rPr lang="en-US" b="0" dirty="0"/>
              <a:t>Tests up to prototype were planned for the sliding contact cooling concept – but now… ?</a:t>
            </a:r>
          </a:p>
          <a:p>
            <a:pPr lvl="1"/>
            <a:r>
              <a:rPr lang="en-US" b="0" dirty="0"/>
              <a:t>Funding for R&amp;D?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Summary</a:t>
            </a:r>
            <a:endParaRPr lang="en-US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>
                <a:sym typeface="Wingdings" panose="05000000000000000000" pitchFamily="2" charset="2"/>
              </a:rPr>
              <a:t>Although radiative cooling will work for the e+ target, design details are not so easy and need effort</a:t>
            </a:r>
          </a:p>
          <a:p>
            <a:pPr lvl="1"/>
            <a:r>
              <a:rPr lang="en-US" sz="1600" b="0" dirty="0" smtClean="0">
                <a:sym typeface="Wingdings" panose="05000000000000000000" pitchFamily="2" charset="2"/>
              </a:rPr>
              <a:t>Principal design: wheel = target rim + radiator, stationary water-cooled cooler</a:t>
            </a:r>
          </a:p>
          <a:p>
            <a:pPr lvl="1"/>
            <a:r>
              <a:rPr lang="en-US" sz="1600" b="0" dirty="0" smtClean="0">
                <a:sym typeface="Wingdings" panose="05000000000000000000" pitchFamily="2" charset="2"/>
              </a:rPr>
              <a:t>T in target mainly determined by heat transport in </a:t>
            </a:r>
            <a:r>
              <a:rPr lang="en-US" sz="1600" b="0" dirty="0" err="1" smtClean="0">
                <a:sym typeface="Wingdings" panose="05000000000000000000" pitchFamily="2" charset="2"/>
              </a:rPr>
              <a:t>Ti</a:t>
            </a:r>
            <a:r>
              <a:rPr lang="en-US" sz="1600" b="0" dirty="0" smtClean="0">
                <a:sym typeface="Wingdings" panose="05000000000000000000" pitchFamily="2" charset="2"/>
              </a:rPr>
              <a:t> alloy and radiator  size  </a:t>
            </a:r>
          </a:p>
          <a:p>
            <a:pPr lvl="1"/>
            <a:r>
              <a:rPr lang="en-US" sz="1600" b="0" dirty="0" smtClean="0">
                <a:sym typeface="Wingdings" panose="05000000000000000000" pitchFamily="2" charset="2"/>
              </a:rPr>
              <a:t>May be, during first years simple target wheel with spokes is sufficient (to be checked and taking into account running scenario – H20 or staged approach) 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Tests are necessary</a:t>
            </a:r>
          </a:p>
          <a:p>
            <a:pPr lvl="1"/>
            <a:r>
              <a:rPr lang="en-US" sz="1600" b="0" dirty="0" smtClean="0">
                <a:sym typeface="Wingdings" panose="05000000000000000000" pitchFamily="2" charset="2"/>
              </a:rPr>
              <a:t>Test the material under irradiation </a:t>
            </a:r>
          </a:p>
          <a:p>
            <a:pPr lvl="1"/>
            <a:r>
              <a:rPr lang="en-US" sz="1600" b="0" dirty="0" smtClean="0"/>
              <a:t>Test of temperature distribution and T^4 behavior </a:t>
            </a:r>
            <a:r>
              <a:rPr lang="en-US" sz="1600" b="0" dirty="0"/>
              <a:t> </a:t>
            </a:r>
            <a:r>
              <a:rPr lang="en-US" sz="1600" b="0" dirty="0" smtClean="0"/>
              <a:t>of ‘real-size’ target samples (thickness!)</a:t>
            </a:r>
          </a:p>
          <a:p>
            <a:pPr lvl="1"/>
            <a:r>
              <a:rPr lang="en-US" sz="1600" b="0" dirty="0" smtClean="0"/>
              <a:t>Design and test the contact between  target  and radiator</a:t>
            </a:r>
          </a:p>
          <a:p>
            <a:r>
              <a:rPr lang="en-US" sz="2000" dirty="0" smtClean="0"/>
              <a:t>Mechanical design for the rotating wheel </a:t>
            </a:r>
          </a:p>
          <a:p>
            <a:pPr lvl="1"/>
            <a:r>
              <a:rPr lang="en-US" sz="1600" b="0" dirty="0" smtClean="0"/>
              <a:t>No DESY/</a:t>
            </a:r>
            <a:r>
              <a:rPr lang="en-US" sz="1600" b="0" dirty="0" err="1" smtClean="0"/>
              <a:t>Uni</a:t>
            </a:r>
            <a:r>
              <a:rPr lang="en-US" sz="1600" b="0" dirty="0" smtClean="0"/>
              <a:t> HH resources</a:t>
            </a:r>
          </a:p>
          <a:p>
            <a:r>
              <a:rPr lang="en-US" sz="2000" dirty="0" smtClean="0"/>
              <a:t>Further </a:t>
            </a:r>
            <a:r>
              <a:rPr lang="en-US" sz="2000" dirty="0"/>
              <a:t>issues:</a:t>
            </a:r>
          </a:p>
          <a:p>
            <a:pPr lvl="1"/>
            <a:r>
              <a:rPr lang="en-US" sz="1600" b="0" dirty="0"/>
              <a:t>Shielding </a:t>
            </a:r>
          </a:p>
          <a:p>
            <a:pPr lvl="1"/>
            <a:r>
              <a:rPr lang="en-US" sz="1600" b="0" dirty="0"/>
              <a:t>protection of source components (e.g. FC) </a:t>
            </a:r>
            <a:endParaRPr lang="en-US" sz="1600" dirty="0"/>
          </a:p>
          <a:p>
            <a:pPr lvl="1"/>
            <a:r>
              <a:rPr lang="en-US" sz="1600" b="0" dirty="0"/>
              <a:t>Source exchange, target replacement, remote handling</a:t>
            </a:r>
            <a:r>
              <a:rPr lang="en-US" sz="1600" b="0" dirty="0" smtClean="0"/>
              <a:t>,…</a:t>
            </a:r>
          </a:p>
          <a:p>
            <a:r>
              <a:rPr lang="en-US" sz="2000" dirty="0" smtClean="0"/>
              <a:t>e+ will be polarized. PhD thesis planned to study the realistic </a:t>
            </a:r>
            <a:r>
              <a:rPr lang="en-US" sz="2000" dirty="0" err="1" smtClean="0"/>
              <a:t>undulator</a:t>
            </a:r>
            <a:r>
              <a:rPr lang="en-US" sz="2000" dirty="0" smtClean="0"/>
              <a:t> spectrum</a:t>
            </a:r>
          </a:p>
          <a:p>
            <a:r>
              <a:rPr lang="en-US" sz="2000" dirty="0" smtClean="0"/>
              <a:t>We would be very thankful for strengthened collaboration</a:t>
            </a:r>
            <a:endParaRPr lang="en-US" sz="2000" b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Summary</a:t>
            </a:r>
            <a:endParaRPr lang="en-US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486400"/>
          </a:xfrm>
        </p:spPr>
        <p:txBody>
          <a:bodyPr>
            <a:normAutofit/>
          </a:bodyPr>
          <a:lstStyle/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sz="2400" dirty="0" smtClean="0">
                <a:sym typeface="Wingdings" panose="05000000000000000000" pitchFamily="2" charset="2"/>
              </a:rPr>
              <a:t>Candidates for closer collaboration  </a:t>
            </a:r>
          </a:p>
          <a:p>
            <a:pPr lvl="1"/>
            <a:r>
              <a:rPr lang="en-US" sz="2000" b="0" dirty="0" smtClean="0">
                <a:sym typeface="Wingdings" panose="05000000000000000000" pitchFamily="2" charset="2"/>
              </a:rPr>
              <a:t>Test the material under irradiation </a:t>
            </a:r>
          </a:p>
          <a:p>
            <a:pPr lvl="1"/>
            <a:r>
              <a:rPr lang="en-US" sz="2000" dirty="0" smtClean="0"/>
              <a:t>Test of temperature distribution and T^4 behavior </a:t>
            </a:r>
            <a:r>
              <a:rPr lang="en-US" sz="2000" dirty="0"/>
              <a:t> </a:t>
            </a:r>
            <a:r>
              <a:rPr lang="en-US" sz="2000" dirty="0" smtClean="0"/>
              <a:t>of ‘real-size’ target samples (thickness!)</a:t>
            </a:r>
          </a:p>
          <a:p>
            <a:pPr lvl="1"/>
            <a:r>
              <a:rPr lang="en-US" sz="2000" dirty="0" smtClean="0"/>
              <a:t>Design and test the contact between  target  and radiator</a:t>
            </a:r>
          </a:p>
          <a:p>
            <a:pPr lvl="1"/>
            <a:r>
              <a:rPr lang="en-US" sz="2000" dirty="0" smtClean="0"/>
              <a:t>Mechanical design for the rotating wheel </a:t>
            </a:r>
          </a:p>
          <a:p>
            <a:pPr lvl="1"/>
            <a:r>
              <a:rPr lang="en-US" sz="2000" dirty="0" smtClean="0"/>
              <a:t>Shielding </a:t>
            </a:r>
            <a:endParaRPr lang="en-US" sz="2000" dirty="0"/>
          </a:p>
          <a:p>
            <a:pPr lvl="1"/>
            <a:r>
              <a:rPr lang="en-US" sz="2000" dirty="0"/>
              <a:t>protection </a:t>
            </a:r>
            <a:r>
              <a:rPr lang="en-US" sz="2000" dirty="0" smtClean="0"/>
              <a:t>of source components</a:t>
            </a:r>
            <a:endParaRPr lang="en-US" sz="2000" dirty="0"/>
          </a:p>
          <a:p>
            <a:pPr marL="457200" lvl="1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01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https://www-zeuthen.desy.de/~riemanns/New_Model_Sei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295400"/>
            <a:ext cx="4800600" cy="44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Arrow Connector 20"/>
          <p:cNvCxnSpPr/>
          <p:nvPr/>
        </p:nvCxnSpPr>
        <p:spPr bwMode="auto">
          <a:xfrm>
            <a:off x="4343400" y="2286000"/>
            <a:ext cx="3810000" cy="381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C33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 flipH="1">
            <a:off x="3792437" y="4979607"/>
            <a:ext cx="1998763" cy="126879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 flipH="1" flipV="1">
            <a:off x="5626589" y="1918714"/>
            <a:ext cx="1231411" cy="6248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2"/>
            </a:solidFill>
            <a:prstDash val="solid"/>
            <a:round/>
            <a:headEnd type="triangl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24" name="Left Arrow 23"/>
          <p:cNvSpPr/>
          <p:nvPr/>
        </p:nvSpPr>
        <p:spPr bwMode="auto">
          <a:xfrm rot="20511763">
            <a:off x="8196299" y="1364058"/>
            <a:ext cx="1524000" cy="457200"/>
          </a:xfrm>
          <a:prstGeom prst="leftArrow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 rot="189261">
            <a:off x="5659126" y="1660095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Ti6Al4V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382171">
            <a:off x="4284630" y="2045789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Radiator 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9596344">
            <a:off x="3487019" y="5665279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Cooler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20547920">
            <a:off x="8286345" y="1436963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</a:rPr>
              <a:t>photons</a:t>
            </a: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44733"/>
            <a:ext cx="4572000" cy="4572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304799" y="457200"/>
            <a:ext cx="830529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buNone/>
            </a:pPr>
            <a:r>
              <a:rPr lang="en-US" sz="2800" kern="0" dirty="0" smtClean="0"/>
              <a:t>Radiative cooling model </a:t>
            </a:r>
            <a:r>
              <a:rPr lang="en-US" sz="2800" b="1" kern="0" dirty="0" smtClean="0"/>
              <a:t> </a:t>
            </a:r>
            <a:endParaRPr lang="en-US" sz="2800" b="1" kern="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04800" y="1066800"/>
            <a:ext cx="38862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kern="0" dirty="0" smtClean="0"/>
              <a:t>e</a:t>
            </a:r>
            <a:r>
              <a:rPr lang="en-US" b="0" kern="0" dirty="0"/>
              <a:t>+ target located </a:t>
            </a:r>
            <a:r>
              <a:rPr lang="en-US" b="0" kern="0" dirty="0" smtClean="0"/>
              <a:t>close </a:t>
            </a:r>
            <a:r>
              <a:rPr lang="en-US" b="0" kern="0" dirty="0"/>
              <a:t>to </a:t>
            </a:r>
            <a:r>
              <a:rPr lang="en-US" b="0" kern="0" dirty="0" smtClean="0"/>
              <a:t>FC</a:t>
            </a:r>
            <a:endParaRPr lang="en-US" b="0" kern="0" dirty="0"/>
          </a:p>
          <a:p>
            <a:r>
              <a:rPr lang="en-US" b="0" kern="0" dirty="0" smtClean="0"/>
              <a:t>Rotating wheel consists of </a:t>
            </a:r>
            <a:r>
              <a:rPr lang="en-US" b="0" kern="0" dirty="0" err="1" smtClean="0"/>
              <a:t>Ti</a:t>
            </a:r>
            <a:r>
              <a:rPr lang="en-US" b="0" kern="0" dirty="0" smtClean="0"/>
              <a:t> rim (e+ target) and Cu (radiator)</a:t>
            </a:r>
          </a:p>
          <a:p>
            <a:r>
              <a:rPr lang="en-US" b="0" kern="0" dirty="0" smtClean="0"/>
              <a:t>Heat path:  </a:t>
            </a:r>
          </a:p>
          <a:p>
            <a:pPr lvl="1"/>
            <a:r>
              <a:rPr lang="en-US" kern="0" dirty="0" smtClean="0"/>
              <a:t>thermal conduction </a:t>
            </a:r>
            <a:r>
              <a:rPr lang="en-US" kern="0" dirty="0" err="1" smtClean="0"/>
              <a:t>Ti</a:t>
            </a:r>
            <a:r>
              <a:rPr lang="en-US" kern="0" dirty="0" smtClean="0"/>
              <a:t> </a:t>
            </a:r>
            <a:r>
              <a:rPr lang="en-US" kern="0" dirty="0" smtClean="0">
                <a:sym typeface="Wingdings" panose="05000000000000000000" pitchFamily="2" charset="2"/>
              </a:rPr>
              <a:t> </a:t>
            </a:r>
            <a:r>
              <a:rPr lang="en-US" kern="0" dirty="0" smtClean="0"/>
              <a:t> Cu </a:t>
            </a:r>
          </a:p>
          <a:p>
            <a:pPr lvl="1"/>
            <a:r>
              <a:rPr lang="en-US" kern="0" dirty="0" smtClean="0"/>
              <a:t>Thermal radiation from  </a:t>
            </a:r>
            <a:r>
              <a:rPr lang="en-US" kern="0" dirty="0" err="1" smtClean="0"/>
              <a:t>Ti</a:t>
            </a:r>
            <a:r>
              <a:rPr lang="en-US" kern="0" dirty="0" smtClean="0"/>
              <a:t> and Cu  to stationary water cooled coolers </a:t>
            </a:r>
          </a:p>
          <a:p>
            <a:r>
              <a:rPr lang="en-US" b="0" kern="0" dirty="0" smtClean="0"/>
              <a:t>Target, radiator and cooler are  in vacuum </a:t>
            </a:r>
          </a:p>
          <a:p>
            <a:r>
              <a:rPr lang="en-US" b="0" kern="0" dirty="0" smtClean="0"/>
              <a:t>Radiating area can be adjusted by fins </a:t>
            </a:r>
            <a:endParaRPr lang="en-US" dirty="0"/>
          </a:p>
          <a:p>
            <a:pPr marL="0" indent="0">
              <a:buNone/>
            </a:pPr>
            <a:endParaRPr lang="de-DE" sz="1100" dirty="0"/>
          </a:p>
          <a:p>
            <a:pPr marL="0" indent="0">
              <a:buNone/>
            </a:pPr>
            <a:r>
              <a:rPr lang="en-US" b="0" u="sng" kern="0" dirty="0" smtClean="0"/>
              <a:t>Goal:</a:t>
            </a:r>
            <a:r>
              <a:rPr lang="en-US" b="0" kern="0" dirty="0" smtClean="0"/>
              <a:t> </a:t>
            </a:r>
          </a:p>
          <a:p>
            <a:pPr marL="0" indent="0">
              <a:buNone/>
            </a:pPr>
            <a:r>
              <a:rPr lang="en-US" b="0" kern="0" dirty="0"/>
              <a:t>keep target temperature</a:t>
            </a:r>
          </a:p>
          <a:p>
            <a:pPr marL="0" indent="0">
              <a:buNone/>
            </a:pPr>
            <a:r>
              <a:rPr lang="en-US" b="0" kern="0" dirty="0"/>
              <a:t>below </a:t>
            </a:r>
            <a:r>
              <a:rPr lang="en-US" b="0" kern="0" dirty="0" smtClean="0"/>
              <a:t> </a:t>
            </a:r>
            <a:r>
              <a:rPr lang="en-US" b="0" kern="0" dirty="0"/>
              <a:t>failure </a:t>
            </a:r>
          </a:p>
          <a:p>
            <a:pPr marL="0" indent="0">
              <a:buNone/>
            </a:pPr>
            <a:r>
              <a:rPr lang="en-US" b="0" kern="0" dirty="0"/>
              <a:t>of Ti6Al4V</a:t>
            </a:r>
          </a:p>
          <a:p>
            <a:pPr marL="0" indent="0">
              <a:buNone/>
            </a:pPr>
            <a:r>
              <a:rPr lang="en-US" b="0" dirty="0" err="1" smtClean="0">
                <a:solidFill>
                  <a:schemeClr val="bg1"/>
                </a:solidFill>
              </a:rPr>
              <a:t>vated</a:t>
            </a:r>
            <a:r>
              <a:rPr lang="en-US" b="0" dirty="0" smtClean="0">
                <a:solidFill>
                  <a:schemeClr val="bg1"/>
                </a:solidFill>
              </a:rPr>
              <a:t> </a:t>
            </a:r>
            <a:r>
              <a:rPr lang="en-US" b="0" dirty="0">
                <a:solidFill>
                  <a:schemeClr val="bg1"/>
                </a:solidFill>
              </a:rPr>
              <a:t>temperatures?</a:t>
            </a:r>
          </a:p>
          <a:p>
            <a:pPr marL="0" indent="0">
              <a:buNone/>
            </a:pPr>
            <a:endParaRPr lang="en-US" b="0" kern="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7999994" y="624542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0" dirty="0" smtClean="0">
                <a:solidFill>
                  <a:schemeClr val="tx1"/>
                </a:solidFill>
              </a:rPr>
              <a:t>Felix Dietrich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29" name="Right Arrow 7"/>
          <p:cNvSpPr/>
          <p:nvPr/>
        </p:nvSpPr>
        <p:spPr bwMode="auto">
          <a:xfrm rot="21300000">
            <a:off x="8374477" y="3045561"/>
            <a:ext cx="206713" cy="683893"/>
          </a:xfrm>
          <a:prstGeom prst="rightArrow">
            <a:avLst/>
          </a:prstGeom>
          <a:solidFill>
            <a:srgbClr val="D5AD7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" name="Right Arrow 7"/>
          <p:cNvSpPr/>
          <p:nvPr/>
        </p:nvSpPr>
        <p:spPr bwMode="auto">
          <a:xfrm rot="21300000" flipH="1">
            <a:off x="8069677" y="3055707"/>
            <a:ext cx="206713" cy="683893"/>
          </a:xfrm>
          <a:prstGeom prst="rightArrow">
            <a:avLst/>
          </a:prstGeom>
          <a:solidFill>
            <a:srgbClr val="D5AD7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feld 2"/>
          <p:cNvSpPr txBox="1"/>
          <p:nvPr/>
        </p:nvSpPr>
        <p:spPr>
          <a:xfrm rot="20480457">
            <a:off x="4654048" y="5531598"/>
            <a:ext cx="31854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chemeClr val="tx1"/>
                </a:solidFill>
              </a:rPr>
              <a:t>Sketch, no technical drawing!</a:t>
            </a:r>
            <a:endParaRPr lang="en-US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03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429000"/>
            <a:ext cx="3277275" cy="2910262"/>
          </a:xfrm>
          <a:prstGeom prst="rect">
            <a:avLst/>
          </a:prstGeom>
        </p:spPr>
      </p:pic>
      <p:sp>
        <p:nvSpPr>
          <p:cNvPr id="35" name="Textfeld 34"/>
          <p:cNvSpPr txBox="1"/>
          <p:nvPr/>
        </p:nvSpPr>
        <p:spPr>
          <a:xfrm>
            <a:off x="465667" y="6105800"/>
            <a:ext cx="2945037" cy="45704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b="0" dirty="0" smtClean="0">
                <a:solidFill>
                  <a:schemeClr val="tx1"/>
                </a:solidFill>
              </a:rPr>
              <a:t>      200   400   600   800   1000          1400      </a:t>
            </a:r>
          </a:p>
          <a:p>
            <a:pPr>
              <a:buNone/>
            </a:pP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smtClean="0">
                <a:solidFill>
                  <a:schemeClr val="tx1"/>
                </a:solidFill>
              </a:rPr>
              <a:t>                 T [C] 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Temperature development in target +radiator</a:t>
            </a:r>
            <a:endParaRPr lang="en-US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799" y="1371600"/>
            <a:ext cx="8773939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1800" dirty="0"/>
              <a:t>FEM to calculate temperature evolution in real model; here ‘estimation by hand</a:t>
            </a:r>
            <a:r>
              <a:rPr lang="en-US" sz="1800" dirty="0" smtClean="0"/>
              <a:t>’</a:t>
            </a:r>
          </a:p>
          <a:p>
            <a:r>
              <a:rPr lang="en-US" sz="1800" dirty="0" smtClean="0"/>
              <a:t>Material parameters c, </a:t>
            </a:r>
            <a:r>
              <a:rPr lang="en-US" sz="1800" dirty="0" smtClean="0">
                <a:latin typeface="Symbol" panose="05050102010706020507" pitchFamily="18" charset="2"/>
              </a:rPr>
              <a:t>l</a:t>
            </a:r>
            <a:r>
              <a:rPr lang="en-US" sz="1800" dirty="0" smtClean="0"/>
              <a:t>,</a:t>
            </a:r>
            <a:r>
              <a:rPr lang="en-US" sz="1800" dirty="0" smtClean="0">
                <a:latin typeface="Symbol" panose="05050102010706020507" pitchFamily="18" charset="2"/>
              </a:rPr>
              <a:t> e</a:t>
            </a:r>
            <a:r>
              <a:rPr lang="en-US" sz="1800" dirty="0" smtClean="0"/>
              <a:t> depend on temperature and long-term load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0096809"/>
              </p:ext>
            </p:extLst>
          </p:nvPr>
        </p:nvGraphicFramePr>
        <p:xfrm>
          <a:off x="1939925" y="1168401"/>
          <a:ext cx="4689475" cy="620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37" name="Equation" r:id="rId4" imgW="2971800" imgH="393480" progId="Equation.3">
                  <p:embed/>
                </p:oleObj>
              </mc:Choice>
              <mc:Fallback>
                <p:oleObj name="Equation" r:id="rId4" imgW="29718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9925" y="1168401"/>
                        <a:ext cx="4689475" cy="62046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95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2186548" y="2100691"/>
            <a:ext cx="15969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1400" b="0" dirty="0">
                <a:solidFill>
                  <a:schemeClr val="tx1"/>
                </a:solidFill>
              </a:rPr>
              <a:t>h</a:t>
            </a:r>
            <a:r>
              <a:rPr lang="en-US" sz="1400" b="0" dirty="0" smtClean="0">
                <a:solidFill>
                  <a:schemeClr val="tx1"/>
                </a:solidFill>
              </a:rPr>
              <a:t>eating due to </a:t>
            </a:r>
          </a:p>
          <a:p>
            <a:pPr>
              <a:spcBef>
                <a:spcPts val="0"/>
              </a:spcBef>
              <a:buNone/>
            </a:pPr>
            <a:r>
              <a:rPr lang="en-US" sz="1400" b="0" dirty="0" smtClean="0">
                <a:solidFill>
                  <a:schemeClr val="tx1"/>
                </a:solidFill>
              </a:rPr>
              <a:t>energy deposition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744686" y="2079172"/>
            <a:ext cx="18053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1400" b="0" dirty="0" smtClean="0">
                <a:solidFill>
                  <a:schemeClr val="tx1"/>
                </a:solidFill>
              </a:rPr>
              <a:t>Thermal conduction </a:t>
            </a:r>
          </a:p>
          <a:p>
            <a:pPr>
              <a:spcBef>
                <a:spcPts val="0"/>
              </a:spcBef>
              <a:buNone/>
            </a:pPr>
            <a:r>
              <a:rPr lang="en-US" sz="1400" b="0" dirty="0" smtClean="0">
                <a:solidFill>
                  <a:schemeClr val="tx1"/>
                </a:solidFill>
              </a:rPr>
              <a:t>through material  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638800" y="2076271"/>
            <a:ext cx="13981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1400" b="0" dirty="0" smtClean="0">
                <a:solidFill>
                  <a:schemeClr val="tx1"/>
                </a:solidFill>
              </a:rPr>
              <a:t>Radiation from </a:t>
            </a:r>
          </a:p>
          <a:p>
            <a:pPr>
              <a:spcBef>
                <a:spcPts val="0"/>
              </a:spcBef>
              <a:buNone/>
            </a:pPr>
            <a:r>
              <a:rPr lang="en-US" sz="1400" b="0" dirty="0" smtClean="0">
                <a:solidFill>
                  <a:schemeClr val="tx1"/>
                </a:solidFill>
              </a:rPr>
              <a:t>surfaces  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8" name="Pfeil nach rechts 7"/>
          <p:cNvSpPr/>
          <p:nvPr/>
        </p:nvSpPr>
        <p:spPr bwMode="auto">
          <a:xfrm rot="16200000">
            <a:off x="2580218" y="1873251"/>
            <a:ext cx="342898" cy="2286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Pfeil nach rechts 16"/>
          <p:cNvSpPr/>
          <p:nvPr/>
        </p:nvSpPr>
        <p:spPr bwMode="auto">
          <a:xfrm rot="16200000">
            <a:off x="4057651" y="1869016"/>
            <a:ext cx="342898" cy="2286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Pfeil nach rechts 17"/>
          <p:cNvSpPr/>
          <p:nvPr/>
        </p:nvSpPr>
        <p:spPr bwMode="auto">
          <a:xfrm rot="16200000">
            <a:off x="5962651" y="1856318"/>
            <a:ext cx="342898" cy="2286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429000"/>
            <a:ext cx="3519905" cy="2997814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7339160" y="5257800"/>
            <a:ext cx="1739579" cy="1169551"/>
          </a:xfrm>
          <a:prstGeom prst="rect">
            <a:avLst/>
          </a:prstGeom>
          <a:solidFill>
            <a:srgbClr val="FDFFE7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00" b="0" dirty="0">
                <a:solidFill>
                  <a:schemeClr val="tx1"/>
                </a:solidFill>
              </a:rPr>
              <a:t>K.C. Mills, 2002, </a:t>
            </a:r>
            <a:endParaRPr lang="en-US" sz="1000" b="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1000" b="0" dirty="0" smtClean="0">
                <a:solidFill>
                  <a:schemeClr val="tx1"/>
                </a:solidFill>
              </a:rPr>
              <a:t>Recommended Values </a:t>
            </a:r>
            <a:r>
              <a:rPr lang="en-US" sz="1000" b="0" dirty="0">
                <a:solidFill>
                  <a:schemeClr val="tx1"/>
                </a:solidFill>
              </a:rPr>
              <a:t>of </a:t>
            </a:r>
            <a:endParaRPr lang="en-US" sz="1000" b="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1000" b="0" dirty="0" err="1" smtClean="0">
                <a:solidFill>
                  <a:schemeClr val="tx1"/>
                </a:solidFill>
              </a:rPr>
              <a:t>Thermophysical</a:t>
            </a:r>
            <a:r>
              <a:rPr lang="en-US" sz="1000" b="0" dirty="0" smtClean="0">
                <a:solidFill>
                  <a:schemeClr val="tx1"/>
                </a:solidFill>
              </a:rPr>
              <a:t> </a:t>
            </a:r>
            <a:r>
              <a:rPr lang="en-US" sz="1000" b="0" dirty="0">
                <a:solidFill>
                  <a:schemeClr val="tx1"/>
                </a:solidFill>
              </a:rPr>
              <a:t>Properties </a:t>
            </a:r>
            <a:endParaRPr lang="en-US" sz="1000" b="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1000" b="0" dirty="0" smtClean="0">
                <a:solidFill>
                  <a:schemeClr val="tx1"/>
                </a:solidFill>
              </a:rPr>
              <a:t>For </a:t>
            </a:r>
            <a:r>
              <a:rPr lang="en-US" sz="1000" b="0" dirty="0">
                <a:solidFill>
                  <a:schemeClr val="tx1"/>
                </a:solidFill>
              </a:rPr>
              <a:t>Selected Commercial </a:t>
            </a:r>
            <a:endParaRPr lang="en-US" sz="1000" b="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1000" b="0" dirty="0" smtClean="0">
                <a:solidFill>
                  <a:schemeClr val="tx1"/>
                </a:solidFill>
              </a:rPr>
              <a:t>Alloys</a:t>
            </a:r>
            <a:r>
              <a:rPr lang="en-US" sz="1000" b="0" dirty="0">
                <a:solidFill>
                  <a:schemeClr val="tx1"/>
                </a:solidFill>
              </a:rPr>
              <a:t>, p. </a:t>
            </a:r>
            <a:r>
              <a:rPr lang="en-US" sz="1000" b="0" dirty="0" smtClean="0">
                <a:solidFill>
                  <a:schemeClr val="tx1"/>
                </a:solidFill>
              </a:rPr>
              <a:t>217,</a:t>
            </a:r>
          </a:p>
          <a:p>
            <a:pPr>
              <a:buNone/>
            </a:pPr>
            <a:r>
              <a:rPr lang="en-US" sz="1000" b="0" dirty="0" smtClean="0">
                <a:solidFill>
                  <a:schemeClr val="tx1"/>
                </a:solidFill>
              </a:rPr>
              <a:t>referenced by J. Yang</a:t>
            </a:r>
            <a:endParaRPr lang="en-US" sz="1000" b="0" dirty="0">
              <a:solidFill>
                <a:schemeClr val="tx1"/>
              </a:solidFill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solidFill>
                  <a:schemeClr val="bg1">
                    <a:lumMod val="75000"/>
                  </a:schemeClr>
                </a:solidFill>
              </a:rPr>
              <a:t>LCWS 2016:  Status radiative thermal e+ target cooling</a:t>
            </a:r>
            <a:endParaRPr lang="en-US" altLang="en-US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 rot="16200000">
            <a:off x="-803636" y="4567891"/>
            <a:ext cx="197682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0" dirty="0">
                <a:solidFill>
                  <a:schemeClr val="tx1"/>
                </a:solidFill>
              </a:rPr>
              <a:t>Specific </a:t>
            </a:r>
            <a:r>
              <a:rPr lang="en-US" sz="1400" b="0" dirty="0" smtClean="0">
                <a:solidFill>
                  <a:schemeClr val="tx1"/>
                </a:solidFill>
              </a:rPr>
              <a:t>heat [</a:t>
            </a:r>
            <a:r>
              <a:rPr lang="en-US" sz="1400" b="0" dirty="0">
                <a:solidFill>
                  <a:schemeClr val="tx1"/>
                </a:solidFill>
              </a:rPr>
              <a:t>J/(kg </a:t>
            </a:r>
            <a:r>
              <a:rPr lang="en-US" sz="1400" b="0" dirty="0" smtClean="0">
                <a:solidFill>
                  <a:schemeClr val="tx1"/>
                </a:solidFill>
              </a:rPr>
              <a:t>K)]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 rot="16200000">
            <a:off x="2348903" y="4720291"/>
            <a:ext cx="268214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0" dirty="0" smtClean="0">
                <a:solidFill>
                  <a:schemeClr val="tx1"/>
                </a:solidFill>
              </a:rPr>
              <a:t>Thermal conductivity  [W/(m </a:t>
            </a:r>
            <a:r>
              <a:rPr lang="en-US" sz="1400" b="0" dirty="0">
                <a:solidFill>
                  <a:schemeClr val="tx1"/>
                </a:solidFill>
              </a:rPr>
              <a:t>K</a:t>
            </a:r>
            <a:r>
              <a:rPr lang="en-US" sz="1400" b="0" dirty="0" smtClean="0">
                <a:solidFill>
                  <a:schemeClr val="tx1"/>
                </a:solidFill>
              </a:rPr>
              <a:t>)]</a:t>
            </a:r>
            <a:endParaRPr lang="en-US" sz="1400" b="0" dirty="0">
              <a:solidFill>
                <a:schemeClr val="tx1"/>
              </a:solidFill>
            </a:endParaRPr>
          </a:p>
        </p:txBody>
      </p:sp>
      <p:cxnSp>
        <p:nvCxnSpPr>
          <p:cNvPr id="27" name="Gerade Verbindung 26"/>
          <p:cNvCxnSpPr/>
          <p:nvPr/>
        </p:nvCxnSpPr>
        <p:spPr bwMode="auto">
          <a:xfrm>
            <a:off x="897466" y="6028267"/>
            <a:ext cx="0" cy="1107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Gerade Verbindung 27"/>
          <p:cNvCxnSpPr/>
          <p:nvPr/>
        </p:nvCxnSpPr>
        <p:spPr bwMode="auto">
          <a:xfrm>
            <a:off x="1244601" y="6028264"/>
            <a:ext cx="0" cy="1107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Gerade Verbindung 28"/>
          <p:cNvCxnSpPr/>
          <p:nvPr/>
        </p:nvCxnSpPr>
        <p:spPr bwMode="auto">
          <a:xfrm>
            <a:off x="1583266" y="6028261"/>
            <a:ext cx="0" cy="1107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Gerade Verbindung 29"/>
          <p:cNvCxnSpPr/>
          <p:nvPr/>
        </p:nvCxnSpPr>
        <p:spPr bwMode="auto">
          <a:xfrm>
            <a:off x="1921934" y="6028264"/>
            <a:ext cx="0" cy="1107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Gerade Verbindung 30"/>
          <p:cNvCxnSpPr/>
          <p:nvPr/>
        </p:nvCxnSpPr>
        <p:spPr bwMode="auto">
          <a:xfrm>
            <a:off x="2269066" y="6028264"/>
            <a:ext cx="0" cy="1107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Gerade Verbindung 31"/>
          <p:cNvCxnSpPr/>
          <p:nvPr/>
        </p:nvCxnSpPr>
        <p:spPr bwMode="auto">
          <a:xfrm>
            <a:off x="2607731" y="6028264"/>
            <a:ext cx="0" cy="1107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Gerade Verbindung 32"/>
          <p:cNvCxnSpPr/>
          <p:nvPr/>
        </p:nvCxnSpPr>
        <p:spPr bwMode="auto">
          <a:xfrm>
            <a:off x="2946399" y="6028267"/>
            <a:ext cx="0" cy="1107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Gerade Verbindung 33"/>
          <p:cNvCxnSpPr/>
          <p:nvPr/>
        </p:nvCxnSpPr>
        <p:spPr bwMode="auto">
          <a:xfrm>
            <a:off x="3293534" y="6036734"/>
            <a:ext cx="0" cy="1107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feld 35"/>
          <p:cNvSpPr txBox="1"/>
          <p:nvPr/>
        </p:nvSpPr>
        <p:spPr>
          <a:xfrm>
            <a:off x="3996268" y="6173530"/>
            <a:ext cx="3129383" cy="45704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None/>
            </a:pPr>
            <a:r>
              <a:rPr lang="en-US" sz="1050" b="0" dirty="0" smtClean="0">
                <a:solidFill>
                  <a:schemeClr val="tx1"/>
                </a:solidFill>
              </a:rPr>
              <a:t>      200    400    600    800    1000           1400      </a:t>
            </a:r>
          </a:p>
          <a:p>
            <a:pPr>
              <a:buNone/>
            </a:pP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smtClean="0">
                <a:solidFill>
                  <a:schemeClr val="tx1"/>
                </a:solidFill>
              </a:rPr>
              <a:t>                             T [C] 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37" name="Gerade Verbindung 36"/>
          <p:cNvCxnSpPr/>
          <p:nvPr/>
        </p:nvCxnSpPr>
        <p:spPr bwMode="auto">
          <a:xfrm>
            <a:off x="4428067" y="6104464"/>
            <a:ext cx="0" cy="1107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Gerade Verbindung 37"/>
          <p:cNvCxnSpPr/>
          <p:nvPr/>
        </p:nvCxnSpPr>
        <p:spPr bwMode="auto">
          <a:xfrm>
            <a:off x="4809070" y="6104461"/>
            <a:ext cx="0" cy="1107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Gerade Verbindung 38"/>
          <p:cNvCxnSpPr/>
          <p:nvPr/>
        </p:nvCxnSpPr>
        <p:spPr bwMode="auto">
          <a:xfrm>
            <a:off x="5181597" y="6095991"/>
            <a:ext cx="0" cy="1107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Gerade Verbindung 39"/>
          <p:cNvCxnSpPr/>
          <p:nvPr/>
        </p:nvCxnSpPr>
        <p:spPr bwMode="auto">
          <a:xfrm>
            <a:off x="5554139" y="6095994"/>
            <a:ext cx="0" cy="1107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Gerade Verbindung 40"/>
          <p:cNvCxnSpPr/>
          <p:nvPr/>
        </p:nvCxnSpPr>
        <p:spPr bwMode="auto">
          <a:xfrm>
            <a:off x="5926672" y="6095997"/>
            <a:ext cx="0" cy="1107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Gerade Verbindung 41"/>
          <p:cNvCxnSpPr/>
          <p:nvPr/>
        </p:nvCxnSpPr>
        <p:spPr bwMode="auto">
          <a:xfrm>
            <a:off x="6307672" y="6104467"/>
            <a:ext cx="0" cy="1107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Gerade Verbindung 42"/>
          <p:cNvCxnSpPr/>
          <p:nvPr/>
        </p:nvCxnSpPr>
        <p:spPr bwMode="auto">
          <a:xfrm>
            <a:off x="6680199" y="6103796"/>
            <a:ext cx="0" cy="1107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Gerade Verbindung 43"/>
          <p:cNvCxnSpPr/>
          <p:nvPr/>
        </p:nvCxnSpPr>
        <p:spPr bwMode="auto">
          <a:xfrm>
            <a:off x="7061202" y="6095994"/>
            <a:ext cx="0" cy="11073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feld 13"/>
          <p:cNvSpPr txBox="1"/>
          <p:nvPr/>
        </p:nvSpPr>
        <p:spPr>
          <a:xfrm>
            <a:off x="7696200" y="3728559"/>
            <a:ext cx="10760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chemeClr val="tx1"/>
                </a:solidFill>
              </a:rPr>
              <a:t>Ti6Al4V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1295400" y="5086290"/>
            <a:ext cx="2268570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>
                <a:solidFill>
                  <a:schemeClr val="tx1"/>
                </a:solidFill>
              </a:rPr>
              <a:t>c( 20C) = 0.545J/(</a:t>
            </a:r>
            <a:r>
              <a:rPr lang="en-US" sz="1600" b="0" dirty="0" err="1">
                <a:solidFill>
                  <a:schemeClr val="tx1"/>
                </a:solidFill>
              </a:rPr>
              <a:t>gK</a:t>
            </a:r>
            <a:r>
              <a:rPr lang="en-US" sz="1600" b="0" dirty="0">
                <a:solidFill>
                  <a:schemeClr val="tx1"/>
                </a:solidFill>
              </a:rPr>
              <a:t>)</a:t>
            </a:r>
          </a:p>
          <a:p>
            <a:pPr>
              <a:buNone/>
            </a:pPr>
            <a:r>
              <a:rPr lang="en-US" sz="1600" b="0" dirty="0">
                <a:solidFill>
                  <a:schemeClr val="tx1"/>
                </a:solidFill>
              </a:rPr>
              <a:t>c(500C</a:t>
            </a:r>
            <a:r>
              <a:rPr lang="en-US" sz="1600" b="0" dirty="0" smtClean="0">
                <a:solidFill>
                  <a:schemeClr val="tx1"/>
                </a:solidFill>
              </a:rPr>
              <a:t>)= </a:t>
            </a:r>
            <a:r>
              <a:rPr lang="en-US" sz="1600" b="0" dirty="0">
                <a:solidFill>
                  <a:schemeClr val="tx1"/>
                </a:solidFill>
              </a:rPr>
              <a:t>0.650J/(</a:t>
            </a:r>
            <a:r>
              <a:rPr lang="en-US" sz="1600" b="0" dirty="0" err="1">
                <a:solidFill>
                  <a:schemeClr val="tx1"/>
                </a:solidFill>
              </a:rPr>
              <a:t>gK</a:t>
            </a:r>
            <a:r>
              <a:rPr lang="en-US" sz="1600" b="0" dirty="0">
                <a:solidFill>
                  <a:schemeClr val="tx1"/>
                </a:solidFill>
              </a:rPr>
              <a:t>) 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4953000" y="5461980"/>
            <a:ext cx="2484976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  <a:latin typeface="Symbol" panose="05050102010706020507" pitchFamily="18" charset="2"/>
              </a:rPr>
              <a:t>l</a:t>
            </a:r>
            <a:r>
              <a:rPr lang="en-US" sz="1600" b="0" dirty="0" smtClean="0">
                <a:solidFill>
                  <a:schemeClr val="tx1"/>
                </a:solidFill>
              </a:rPr>
              <a:t>( </a:t>
            </a:r>
            <a:r>
              <a:rPr lang="en-US" sz="1600" b="0" dirty="0">
                <a:solidFill>
                  <a:schemeClr val="tx1"/>
                </a:solidFill>
              </a:rPr>
              <a:t>20C) = </a:t>
            </a:r>
            <a:r>
              <a:rPr lang="en-US" sz="1600" b="0" dirty="0" smtClean="0">
                <a:solidFill>
                  <a:schemeClr val="tx1"/>
                </a:solidFill>
              </a:rPr>
              <a:t>0.065W/(m K</a:t>
            </a:r>
            <a:r>
              <a:rPr lang="en-US" sz="1600" b="0" dirty="0">
                <a:solidFill>
                  <a:schemeClr val="tx1"/>
                </a:solidFill>
              </a:rPr>
              <a:t>)</a:t>
            </a:r>
          </a:p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  <a:latin typeface="Symbol" panose="05050102010706020507" pitchFamily="18" charset="2"/>
              </a:rPr>
              <a:t>l</a:t>
            </a:r>
            <a:r>
              <a:rPr lang="en-US" sz="1600" b="0" dirty="0" smtClean="0">
                <a:solidFill>
                  <a:schemeClr val="tx1"/>
                </a:solidFill>
              </a:rPr>
              <a:t>(500C)= 0.126W/(m K</a:t>
            </a:r>
            <a:r>
              <a:rPr lang="en-US" sz="1600" b="0" dirty="0">
                <a:solidFill>
                  <a:schemeClr val="tx1"/>
                </a:solidFill>
              </a:rPr>
              <a:t>) </a:t>
            </a:r>
          </a:p>
        </p:txBody>
      </p:sp>
      <p:sp>
        <p:nvSpPr>
          <p:cNvPr id="47" name="Textfeld 46"/>
          <p:cNvSpPr txBox="1"/>
          <p:nvPr/>
        </p:nvSpPr>
        <p:spPr>
          <a:xfrm>
            <a:off x="361102" y="2067580"/>
            <a:ext cx="16001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1400" b="0" dirty="0" err="1" smtClean="0">
                <a:solidFill>
                  <a:schemeClr val="tx1"/>
                </a:solidFill>
              </a:rPr>
              <a:t>E</a:t>
            </a:r>
            <a:r>
              <a:rPr lang="en-US" sz="1400" b="0" baseline="-25000" dirty="0" err="1" smtClean="0">
                <a:solidFill>
                  <a:schemeClr val="tx1"/>
                </a:solidFill>
              </a:rPr>
              <a:t>dep</a:t>
            </a:r>
            <a:r>
              <a:rPr lang="en-US" sz="1400" b="0" dirty="0" smtClean="0">
                <a:solidFill>
                  <a:schemeClr val="tx1"/>
                </a:solidFill>
              </a:rPr>
              <a:t> from photons</a:t>
            </a:r>
          </a:p>
          <a:p>
            <a:pPr>
              <a:spcBef>
                <a:spcPts val="0"/>
              </a:spcBef>
              <a:buNone/>
            </a:pPr>
            <a:r>
              <a:rPr lang="en-US" sz="1400" b="0" dirty="0" smtClean="0">
                <a:solidFill>
                  <a:schemeClr val="tx1"/>
                </a:solidFill>
              </a:rPr>
              <a:t>(depends on </a:t>
            </a:r>
            <a:r>
              <a:rPr lang="en-US" sz="1400" b="0" dirty="0" err="1" smtClean="0">
                <a:solidFill>
                  <a:schemeClr val="tx1"/>
                </a:solidFill>
              </a:rPr>
              <a:t>E</a:t>
            </a:r>
            <a:r>
              <a:rPr lang="en-US" sz="1400" b="0" baseline="-25000" dirty="0" err="1" smtClean="0">
                <a:solidFill>
                  <a:schemeClr val="tx1"/>
                </a:solidFill>
              </a:rPr>
              <a:t>cm</a:t>
            </a:r>
            <a:r>
              <a:rPr lang="en-US" sz="1400" b="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8" name="Pfeil nach rechts 47"/>
          <p:cNvSpPr/>
          <p:nvPr/>
        </p:nvSpPr>
        <p:spPr bwMode="auto">
          <a:xfrm rot="17796542">
            <a:off x="1760137" y="1842785"/>
            <a:ext cx="342898" cy="2286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14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19" grpId="0" animBg="1"/>
      <p:bldP spid="24" grpId="0" animBg="1"/>
      <p:bldP spid="2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Target wheel heating to equilibrium</a:t>
            </a:r>
            <a:endParaRPr lang="en-US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1054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dirty="0" smtClean="0"/>
              <a:t>Mass of target wheel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b="0" dirty="0" err="1" smtClean="0"/>
              <a:t>Ti</a:t>
            </a:r>
            <a:r>
              <a:rPr lang="en-US" b="0" dirty="0" smtClean="0"/>
              <a:t> rim (assume height of 4cm) </a:t>
            </a:r>
            <a:r>
              <a:rPr lang="en-US" b="0" dirty="0" smtClean="0">
                <a:sym typeface="Wingdings" panose="05000000000000000000" pitchFamily="2" charset="2"/>
              </a:rPr>
              <a:t> ~11kg</a:t>
            </a:r>
          </a:p>
          <a:p>
            <a:pPr lvl="1">
              <a:lnSpc>
                <a:spcPct val="120000"/>
              </a:lnSpc>
              <a:spcBef>
                <a:spcPts val="200"/>
              </a:spcBef>
            </a:pPr>
            <a:r>
              <a:rPr lang="en-US" b="0" dirty="0" smtClean="0">
                <a:sym typeface="Wingdings" panose="05000000000000000000" pitchFamily="2" charset="2"/>
              </a:rPr>
              <a:t>Radiator weight depends on # of fins, O(100kg)</a:t>
            </a:r>
          </a:p>
          <a:p>
            <a:pPr lvl="3">
              <a:lnSpc>
                <a:spcPct val="120000"/>
              </a:lnSpc>
              <a:spcBef>
                <a:spcPts val="200"/>
              </a:spcBef>
            </a:pPr>
            <a:r>
              <a:rPr lang="en-US" dirty="0" smtClean="0">
                <a:sym typeface="Wingdings" panose="05000000000000000000" pitchFamily="2" charset="2"/>
              </a:rPr>
              <a:t>Energy stored in target wheel ~O(MJ)</a:t>
            </a:r>
            <a:endParaRPr lang="en-US" b="0" dirty="0" smtClean="0">
              <a:sym typeface="Wingdings" panose="05000000000000000000" pitchFamily="2" charset="2"/>
            </a:endParaRPr>
          </a:p>
          <a:p>
            <a:pPr lvl="1">
              <a:lnSpc>
                <a:spcPct val="120000"/>
              </a:lnSpc>
              <a:spcBef>
                <a:spcPts val="200"/>
              </a:spcBef>
            </a:pPr>
            <a:endParaRPr lang="en-US" sz="800" b="0" dirty="0" smtClean="0"/>
          </a:p>
          <a:p>
            <a:r>
              <a:rPr lang="en-US" dirty="0" smtClean="0"/>
              <a:t>Temperature evolution in rim and radiator </a:t>
            </a:r>
          </a:p>
          <a:p>
            <a:endParaRPr lang="en-US" sz="200" dirty="0" smtClean="0"/>
          </a:p>
          <a:p>
            <a:pPr lvl="1"/>
            <a:r>
              <a:rPr lang="en-US" b="0" dirty="0" smtClean="0"/>
              <a:t>Neglecting thermal radiation</a:t>
            </a:r>
          </a:p>
          <a:p>
            <a:pPr lvl="2"/>
            <a:r>
              <a:rPr lang="en-US" dirty="0" smtClean="0"/>
              <a:t>It takes ½  hour to heat 100kg Cu with 5kW to 200C</a:t>
            </a:r>
          </a:p>
          <a:p>
            <a:pPr lvl="2"/>
            <a:r>
              <a:rPr lang="en-US" dirty="0" smtClean="0"/>
              <a:t>It takes few minutes </a:t>
            </a:r>
            <a:r>
              <a:rPr lang="en-US" dirty="0"/>
              <a:t>to heat </a:t>
            </a:r>
            <a:r>
              <a:rPr lang="en-US" dirty="0" smtClean="0"/>
              <a:t>11kg </a:t>
            </a:r>
            <a:r>
              <a:rPr lang="en-US" dirty="0" err="1" smtClean="0"/>
              <a:t>Ti</a:t>
            </a:r>
            <a:r>
              <a:rPr lang="en-US" dirty="0" smtClean="0"/>
              <a:t> </a:t>
            </a:r>
            <a:r>
              <a:rPr lang="en-US" dirty="0"/>
              <a:t>with </a:t>
            </a:r>
            <a:r>
              <a:rPr lang="en-US" dirty="0" smtClean="0"/>
              <a:t>5kW </a:t>
            </a:r>
            <a:r>
              <a:rPr lang="en-US" dirty="0"/>
              <a:t>to </a:t>
            </a:r>
            <a:r>
              <a:rPr lang="en-US" dirty="0" smtClean="0"/>
              <a:t>300C</a:t>
            </a:r>
          </a:p>
          <a:p>
            <a:pPr lvl="2"/>
            <a:endParaRPr lang="en-US" sz="500" dirty="0" smtClean="0"/>
          </a:p>
          <a:p>
            <a:pPr lvl="1"/>
            <a:r>
              <a:rPr lang="en-US" b="0" dirty="0" smtClean="0">
                <a:sym typeface="Wingdings" panose="05000000000000000000" pitchFamily="2" charset="2"/>
              </a:rPr>
              <a:t>Taking into account thermal radiation and time for heat                               transfer to radiator, few hours needed to achieve  </a:t>
            </a:r>
            <a:endParaRPr lang="en-US" sz="2000" b="0" dirty="0" smtClean="0">
              <a:sym typeface="Wingdings" panose="05000000000000000000" pitchFamily="2" charset="2"/>
            </a:endParaRPr>
          </a:p>
          <a:p>
            <a:pPr lvl="1"/>
            <a:endParaRPr lang="en-US" sz="500" b="0" dirty="0" smtClean="0">
              <a:sym typeface="Wingdings" panose="05000000000000000000" pitchFamily="2" charset="2"/>
            </a:endParaRPr>
          </a:p>
          <a:p>
            <a:r>
              <a:rPr lang="en-US" b="0" dirty="0" smtClean="0"/>
              <a:t>Heat </a:t>
            </a:r>
            <a:r>
              <a:rPr lang="en-US" b="0" dirty="0"/>
              <a:t>transfer  </a:t>
            </a:r>
            <a:r>
              <a:rPr lang="en-US" b="0" dirty="0" err="1"/>
              <a:t>Ti</a:t>
            </a:r>
            <a:r>
              <a:rPr lang="en-US" b="0" dirty="0"/>
              <a:t> rim to </a:t>
            </a:r>
            <a:r>
              <a:rPr lang="en-US" b="0" dirty="0" smtClean="0"/>
              <a:t>radiator:</a:t>
            </a:r>
          </a:p>
          <a:p>
            <a:pPr lvl="1"/>
            <a:r>
              <a:rPr lang="en-US" b="0" dirty="0" smtClean="0"/>
              <a:t>slow </a:t>
            </a:r>
            <a:r>
              <a:rPr lang="en-US" b="0" dirty="0"/>
              <a:t>due to low thermal </a:t>
            </a:r>
            <a:r>
              <a:rPr lang="en-US" b="0" dirty="0" smtClean="0"/>
              <a:t>conductivity                                                                                </a:t>
            </a:r>
            <a:r>
              <a:rPr lang="en-US" b="0" dirty="0" smtClean="0">
                <a:sym typeface="Wingdings" panose="05000000000000000000" pitchFamily="2" charset="2"/>
              </a:rPr>
              <a:t> a</a:t>
            </a:r>
            <a:r>
              <a:rPr lang="en-US" b="0" dirty="0" smtClean="0"/>
              <a:t>ccumulation of heat load to </a:t>
            </a:r>
            <a:r>
              <a:rPr lang="en-US" b="0" dirty="0" err="1" smtClean="0"/>
              <a:t>T</a:t>
            </a:r>
            <a:r>
              <a:rPr lang="en-US" b="0" baseline="-25000" dirty="0" err="1" smtClean="0"/>
              <a:t>max</a:t>
            </a:r>
            <a:r>
              <a:rPr lang="en-US" b="0" dirty="0" smtClean="0"/>
              <a:t> over many pulses</a:t>
            </a:r>
          </a:p>
          <a:p>
            <a:pPr lvl="1"/>
            <a:r>
              <a:rPr lang="en-US" b="0" dirty="0" smtClean="0"/>
              <a:t>heat dissipates only 5mm </a:t>
            </a:r>
            <a:r>
              <a:rPr lang="en-US" b="0" dirty="0"/>
              <a:t>within </a:t>
            </a:r>
            <a:r>
              <a:rPr lang="en-US" b="0" dirty="0" smtClean="0"/>
              <a:t>6s                                                                    (after ~6-7seconds the beam hits the same rim area)</a:t>
            </a:r>
          </a:p>
          <a:p>
            <a:pPr marL="514350" lvl="1" indent="0">
              <a:buNone/>
            </a:pPr>
            <a:r>
              <a:rPr lang="en-US" b="0" dirty="0" smtClean="0">
                <a:sym typeface="Wingdings" panose="05000000000000000000" pitchFamily="2" charset="2"/>
              </a:rPr>
              <a:t> </a:t>
            </a:r>
            <a:r>
              <a:rPr lang="en-US" b="0" dirty="0" err="1" smtClean="0">
                <a:sym typeface="Wingdings" panose="05000000000000000000" pitchFamily="2" charset="2"/>
              </a:rPr>
              <a:t>Ti</a:t>
            </a:r>
            <a:r>
              <a:rPr lang="en-US" b="0" dirty="0" smtClean="0">
                <a:sym typeface="Wingdings" panose="05000000000000000000" pitchFamily="2" charset="2"/>
              </a:rPr>
              <a:t> </a:t>
            </a:r>
            <a:r>
              <a:rPr lang="en-US" b="0" dirty="0">
                <a:sym typeface="Wingdings" panose="05000000000000000000" pitchFamily="2" charset="2"/>
              </a:rPr>
              <a:t>r</a:t>
            </a:r>
            <a:r>
              <a:rPr lang="en-US" b="0" dirty="0" smtClean="0"/>
              <a:t>im remains hot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7482087"/>
              </p:ext>
            </p:extLst>
          </p:nvPr>
        </p:nvGraphicFramePr>
        <p:xfrm>
          <a:off x="7239000" y="3429000"/>
          <a:ext cx="1106488" cy="535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61" name="Equation" r:id="rId3" imgW="812520" imgH="393480" progId="Equation.3">
                  <p:embed/>
                </p:oleObj>
              </mc:Choice>
              <mc:Fallback>
                <p:oleObj name="Equation" r:id="rId3" imgW="8125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3429000"/>
                        <a:ext cx="1106488" cy="53557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95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949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786354"/>
            <a:ext cx="5010150" cy="371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55172"/>
            <a:ext cx="8534400" cy="685800"/>
          </a:xfrm>
        </p:spPr>
        <p:txBody>
          <a:bodyPr/>
          <a:lstStyle/>
          <a:p>
            <a:r>
              <a:rPr lang="en-US" sz="3200" dirty="0" smtClean="0"/>
              <a:t>Equilibrium temperature in the target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93372"/>
            <a:ext cx="85344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Transient analysis of average temperature, </a:t>
            </a:r>
            <a:r>
              <a:rPr lang="en-US" sz="2000" dirty="0"/>
              <a:t>ANSYS </a:t>
            </a:r>
            <a:r>
              <a:rPr lang="en-US" sz="2000" dirty="0" smtClean="0"/>
              <a:t> </a:t>
            </a:r>
          </a:p>
          <a:p>
            <a:pPr marL="285750"/>
            <a:r>
              <a:rPr lang="en-US" sz="2000" dirty="0" err="1" smtClean="0"/>
              <a:t>E</a:t>
            </a:r>
            <a:r>
              <a:rPr lang="en-US" sz="2000" baseline="-25000" dirty="0" err="1" smtClean="0"/>
              <a:t>cm</a:t>
            </a:r>
            <a:r>
              <a:rPr lang="en-US" sz="2000" dirty="0" smtClean="0"/>
              <a:t> = 500GeV;   </a:t>
            </a:r>
          </a:p>
          <a:p>
            <a:pPr marL="285750"/>
            <a:r>
              <a:rPr lang="en-US" sz="2000" dirty="0" err="1" smtClean="0"/>
              <a:t>E</a:t>
            </a:r>
            <a:r>
              <a:rPr lang="en-US" sz="2000" baseline="-25000" dirty="0" err="1" smtClean="0"/>
              <a:t>dep</a:t>
            </a:r>
            <a:r>
              <a:rPr lang="en-US" sz="2000" dirty="0" smtClean="0"/>
              <a:t> = 2.3 kW 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</a:p>
          <a:p>
            <a:pPr marL="285750"/>
            <a:r>
              <a:rPr lang="en-US" sz="2000" dirty="0" smtClean="0"/>
              <a:t>Radiator area ~2.3 m</a:t>
            </a:r>
            <a:r>
              <a:rPr lang="en-US" sz="2000" baseline="30000" dirty="0" smtClean="0"/>
              <a:t>2</a:t>
            </a:r>
            <a:endParaRPr lang="en-US" sz="2000" baseline="30000" dirty="0"/>
          </a:p>
          <a:p>
            <a:pPr marL="285750"/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  </a:t>
            </a:r>
          </a:p>
          <a:p>
            <a:pPr marL="285750"/>
            <a:endParaRPr lang="en-US" sz="2000" dirty="0" smtClean="0"/>
          </a:p>
          <a:p>
            <a:pPr marL="285750"/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285750"/>
            <a:r>
              <a:rPr lang="en-US" sz="2000" dirty="0" smtClean="0"/>
              <a:t>After ~</a:t>
            </a:r>
            <a:r>
              <a:rPr lang="en-US" sz="2000" dirty="0"/>
              <a:t>3 hours equilibrium  </a:t>
            </a:r>
            <a:r>
              <a:rPr lang="en-US" sz="2000" dirty="0" smtClean="0"/>
              <a:t>                                                                                            temperature distribution                                                                                            reached</a:t>
            </a:r>
            <a:r>
              <a:rPr lang="en-US" sz="1800" dirty="0" smtClean="0"/>
              <a:t> </a:t>
            </a:r>
            <a:endParaRPr lang="en-US" sz="2100" b="1" dirty="0" smtClean="0"/>
          </a:p>
          <a:p>
            <a:pPr marL="400050" lvl="1" indent="0">
              <a:buNone/>
            </a:pPr>
            <a:r>
              <a:rPr lang="en-US" sz="500" dirty="0" smtClean="0"/>
              <a:t> </a:t>
            </a:r>
          </a:p>
          <a:p>
            <a:pPr marL="285750"/>
            <a:r>
              <a:rPr lang="en-US" sz="2000" dirty="0" smtClean="0"/>
              <a:t>Temperature in Cu (near </a:t>
            </a:r>
            <a:r>
              <a:rPr lang="en-US" sz="2000" dirty="0" err="1" smtClean="0"/>
              <a:t>Ti</a:t>
            </a:r>
            <a:r>
              <a:rPr lang="en-US" sz="2000" dirty="0" smtClean="0"/>
              <a:t>) </a:t>
            </a:r>
            <a:r>
              <a:rPr lang="en-US" sz="2100" dirty="0" smtClean="0">
                <a:solidFill>
                  <a:srgbClr val="23346C"/>
                </a:solidFill>
              </a:rPr>
              <a:t>≈250°C  </a:t>
            </a:r>
            <a:endParaRPr lang="en-US" sz="2100" dirty="0">
              <a:solidFill>
                <a:srgbClr val="23346C"/>
              </a:solidFill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794172" y="1447800"/>
            <a:ext cx="13676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>
                <a:solidFill>
                  <a:schemeClr val="tx1"/>
                </a:solidFill>
              </a:rPr>
              <a:t>Felix Dietrich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2286000" y="198120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6" name="TextBox 15"/>
          <p:cNvSpPr txBox="1"/>
          <p:nvPr/>
        </p:nvSpPr>
        <p:spPr>
          <a:xfrm>
            <a:off x="5120759" y="3946469"/>
            <a:ext cx="3566041" cy="7017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23346C"/>
                </a:solidFill>
              </a:rPr>
              <a:t>Max average temperature in </a:t>
            </a:r>
            <a:r>
              <a:rPr lang="en-US" sz="1800" dirty="0" err="1" smtClean="0">
                <a:solidFill>
                  <a:srgbClr val="23346C"/>
                </a:solidFill>
              </a:rPr>
              <a:t>Ti</a:t>
            </a:r>
            <a:endParaRPr lang="en-US" sz="1800" dirty="0" smtClean="0">
              <a:solidFill>
                <a:srgbClr val="23346C"/>
              </a:solidFill>
            </a:endParaRPr>
          </a:p>
          <a:p>
            <a:pPr>
              <a:buNone/>
            </a:pPr>
            <a:r>
              <a:rPr lang="en-US" sz="1800" b="0" dirty="0" smtClean="0">
                <a:solidFill>
                  <a:srgbClr val="23346C"/>
                </a:solidFill>
              </a:rPr>
              <a:t>(area along beam path)</a:t>
            </a:r>
            <a:endParaRPr lang="de-DE" sz="1800" b="0" dirty="0">
              <a:solidFill>
                <a:srgbClr val="23346C"/>
              </a:solidFill>
            </a:endParaRPr>
          </a:p>
        </p:txBody>
      </p:sp>
      <p:sp>
        <p:nvSpPr>
          <p:cNvPr id="38" name="TextBox 12"/>
          <p:cNvSpPr txBox="1"/>
          <p:nvPr/>
        </p:nvSpPr>
        <p:spPr>
          <a:xfrm>
            <a:off x="6324600" y="5486400"/>
            <a:ext cx="930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</a:rPr>
              <a:t>Time (s)</a:t>
            </a:r>
            <a:endParaRPr lang="en-US" sz="16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62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feld 34"/>
          <p:cNvSpPr txBox="1"/>
          <p:nvPr/>
        </p:nvSpPr>
        <p:spPr>
          <a:xfrm>
            <a:off x="191183" y="3091291"/>
            <a:ext cx="1866217" cy="56630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0" dirty="0" smtClean="0">
                <a:solidFill>
                  <a:schemeClr val="tx1"/>
                </a:solidFill>
              </a:rPr>
              <a:t>Sketch, </a:t>
            </a:r>
          </a:p>
          <a:p>
            <a:pPr>
              <a:buNone/>
            </a:pPr>
            <a:r>
              <a:rPr lang="en-US" sz="1400" b="0" dirty="0" smtClean="0">
                <a:solidFill>
                  <a:schemeClr val="tx1"/>
                </a:solidFill>
              </a:rPr>
              <a:t>no technical drawing!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13" name="Flussdiagramm: Lochstreifen 12"/>
          <p:cNvSpPr/>
          <p:nvPr/>
        </p:nvSpPr>
        <p:spPr bwMode="auto">
          <a:xfrm>
            <a:off x="1162050" y="2971800"/>
            <a:ext cx="1504950" cy="457200"/>
          </a:xfrm>
          <a:prstGeom prst="flowChartPunchedTape">
            <a:avLst/>
          </a:prstGeom>
          <a:solidFill>
            <a:srgbClr val="CC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555172"/>
            <a:ext cx="8458200" cy="685800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Radial temperature profile along </a:t>
            </a:r>
            <a:r>
              <a:rPr lang="en-US" sz="2800" dirty="0" err="1" smtClean="0">
                <a:solidFill>
                  <a:srgbClr val="002060"/>
                </a:solidFill>
              </a:rPr>
              <a:t>Ti</a:t>
            </a:r>
            <a:r>
              <a:rPr lang="en-US" sz="2800" dirty="0" smtClean="0">
                <a:solidFill>
                  <a:srgbClr val="002060"/>
                </a:solidFill>
              </a:rPr>
              <a:t> target to Cu radiator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955342"/>
            <a:ext cx="4120421" cy="2053082"/>
          </a:xfrm>
          <a:prstGeom prst="rect">
            <a:avLst/>
          </a:prstGeom>
        </p:spPr>
      </p:pic>
      <p:pic>
        <p:nvPicPr>
          <p:cNvPr id="798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362200"/>
            <a:ext cx="5105400" cy="399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/>
        </p:nvSpPr>
        <p:spPr bwMode="auto">
          <a:xfrm>
            <a:off x="5257800" y="2209800"/>
            <a:ext cx="102108" cy="364295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Gerade Verbindung 13"/>
          <p:cNvCxnSpPr/>
          <p:nvPr/>
        </p:nvCxnSpPr>
        <p:spPr bwMode="auto">
          <a:xfrm>
            <a:off x="6073875" y="4252555"/>
            <a:ext cx="0" cy="1600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feld 17"/>
          <p:cNvSpPr txBox="1"/>
          <p:nvPr/>
        </p:nvSpPr>
        <p:spPr>
          <a:xfrm>
            <a:off x="4991410" y="5543490"/>
            <a:ext cx="4990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0" dirty="0">
                <a:solidFill>
                  <a:srgbClr val="002060"/>
                </a:solidFill>
              </a:rPr>
              <a:t> </a:t>
            </a:r>
            <a:r>
              <a:rPr lang="en-US" sz="2000" b="0" dirty="0" smtClean="0">
                <a:solidFill>
                  <a:srgbClr val="002060"/>
                </a:solidFill>
              </a:rPr>
              <a:t>     </a:t>
            </a:r>
            <a:r>
              <a:rPr lang="en-US" sz="2000" b="0" dirty="0" err="1" smtClean="0">
                <a:solidFill>
                  <a:srgbClr val="002060"/>
                </a:solidFill>
              </a:rPr>
              <a:t>Ti</a:t>
            </a:r>
            <a:r>
              <a:rPr lang="en-US" sz="2000" b="0" dirty="0" smtClean="0">
                <a:solidFill>
                  <a:srgbClr val="002060"/>
                </a:solidFill>
              </a:rPr>
              <a:t>          Cu                                          </a:t>
            </a:r>
            <a:endParaRPr lang="en-US" sz="2000" b="0" dirty="0">
              <a:solidFill>
                <a:srgbClr val="002060"/>
              </a:solidFill>
            </a:endParaRPr>
          </a:p>
        </p:txBody>
      </p:sp>
      <p:sp>
        <p:nvSpPr>
          <p:cNvPr id="23" name="TextBox 12"/>
          <p:cNvSpPr txBox="1"/>
          <p:nvPr/>
        </p:nvSpPr>
        <p:spPr>
          <a:xfrm>
            <a:off x="6172200" y="1033046"/>
            <a:ext cx="2678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>
                <a:solidFill>
                  <a:schemeClr val="tx1"/>
                </a:solidFill>
              </a:rPr>
              <a:t>Felix </a:t>
            </a:r>
            <a:r>
              <a:rPr lang="en-US" sz="1600" b="0" dirty="0" smtClean="0">
                <a:solidFill>
                  <a:schemeClr val="tx1"/>
                </a:solidFill>
              </a:rPr>
              <a:t>Dietrich (‘Fork model’)</a:t>
            </a: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17" name="Rectangle 8"/>
          <p:cNvSpPr/>
          <p:nvPr/>
        </p:nvSpPr>
        <p:spPr bwMode="auto">
          <a:xfrm>
            <a:off x="1143000" y="1295400"/>
            <a:ext cx="705957" cy="1752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Rectangle 9"/>
          <p:cNvSpPr/>
          <p:nvPr/>
        </p:nvSpPr>
        <p:spPr bwMode="auto">
          <a:xfrm>
            <a:off x="1143000" y="2253342"/>
            <a:ext cx="1524000" cy="794658"/>
          </a:xfrm>
          <a:prstGeom prst="rect">
            <a:avLst/>
          </a:prstGeom>
          <a:solidFill>
            <a:srgbClr val="CC99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" name="TextBox 19"/>
          <p:cNvSpPr txBox="1"/>
          <p:nvPr/>
        </p:nvSpPr>
        <p:spPr>
          <a:xfrm>
            <a:off x="1295400" y="990600"/>
            <a:ext cx="33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err="1" smtClean="0">
                <a:solidFill>
                  <a:schemeClr val="tx1"/>
                </a:solidFill>
              </a:rPr>
              <a:t>Ti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24" name="TextBox 20"/>
          <p:cNvSpPr txBox="1"/>
          <p:nvPr/>
        </p:nvSpPr>
        <p:spPr>
          <a:xfrm>
            <a:off x="2099845" y="2220108"/>
            <a:ext cx="492443" cy="4468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chemeClr val="tx1"/>
                </a:solidFill>
              </a:rPr>
              <a:t>Cu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25" name="Left Arrow 13"/>
          <p:cNvSpPr/>
          <p:nvPr/>
        </p:nvSpPr>
        <p:spPr bwMode="auto">
          <a:xfrm>
            <a:off x="1910697" y="1638300"/>
            <a:ext cx="527703" cy="152399"/>
          </a:xfrm>
          <a:prstGeom prst="lef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" name="Rechteck 25"/>
          <p:cNvSpPr/>
          <p:nvPr/>
        </p:nvSpPr>
        <p:spPr bwMode="auto">
          <a:xfrm>
            <a:off x="1143000" y="1295400"/>
            <a:ext cx="715940" cy="957942"/>
          </a:xfrm>
          <a:prstGeom prst="rect">
            <a:avLst/>
          </a:prstGeom>
          <a:gradFill flip="none" rotWithShape="1">
            <a:gsLst>
              <a:gs pos="47000">
                <a:srgbClr val="C00000"/>
              </a:gs>
              <a:gs pos="68000">
                <a:srgbClr val="FF0066">
                  <a:tint val="44500"/>
                  <a:satMod val="160000"/>
                </a:srgbClr>
              </a:gs>
              <a:gs pos="100000">
                <a:srgbClr val="FF0066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7" name="Pfeil nach unten 26"/>
          <p:cNvSpPr/>
          <p:nvPr/>
        </p:nvSpPr>
        <p:spPr bwMode="auto">
          <a:xfrm>
            <a:off x="1295400" y="1954088"/>
            <a:ext cx="376563" cy="223446"/>
          </a:xfrm>
          <a:prstGeom prst="downArrow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" name="Rechteck 29"/>
          <p:cNvSpPr/>
          <p:nvPr/>
        </p:nvSpPr>
        <p:spPr bwMode="auto">
          <a:xfrm>
            <a:off x="1374539" y="2253342"/>
            <a:ext cx="474418" cy="1023258"/>
          </a:xfrm>
          <a:prstGeom prst="rect">
            <a:avLst/>
          </a:prstGeom>
          <a:solidFill>
            <a:srgbClr val="FFCC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783794" y="1600200"/>
            <a:ext cx="1540806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>
                <a:solidFill>
                  <a:srgbClr val="002060"/>
                </a:solidFill>
              </a:rPr>
              <a:t>Photon beam </a:t>
            </a:r>
          </a:p>
          <a:p>
            <a:pPr>
              <a:buNone/>
            </a:pPr>
            <a:r>
              <a:rPr lang="en-US" sz="1600" dirty="0" smtClean="0">
                <a:solidFill>
                  <a:srgbClr val="002060"/>
                </a:solidFill>
              </a:rPr>
              <a:t>position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5" name="Flussdiagramm: Prozess 14"/>
          <p:cNvSpPr/>
          <p:nvPr/>
        </p:nvSpPr>
        <p:spPr bwMode="auto">
          <a:xfrm>
            <a:off x="1143000" y="2710254"/>
            <a:ext cx="1524000" cy="304800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Flussdiagramm: Prozess 15"/>
          <p:cNvSpPr/>
          <p:nvPr/>
        </p:nvSpPr>
        <p:spPr bwMode="auto">
          <a:xfrm>
            <a:off x="1143001" y="2595954"/>
            <a:ext cx="133350" cy="528246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3" name="Flussdiagramm: Prozess 32"/>
          <p:cNvSpPr/>
          <p:nvPr/>
        </p:nvSpPr>
        <p:spPr bwMode="auto">
          <a:xfrm>
            <a:off x="2543175" y="2597313"/>
            <a:ext cx="133350" cy="528246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32" name="Gerade Verbindung mit Pfeil 31"/>
          <p:cNvCxnSpPr/>
          <p:nvPr/>
        </p:nvCxnSpPr>
        <p:spPr bwMode="auto">
          <a:xfrm>
            <a:off x="838200" y="1295400"/>
            <a:ext cx="0" cy="131717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feld 33"/>
          <p:cNvSpPr txBox="1"/>
          <p:nvPr/>
        </p:nvSpPr>
        <p:spPr>
          <a:xfrm rot="16200000">
            <a:off x="-184676" y="1681538"/>
            <a:ext cx="1411733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err="1" smtClean="0">
                <a:solidFill>
                  <a:srgbClr val="002060"/>
                </a:solidFill>
              </a:rPr>
              <a:t>Temparature</a:t>
            </a:r>
            <a:endParaRPr lang="en-US" sz="16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1600" dirty="0" smtClean="0">
                <a:solidFill>
                  <a:srgbClr val="002060"/>
                </a:solidFill>
              </a:rPr>
              <a:t>gradient</a:t>
            </a:r>
            <a:endParaRPr lang="en-US" sz="1600" dirty="0">
              <a:solidFill>
                <a:srgbClr val="002060"/>
              </a:solidFill>
            </a:endParaRPr>
          </a:p>
        </p:txBody>
      </p:sp>
      <p:cxnSp>
        <p:nvCxnSpPr>
          <p:cNvPr id="36" name="Gerade Verbindung mit Pfeil 35"/>
          <p:cNvCxnSpPr/>
          <p:nvPr/>
        </p:nvCxnSpPr>
        <p:spPr bwMode="auto">
          <a:xfrm>
            <a:off x="1219200" y="4031542"/>
            <a:ext cx="0" cy="17526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Gerade Verbindung mit Pfeil 40"/>
          <p:cNvCxnSpPr/>
          <p:nvPr/>
        </p:nvCxnSpPr>
        <p:spPr bwMode="auto">
          <a:xfrm flipH="1">
            <a:off x="2057400" y="4107742"/>
            <a:ext cx="155210" cy="175260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Gerade Verbindung mit Pfeil 41"/>
          <p:cNvCxnSpPr/>
          <p:nvPr/>
        </p:nvCxnSpPr>
        <p:spPr bwMode="auto">
          <a:xfrm>
            <a:off x="1162050" y="6088942"/>
            <a:ext cx="1733550" cy="76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Textfeld 42"/>
          <p:cNvSpPr txBox="1"/>
          <p:nvPr/>
        </p:nvSpPr>
        <p:spPr>
          <a:xfrm rot="200649">
            <a:off x="819408" y="6140024"/>
            <a:ext cx="25683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smtClean="0">
                <a:solidFill>
                  <a:srgbClr val="002060"/>
                </a:solidFill>
              </a:rPr>
              <a:t>Distribution of bunch train </a:t>
            </a:r>
            <a:endParaRPr lang="en-US" sz="1600" b="0" dirty="0">
              <a:solidFill>
                <a:srgbClr val="00206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086600" y="1905000"/>
            <a:ext cx="1693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chemeClr val="tx1"/>
                </a:solidFill>
              </a:rPr>
              <a:t>preliminary</a:t>
            </a:r>
            <a:endParaRPr lang="en-US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294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" y="609600"/>
            <a:ext cx="9296400" cy="68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Estimated average temperature in T rim and Cu radiator</a:t>
            </a:r>
            <a:endParaRPr lang="en-US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05800" cy="5562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200" dirty="0" smtClean="0"/>
              <a:t>Consider thermal radiation from rim and radiator</a:t>
            </a:r>
            <a:r>
              <a:rPr lang="en-US" dirty="0" smtClean="0"/>
              <a:t> </a:t>
            </a:r>
          </a:p>
          <a:p>
            <a:pPr lvl="1"/>
            <a:r>
              <a:rPr lang="en-US" b="0" dirty="0" smtClean="0"/>
              <a:t>Case (1): rim 0.082m</a:t>
            </a:r>
            <a:r>
              <a:rPr lang="en-US" b="0" baseline="30000" dirty="0" smtClean="0"/>
              <a:t>2</a:t>
            </a:r>
            <a:r>
              <a:rPr lang="en-US" b="0" dirty="0"/>
              <a:t> </a:t>
            </a:r>
            <a:r>
              <a:rPr lang="en-US" b="0" dirty="0" smtClean="0"/>
              <a:t>+ radiator 1m</a:t>
            </a:r>
            <a:r>
              <a:rPr lang="en-US" b="0" baseline="30000" dirty="0" smtClean="0"/>
              <a:t>2</a:t>
            </a:r>
          </a:p>
          <a:p>
            <a:pPr lvl="1"/>
            <a:r>
              <a:rPr lang="en-US" b="0" dirty="0" smtClean="0"/>
              <a:t>Case (2): rim 0.082m</a:t>
            </a:r>
            <a:r>
              <a:rPr lang="en-US" b="0" baseline="30000" dirty="0" smtClean="0"/>
              <a:t>2 </a:t>
            </a:r>
            <a:r>
              <a:rPr lang="en-US" b="0" dirty="0" smtClean="0"/>
              <a:t>+ radiator  2m</a:t>
            </a:r>
            <a:r>
              <a:rPr lang="en-US" b="0" baseline="30000" dirty="0" smtClean="0"/>
              <a:t>2 </a:t>
            </a:r>
            <a:endParaRPr lang="en-US" b="0" dirty="0" smtClean="0"/>
          </a:p>
          <a:p>
            <a:pPr lvl="1"/>
            <a:r>
              <a:rPr lang="en-US" b="0" dirty="0" smtClean="0"/>
              <a:t>Emissivity </a:t>
            </a:r>
            <a:r>
              <a:rPr lang="en-US" b="0" dirty="0" smtClean="0">
                <a:latin typeface="Symbol" panose="05050102010706020507" pitchFamily="18" charset="2"/>
              </a:rPr>
              <a:t>e</a:t>
            </a:r>
            <a:r>
              <a:rPr lang="en-US" b="0" dirty="0" smtClean="0"/>
              <a:t>=0.6</a:t>
            </a:r>
          </a:p>
          <a:p>
            <a:pPr lvl="1"/>
            <a:endParaRPr lang="en-US" b="0" dirty="0"/>
          </a:p>
          <a:p>
            <a:pPr lvl="1"/>
            <a:endParaRPr lang="en-US" b="0" dirty="0" smtClean="0"/>
          </a:p>
          <a:p>
            <a:pPr lvl="1"/>
            <a:endParaRPr lang="en-US" b="0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300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dirty="0" smtClean="0"/>
              <a:t>At relatively low </a:t>
            </a:r>
            <a:r>
              <a:rPr lang="en-US" dirty="0" err="1" smtClean="0"/>
              <a:t>Edep</a:t>
            </a:r>
            <a:r>
              <a:rPr lang="en-US" dirty="0"/>
              <a:t> </a:t>
            </a:r>
            <a:r>
              <a:rPr lang="en-US" dirty="0" smtClean="0"/>
              <a:t>(~2kW) the radiator surface is less decisive</a:t>
            </a:r>
            <a:endParaRPr lang="en-US" dirty="0"/>
          </a:p>
          <a:p>
            <a:r>
              <a:rPr lang="en-US" b="0" dirty="0" smtClean="0"/>
              <a:t>Real temperatures need simulations, they depend on radiator design and </a:t>
            </a:r>
            <a:r>
              <a:rPr lang="en-US" b="0" dirty="0" err="1" smtClean="0"/>
              <a:t>Ti</a:t>
            </a:r>
            <a:r>
              <a:rPr lang="en-US" b="0" dirty="0" smtClean="0"/>
              <a:t>-Cu contact</a:t>
            </a:r>
            <a:endParaRPr lang="en-US" dirty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3124200" cy="4572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572000" cy="457200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</p:spPr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0" name="Textfeld 9"/>
          <p:cNvSpPr txBox="1"/>
          <p:nvPr/>
        </p:nvSpPr>
        <p:spPr>
          <a:xfrm>
            <a:off x="4572000" y="5267586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err="1" smtClean="0">
                <a:solidFill>
                  <a:schemeClr val="tx1"/>
                </a:solidFill>
              </a:rPr>
              <a:t>E</a:t>
            </a:r>
            <a:r>
              <a:rPr lang="en-US" sz="1600" b="0" baseline="-25000" dirty="0" err="1" smtClean="0">
                <a:solidFill>
                  <a:schemeClr val="tx1"/>
                </a:solidFill>
              </a:rPr>
              <a:t>dep</a:t>
            </a:r>
            <a:r>
              <a:rPr lang="en-US" sz="1600" b="0" dirty="0" smtClean="0">
                <a:solidFill>
                  <a:schemeClr val="tx1"/>
                </a:solidFill>
              </a:rPr>
              <a:t>[kW]</a:t>
            </a: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 rot="16200000">
            <a:off x="1503402" y="3227858"/>
            <a:ext cx="769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err="1" smtClean="0">
                <a:solidFill>
                  <a:schemeClr val="tx1"/>
                </a:solidFill>
              </a:rPr>
              <a:t>T</a:t>
            </a:r>
            <a:r>
              <a:rPr lang="en-US" sz="1600" b="0" baseline="-25000" dirty="0" err="1" smtClean="0">
                <a:solidFill>
                  <a:schemeClr val="tx1"/>
                </a:solidFill>
              </a:rPr>
              <a:t>ave</a:t>
            </a:r>
            <a:r>
              <a:rPr lang="en-US" sz="1600" b="0" dirty="0" smtClean="0">
                <a:solidFill>
                  <a:schemeClr val="tx1"/>
                </a:solidFill>
              </a:rPr>
              <a:t>[C]</a:t>
            </a:r>
            <a:endParaRPr lang="en-US" sz="1600" b="0" dirty="0">
              <a:solidFill>
                <a:schemeClr val="tx1"/>
              </a:solidFill>
            </a:endParaRPr>
          </a:p>
        </p:txBody>
      </p:sp>
      <p:graphicFrame>
        <p:nvGraphicFramePr>
          <p:cNvPr id="14" name="Diagramm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8647176"/>
              </p:ext>
            </p:extLst>
          </p:nvPr>
        </p:nvGraphicFramePr>
        <p:xfrm>
          <a:off x="2209800" y="2447092"/>
          <a:ext cx="6648451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930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</a:t>
            </a:r>
            <a:r>
              <a:rPr lang="en-US" sz="3200" dirty="0" smtClean="0"/>
              <a:t>emperature distribution at the target rim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857" y="1387928"/>
            <a:ext cx="8305800" cy="5105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adjust revolution frequency to distribute energy deposition almost uniformly over rim</a:t>
            </a:r>
          </a:p>
          <a:p>
            <a:r>
              <a:rPr lang="en-US" sz="2400" dirty="0" smtClean="0"/>
              <a:t>for example: </a:t>
            </a:r>
          </a:p>
          <a:p>
            <a:pPr lvl="1"/>
            <a:r>
              <a:rPr lang="en-US" sz="2000" b="0" dirty="0" smtClean="0"/>
              <a:t>bunch train occupies angular range </a:t>
            </a:r>
            <a:r>
              <a:rPr lang="en-US" sz="2000" b="0" dirty="0" err="1" smtClean="0">
                <a:latin typeface="Symbol" panose="05050102010706020507" pitchFamily="18" charset="2"/>
              </a:rPr>
              <a:t>q</a:t>
            </a:r>
            <a:r>
              <a:rPr lang="en-US" sz="2000" b="0" baseline="-25000" dirty="0" err="1" smtClean="0"/>
              <a:t>pulse</a:t>
            </a:r>
            <a:endParaRPr lang="en-US" sz="2000" b="0" baseline="-25000" dirty="0" smtClean="0"/>
          </a:p>
          <a:p>
            <a:pPr lvl="1"/>
            <a:r>
              <a:rPr lang="en-US" sz="2000" b="0" dirty="0" err="1">
                <a:sym typeface="Wingdings" panose="05000000000000000000" pitchFamily="2" charset="2"/>
              </a:rPr>
              <a:t>f</a:t>
            </a:r>
            <a:r>
              <a:rPr lang="en-US" sz="2000" b="0" baseline="-25000" dirty="0" err="1">
                <a:sym typeface="Wingdings" panose="05000000000000000000" pitchFamily="2" charset="2"/>
              </a:rPr>
              <a:t>rev</a:t>
            </a:r>
            <a:r>
              <a:rPr lang="en-US" sz="2000" b="0" dirty="0">
                <a:sym typeface="Wingdings" panose="05000000000000000000" pitchFamily="2" charset="2"/>
              </a:rPr>
              <a:t> = 1922rpm instead of </a:t>
            </a:r>
            <a:r>
              <a:rPr lang="en-US" sz="2000" b="0" dirty="0" smtClean="0">
                <a:sym typeface="Wingdings" panose="05000000000000000000" pitchFamily="2" charset="2"/>
              </a:rPr>
              <a:t>2000rpm</a:t>
            </a:r>
            <a:r>
              <a:rPr lang="en-US" sz="2000" b="0" dirty="0" smtClean="0"/>
              <a:t> </a:t>
            </a:r>
          </a:p>
          <a:p>
            <a:pPr marL="457200" lvl="1" indent="0">
              <a:buNone/>
            </a:pPr>
            <a:r>
              <a:rPr lang="en-US" sz="2000" b="0" dirty="0" smtClean="0">
                <a:sym typeface="Wingdings" panose="05000000000000000000" pitchFamily="2" charset="2"/>
              </a:rPr>
              <a:t> </a:t>
            </a:r>
            <a:r>
              <a:rPr lang="en-US" sz="2000" b="0" dirty="0" smtClean="0"/>
              <a:t>pattern:  </a:t>
            </a:r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second:    0,               144,    288,    72,      216, </a:t>
            </a:r>
          </a:p>
          <a:p>
            <a:pPr marL="457200" lvl="1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second:   0 +</a:t>
            </a:r>
            <a:r>
              <a:rPr lang="en-US" sz="2000" dirty="0" smtClean="0">
                <a:latin typeface="Symbol" panose="05050102010706020507" pitchFamily="18" charset="2"/>
              </a:rPr>
              <a:t> </a:t>
            </a:r>
            <a:r>
              <a:rPr lang="en-US" sz="2000" dirty="0" err="1" smtClean="0">
                <a:latin typeface="Symbol" panose="05050102010706020507" pitchFamily="18" charset="2"/>
              </a:rPr>
              <a:t>q</a:t>
            </a:r>
            <a:r>
              <a:rPr lang="en-US" sz="2000" baseline="-25000" dirty="0" err="1" smtClean="0"/>
              <a:t>pulse</a:t>
            </a:r>
            <a:r>
              <a:rPr lang="en-US" sz="2000" baseline="-25000" dirty="0" smtClean="0"/>
              <a:t>   </a:t>
            </a:r>
            <a:r>
              <a:rPr lang="en-US" sz="2000" dirty="0" smtClean="0"/>
              <a:t>….,</a:t>
            </a:r>
          </a:p>
          <a:p>
            <a:pPr marL="457200" lvl="1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second:   0 </a:t>
            </a:r>
            <a:r>
              <a:rPr lang="en-US" sz="2000" dirty="0"/>
              <a:t>+</a:t>
            </a:r>
            <a:r>
              <a:rPr lang="en-US" sz="2000" dirty="0">
                <a:latin typeface="Symbol" panose="05050102010706020507" pitchFamily="18" charset="2"/>
              </a:rPr>
              <a:t> </a:t>
            </a:r>
            <a:r>
              <a:rPr lang="en-US" sz="2000" dirty="0" smtClean="0"/>
              <a:t>2</a:t>
            </a:r>
            <a:r>
              <a:rPr lang="en-US" sz="2000" dirty="0" smtClean="0">
                <a:latin typeface="Symbol" panose="05050102010706020507" pitchFamily="18" charset="2"/>
              </a:rPr>
              <a:t>q</a:t>
            </a:r>
            <a:r>
              <a:rPr lang="en-US" sz="2000" baseline="-25000" dirty="0" smtClean="0"/>
              <a:t>pulse   </a:t>
            </a:r>
            <a:r>
              <a:rPr lang="en-US" sz="2000" dirty="0" smtClean="0"/>
              <a:t>….</a:t>
            </a:r>
            <a:endParaRPr lang="en-US" sz="2000" dirty="0"/>
          </a:p>
          <a:p>
            <a:pPr lvl="1">
              <a:buFont typeface="Wingdings"/>
              <a:buChar char="à"/>
            </a:pPr>
            <a:r>
              <a:rPr lang="en-US" sz="2000" b="0" dirty="0" smtClean="0">
                <a:sym typeface="Wingdings" panose="05000000000000000000" pitchFamily="2" charset="2"/>
              </a:rPr>
              <a:t>after ~7s the rim is                                                                         almost uniformly heated</a:t>
            </a:r>
          </a:p>
          <a:p>
            <a:pPr lvl="1">
              <a:buFont typeface="Wingdings"/>
              <a:buChar char="à"/>
            </a:pPr>
            <a:r>
              <a:rPr lang="en-US" sz="2000" b="0" dirty="0" smtClean="0">
                <a:sym typeface="Wingdings" panose="05000000000000000000" pitchFamily="2" charset="2"/>
              </a:rPr>
              <a:t>unbalances due to non-uniform heating                                                     are avoided                    </a:t>
            </a:r>
            <a:r>
              <a:rPr lang="en-US" b="0" dirty="0" smtClean="0"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S. Riemann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2016: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Donut 6"/>
          <p:cNvSpPr/>
          <p:nvPr/>
        </p:nvSpPr>
        <p:spPr bwMode="auto">
          <a:xfrm>
            <a:off x="5867400" y="3733800"/>
            <a:ext cx="2971800" cy="2819400"/>
          </a:xfrm>
          <a:prstGeom prst="donut">
            <a:avLst>
              <a:gd name="adj" fmla="val 798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8262254" y="5987148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965371" y="4844142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8577942" y="464820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324600" y="5987142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8654144" y="4844142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477000" y="609600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998028" y="4637314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8153400" y="609600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7543800" y="381000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7336972" y="3788228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772400" y="388620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8022772" y="619397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096000" y="4441372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8686800" y="502920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6662056" y="6226628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4617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3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0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LC_PowerPoint_exa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2356</Words>
  <Application>Microsoft Office PowerPoint</Application>
  <PresentationFormat>Bildschirmpräsentation (4:3)</PresentationFormat>
  <Paragraphs>519</Paragraphs>
  <Slides>24</Slides>
  <Notes>0</Notes>
  <HiddenSlides>0</HiddenSlides>
  <MMClips>2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7" baseType="lpstr">
      <vt:lpstr>Blank Presentation</vt:lpstr>
      <vt:lpstr>LLC_PowerPoint_example</vt:lpstr>
      <vt:lpstr>Equation</vt:lpstr>
      <vt:lpstr>PowerPoint-Präsentation</vt:lpstr>
      <vt:lpstr>Expected target load in the first ILC years</vt:lpstr>
      <vt:lpstr>PowerPoint-Präsentation</vt:lpstr>
      <vt:lpstr>Temperature development in target +radiator</vt:lpstr>
      <vt:lpstr>Target wheel heating to equilibrium</vt:lpstr>
      <vt:lpstr>Equilibrium temperature in the target</vt:lpstr>
      <vt:lpstr>Radial temperature profile along Ti target to Cu radiator</vt:lpstr>
      <vt:lpstr>Estimated average temperature in T rim and Cu radiator</vt:lpstr>
      <vt:lpstr>Temperature distribution at the target rim</vt:lpstr>
      <vt:lpstr>Stress due to heating</vt:lpstr>
      <vt:lpstr> </vt:lpstr>
      <vt:lpstr> wheel sector considered for ANSYS simulations</vt:lpstr>
      <vt:lpstr>Target-radiator connection</vt:lpstr>
      <vt:lpstr>Temperature in radiator and cooler</vt:lpstr>
      <vt:lpstr>Thermal radiation – only rim, no radiator</vt:lpstr>
      <vt:lpstr>Consider: only rim with cooler (no radiator)</vt:lpstr>
      <vt:lpstr>PowerPoint-Präsentation</vt:lpstr>
      <vt:lpstr>Assumption: only rim with cooler,  no radiator</vt:lpstr>
      <vt:lpstr>Assumption: only rim with cooler,  no radiator</vt:lpstr>
      <vt:lpstr>PowerPoint-Präsentation</vt:lpstr>
      <vt:lpstr>To be done for the target</vt:lpstr>
      <vt:lpstr>To be done for the target wheel  </vt:lpstr>
      <vt:lpstr>Summary</vt:lpstr>
      <vt:lpstr>Summary</vt:lpstr>
    </vt:vector>
  </TitlesOfParts>
  <Company>Cornell LEPP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Riemann, Sabine</cp:lastModifiedBy>
  <cp:revision>1911</cp:revision>
  <cp:lastPrinted>2016-09-11T12:34:58Z</cp:lastPrinted>
  <dcterms:created xsi:type="dcterms:W3CDTF">2005-11-21T04:08:26Z</dcterms:created>
  <dcterms:modified xsi:type="dcterms:W3CDTF">2016-12-07T05:32:46Z</dcterms:modified>
</cp:coreProperties>
</file>