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4" r:id="rId4"/>
    <p:sldId id="257" r:id="rId5"/>
    <p:sldId id="259" r:id="rId6"/>
    <p:sldId id="260" r:id="rId7"/>
    <p:sldId id="262" r:id="rId8"/>
    <p:sldId id="263" r:id="rId9"/>
    <p:sldId id="261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5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1F1F7-3E0C-4A0F-8136-242890D6F21F}" type="datetimeFigureOut">
              <a:rPr kumimoji="1" lang="ja-JP" altLang="en-US" smtClean="0"/>
              <a:t>2016/12/5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03D39-2535-40EB-90E6-262B1E5036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410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03D39-2535-40EB-90E6-262B1E5036F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411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522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841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673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7732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0381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138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76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8190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5105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60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803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DCB61-56D6-4533-82E5-A3959AAD7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826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xt.go.jp/b_menu/shingi/chousa/shinkou/038/gaiyou/1374357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59568" y="412500"/>
            <a:ext cx="6063916" cy="2387600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/>
          <a:lstStyle/>
          <a:p>
            <a:r>
              <a:rPr kumimoji="1" lang="en-US" altLang="ja-JP" dirty="0" smtClean="0"/>
              <a:t>Recent ILC Activities in Japan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308684"/>
            <a:ext cx="6858000" cy="2466474"/>
          </a:xfrm>
        </p:spPr>
        <p:txBody>
          <a:bodyPr anchor="ctr">
            <a:normAutofit/>
          </a:bodyPr>
          <a:lstStyle/>
          <a:p>
            <a:r>
              <a:rPr kumimoji="1" lang="en-US" altLang="ja-JP" sz="3200" dirty="0" smtClean="0"/>
              <a:t>R&amp;D for Cost Reduction</a:t>
            </a:r>
          </a:p>
          <a:p>
            <a:r>
              <a:rPr lang="en-US" altLang="ja-JP" sz="3200" dirty="0" smtClean="0"/>
              <a:t>Response to NRI Report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K. Yokoya</a:t>
            </a:r>
          </a:p>
          <a:p>
            <a:r>
              <a:rPr lang="en-US" altLang="ja-JP" dirty="0" smtClean="0"/>
              <a:t>2016.12.6 LCWS2016, Morioka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80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8162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Effort for Cost reduction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75348"/>
            <a:ext cx="7886700" cy="4901616"/>
          </a:xfrm>
        </p:spPr>
        <p:txBody>
          <a:bodyPr/>
          <a:lstStyle/>
          <a:p>
            <a:r>
              <a:rPr kumimoji="1" lang="en-US" altLang="ja-JP" dirty="0" smtClean="0"/>
              <a:t>MEXT ask</a:t>
            </a:r>
            <a:r>
              <a:rPr kumimoji="1" lang="ja-JP" altLang="en-US" dirty="0" err="1" smtClean="0"/>
              <a:t>ｓ</a:t>
            </a:r>
            <a:r>
              <a:rPr kumimoji="1" lang="en-US" altLang="ja-JP" dirty="0" smtClean="0"/>
              <a:t> for possibility of cost reduction</a:t>
            </a:r>
          </a:p>
          <a:p>
            <a:r>
              <a:rPr lang="en-US" altLang="ja-JP" dirty="0" smtClean="0"/>
              <a:t>Mainly in SCRF technology</a:t>
            </a:r>
          </a:p>
          <a:p>
            <a:pPr lvl="1"/>
            <a:r>
              <a:rPr lang="en-US" altLang="ja-JP" dirty="0" smtClean="0"/>
              <a:t>ILC budget completely cut off in US but there is still some budget in US for SCRF</a:t>
            </a:r>
          </a:p>
          <a:p>
            <a:r>
              <a:rPr kumimoji="1" lang="en-US" altLang="ja-JP" dirty="0" smtClean="0"/>
              <a:t>Possible items: i</a:t>
            </a:r>
            <a:r>
              <a:rPr lang="en-US" altLang="ja-JP" dirty="0" smtClean="0"/>
              <a:t>mprovement of cavity </a:t>
            </a:r>
          </a:p>
          <a:p>
            <a:pPr lvl="1"/>
            <a:r>
              <a:rPr kumimoji="1" lang="en-US" altLang="ja-JP" dirty="0" smtClean="0"/>
              <a:t>High Q and High G by nitrogen doping</a:t>
            </a:r>
          </a:p>
          <a:p>
            <a:pPr lvl="1"/>
            <a:r>
              <a:rPr lang="en-US" altLang="ja-JP" dirty="0" smtClean="0"/>
              <a:t>Niobium material (large grain, low RRR)</a:t>
            </a:r>
          </a:p>
          <a:p>
            <a:pPr lvl="1"/>
            <a:r>
              <a:rPr kumimoji="1" lang="en-US" altLang="ja-JP" dirty="0" smtClean="0"/>
              <a:t>Coupler improvement</a:t>
            </a:r>
          </a:p>
          <a:p>
            <a:pPr lvl="1"/>
            <a:r>
              <a:rPr lang="en-US" altLang="ja-JP" dirty="0" smtClean="0"/>
              <a:t>Tuner improvement</a:t>
            </a:r>
            <a:endParaRPr kumimoji="1" lang="en-US" altLang="ja-JP" dirty="0" smtClean="0"/>
          </a:p>
          <a:p>
            <a:r>
              <a:rPr lang="en-US" altLang="ja-JP" dirty="0" smtClean="0"/>
              <a:t>Cannot expect significant cost reduction in other fields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61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9865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Big Cost Reduction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40873"/>
            <a:ext cx="7886700" cy="4736090"/>
          </a:xfrm>
        </p:spPr>
        <p:txBody>
          <a:bodyPr/>
          <a:lstStyle/>
          <a:p>
            <a:r>
              <a:rPr kumimoji="1" lang="en-US" altLang="ja-JP" dirty="0" smtClean="0"/>
              <a:t>The cost reduction items in previous page give at most 10-15%</a:t>
            </a:r>
          </a:p>
          <a:p>
            <a:r>
              <a:rPr kumimoji="1" lang="en-US" altLang="ja-JP" dirty="0" smtClean="0"/>
              <a:t>Much larger reduction may be demanded</a:t>
            </a:r>
          </a:p>
          <a:p>
            <a:r>
              <a:rPr lang="en-US" altLang="ja-JP" dirty="0" smtClean="0"/>
              <a:t>Now cost reduction by lowering the initial stage energy is being estimated (at KEK)</a:t>
            </a:r>
          </a:p>
          <a:p>
            <a:pPr lvl="1"/>
            <a:r>
              <a:rPr kumimoji="1" lang="en-US" altLang="ja-JP" dirty="0" smtClean="0"/>
              <a:t>250GeV ?</a:t>
            </a:r>
          </a:p>
          <a:p>
            <a:pPr lvl="1"/>
            <a:r>
              <a:rPr lang="en-US" altLang="ja-JP" dirty="0" smtClean="0"/>
              <a:t>350GeV ?</a:t>
            </a:r>
          </a:p>
          <a:p>
            <a:pPr lvl="1"/>
            <a:r>
              <a:rPr kumimoji="1" lang="en-US" altLang="ja-JP" dirty="0" smtClean="0"/>
              <a:t>Tunnel length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26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9365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Response to NRI Report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75347"/>
            <a:ext cx="7886700" cy="4901616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NRI (Nomura Research Institute) Report on ILC Technology </a:t>
            </a:r>
          </a:p>
          <a:p>
            <a:pPr lvl="1"/>
            <a:r>
              <a:rPr lang="en-US" altLang="ja-JP" dirty="0" smtClean="0"/>
              <a:t>“ILC</a:t>
            </a:r>
            <a:r>
              <a:rPr lang="ja-JP" altLang="en-US" dirty="0" smtClean="0"/>
              <a:t>計画に関する技術的実現可能性等調査分析報告書</a:t>
            </a:r>
            <a:r>
              <a:rPr lang="en-US" altLang="ja-JP" dirty="0" smtClean="0"/>
              <a:t>” (in Japanese only)</a:t>
            </a:r>
          </a:p>
          <a:p>
            <a:pPr lvl="1"/>
            <a:r>
              <a:rPr lang="en-US" altLang="ja-JP" dirty="0" smtClean="0">
                <a:hlinkClick r:id="rId2"/>
              </a:rPr>
              <a:t>http://www.mext.go.jp/b_menu/shingi/chousa/shinkou/038/gaiyou/1374357.htm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~240 pages </a:t>
            </a:r>
            <a:r>
              <a:rPr lang="en-US" altLang="ja-JP" dirty="0"/>
              <a:t>i</a:t>
            </a:r>
            <a:r>
              <a:rPr lang="en-US" altLang="ja-JP" dirty="0" smtClean="0"/>
              <a:t>n 3 volumes. </a:t>
            </a:r>
          </a:p>
          <a:p>
            <a:pPr lvl="1"/>
            <a:r>
              <a:rPr lang="en-US" altLang="ja-JP" dirty="0" smtClean="0"/>
              <a:t>The report assigns 4-level ranks for ~30 items of ILC technology</a:t>
            </a:r>
          </a:p>
          <a:p>
            <a:pPr lvl="2"/>
            <a:r>
              <a:rPr lang="ja-JP" altLang="en-US" dirty="0" smtClean="0"/>
              <a:t>◎ </a:t>
            </a:r>
            <a:r>
              <a:rPr lang="en-US" altLang="ja-JP" dirty="0" smtClean="0"/>
              <a:t>: Double circle: prototype and test done,  improvement by small scale R&amp;D </a:t>
            </a:r>
          </a:p>
          <a:p>
            <a:pPr lvl="2"/>
            <a:r>
              <a:rPr lang="ja-JP" altLang="en-US" dirty="0" smtClean="0"/>
              <a:t>○ </a:t>
            </a:r>
            <a:r>
              <a:rPr lang="en-US" altLang="ja-JP" dirty="0" smtClean="0"/>
              <a:t>: Single circle: prototype and test done,  some more R&amp;D needed for mass production</a:t>
            </a:r>
          </a:p>
          <a:p>
            <a:pPr lvl="2"/>
            <a:r>
              <a:rPr lang="ja-JP" altLang="en-US" dirty="0" smtClean="0"/>
              <a:t>△ </a:t>
            </a:r>
            <a:r>
              <a:rPr lang="en-US" altLang="ja-JP" dirty="0" smtClean="0"/>
              <a:t>: Triangle : no prototype, no validation, break through needed</a:t>
            </a:r>
          </a:p>
          <a:p>
            <a:pPr lvl="2"/>
            <a:r>
              <a:rPr lang="en-US" altLang="ja-JP" dirty="0" smtClean="0"/>
              <a:t>× : Cross : basic technology premature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56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96685"/>
            <a:ext cx="7886700" cy="66959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Triangle Items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34717"/>
            <a:ext cx="7886700" cy="5329988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There is no “cross” item but there are several “triangles”</a:t>
            </a:r>
          </a:p>
          <a:p>
            <a:r>
              <a:rPr lang="en-US" altLang="ja-JP" dirty="0" smtClean="0"/>
              <a:t>Marx modulator</a:t>
            </a:r>
          </a:p>
          <a:p>
            <a:r>
              <a:rPr kumimoji="1" lang="en-US" altLang="ja-JP" dirty="0" err="1" smtClean="0">
                <a:solidFill>
                  <a:srgbClr val="FF0000"/>
                </a:solidFill>
              </a:rPr>
              <a:t>Undulator</a:t>
            </a:r>
            <a:r>
              <a:rPr kumimoji="1" lang="en-US" altLang="ja-JP" dirty="0" smtClean="0">
                <a:solidFill>
                  <a:srgbClr val="FF0000"/>
                </a:solidFill>
              </a:rPr>
              <a:t> source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Target</a:t>
            </a:r>
            <a:r>
              <a:rPr lang="en-US" altLang="ja-JP" dirty="0">
                <a:solidFill>
                  <a:srgbClr val="FF0000"/>
                </a:solidFill>
              </a:rPr>
              <a:t> (water cooling failed, no prototype for others)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kumimoji="1" lang="en-US" altLang="ja-JP" dirty="0" err="1" smtClean="0">
                <a:solidFill>
                  <a:srgbClr val="FF0000"/>
                </a:solidFill>
              </a:rPr>
              <a:t>Undulator</a:t>
            </a:r>
            <a:r>
              <a:rPr kumimoji="1" lang="en-US" altLang="ja-JP" dirty="0" smtClean="0">
                <a:solidFill>
                  <a:srgbClr val="FF0000"/>
                </a:solidFill>
              </a:rPr>
              <a:t> (field accuracy, no beam test)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e</a:t>
            </a:r>
            <a:r>
              <a:rPr lang="en-US" altLang="ja-JP" dirty="0" smtClean="0">
                <a:solidFill>
                  <a:srgbClr val="FF0000"/>
                </a:solidFill>
              </a:rPr>
              <a:t>-Driven source</a:t>
            </a: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No target prototype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Detailed design of AMD &amp; booster </a:t>
            </a:r>
            <a:r>
              <a:rPr lang="en-US" altLang="ja-JP" dirty="0" err="1" smtClean="0">
                <a:solidFill>
                  <a:srgbClr val="FF0000"/>
                </a:solidFill>
              </a:rPr>
              <a:t>linac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kumimoji="1" lang="en-US" altLang="ja-JP" dirty="0" smtClean="0"/>
              <a:t>Feedback system in Damping Ring (high ADC bits)</a:t>
            </a:r>
          </a:p>
          <a:p>
            <a:r>
              <a:rPr lang="en-US" altLang="ja-JP" dirty="0" smtClean="0"/>
              <a:t>Main beam dump (14MW)</a:t>
            </a:r>
          </a:p>
          <a:p>
            <a:pPr lvl="1"/>
            <a:r>
              <a:rPr kumimoji="1" lang="en-US" altLang="ja-JP" dirty="0" smtClean="0"/>
              <a:t>No prototype</a:t>
            </a:r>
          </a:p>
          <a:p>
            <a:pPr lvl="1"/>
            <a:r>
              <a:rPr lang="en-US" altLang="ja-JP" dirty="0" smtClean="0"/>
              <a:t>Window</a:t>
            </a:r>
          </a:p>
          <a:p>
            <a:pPr lvl="1"/>
            <a:r>
              <a:rPr lang="en-US" altLang="ja-JP" dirty="0" smtClean="0"/>
              <a:t>Safety</a:t>
            </a:r>
          </a:p>
          <a:p>
            <a:pPr lvl="1"/>
            <a:r>
              <a:rPr lang="en-US" altLang="ja-JP" dirty="0" smtClean="0"/>
              <a:t>Possibility of collaboration with CERN being pursued</a:t>
            </a:r>
          </a:p>
          <a:p>
            <a:r>
              <a:rPr kumimoji="1" lang="en-US" altLang="ja-JP" dirty="0" smtClean="0"/>
              <a:t>Crab cavity</a:t>
            </a:r>
          </a:p>
          <a:p>
            <a:pPr lvl="1"/>
            <a:r>
              <a:rPr lang="en-US" altLang="ja-JP" dirty="0" smtClean="0"/>
              <a:t>No prototype of 9-cell cavity</a:t>
            </a:r>
          </a:p>
          <a:p>
            <a:pPr lvl="1"/>
            <a:r>
              <a:rPr kumimoji="1" lang="en-US" altLang="ja-JP" dirty="0" smtClean="0"/>
              <a:t>HOM coupler</a:t>
            </a:r>
          </a:p>
          <a:p>
            <a:pPr lvl="1"/>
            <a:r>
              <a:rPr lang="en-US" altLang="ja-JP" dirty="0" smtClean="0"/>
              <a:t>Cryostat design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961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584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Budgets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31758"/>
            <a:ext cx="7886700" cy="4745205"/>
          </a:xfrm>
        </p:spPr>
        <p:txBody>
          <a:bodyPr/>
          <a:lstStyle/>
          <a:p>
            <a:r>
              <a:rPr lang="en-US" altLang="ja-JP" dirty="0" smtClean="0"/>
              <a:t>JFY2016,2017:  Regular year budget only. </a:t>
            </a:r>
            <a:r>
              <a:rPr lang="en-US" altLang="ja-JP" dirty="0"/>
              <a:t>N</a:t>
            </a:r>
            <a:r>
              <a:rPr lang="en-US" altLang="ja-JP" dirty="0" smtClean="0"/>
              <a:t>o specific budgets for R&amp;D </a:t>
            </a:r>
          </a:p>
          <a:p>
            <a:pPr lvl="1"/>
            <a:r>
              <a:rPr lang="en-US" altLang="ja-JP" dirty="0" smtClean="0"/>
              <a:t>Will stop STF operation and reduce the operation time for ATF2</a:t>
            </a:r>
          </a:p>
          <a:p>
            <a:r>
              <a:rPr kumimoji="1" lang="en-US" altLang="ja-JP" dirty="0" smtClean="0"/>
              <a:t>May expect additional budget in JFY2018, 2019.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30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68873"/>
            <a:ext cx="7886700" cy="69365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e</a:t>
            </a:r>
            <a:r>
              <a:rPr kumimoji="1" lang="en-US" altLang="ja-JP" dirty="0" smtClean="0"/>
              <a:t>-Driven Source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58779"/>
            <a:ext cx="7886700" cy="5118184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Target</a:t>
            </a:r>
          </a:p>
          <a:p>
            <a:pPr lvl="1"/>
            <a:r>
              <a:rPr lang="en-US" altLang="ja-JP" dirty="0" smtClean="0"/>
              <a:t>Had a meeting at KEK with </a:t>
            </a:r>
            <a:r>
              <a:rPr lang="en-US" altLang="ja-JP" dirty="0" err="1" smtClean="0"/>
              <a:t>Rigaku</a:t>
            </a:r>
            <a:r>
              <a:rPr lang="en-US" altLang="ja-JP" dirty="0" smtClean="0"/>
              <a:t> and non-positron people</a:t>
            </a:r>
          </a:p>
          <a:p>
            <a:pPr lvl="1"/>
            <a:r>
              <a:rPr lang="en-US" altLang="ja-JP" dirty="0" smtClean="0"/>
              <a:t>Key technology is the magnetic fluid in high vacuum (evaporation)</a:t>
            </a:r>
          </a:p>
          <a:p>
            <a:pPr lvl="2"/>
            <a:r>
              <a:rPr lang="en-US" altLang="ja-JP" dirty="0" smtClean="0"/>
              <a:t>Equilibrium vapor pressure is a strong function of temperature:</a:t>
            </a:r>
            <a:br>
              <a:rPr lang="en-US" altLang="ja-JP" dirty="0" smtClean="0"/>
            </a:br>
            <a:r>
              <a:rPr lang="en-US" altLang="ja-JP" dirty="0" smtClean="0"/>
              <a:t>  log P proportional to -1/T</a:t>
            </a:r>
          </a:p>
          <a:p>
            <a:pPr lvl="2"/>
            <a:r>
              <a:rPr lang="en-US" altLang="ja-JP" dirty="0" smtClean="0"/>
              <a:t>P </a:t>
            </a:r>
            <a:r>
              <a:rPr lang="en-US" altLang="ja-JP" smtClean="0"/>
              <a:t>around 10</a:t>
            </a:r>
            <a:r>
              <a:rPr lang="en-US" altLang="ja-JP" baseline="30000" smtClean="0"/>
              <a:t>-7</a:t>
            </a:r>
            <a:r>
              <a:rPr lang="en-US" altLang="ja-JP" smtClean="0"/>
              <a:t> </a:t>
            </a:r>
            <a:r>
              <a:rPr lang="en-US" altLang="ja-JP" dirty="0" smtClean="0"/>
              <a:t>Pa for </a:t>
            </a:r>
            <a:r>
              <a:rPr lang="en-US" altLang="ja-JP" smtClean="0"/>
              <a:t>temperature at 50 </a:t>
            </a:r>
            <a:r>
              <a:rPr lang="en-US" altLang="ja-JP" dirty="0" err="1" smtClean="0"/>
              <a:t>deg</a:t>
            </a:r>
            <a:r>
              <a:rPr lang="en-US" altLang="ja-JP" dirty="0" smtClean="0"/>
              <a:t> C for material of good endurance under radiation (though the data is still poor)</a:t>
            </a:r>
          </a:p>
          <a:p>
            <a:pPr lvl="1"/>
            <a:r>
              <a:rPr kumimoji="1" lang="en-US" altLang="ja-JP" dirty="0" smtClean="0"/>
              <a:t>The rotation speed less important</a:t>
            </a:r>
          </a:p>
          <a:p>
            <a:pPr lvl="2"/>
            <a:r>
              <a:rPr lang="en-US" altLang="ja-JP" dirty="0" smtClean="0"/>
              <a:t>Hence, this study will also help water cooling of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source target</a:t>
            </a:r>
          </a:p>
          <a:p>
            <a:pPr lvl="1"/>
            <a:r>
              <a:rPr lang="en-US" altLang="ja-JP" dirty="0" smtClean="0"/>
              <a:t>Conclusion:</a:t>
            </a:r>
          </a:p>
          <a:p>
            <a:pPr lvl="2"/>
            <a:r>
              <a:rPr lang="en-US" altLang="ja-JP" dirty="0" smtClean="0"/>
              <a:t>Continue </a:t>
            </a:r>
            <a:r>
              <a:rPr lang="en-US" altLang="ja-JP" dirty="0"/>
              <a:t>present prototype construction with </a:t>
            </a:r>
            <a:r>
              <a:rPr lang="en-US" altLang="ja-JP" dirty="0" err="1"/>
              <a:t>Rigaku</a:t>
            </a:r>
            <a:r>
              <a:rPr lang="en-US" altLang="ja-JP" dirty="0"/>
              <a:t> </a:t>
            </a:r>
            <a:r>
              <a:rPr lang="en-US" altLang="ja-JP" dirty="0" smtClean="0"/>
              <a:t>(~$</a:t>
            </a:r>
            <a:r>
              <a:rPr lang="en-US" altLang="ja-JP" dirty="0"/>
              <a:t>5</a:t>
            </a:r>
            <a:r>
              <a:rPr lang="en-US" altLang="ja-JP" dirty="0" smtClean="0"/>
              <a:t>0k </a:t>
            </a:r>
            <a:r>
              <a:rPr lang="en-US" altLang="ja-JP" dirty="0"/>
              <a:t>in </a:t>
            </a:r>
            <a:r>
              <a:rPr lang="en-US" altLang="ja-JP" dirty="0" smtClean="0"/>
              <a:t>JFY2016, and hopefully, plus </a:t>
            </a:r>
            <a:r>
              <a:rPr lang="en-US" altLang="ja-JP" dirty="0"/>
              <a:t>~$50k </a:t>
            </a:r>
            <a:r>
              <a:rPr lang="en-US" altLang="ja-JP" dirty="0" smtClean="0"/>
              <a:t>in 2017</a:t>
            </a:r>
            <a:r>
              <a:rPr lang="en-US" altLang="ja-JP" dirty="0"/>
              <a:t>)</a:t>
            </a:r>
          </a:p>
          <a:p>
            <a:pPr lvl="2"/>
            <a:r>
              <a:rPr lang="en-US" altLang="ja-JP" dirty="0"/>
              <a:t>With a bit different </a:t>
            </a:r>
            <a:r>
              <a:rPr lang="en-US" altLang="ja-JP" dirty="0" smtClean="0"/>
              <a:t>emphasis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 </a:t>
            </a:r>
            <a:r>
              <a:rPr lang="en-US" altLang="ja-JP" dirty="0"/>
              <a:t>Add differential pumping for testing high vacuum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 Cannot be done in JFY2016. Design only. </a:t>
            </a:r>
            <a:endParaRPr lang="en-US" altLang="ja-JP" dirty="0"/>
          </a:p>
          <a:p>
            <a:pPr lvl="2"/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03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9365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e</a:t>
            </a:r>
            <a:r>
              <a:rPr kumimoji="1" lang="en-US" altLang="ja-JP" dirty="0" smtClean="0"/>
              <a:t>-Driven Source 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43790"/>
            <a:ext cx="7886700" cy="472841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NC SW cavities right after FC</a:t>
            </a:r>
          </a:p>
          <a:p>
            <a:pPr lvl="1"/>
            <a:r>
              <a:rPr lang="en-US" altLang="ja-JP" dirty="0" smtClean="0"/>
              <a:t>3 problems:</a:t>
            </a:r>
          </a:p>
          <a:p>
            <a:pPr lvl="2"/>
            <a:r>
              <a:rPr lang="en-US" altLang="ja-JP" dirty="0" smtClean="0"/>
              <a:t>Radiation effects (discharge)</a:t>
            </a:r>
          </a:p>
          <a:p>
            <a:pPr lvl="2"/>
            <a:r>
              <a:rPr lang="en-US" altLang="ja-JP" dirty="0" smtClean="0"/>
              <a:t>Temperature change by heating</a:t>
            </a:r>
          </a:p>
          <a:p>
            <a:pPr lvl="2"/>
            <a:r>
              <a:rPr lang="en-US" altLang="ja-JP" dirty="0" smtClean="0"/>
              <a:t>Beam-loading </a:t>
            </a:r>
          </a:p>
          <a:p>
            <a:pPr lvl="1"/>
            <a:r>
              <a:rPr lang="en-US" altLang="ja-JP" dirty="0" smtClean="0"/>
              <a:t>Detailed design study in JFY2016+2017</a:t>
            </a:r>
          </a:p>
          <a:p>
            <a:r>
              <a:rPr lang="en-US" altLang="ja-JP" dirty="0" smtClean="0"/>
              <a:t>Detailed s</a:t>
            </a:r>
            <a:r>
              <a:rPr kumimoji="1" lang="en-US" altLang="ja-JP" dirty="0" smtClean="0"/>
              <a:t>ystem design</a:t>
            </a:r>
          </a:p>
          <a:p>
            <a:pPr lvl="1"/>
            <a:r>
              <a:rPr lang="en-US" altLang="ja-JP" dirty="0" smtClean="0"/>
              <a:t>Radiation shield</a:t>
            </a:r>
          </a:p>
          <a:p>
            <a:pPr lvl="2"/>
            <a:r>
              <a:rPr lang="en-US" altLang="ja-JP" dirty="0" smtClean="0"/>
              <a:t>Good info from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source study</a:t>
            </a:r>
          </a:p>
          <a:p>
            <a:pPr lvl="1"/>
            <a:r>
              <a:rPr lang="en-US" altLang="ja-JP" dirty="0" smtClean="0"/>
              <a:t>Cost estimation</a:t>
            </a:r>
          </a:p>
          <a:p>
            <a:pPr lvl="2"/>
            <a:r>
              <a:rPr kumimoji="1" lang="en-US" altLang="ja-JP" dirty="0" smtClean="0">
                <a:solidFill>
                  <a:srgbClr val="FF0000"/>
                </a:solidFill>
              </a:rPr>
              <a:t>Presumably more costly than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undulator</a:t>
            </a:r>
            <a:r>
              <a:rPr kumimoji="1" lang="en-US" altLang="ja-JP" dirty="0" smtClean="0">
                <a:solidFill>
                  <a:srgbClr val="FF0000"/>
                </a:solidFill>
              </a:rPr>
              <a:t> source but how much?</a:t>
            </a:r>
          </a:p>
          <a:p>
            <a:pPr lvl="1"/>
            <a:r>
              <a:rPr lang="en-US" altLang="ja-JP" dirty="0" smtClean="0"/>
              <a:t>Tend to focus on 1312 bunches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73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2974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Positron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19726"/>
            <a:ext cx="7886700" cy="4757237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Reconfirm that the baseline is the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source</a:t>
            </a:r>
          </a:p>
          <a:p>
            <a:pPr lvl="1"/>
            <a:r>
              <a:rPr lang="en-US" altLang="ja-JP" dirty="0"/>
              <a:t>Japanese involvement has been limited up to now</a:t>
            </a:r>
          </a:p>
          <a:p>
            <a:pPr lvl="1"/>
            <a:r>
              <a:rPr lang="en-US" altLang="ja-JP" dirty="0" smtClean="0"/>
              <a:t>Should contribute more</a:t>
            </a:r>
            <a:endParaRPr kumimoji="1" lang="en-US" altLang="ja-JP" dirty="0" smtClean="0"/>
          </a:p>
          <a:p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: we claim</a:t>
            </a:r>
          </a:p>
          <a:p>
            <a:pPr lvl="1"/>
            <a:r>
              <a:rPr lang="en-US" altLang="ja-JP" dirty="0" smtClean="0"/>
              <a:t>Accurate field can be obtained by careful winding</a:t>
            </a:r>
          </a:p>
          <a:p>
            <a:pPr lvl="1"/>
            <a:r>
              <a:rPr kumimoji="1" lang="en-US" altLang="ja-JP" dirty="0" smtClean="0"/>
              <a:t>Beam test not needed</a:t>
            </a:r>
          </a:p>
          <a:p>
            <a:pPr lvl="1"/>
            <a:r>
              <a:rPr lang="en-US" altLang="ja-JP" dirty="0" smtClean="0"/>
              <a:t>So, no new R&amp;D being planned</a:t>
            </a:r>
            <a:endParaRPr kumimoji="1" lang="en-US" altLang="ja-JP" dirty="0" smtClean="0"/>
          </a:p>
          <a:p>
            <a:r>
              <a:rPr lang="en-US" altLang="ja-JP" dirty="0" smtClean="0"/>
              <a:t>Target</a:t>
            </a:r>
          </a:p>
          <a:p>
            <a:pPr lvl="1"/>
            <a:r>
              <a:rPr kumimoji="1" lang="en-US" altLang="ja-JP" dirty="0" smtClean="0"/>
              <a:t>R&amp;D for water cooling of e-driven source  will also help the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source</a:t>
            </a:r>
          </a:p>
          <a:p>
            <a:pPr lvl="1"/>
            <a:r>
              <a:rPr lang="en-US" altLang="ja-JP" dirty="0" smtClean="0"/>
              <a:t>Can we contribute something for radiation cooling?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2016/12/6 LCWS, Jpn Activity,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CB61-56D6-4533-82E5-A3959AAD7334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61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595</Words>
  <Application>Microsoft Office PowerPoint</Application>
  <PresentationFormat>画面に合わせる (4:3)</PresentationFormat>
  <Paragraphs>112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ＭＳ Ｐゴシック</vt:lpstr>
      <vt:lpstr>Arial</vt:lpstr>
      <vt:lpstr>Calibri</vt:lpstr>
      <vt:lpstr>Calibri Light</vt:lpstr>
      <vt:lpstr>Wingdings</vt:lpstr>
      <vt:lpstr>Office テーマ</vt:lpstr>
      <vt:lpstr>Recent ILC Activities in Japan</vt:lpstr>
      <vt:lpstr>Effort for Cost reduction</vt:lpstr>
      <vt:lpstr>Big Cost Reduction</vt:lpstr>
      <vt:lpstr>Response to NRI Report</vt:lpstr>
      <vt:lpstr>Triangle Items</vt:lpstr>
      <vt:lpstr>Budgets</vt:lpstr>
      <vt:lpstr>e-Driven Source (1)</vt:lpstr>
      <vt:lpstr>e-Driven Source (2)</vt:lpstr>
      <vt:lpstr>Undulator Positron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</dc:creator>
  <cp:lastModifiedBy>Yokoya</cp:lastModifiedBy>
  <cp:revision>26</cp:revision>
  <dcterms:created xsi:type="dcterms:W3CDTF">2016-10-20T00:44:24Z</dcterms:created>
  <dcterms:modified xsi:type="dcterms:W3CDTF">2016-12-05T13:45:04Z</dcterms:modified>
</cp:coreProperties>
</file>