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95" r:id="rId4"/>
    <p:sldId id="302" r:id="rId5"/>
    <p:sldId id="290" r:id="rId6"/>
    <p:sldId id="299" r:id="rId7"/>
    <p:sldId id="300" r:id="rId8"/>
    <p:sldId id="308" r:id="rId9"/>
    <p:sldId id="293" r:id="rId10"/>
    <p:sldId id="301" r:id="rId11"/>
    <p:sldId id="291" r:id="rId12"/>
    <p:sldId id="294" r:id="rId13"/>
    <p:sldId id="304" r:id="rId14"/>
    <p:sldId id="292" r:id="rId15"/>
    <p:sldId id="296" r:id="rId16"/>
    <p:sldId id="306" r:id="rId17"/>
    <p:sldId id="297" r:id="rId18"/>
    <p:sldId id="307" r:id="rId19"/>
    <p:sldId id="298" r:id="rId20"/>
    <p:sldId id="303" r:id="rId21"/>
    <p:sldId id="28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2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15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06/10/2016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9AC6B552-D7A8-4A0C-A16B-99C9CB558255}" type="datetime1">
              <a:rPr lang="en-GB" smtClean="0"/>
              <a:t>06/10/2016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6C14-BB23-4407-BA36-A513516A4CD1}" type="datetime1">
              <a:rPr lang="en-GB" smtClean="0"/>
              <a:t>06/10/2016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1D63-255F-4000-A25B-75F58CCB364F}" type="datetime1">
              <a:rPr lang="en-GB" smtClean="0"/>
              <a:t>06/10/2016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42570"/>
            <a:ext cx="5088565" cy="270805"/>
          </a:xfrm>
        </p:spPr>
        <p:txBody>
          <a:bodyPr/>
          <a:lstStyle>
            <a:lvl1pPr>
              <a:defRPr b="1"/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7042-BBE2-4EC8-A074-7D47D77FD694}" type="datetime1">
              <a:rPr lang="en-GB" smtClean="0"/>
              <a:t>06/10/2016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06/10/2016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EC0B-FF3F-4C49-B0A5-EB6455312FDB}" type="datetime1">
              <a:rPr lang="en-GB" smtClean="0"/>
              <a:t>06/10/2016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4EA45-F289-4FAA-A77D-54D521178B3D}" type="datetime1">
              <a:rPr lang="en-GB" smtClean="0"/>
              <a:t>06/10/2016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C9BD-D74A-4626-BEA1-6A4C097B17F8}" type="datetime1">
              <a:rPr lang="en-GB" smtClean="0"/>
              <a:t>06/10/2016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A9C0-E394-4BBE-BCB2-286542529006}" type="datetime1">
              <a:rPr lang="en-GB" smtClean="0"/>
              <a:t>06/10/2016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48EA-47D9-4D56-9ED1-D8D35E9B8579}" type="datetime1">
              <a:rPr lang="en-GB" smtClean="0"/>
              <a:t>06/10/2016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19336" y="6525344"/>
            <a:ext cx="11953327" cy="270805"/>
          </a:xfrm>
          <a:prstGeom prst="roundRect">
            <a:avLst>
              <a:gd name="adj" fmla="val 28447"/>
            </a:avLst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9336" y="116631"/>
            <a:ext cx="11953327" cy="789003"/>
          </a:xfrm>
          <a:prstGeom prst="roundRect">
            <a:avLst/>
          </a:prstGeom>
          <a:solidFill>
            <a:srgbClr val="FF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4257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07F84A30-D877-4FDE-BB99-345EE39C6C14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25344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4257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pages/viewpage.action?pageId=91752618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98" y="1149579"/>
            <a:ext cx="11937003" cy="52369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39143"/>
            <a:ext cx="5181600" cy="1142131"/>
          </a:xfrm>
          <a:solidFill>
            <a:srgbClr val="FF0000">
              <a:alpha val="77000"/>
            </a:srgbClr>
          </a:solidFill>
        </p:spPr>
        <p:txBody>
          <a:bodyPr anchor="t"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Phase Feedforward: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Plans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1587" y="5019674"/>
            <a:ext cx="2028826" cy="654651"/>
          </a:xfrm>
          <a:solidFill>
            <a:srgbClr val="FF0000">
              <a:alpha val="77000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spcBef>
                <a:spcPct val="0"/>
              </a:spcBef>
            </a:pPr>
            <a:r>
              <a:rPr lang="en-GB" sz="2400" dirty="0">
                <a:solidFill>
                  <a:schemeClr val="bg1"/>
                </a:solidFill>
                <a:latin typeface="Franklin Gothic Heavy" panose="020B0903020102020204" pitchFamily="34" charset="0"/>
                <a:cs typeface="Aharoni" panose="02010803020104030203" pitchFamily="2" charset="-79"/>
              </a:rPr>
              <a:t>Jack Roberts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EBD8-657D-40A8-9C9A-6749BF97D946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130" y="1460997"/>
            <a:ext cx="6805535" cy="50335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94478" y="1103111"/>
            <a:ext cx="4160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Typical orbit closure situation to date: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99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Beam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Aim</a:t>
            </a:r>
            <a:r>
              <a:rPr lang="en-GB" sz="2000" b="1" dirty="0">
                <a:solidFill>
                  <a:srgbClr val="FF0000"/>
                </a:solidFill>
              </a:rPr>
              <a:t>: Reduce phase jitter of a factor 4 beam.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Priority: Medium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Difficulty: High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Beam Time Requirements: Medium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Preparatory Time Requirements:  High</a:t>
            </a:r>
          </a:p>
          <a:p>
            <a:r>
              <a:rPr lang="en-GB" sz="2000" b="1" dirty="0"/>
              <a:t>Issues:</a:t>
            </a:r>
          </a:p>
          <a:p>
            <a:pPr lvl="1"/>
            <a:r>
              <a:rPr lang="en-GB" sz="2000" dirty="0"/>
              <a:t>Correlation of </a:t>
            </a:r>
            <a:r>
              <a:rPr lang="en-GB" sz="2000" dirty="0" err="1"/>
              <a:t>uncombined</a:t>
            </a:r>
            <a:r>
              <a:rPr lang="en-GB" sz="2000" dirty="0"/>
              <a:t> upstream phase with combined downstream phase.</a:t>
            </a:r>
          </a:p>
          <a:p>
            <a:pPr lvl="1"/>
            <a:r>
              <a:rPr lang="en-GB" sz="2000" dirty="0"/>
              <a:t>Needs new firmware.</a:t>
            </a:r>
          </a:p>
          <a:p>
            <a:r>
              <a:rPr lang="en-GB" sz="2000" b="1" dirty="0"/>
              <a:t> Preparatory Work:</a:t>
            </a:r>
          </a:p>
          <a:p>
            <a:pPr lvl="1"/>
            <a:r>
              <a:rPr lang="en-GB" sz="2000" dirty="0"/>
              <a:t>Measurements and analysis of combined beam phase in TBL.</a:t>
            </a:r>
          </a:p>
          <a:p>
            <a:pPr lvl="1"/>
            <a:r>
              <a:rPr lang="en-GB" sz="2000" dirty="0"/>
              <a:t>New firmware to develop.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69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Short Term Phase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Aim</a:t>
            </a:r>
            <a:r>
              <a:rPr lang="en-GB" sz="2000" b="1" dirty="0">
                <a:solidFill>
                  <a:srgbClr val="FF0000"/>
                </a:solidFill>
              </a:rPr>
              <a:t>: Achieve lowest possible jitter (0.20 degrees ideally</a:t>
            </a:r>
            <a:r>
              <a:rPr lang="en-GB" sz="2000" b="1" dirty="0" smtClean="0">
                <a:solidFill>
                  <a:srgbClr val="FF0000"/>
                </a:solidFill>
              </a:rPr>
              <a:t>!). And/or factor 10 reduction in initial jitter.</a:t>
            </a:r>
            <a:endParaRPr lang="en-GB" sz="2000" b="1" dirty="0">
              <a:solidFill>
                <a:srgbClr val="FF0000"/>
              </a:solidFill>
            </a:endParaRPr>
          </a:p>
          <a:p>
            <a:r>
              <a:rPr lang="en-GB" sz="2000" b="1" dirty="0">
                <a:solidFill>
                  <a:srgbClr val="FF0000"/>
                </a:solidFill>
              </a:rPr>
              <a:t>Priority: Medium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Difficulty: Low (to try, not achieve)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Beam Time Requirements: Medium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Preparatory Time Requirements:  Low</a:t>
            </a:r>
          </a:p>
          <a:p>
            <a:r>
              <a:rPr lang="en-GB" sz="2000" b="1" dirty="0"/>
              <a:t>Issues:</a:t>
            </a:r>
          </a:p>
          <a:p>
            <a:pPr lvl="1"/>
            <a:r>
              <a:rPr lang="en-GB" sz="2000" dirty="0"/>
              <a:t>Upstream-downstream phase </a:t>
            </a:r>
            <a:r>
              <a:rPr lang="en-GB" sz="2000" dirty="0" smtClean="0"/>
              <a:t>correlation, downstream jitter.</a:t>
            </a:r>
            <a:endParaRPr lang="en-GB" sz="2000" dirty="0"/>
          </a:p>
          <a:p>
            <a:pPr lvl="1"/>
            <a:r>
              <a:rPr lang="en-GB" sz="2000" dirty="0"/>
              <a:t>Phase monitor performance.</a:t>
            </a:r>
          </a:p>
          <a:p>
            <a:r>
              <a:rPr lang="en-GB" sz="2000" b="1" dirty="0"/>
              <a:t> Preparatory Work:</a:t>
            </a:r>
          </a:p>
          <a:p>
            <a:pPr lvl="1"/>
            <a:r>
              <a:rPr lang="en-GB" sz="2000" dirty="0"/>
              <a:t>Optics improvements?</a:t>
            </a:r>
          </a:p>
          <a:p>
            <a:pPr lvl="1"/>
            <a:r>
              <a:rPr lang="en-GB" sz="2000" dirty="0"/>
              <a:t>Phase monitor measurements.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7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40800"/>
            <a:ext cx="10972800" cy="4244763"/>
          </a:xfrm>
        </p:spPr>
      </p:pic>
      <p:sp>
        <p:nvSpPr>
          <p:cNvPr id="8" name="TextBox 7"/>
          <p:cNvSpPr txBox="1"/>
          <p:nvPr/>
        </p:nvSpPr>
        <p:spPr>
          <a:xfrm>
            <a:off x="794478" y="1103111"/>
            <a:ext cx="8700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of one of the best results this year (not analysed fully yet):</a:t>
            </a:r>
          </a:p>
          <a:p>
            <a:r>
              <a:rPr lang="en-GB" dirty="0" smtClean="0"/>
              <a:t>Same jitter on mean as record from last year, but across 400 pulses instead of 150.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008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2-Input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61120"/>
            <a:ext cx="10972800" cy="4525963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Aim: PFF with two inputs (phase-energy, phase-position or phase-phase)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Priority: Low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Difficulty: High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Beam Time Requirements: Medium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Preparatory Time Requirements:  Medium</a:t>
            </a:r>
          </a:p>
          <a:p>
            <a:r>
              <a:rPr lang="en-GB" sz="2000" b="1" dirty="0"/>
              <a:t>Issues:</a:t>
            </a:r>
          </a:p>
          <a:p>
            <a:pPr lvl="1"/>
            <a:r>
              <a:rPr lang="en-GB" sz="2000" dirty="0"/>
              <a:t>Don't have high correlation with energy/position any more - would have to create it.</a:t>
            </a:r>
          </a:p>
          <a:p>
            <a:pPr lvl="1"/>
            <a:r>
              <a:rPr lang="en-GB" sz="2000" dirty="0"/>
              <a:t>Available BPM signal is from </a:t>
            </a:r>
            <a:r>
              <a:rPr lang="en-GB" sz="2000" dirty="0" err="1"/>
              <a:t>Frascati</a:t>
            </a:r>
            <a:r>
              <a:rPr lang="en-GB" sz="2000" dirty="0"/>
              <a:t> chicane - not normally used, and would need new optics to avoid creating very large phase jitter.</a:t>
            </a:r>
          </a:p>
          <a:p>
            <a:r>
              <a:rPr lang="en-GB" sz="2000" b="1" dirty="0"/>
              <a:t> Preparatory Work:</a:t>
            </a:r>
          </a:p>
          <a:p>
            <a:pPr lvl="1"/>
            <a:r>
              <a:rPr lang="en-GB" sz="2000" dirty="0"/>
              <a:t>Setup - check firmware, how to optimally set each gain etc.</a:t>
            </a:r>
          </a:p>
          <a:p>
            <a:pPr lvl="1"/>
            <a:r>
              <a:rPr lang="en-GB" sz="2000" dirty="0"/>
              <a:t>Optics/phase propagation changes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0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Propagation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045565"/>
            <a:ext cx="10972800" cy="4525963"/>
          </a:xfrm>
        </p:spPr>
        <p:txBody>
          <a:bodyPr>
            <a:no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Aim: Higher/improved stability of upstream-downstream phase correlation. Larger correction range?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Priority: Medium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Difficulty: Medium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Beam Time Requirements: Medium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Preparatory Time Requirements:  Medium</a:t>
            </a:r>
          </a:p>
          <a:p>
            <a:r>
              <a:rPr lang="en-GB" sz="2000" b="1" dirty="0"/>
              <a:t>Issues:</a:t>
            </a:r>
          </a:p>
          <a:p>
            <a:pPr lvl="1"/>
            <a:r>
              <a:rPr lang="en-GB" sz="2000" dirty="0"/>
              <a:t>Higher orders.</a:t>
            </a:r>
          </a:p>
          <a:p>
            <a:pPr lvl="1"/>
            <a:r>
              <a:rPr lang="en-GB" sz="2000" dirty="0"/>
              <a:t>Ability to correct phase using nominal non-PFF optics in TL2</a:t>
            </a:r>
            <a:r>
              <a:rPr lang="en-GB" sz="2000" dirty="0" smtClean="0"/>
              <a:t>.</a:t>
            </a:r>
          </a:p>
          <a:p>
            <a:pPr lvl="1"/>
            <a:r>
              <a:rPr lang="en-GB" sz="2000" dirty="0" smtClean="0"/>
              <a:t>Non-energy dependent effects (sensitivity to power supplies etc.)</a:t>
            </a:r>
            <a:endParaRPr lang="en-GB" sz="2000" dirty="0"/>
          </a:p>
          <a:p>
            <a:r>
              <a:rPr lang="en-GB" sz="2000" b="1" dirty="0"/>
              <a:t> Preparatory Work:</a:t>
            </a:r>
          </a:p>
          <a:p>
            <a:pPr lvl="1"/>
            <a:r>
              <a:rPr lang="en-GB" sz="2000" dirty="0"/>
              <a:t>Verify R52 in nominal TL2 optics (in MADX).</a:t>
            </a:r>
          </a:p>
          <a:p>
            <a:pPr lvl="1"/>
            <a:r>
              <a:rPr lang="en-GB" sz="2000" dirty="0"/>
              <a:t>Try to match optics with smaller T566 (in MADX).</a:t>
            </a:r>
          </a:p>
          <a:p>
            <a:pPr lvl="1"/>
            <a:r>
              <a:rPr lang="en-GB" sz="2000" dirty="0"/>
              <a:t>Use </a:t>
            </a:r>
            <a:r>
              <a:rPr lang="en-GB" sz="2000" dirty="0" err="1"/>
              <a:t>sextupoles</a:t>
            </a:r>
            <a:r>
              <a:rPr lang="en-GB" sz="2000" dirty="0"/>
              <a:t> to try to reduce T566.</a:t>
            </a:r>
          </a:p>
          <a:p>
            <a:pPr lvl="1"/>
            <a:r>
              <a:rPr lang="en-GB" sz="2000" dirty="0" smtClean="0"/>
              <a:t>Consider </a:t>
            </a:r>
            <a:r>
              <a:rPr lang="en-GB" sz="2000" dirty="0"/>
              <a:t>creating an optics with larger R52 but sacrificing orbit closure/R56.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6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787" y="1581535"/>
            <a:ext cx="5431087" cy="428513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07" y="1581535"/>
            <a:ext cx="5431087" cy="42851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4478" y="1103111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Higher order effects: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230733" y="1080697"/>
            <a:ext cx="5239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Effect of changing TL1 dipole field on the phase: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160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Phase </a:t>
            </a:r>
            <a:r>
              <a:rPr lang="en-GB" b="1" dirty="0" smtClean="0"/>
              <a:t>Monitors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Aim</a:t>
            </a:r>
            <a:r>
              <a:rPr lang="en-GB" sz="2000" b="1" dirty="0">
                <a:solidFill>
                  <a:srgbClr val="FF0000"/>
                </a:solidFill>
              </a:rPr>
              <a:t>: Better than 0.2 degrees resolution.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Priority: High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Difficulty: Low... hopefully.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Beam Time Requirements: Low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Preparatory Time Requirements:  Medium</a:t>
            </a:r>
          </a:p>
          <a:p>
            <a:r>
              <a:rPr lang="en-GB" sz="2000" b="1" dirty="0"/>
              <a:t>Issues:</a:t>
            </a:r>
          </a:p>
          <a:p>
            <a:pPr lvl="1"/>
            <a:r>
              <a:rPr lang="en-GB" sz="2000" dirty="0"/>
              <a:t>Drifts on LO.</a:t>
            </a:r>
          </a:p>
          <a:p>
            <a:pPr lvl="1"/>
            <a:r>
              <a:rPr lang="en-GB" sz="2000" dirty="0"/>
              <a:t>Noise on LO from klystrons.</a:t>
            </a:r>
          </a:p>
          <a:p>
            <a:pPr lvl="1"/>
            <a:r>
              <a:rPr lang="en-GB" sz="2000" dirty="0"/>
              <a:t>Recent decrease in output level from second mixer.</a:t>
            </a:r>
          </a:p>
          <a:p>
            <a:pPr lvl="1"/>
            <a:r>
              <a:rPr lang="en-GB" sz="2000" dirty="0"/>
              <a:t>Position dependence, variations in calibration constant etc. etc. </a:t>
            </a:r>
          </a:p>
          <a:p>
            <a:r>
              <a:rPr lang="en-GB" sz="2000" b="1" dirty="0"/>
              <a:t> Preparatory Work:</a:t>
            </a:r>
          </a:p>
          <a:p>
            <a:pPr lvl="1"/>
            <a:r>
              <a:rPr lang="en-GB" sz="2000" dirty="0"/>
              <a:t>My opinion: Monitor their performance and live with it unless it gets worse.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80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" t="16221" r="5522"/>
          <a:stretch/>
        </p:blipFill>
        <p:spPr>
          <a:xfrm>
            <a:off x="3784490" y="2728772"/>
            <a:ext cx="4694834" cy="3813798"/>
          </a:xfrm>
          <a:prstGeom prst="rect">
            <a:avLst/>
          </a:prstGeom>
        </p:spPr>
      </p:pic>
      <p:pic>
        <p:nvPicPr>
          <p:cNvPr id="9" name="Content Placeholder 7"/>
          <p:cNvPicPr>
            <a:picLocks noChangeAspect="1"/>
          </p:cNvPicPr>
          <p:nvPr/>
        </p:nvPicPr>
        <p:blipFill rotWithShape="1">
          <a:blip r:embed="rId3"/>
          <a:srcRect l="6866" t="13450" r="7370" b="70122"/>
          <a:stretch/>
        </p:blipFill>
        <p:spPr>
          <a:xfrm>
            <a:off x="47328" y="964752"/>
            <a:ext cx="12128079" cy="17784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2477" y="3159606"/>
            <a:ext cx="3029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Noise from klystrons on LO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53508" y="4451005"/>
            <a:ext cx="294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Lower output from Mixer 2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0" idx="0"/>
          </p:cNvCxnSpPr>
          <p:nvPr/>
        </p:nvCxnSpPr>
        <p:spPr>
          <a:xfrm flipV="1">
            <a:off x="2077476" y="2578308"/>
            <a:ext cx="440872" cy="5812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</p:cNvCxnSpPr>
          <p:nvPr/>
        </p:nvCxnSpPr>
        <p:spPr>
          <a:xfrm>
            <a:off x="2028431" y="4820337"/>
            <a:ext cx="1844821" cy="6354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8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Beam Time Not Needed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Data </a:t>
            </a:r>
            <a:r>
              <a:rPr lang="en-GB" sz="2000" b="1" dirty="0"/>
              <a:t>Analysis of PFF runs July/August</a:t>
            </a:r>
          </a:p>
          <a:p>
            <a:pPr lvl="1"/>
            <a:r>
              <a:rPr lang="en-GB" sz="2000" dirty="0"/>
              <a:t>Jitter record (0.23 degrees on mean?) as part of a gain scan.</a:t>
            </a:r>
          </a:p>
          <a:p>
            <a:pPr lvl="1"/>
            <a:r>
              <a:rPr lang="en-GB" sz="2000" dirty="0"/>
              <a:t>Nice results with/without wiggling.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Paper</a:t>
            </a:r>
            <a:endParaRPr lang="en-GB" sz="2000" b="1" dirty="0"/>
          </a:p>
          <a:p>
            <a:pPr lvl="1"/>
            <a:r>
              <a:rPr lang="en-GB" sz="2000" dirty="0"/>
              <a:t>Start to prepare structure, placeholder figures etc.</a:t>
            </a:r>
            <a:r>
              <a:rPr lang="en-GB" sz="2000" b="1" dirty="0"/>
              <a:t> </a:t>
            </a:r>
            <a:endParaRPr lang="en-GB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58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This is mostly just text, quickly interspersed with a couple of relevant (previously shown) plots. Let me know if there are particular topics you would like to see more of.</a:t>
            </a:r>
          </a:p>
          <a:p>
            <a:endParaRPr lang="en-GB" sz="2000" dirty="0"/>
          </a:p>
          <a:p>
            <a:r>
              <a:rPr lang="en-GB" sz="2000" dirty="0" smtClean="0"/>
              <a:t>Only ~2.5 months left of CTF3 drive beam operation. Last day in CLEX probably 16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December.</a:t>
            </a:r>
          </a:p>
          <a:p>
            <a:endParaRPr lang="en-GB" sz="2000" dirty="0"/>
          </a:p>
          <a:p>
            <a:r>
              <a:rPr lang="en-GB" sz="2000" dirty="0" smtClean="0"/>
              <a:t>Most of the content is taken from a list I’m developing on the CTF3 wiki</a:t>
            </a:r>
            <a:r>
              <a:rPr lang="en-GB" sz="2000" dirty="0"/>
              <a:t>: </a:t>
            </a:r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wikis.cern.ch/pages/viewpage.action?pageId=91752618</a:t>
            </a:r>
            <a:r>
              <a:rPr lang="en-GB" sz="2000" dirty="0" smtClean="0"/>
              <a:t> (only </a:t>
            </a:r>
            <a:r>
              <a:rPr lang="en-GB" sz="2000" dirty="0" err="1" smtClean="0"/>
              <a:t>accessable</a:t>
            </a:r>
            <a:r>
              <a:rPr lang="en-GB" sz="2000" dirty="0" smtClean="0"/>
              <a:t> on CERN network unfortunately).</a:t>
            </a:r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7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1433312"/>
            <a:ext cx="5406705" cy="43034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07064" y="305966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0.24 degrees!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830057" y="3357081"/>
            <a:ext cx="102743" cy="16053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78619" y="1123887"/>
            <a:ext cx="5500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Lowest jitter achieved so far hidden in a gain scan: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78619" y="5861491"/>
            <a:ext cx="11400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Can claim 0.2 degrees mean beam phase jitter achieved assuming a phase monitor resolution &gt;0.14 degrees.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62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Still many things that can be done! Definitely more than 3 months work that could be done, so we need to prioritise.</a:t>
            </a:r>
          </a:p>
          <a:p>
            <a:endParaRPr lang="en-GB" dirty="0" smtClean="0"/>
          </a:p>
          <a:p>
            <a:r>
              <a:rPr lang="en-GB" dirty="0" smtClean="0"/>
              <a:t>My current priorities:</a:t>
            </a:r>
          </a:p>
          <a:p>
            <a:pPr lvl="1"/>
            <a:r>
              <a:rPr lang="en-GB" dirty="0" smtClean="0"/>
              <a:t>Try to develop automatic gain/offset adjustment.</a:t>
            </a:r>
          </a:p>
          <a:p>
            <a:pPr lvl="1"/>
            <a:r>
              <a:rPr lang="en-GB" dirty="0" smtClean="0"/>
              <a:t>Check current status of phase monitor resolution.</a:t>
            </a:r>
          </a:p>
          <a:p>
            <a:pPr lvl="1"/>
            <a:r>
              <a:rPr lang="en-GB" dirty="0" smtClean="0"/>
              <a:t>Acquire some data next time there is combined (factor 4) beam in TBL.</a:t>
            </a:r>
          </a:p>
          <a:p>
            <a:pPr lvl="1"/>
            <a:r>
              <a:rPr lang="en-GB" dirty="0" smtClean="0"/>
              <a:t>See if acquisition via CERN control system can be improved.</a:t>
            </a:r>
          </a:p>
          <a:p>
            <a:pPr lvl="1"/>
            <a:endParaRPr lang="en-GB" dirty="0"/>
          </a:p>
          <a:p>
            <a:r>
              <a:rPr lang="en-GB" dirty="0" smtClean="0"/>
              <a:t>Next dedicated shifts I would initially prioritise:</a:t>
            </a:r>
          </a:p>
          <a:p>
            <a:pPr lvl="1"/>
            <a:r>
              <a:rPr lang="en-GB" dirty="0" smtClean="0"/>
              <a:t>Timing checks.</a:t>
            </a:r>
          </a:p>
          <a:p>
            <a:pPr lvl="1"/>
            <a:r>
              <a:rPr lang="en-GB" dirty="0" smtClean="0"/>
              <a:t>Demonstrate PFF system can be operated whilst maintaining orbit closure.</a:t>
            </a:r>
          </a:p>
          <a:p>
            <a:pPr lvl="1"/>
            <a:r>
              <a:rPr lang="en-GB" dirty="0" smtClean="0"/>
              <a:t>See if we can reduce higher order energy dependence with </a:t>
            </a:r>
            <a:r>
              <a:rPr lang="en-GB" dirty="0" err="1" smtClean="0"/>
              <a:t>sextupoles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Possibly slow correction as part of trying to get correction on long time scales..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8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PFF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808" y="1046096"/>
            <a:ext cx="10972800" cy="4525963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Aim: Verify the system setup is completely optimal.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Priority: High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Difficulty: Medium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Beam Time Requirements: Low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Preparatory Time Requirements:  Medium</a:t>
            </a:r>
          </a:p>
          <a:p>
            <a:r>
              <a:rPr lang="en-GB" sz="2000" b="1" dirty="0" smtClean="0"/>
              <a:t>Issues:</a:t>
            </a:r>
          </a:p>
          <a:p>
            <a:pPr lvl="1"/>
            <a:r>
              <a:rPr lang="en-GB" sz="2000" dirty="0" smtClean="0"/>
              <a:t>Difference between measured optimal timing with beam pickup and BPM based measurements.</a:t>
            </a:r>
          </a:p>
          <a:p>
            <a:pPr lvl="1"/>
            <a:r>
              <a:rPr lang="en-GB" sz="2000" dirty="0" smtClean="0"/>
              <a:t>Acquisition of FONT ADCs, DACs etc. over CERN control system.</a:t>
            </a:r>
          </a:p>
          <a:p>
            <a:pPr lvl="1"/>
            <a:r>
              <a:rPr lang="en-GB" sz="2000" dirty="0" smtClean="0"/>
              <a:t>Droop correction of DACs/amplifier?</a:t>
            </a:r>
          </a:p>
          <a:p>
            <a:r>
              <a:rPr lang="en-GB" sz="2000" b="1" dirty="0" smtClean="0"/>
              <a:t> Preparatory Work:</a:t>
            </a:r>
          </a:p>
          <a:p>
            <a:pPr lvl="1"/>
            <a:r>
              <a:rPr lang="en-GB" sz="2000" dirty="0" smtClean="0"/>
              <a:t>Need to create a beam with a clearly identifiable feature in the upstream and downstream phase.</a:t>
            </a:r>
          </a:p>
          <a:p>
            <a:pPr lvl="1"/>
            <a:r>
              <a:rPr lang="en-GB" sz="2000" dirty="0" smtClean="0"/>
              <a:t>Elizabeth created a class to acquire FONT signals over control system, plus associated changes to DAQ. But creates timing issues (missing pulses etc.)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90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787" y="1581535"/>
            <a:ext cx="5431087" cy="428513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65" y="1715636"/>
            <a:ext cx="5431087" cy="40169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4478" y="1103111"/>
            <a:ext cx="4495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Timing check via beam pickup on kickers: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356787" y="1125969"/>
            <a:ext cx="271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Timing check using BPM: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92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Stability on Longer Timescales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80584"/>
            <a:ext cx="10972800" cy="5636935"/>
          </a:xfrm>
        </p:spPr>
        <p:txBody>
          <a:bodyPr>
            <a:normAutofit fontScale="55000" lnSpcReduction="20000"/>
          </a:bodyPr>
          <a:lstStyle/>
          <a:p>
            <a:r>
              <a:rPr lang="en-GB" sz="3500" b="1" dirty="0">
                <a:solidFill>
                  <a:srgbClr val="FF0000"/>
                </a:solidFill>
              </a:rPr>
              <a:t>Aim: Achieve close to 0.2 degrees phase stability on the timescale of ~1 hour rather than ~10 minutes.</a:t>
            </a:r>
          </a:p>
          <a:p>
            <a:r>
              <a:rPr lang="en-GB" sz="3500" b="1" dirty="0">
                <a:solidFill>
                  <a:srgbClr val="FF0000"/>
                </a:solidFill>
              </a:rPr>
              <a:t>Priority: High </a:t>
            </a:r>
          </a:p>
          <a:p>
            <a:r>
              <a:rPr lang="en-GB" sz="3500" b="1" dirty="0">
                <a:solidFill>
                  <a:srgbClr val="FF0000"/>
                </a:solidFill>
              </a:rPr>
              <a:t>Difficulty: Medium</a:t>
            </a:r>
          </a:p>
          <a:p>
            <a:r>
              <a:rPr lang="en-GB" sz="3500" b="1" dirty="0">
                <a:solidFill>
                  <a:srgbClr val="FF0000"/>
                </a:solidFill>
              </a:rPr>
              <a:t>Beam Time Requirements: High</a:t>
            </a:r>
          </a:p>
          <a:p>
            <a:r>
              <a:rPr lang="en-GB" sz="3500" b="1" dirty="0">
                <a:solidFill>
                  <a:srgbClr val="FF0000"/>
                </a:solidFill>
              </a:rPr>
              <a:t>Preparatory Time Requirements:  High</a:t>
            </a:r>
          </a:p>
          <a:p>
            <a:r>
              <a:rPr lang="en-GB" sz="3500" b="1" dirty="0"/>
              <a:t>Issues:</a:t>
            </a:r>
          </a:p>
          <a:p>
            <a:pPr lvl="1"/>
            <a:r>
              <a:rPr lang="en-GB" sz="3500" dirty="0"/>
              <a:t>Stability of phase propagation - drifts in correlation, jitter and associated drifts in optimal gain.</a:t>
            </a:r>
          </a:p>
          <a:p>
            <a:pPr lvl="1"/>
            <a:r>
              <a:rPr lang="en-GB" sz="3500" dirty="0"/>
              <a:t>Drifts on phase monitor LOs - quickly start to saturate correction range.</a:t>
            </a:r>
          </a:p>
          <a:p>
            <a:pPr lvl="1"/>
            <a:r>
              <a:rPr lang="en-GB" sz="3500" dirty="0"/>
              <a:t>Drifts in optimal gain due to phase propagation changes - difficult to follow by hand.</a:t>
            </a:r>
          </a:p>
          <a:p>
            <a:r>
              <a:rPr lang="en-GB" sz="3500" b="1" dirty="0"/>
              <a:t> Preparatory Work:</a:t>
            </a:r>
          </a:p>
          <a:p>
            <a:pPr lvl="1"/>
            <a:r>
              <a:rPr lang="en-GB" sz="3500" dirty="0"/>
              <a:t>Automatic gain and offset adjustment.</a:t>
            </a:r>
          </a:p>
          <a:p>
            <a:pPr lvl="2"/>
            <a:r>
              <a:rPr lang="en-GB" sz="3500" dirty="0"/>
              <a:t>To keep correction in range despite LO drifts and consistently correct with a close to optimal gain. </a:t>
            </a:r>
          </a:p>
          <a:p>
            <a:pPr lvl="2"/>
            <a:r>
              <a:rPr lang="en-GB" sz="3500" dirty="0"/>
              <a:t>Develop new VI to do this in DAQ? Will try to ask Doug for advice before he goes to Japan.</a:t>
            </a:r>
          </a:p>
          <a:p>
            <a:pPr lvl="1"/>
            <a:r>
              <a:rPr lang="en-GB" sz="3500" dirty="0"/>
              <a:t>Slow correction to remove slow phase drifts downstream.</a:t>
            </a:r>
          </a:p>
          <a:p>
            <a:pPr lvl="2"/>
            <a:r>
              <a:rPr lang="en-GB" sz="3500" dirty="0"/>
              <a:t>Will no longer be removed by PFF system if offset is updated automatically.</a:t>
            </a:r>
          </a:p>
          <a:p>
            <a:pPr lvl="2"/>
            <a:r>
              <a:rPr lang="en-GB" sz="3500" dirty="0"/>
              <a:t>Need to revisit and make improvements. 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5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21" y="1576557"/>
            <a:ext cx="5431087" cy="401693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34" y="1576557"/>
            <a:ext cx="5431087" cy="40169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4478" y="1103111"/>
            <a:ext cx="6022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Combined results from many datasets on one afternoon: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64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13" y="1706493"/>
            <a:ext cx="5431087" cy="403521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551" y="1743066"/>
            <a:ext cx="5333559" cy="39986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4478" y="1103111"/>
            <a:ext cx="3066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Drifts in phase propagation: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298367" y="1139684"/>
            <a:ext cx="2618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Non-optimal PFF setup: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7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689" y="1720614"/>
            <a:ext cx="7954622" cy="428513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07/10/2016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44380" y="1244184"/>
            <a:ext cx="5820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Hoping to achieve something like this (not real data!):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76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Non-Phase Stability in Presence of PFF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Aim: Verify the PFF system can be run without degrading the orbit stability etc. downstream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Priority: High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Difficulty: Low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Beam Time Requirements: Medium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Preparatory Time Requirements:  Low</a:t>
            </a:r>
          </a:p>
          <a:p>
            <a:r>
              <a:rPr lang="en-GB" sz="2000" b="1" dirty="0"/>
              <a:t>Issues:</a:t>
            </a:r>
          </a:p>
          <a:p>
            <a:pPr lvl="1"/>
            <a:r>
              <a:rPr lang="en-GB" sz="2000" dirty="0"/>
              <a:t>Orbit closure requires nominal PFF optics and maybe different gains for each kicker/amplifier output.</a:t>
            </a:r>
          </a:p>
          <a:p>
            <a:pPr lvl="1"/>
            <a:r>
              <a:rPr lang="en-GB" sz="2000" dirty="0"/>
              <a:t>Measure emittance with/without PFF system.</a:t>
            </a:r>
          </a:p>
          <a:p>
            <a:r>
              <a:rPr lang="en-GB" sz="2000" b="1" dirty="0"/>
              <a:t> Preparatory Work:</a:t>
            </a:r>
          </a:p>
          <a:p>
            <a:pPr lvl="1"/>
            <a:r>
              <a:rPr lang="en-GB" sz="2000" dirty="0"/>
              <a:t>Maybe optics/amplifier checks, but nothing really needed.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06/10/2016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95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4145</TotalTime>
  <Words>729</Words>
  <Application>Microsoft Office PowerPoint</Application>
  <PresentationFormat>Widescreen</PresentationFormat>
  <Paragraphs>214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Gulim</vt:lpstr>
      <vt:lpstr>Aharoni</vt:lpstr>
      <vt:lpstr>Arial</vt:lpstr>
      <vt:lpstr>Calibri</vt:lpstr>
      <vt:lpstr>Franklin Gothic Heavy</vt:lpstr>
      <vt:lpstr>Kalinga</vt:lpstr>
      <vt:lpstr>Trebuchet MS</vt:lpstr>
      <vt:lpstr>Roberts_LCWS14_PhaseFeedforwardCTF3</vt:lpstr>
      <vt:lpstr>Phase Feedforward: Plans</vt:lpstr>
      <vt:lpstr>Overview</vt:lpstr>
      <vt:lpstr>PFF Setup</vt:lpstr>
      <vt:lpstr>PowerPoint Presentation</vt:lpstr>
      <vt:lpstr>Phase Stability on Longer Timescales</vt:lpstr>
      <vt:lpstr>PowerPoint Presentation</vt:lpstr>
      <vt:lpstr>PowerPoint Presentation</vt:lpstr>
      <vt:lpstr>PowerPoint Presentation</vt:lpstr>
      <vt:lpstr>Non-Phase Stability in Presence of PFF System</vt:lpstr>
      <vt:lpstr>PowerPoint Presentation</vt:lpstr>
      <vt:lpstr>Combined Beam Correction</vt:lpstr>
      <vt:lpstr>Short Term Phase Stability</vt:lpstr>
      <vt:lpstr>PowerPoint Presentation</vt:lpstr>
      <vt:lpstr>2-Input Correction</vt:lpstr>
      <vt:lpstr>Phase Propagation</vt:lpstr>
      <vt:lpstr>PowerPoint Presentation</vt:lpstr>
      <vt:lpstr>Phase Monitors</vt:lpstr>
      <vt:lpstr>PowerPoint Presentation</vt:lpstr>
      <vt:lpstr>Beam Time Not Needed </vt:lpstr>
      <vt:lpstr>PowerPoint Presentation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257</cp:revision>
  <dcterms:created xsi:type="dcterms:W3CDTF">2015-07-02T22:06:55Z</dcterms:created>
  <dcterms:modified xsi:type="dcterms:W3CDTF">2016-10-07T08:45:21Z</dcterms:modified>
</cp:coreProperties>
</file>