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9" r:id="rId6"/>
    <p:sldId id="260" r:id="rId7"/>
    <p:sldId id="265" r:id="rId8"/>
    <p:sldId id="261" r:id="rId9"/>
    <p:sldId id="262" r:id="rId10"/>
    <p:sldId id="263" r:id="rId11"/>
    <p:sldId id="264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12" d="100"/>
          <a:sy n="11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378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68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14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50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1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44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24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6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2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97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BA3D-C94F-404F-8A06-FB83FA722333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7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FONT5 sampling jitter investigations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G.B. Christian</a:t>
            </a:r>
          </a:p>
          <a:p>
            <a:r>
              <a:rPr lang="en-GB" dirty="0" smtClean="0"/>
              <a:t>C. Perry</a:t>
            </a:r>
          </a:p>
          <a:p>
            <a:r>
              <a:rPr lang="en-GB" dirty="0" smtClean="0"/>
              <a:t>8 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963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357 MHz sampling tests (A1) no PLL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677816" cy="275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277640"/>
            <a:ext cx="4231039" cy="3173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2780928"/>
            <a:ext cx="160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spectrum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60" y="4149080"/>
            <a:ext cx="3125753" cy="234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8387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ADC clocks on spectrum analyser (both with/without PLL)</a:t>
            </a:r>
          </a:p>
          <a:p>
            <a:r>
              <a:rPr lang="en-GB" dirty="0" smtClean="0"/>
              <a:t>Filters on 1V rail (and 357 MHz BPFs on clocks?) – recheck sampling noise</a:t>
            </a:r>
          </a:p>
          <a:p>
            <a:r>
              <a:rPr lang="en-GB" dirty="0" smtClean="0"/>
              <a:t>Correlations and residuals channel-channel/bank-to-bank …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21661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3600" dirty="0" smtClean="0"/>
              <a:t>357 MHz </a:t>
            </a:r>
            <a:r>
              <a:rPr lang="en-GB" sz="3600" dirty="0" smtClean="0"/>
              <a:t>sampling </a:t>
            </a:r>
            <a:r>
              <a:rPr lang="en-GB" sz="3600" dirty="0" smtClean="0"/>
              <a:t>(</a:t>
            </a:r>
            <a:r>
              <a:rPr lang="en-GB" sz="3600" dirty="0" smtClean="0"/>
              <a:t>A2) 357MHz BPF Bank1 </a:t>
            </a:r>
            <a:endParaRPr lang="en-GB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773644"/>
              </p:ext>
            </p:extLst>
          </p:nvPr>
        </p:nvGraphicFramePr>
        <p:xfrm>
          <a:off x="179512" y="908720"/>
          <a:ext cx="8784976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733176"/>
              </a:tblGrid>
              <a:tr h="619479">
                <a:tc>
                  <a:txBody>
                    <a:bodyPr/>
                    <a:lstStyle/>
                    <a:p>
                      <a:r>
                        <a:rPr lang="en-GB" dirty="0" smtClean="0"/>
                        <a:t>Chan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-1.5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3.8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1.4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13.5</a:t>
                      </a:r>
                      <a:endParaRPr lang="en-GB" sz="1400" dirty="0" smtClean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13.5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1174.4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1078.6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1092.8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1182.5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1113.6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1081.3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1134.5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5.4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5.6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~5.5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223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Correlations – PLL ON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954043"/>
              </p:ext>
            </p:extLst>
          </p:nvPr>
        </p:nvGraphicFramePr>
        <p:xfrm>
          <a:off x="323525" y="1397000"/>
          <a:ext cx="8352932" cy="4558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276"/>
                <a:gridCol w="1193276"/>
                <a:gridCol w="1193276"/>
                <a:gridCol w="1193276"/>
                <a:gridCol w="1275571"/>
                <a:gridCol w="1110981"/>
                <a:gridCol w="1193276"/>
              </a:tblGrid>
              <a:tr h="6512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</a:t>
                      </a:r>
                      <a:r>
                        <a:rPr lang="en-GB" dirty="0" err="1" smtClean="0"/>
                        <a:t>Corr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 </a:t>
                      </a:r>
                      <a:r>
                        <a:rPr lang="en-GB" dirty="0" err="1" smtClean="0"/>
                        <a:t>Corr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</a:t>
                      </a:r>
                      <a:r>
                        <a:rPr lang="en-GB" dirty="0" err="1" smtClean="0"/>
                        <a:t>Resid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err="1" smtClean="0"/>
                        <a:t>Resid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n-GB" dirty="0" smtClean="0"/>
                        <a:t>Ch1Ch2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n-GB" dirty="0" smtClean="0"/>
                        <a:t>Ch4Ch5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n-GB" dirty="0" smtClean="0"/>
                        <a:t>Ch7Ch8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n-GB" dirty="0" smtClean="0"/>
                        <a:t>Ch5Ch8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n-GB" dirty="0" smtClean="0"/>
                        <a:t>Ch2Ch8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51227">
                <a:tc>
                  <a:txBody>
                    <a:bodyPr/>
                    <a:lstStyle/>
                    <a:p>
                      <a:r>
                        <a:rPr lang="en-GB" dirty="0" smtClean="0"/>
                        <a:t>Ch2Ch5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94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714 MHz tests at ATF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33" y="1429000"/>
            <a:ext cx="5333334" cy="40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558924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~40 counts </a:t>
            </a:r>
            <a:r>
              <a:rPr lang="en-GB" dirty="0" err="1" smtClean="0"/>
              <a:t>rms</a:t>
            </a:r>
            <a:r>
              <a:rPr lang="en-GB" dirty="0" smtClean="0"/>
              <a:t> jitter on 488 counts max at 714 MHz =&gt; 20 </a:t>
            </a:r>
            <a:r>
              <a:rPr lang="en-GB" dirty="0" err="1" smtClean="0"/>
              <a:t>ps</a:t>
            </a:r>
            <a:r>
              <a:rPr lang="en-GB" dirty="0" smtClean="0"/>
              <a:t> </a:t>
            </a:r>
            <a:r>
              <a:rPr lang="en-GB" dirty="0" err="1" smtClean="0"/>
              <a:t>rms</a:t>
            </a:r>
            <a:r>
              <a:rPr lang="en-GB" dirty="0" smtClean="0"/>
              <a:t> timing jitter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922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Stripline</a:t>
            </a:r>
            <a:r>
              <a:rPr lang="en-GB" dirty="0" smtClean="0"/>
              <a:t> BPM difference residuals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3416"/>
            <a:ext cx="3450710" cy="2588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33416"/>
            <a:ext cx="3450710" cy="25880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21448"/>
            <a:ext cx="3450710" cy="2588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5776" y="160256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159163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P3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63888" y="3501008"/>
            <a:ext cx="1728192" cy="976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52120" y="443711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case of P1, 2.8 ns corresponds to 200 um, 20 </a:t>
            </a:r>
            <a:r>
              <a:rPr lang="en-GB" dirty="0" err="1" smtClean="0"/>
              <a:t>ps</a:t>
            </a:r>
            <a:r>
              <a:rPr lang="en-GB" dirty="0" smtClean="0"/>
              <a:t> =&gt; ~ 300 nm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532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ADC Baseline Noise checks (A1)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381381"/>
              </p:ext>
            </p:extLst>
          </p:nvPr>
        </p:nvGraphicFramePr>
        <p:xfrm>
          <a:off x="179512" y="836712"/>
          <a:ext cx="8856980" cy="592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</a:tblGrid>
              <a:tr h="5220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522057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SRS</a:t>
                      </a:r>
                    </a:p>
                    <a:p>
                      <a:r>
                        <a:rPr lang="en-GB" sz="1600" dirty="0" smtClean="0"/>
                        <a:t>+7dBm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-0.27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0.17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+/- 0.03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1.25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1.24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rowSpan="3">
                  <a:txBody>
                    <a:bodyPr/>
                    <a:lstStyle/>
                    <a:p>
                      <a:r>
                        <a:rPr lang="en-GB" dirty="0" err="1" smtClean="0"/>
                        <a:t>TTi</a:t>
                      </a:r>
                      <a:endParaRPr lang="en-GB" dirty="0" smtClean="0"/>
                    </a:p>
                    <a:p>
                      <a:r>
                        <a:rPr lang="en-GB" sz="1600" dirty="0" smtClean="0"/>
                        <a:t>+7dBm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1.22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1.24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1.22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rowSpan="3">
                  <a:txBody>
                    <a:bodyPr/>
                    <a:lstStyle/>
                    <a:p>
                      <a:r>
                        <a:rPr lang="en-GB" dirty="0" err="1" smtClean="0"/>
                        <a:t>TTi</a:t>
                      </a:r>
                      <a:endParaRPr lang="en-GB" dirty="0" smtClean="0"/>
                    </a:p>
                    <a:p>
                      <a:r>
                        <a:rPr lang="en-GB" sz="1600" dirty="0" smtClean="0"/>
                        <a:t>+1dBm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0.39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1.35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1.24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1.22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28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357 MHz sampling tests (A1) – default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472901"/>
              </p:ext>
            </p:extLst>
          </p:nvPr>
        </p:nvGraphicFramePr>
        <p:xfrm>
          <a:off x="179512" y="908720"/>
          <a:ext cx="8856980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805180"/>
              </a:tblGrid>
              <a:tr h="61947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22.1</a:t>
                      </a:r>
                      <a:r>
                        <a:rPr lang="en-GB" sz="1400" baseline="0" dirty="0" smtClean="0"/>
                        <a:t> +/- 0.1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3.4 +/-</a:t>
                      </a:r>
                      <a:r>
                        <a:rPr lang="en-GB" sz="1400" baseline="0" dirty="0" smtClean="0"/>
                        <a:t> 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6.4 +/- 0.1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3.7 +/-</a:t>
                      </a:r>
                      <a:r>
                        <a:rPr lang="en-GB" sz="1400" baseline="0" dirty="0" smtClean="0"/>
                        <a:t> 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1.8+/-</a:t>
                      </a:r>
                      <a:r>
                        <a:rPr lang="en-GB" sz="1400" baseline="0" dirty="0" smtClean="0"/>
                        <a:t> 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40.0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11.0 +/- 0.3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10.5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20.4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19.5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18.9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15.9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17.4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17.1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19.5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17.9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16.9 +/- 0.5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20.8</a:t>
                      </a:r>
                      <a:r>
                        <a:rPr lang="en-GB" sz="1400" dirty="0" smtClean="0"/>
                        <a:t>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20.0</a:t>
                      </a:r>
                      <a:r>
                        <a:rPr lang="en-GB" sz="1400" dirty="0" smtClean="0"/>
                        <a:t> +/-</a:t>
                      </a:r>
                      <a:r>
                        <a:rPr lang="en-GB" sz="1400" baseline="0" dirty="0" smtClean="0"/>
                        <a:t> 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19.1</a:t>
                      </a:r>
                      <a:r>
                        <a:rPr lang="en-GB" sz="1400" dirty="0" smtClean="0"/>
                        <a:t> +/- 0.8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16.3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17.9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22.8</a:t>
                      </a:r>
                      <a:r>
                        <a:rPr lang="en-GB" sz="1400" dirty="0" smtClean="0"/>
                        <a:t>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21.3</a:t>
                      </a:r>
                      <a:r>
                        <a:rPr lang="en-GB" sz="1400" dirty="0" smtClean="0"/>
                        <a:t>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21.8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17.3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1191.5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1086.4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400" baseline="0" dirty="0" smtClean="0"/>
                        <a:t>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1076.1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1152.2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1208.2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1139.9</a:t>
                      </a:r>
                      <a:r>
                        <a:rPr lang="en-GB" sz="1400" dirty="0" smtClean="0"/>
                        <a:t> +/- 0.02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1174.7</a:t>
                      </a:r>
                      <a:r>
                        <a:rPr lang="en-GB" sz="1400" baseline="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1179.2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1049.1</a:t>
                      </a:r>
                      <a:r>
                        <a:rPr lang="en-GB" sz="1400" dirty="0" smtClean="0"/>
                        <a:t> +/- 0.02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</a:t>
                      </a:r>
                      <a:r>
                        <a:rPr lang="en-GB" sz="1400" baseline="0" dirty="0" smtClean="0"/>
                        <a:t>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6.6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8.9 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533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357 MHz sampling tests (A1) using PLL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085744"/>
              </p:ext>
            </p:extLst>
          </p:nvPr>
        </p:nvGraphicFramePr>
        <p:xfrm>
          <a:off x="179512" y="908720"/>
          <a:ext cx="8856980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805180"/>
              </a:tblGrid>
              <a:tr h="619479">
                <a:tc>
                  <a:txBody>
                    <a:bodyPr/>
                    <a:lstStyle/>
                    <a:p>
                      <a:r>
                        <a:rPr lang="en-GB" dirty="0" smtClean="0"/>
                        <a:t>Chan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 +/- 1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4.6 +/- 0.8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17.3 +/- 0.8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10.1 +/- 0.8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-10.6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+/- 0.7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47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 +/- 6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47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43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41 +/- 6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49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43 +/-</a:t>
                      </a:r>
                      <a:r>
                        <a:rPr lang="en-GB" sz="1400" baseline="0" dirty="0" smtClean="0"/>
                        <a:t>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48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46 +/- 4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46 +/- 4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 +/- 3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1210 .4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1097.3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1082.1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1162.9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1218.8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1126.7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1176.2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1184.4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1058.6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+/- 0.3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+/- 0.3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+/- 0.2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</a:t>
                      </a:r>
                      <a:r>
                        <a:rPr lang="en-GB" sz="1400" baseline="0" dirty="0" smtClean="0"/>
                        <a:t> +/- 0.2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</a:t>
                      </a:r>
                      <a:r>
                        <a:rPr lang="en-GB" sz="1400" baseline="0" dirty="0" smtClean="0"/>
                        <a:t>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8.2</a:t>
                      </a:r>
                      <a:r>
                        <a:rPr lang="en-GB" sz="1400" baseline="0" dirty="0" smtClean="0"/>
                        <a:t>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8.2 +/- 0.6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18.1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17.6</a:t>
                      </a:r>
                    </a:p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17.4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27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357 MHz sampling tests (A2) no PLL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60931"/>
              </p:ext>
            </p:extLst>
          </p:nvPr>
        </p:nvGraphicFramePr>
        <p:xfrm>
          <a:off x="179512" y="908720"/>
          <a:ext cx="8784976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733176"/>
              </a:tblGrid>
              <a:tr h="619479">
                <a:tc>
                  <a:txBody>
                    <a:bodyPr/>
                    <a:lstStyle/>
                    <a:p>
                      <a:r>
                        <a:rPr lang="en-GB" dirty="0" smtClean="0"/>
                        <a:t>Chan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1.7 +/-</a:t>
                      </a:r>
                      <a:r>
                        <a:rPr lang="en-GB" sz="1400" baseline="0" dirty="0" smtClean="0"/>
                        <a:t> 0.3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-2.8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1.9 +/- 0.3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-1.8 +/-</a:t>
                      </a:r>
                      <a:r>
                        <a:rPr lang="en-GB" sz="1400" baseline="0" dirty="0" smtClean="0"/>
                        <a:t>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-9.6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-2.6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-10.3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-4.5 +/- 0.5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15.7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17.3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16.3</a:t>
                      </a:r>
                      <a:r>
                        <a:rPr lang="en-GB" sz="1400" baseline="0" dirty="0" smtClean="0"/>
                        <a:t>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15.9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16.6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16.0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17.3 +/- 0.4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16.8</a:t>
                      </a:r>
                      <a:r>
                        <a:rPr lang="en-GB" sz="1400" baseline="0" dirty="0" smtClean="0"/>
                        <a:t>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19.3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+/-</a:t>
                      </a:r>
                      <a:r>
                        <a:rPr lang="en-GB" sz="1400" baseline="0" dirty="0" smtClean="0"/>
                        <a:t> 0.6</a:t>
                      </a:r>
                      <a:endParaRPr lang="en-GB" sz="1400" dirty="0" smtClean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</a:t>
                      </a:r>
                      <a:r>
                        <a:rPr lang="en-GB" sz="1400" baseline="0" dirty="0" smtClean="0"/>
                        <a:t>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 +/- 2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1022.1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1184.1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1064.9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1097.5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1173.9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1111.5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1127.0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1230.9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1135.6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</a:t>
                      </a:r>
                      <a:r>
                        <a:rPr lang="en-GB" sz="1400" baseline="0" dirty="0" smtClean="0"/>
                        <a:t>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7.0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6.4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050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357 MHz sampling tests (A1) using PLL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164804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893840" cy="292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03186"/>
            <a:ext cx="3384376" cy="25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548675" cy="2661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04248" y="4653136"/>
            <a:ext cx="160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spectrum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052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357 MHz sampling tests (A1) using PLL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38" y="1290547"/>
            <a:ext cx="3701819" cy="277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5520" y="4149080"/>
            <a:ext cx="3234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Peaks at:</a:t>
            </a:r>
          </a:p>
          <a:p>
            <a:r>
              <a:rPr lang="en-GB" dirty="0" smtClean="0"/>
              <a:t>157 MHz =&gt; 200 MHz reflected</a:t>
            </a:r>
          </a:p>
          <a:p>
            <a:r>
              <a:rPr lang="en-GB" dirty="0" smtClean="0"/>
              <a:t>117 MHz =&gt; ??</a:t>
            </a:r>
          </a:p>
          <a:p>
            <a:r>
              <a:rPr lang="en-GB" dirty="0" smtClean="0"/>
              <a:t>134 MHz =&gt; ??</a:t>
            </a:r>
          </a:p>
          <a:p>
            <a:pPr marL="342900" indent="-342900">
              <a:buAutoNum type="arabicPlain" startAt="80"/>
            </a:pPr>
            <a:r>
              <a:rPr lang="en-GB" dirty="0" smtClean="0"/>
              <a:t>MHz =&gt; 40 MHz harmonic?</a:t>
            </a:r>
          </a:p>
          <a:p>
            <a:r>
              <a:rPr lang="en-GB" dirty="0" smtClean="0"/>
              <a:t>45 MHz??</a:t>
            </a:r>
          </a:p>
        </p:txBody>
      </p:sp>
    </p:spTree>
    <p:extLst>
      <p:ext uri="{BB962C8B-B14F-4D97-AF65-F5344CB8AC3E}">
        <p14:creationId xmlns:p14="http://schemas.microsoft.com/office/powerpoint/2010/main" val="2736297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10113</TotalTime>
  <Words>1017</Words>
  <Application>Microsoft Office PowerPoint</Application>
  <PresentationFormat>On-screen Show (4:3)</PresentationFormat>
  <Paragraphs>510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FONT5 sampling jitter investigations</vt:lpstr>
      <vt:lpstr>714 MHz tests at ATF</vt:lpstr>
      <vt:lpstr>Stripline BPM difference residuals</vt:lpstr>
      <vt:lpstr>ADC Baseline Noise checks (A1)</vt:lpstr>
      <vt:lpstr>357 MHz sampling tests (A1) – default</vt:lpstr>
      <vt:lpstr>357 MHz sampling tests (A1) using PLL</vt:lpstr>
      <vt:lpstr>357 MHz sampling tests (A2) no PLL</vt:lpstr>
      <vt:lpstr>357 MHz sampling tests (A1) using PLL</vt:lpstr>
      <vt:lpstr>357 MHz sampling tests (A1) using PLL</vt:lpstr>
      <vt:lpstr>357 MHz sampling tests (A1) no PLL</vt:lpstr>
      <vt:lpstr>To do</vt:lpstr>
      <vt:lpstr>357 MHz sampling (A2) 357MHz BPF Bank1 </vt:lpstr>
      <vt:lpstr>Correlations – PLL 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46</cp:revision>
  <dcterms:created xsi:type="dcterms:W3CDTF">2016-07-04T15:41:25Z</dcterms:created>
  <dcterms:modified xsi:type="dcterms:W3CDTF">2016-10-07T08:59:06Z</dcterms:modified>
</cp:coreProperties>
</file>