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64" r:id="rId4"/>
    <p:sldId id="259" r:id="rId5"/>
    <p:sldId id="263" r:id="rId6"/>
    <p:sldId id="260" r:id="rId7"/>
    <p:sldId id="261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88" r:id="rId16"/>
    <p:sldId id="274" r:id="rId17"/>
    <p:sldId id="275" r:id="rId18"/>
    <p:sldId id="276" r:id="rId19"/>
    <p:sldId id="291" r:id="rId20"/>
    <p:sldId id="277" r:id="rId21"/>
    <p:sldId id="278" r:id="rId22"/>
    <p:sldId id="279" r:id="rId23"/>
    <p:sldId id="292" r:id="rId24"/>
    <p:sldId id="293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0" r:id="rId33"/>
    <p:sldId id="294" r:id="rId34"/>
    <p:sldId id="295" r:id="rId35"/>
    <p:sldId id="287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376" y="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79728-0E0B-1B4A-9459-6167749145E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4A80E-8911-7F4F-AF7E-9F0F50B55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4A80E-8911-7F4F-AF7E-9F0F50B550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86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3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5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4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3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6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5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5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0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1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A772-AD0F-D24E-824D-B7E3170AFE6B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B663-2CD9-B740-9166-DA507EB54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3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Dispersion and its application to the </a:t>
            </a:r>
            <a:r>
              <a:rPr lang="en-US" dirty="0" err="1" smtClean="0"/>
              <a:t>Quadscan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horizontal and a vertical scan for a straight beam (no delay loop) at girder 20</a:t>
            </a:r>
          </a:p>
          <a:p>
            <a:r>
              <a:rPr lang="en-US" dirty="0" smtClean="0"/>
              <a:t>A horizontal and a vertical scan for a beam which has passed through the delay loop at girder 20</a:t>
            </a:r>
          </a:p>
          <a:p>
            <a:r>
              <a:rPr lang="en-US" dirty="0" smtClean="0"/>
              <a:t>A horizontal scan for a beam which has passed through the delay loop at girder 20 (Large chromatic aberration in 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1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Girder20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6656" y="98778"/>
            <a:ext cx="10914068" cy="675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4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XGirder20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" r="1615"/>
          <a:stretch>
            <a:fillRect/>
          </a:stretch>
        </p:blipFill>
        <p:spPr>
          <a:xfrm>
            <a:off x="-605053" y="0"/>
            <a:ext cx="10059497" cy="7150544"/>
          </a:xfrm>
        </p:spPr>
      </p:pic>
    </p:spTree>
    <p:extLst>
      <p:ext uri="{BB962C8B-B14F-4D97-AF65-F5344CB8AC3E}">
        <p14:creationId xmlns:p14="http://schemas.microsoft.com/office/powerpoint/2010/main" val="149406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XGirder20Pro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786" y="297918"/>
            <a:ext cx="10268873" cy="68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2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Girder20Chrom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010" y="0"/>
            <a:ext cx="1052912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0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Girder20ChromXA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222" y="0"/>
            <a:ext cx="105692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6444" y="0"/>
            <a:ext cx="177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AB Change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64004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YGirder20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" b="1007"/>
          <a:stretch>
            <a:fillRect/>
          </a:stretch>
        </p:blipFill>
        <p:spPr>
          <a:xfrm>
            <a:off x="-826911" y="211667"/>
            <a:ext cx="10714932" cy="6702777"/>
          </a:xfrm>
        </p:spPr>
      </p:pic>
    </p:spTree>
    <p:extLst>
      <p:ext uri="{BB962C8B-B14F-4D97-AF65-F5344CB8AC3E}">
        <p14:creationId xmlns:p14="http://schemas.microsoft.com/office/powerpoint/2010/main" val="186830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YGirder20X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r="1899"/>
          <a:stretch>
            <a:fillRect/>
          </a:stretch>
        </p:blipFill>
        <p:spPr>
          <a:xfrm>
            <a:off x="-733778" y="160866"/>
            <a:ext cx="10540999" cy="6697134"/>
          </a:xfrm>
        </p:spPr>
      </p:pic>
    </p:spTree>
    <p:extLst>
      <p:ext uri="{BB962C8B-B14F-4D97-AF65-F5344CB8AC3E}">
        <p14:creationId xmlns:p14="http://schemas.microsoft.com/office/powerpoint/2010/main" val="1705255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Girder20Prof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3" r="8447" b="4880"/>
          <a:stretch/>
        </p:blipFill>
        <p:spPr>
          <a:xfrm>
            <a:off x="125420" y="-1"/>
            <a:ext cx="9018579" cy="6428763"/>
          </a:xfrm>
        </p:spPr>
      </p:pic>
    </p:spTree>
    <p:extLst>
      <p:ext uri="{BB962C8B-B14F-4D97-AF65-F5344CB8AC3E}">
        <p14:creationId xmlns:p14="http://schemas.microsoft.com/office/powerpoint/2010/main" val="183894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Girder20Chrom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779" y="345720"/>
            <a:ext cx="10728141" cy="655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08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083" y="1952768"/>
            <a:ext cx="2577941" cy="875713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7" y="1779163"/>
            <a:ext cx="4745356" cy="1164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5589" y="334230"/>
            <a:ext cx="524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Current </a:t>
            </a:r>
            <a:r>
              <a:rPr lang="en-US" sz="3600" dirty="0" err="1" smtClean="0"/>
              <a:t>QuadScan</a:t>
            </a:r>
            <a:r>
              <a:rPr lang="en-US" sz="3600" dirty="0" smtClean="0"/>
              <a:t> Method</a:t>
            </a:r>
            <a:endParaRPr lang="en-US" sz="36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69" y="3908907"/>
            <a:ext cx="6914776" cy="20617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298" y="1085698"/>
            <a:ext cx="6145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/>
              <a:t>QuadScan</a:t>
            </a:r>
            <a:r>
              <a:rPr lang="en-US" sz="2000" i="1" dirty="0" smtClean="0"/>
              <a:t> =&gt; Measuring beta functions</a:t>
            </a:r>
            <a:endParaRPr lang="en-US" sz="2000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041468" y="1485808"/>
            <a:ext cx="407619" cy="4669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290" y="1135149"/>
            <a:ext cx="1479585" cy="39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8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Girder20Del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448" y="341488"/>
            <a:ext cx="10596780" cy="654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7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XGirder20Del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 b="1447"/>
          <a:stretch>
            <a:fillRect/>
          </a:stretch>
        </p:blipFill>
        <p:spPr>
          <a:xfrm>
            <a:off x="-925687" y="273754"/>
            <a:ext cx="10843225" cy="6584246"/>
          </a:xfrm>
        </p:spPr>
      </p:pic>
    </p:spTree>
    <p:extLst>
      <p:ext uri="{BB962C8B-B14F-4D97-AF65-F5344CB8AC3E}">
        <p14:creationId xmlns:p14="http://schemas.microsoft.com/office/powerpoint/2010/main" val="372985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Girder20DelProf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r="7759" b="3888"/>
          <a:stretch/>
        </p:blipFill>
        <p:spPr>
          <a:xfrm>
            <a:off x="109744" y="147004"/>
            <a:ext cx="9034256" cy="654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9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Girder20DelChr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889" y="145344"/>
            <a:ext cx="10308019" cy="658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58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Girder20DelChromNoDis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111" y="183444"/>
            <a:ext cx="10151777" cy="66745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34666" y="238667"/>
            <a:ext cx="2483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No disp. subtraction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22305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YGirder20Del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>
            <a:fillRect/>
          </a:stretch>
        </p:blipFill>
        <p:spPr>
          <a:xfrm>
            <a:off x="-1030872" y="146756"/>
            <a:ext cx="10894540" cy="6711244"/>
          </a:xfrm>
        </p:spPr>
      </p:pic>
    </p:spTree>
    <p:extLst>
      <p:ext uri="{BB962C8B-B14F-4D97-AF65-F5344CB8AC3E}">
        <p14:creationId xmlns:p14="http://schemas.microsoft.com/office/powerpoint/2010/main" val="30640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Girder20DelProf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3" r="7919" b="5093"/>
          <a:stretch/>
        </p:blipFill>
        <p:spPr>
          <a:xfrm>
            <a:off x="0" y="0"/>
            <a:ext cx="9208619" cy="6522842"/>
          </a:xfrm>
        </p:spPr>
      </p:pic>
    </p:spTree>
    <p:extLst>
      <p:ext uri="{BB962C8B-B14F-4D97-AF65-F5344CB8AC3E}">
        <p14:creationId xmlns:p14="http://schemas.microsoft.com/office/powerpoint/2010/main" val="219740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Girder20DelChr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777" y="208843"/>
            <a:ext cx="10837164" cy="655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5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3" y="2378010"/>
            <a:ext cx="8842205" cy="1086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105" y="4280613"/>
            <a:ext cx="7936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However due to the collimation effect of the delay loop, beams coming from here can have an energy spread of ~0.5%. This gives much more reasonable values for the dispersion contribution to the beam size.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19048" y="439037"/>
            <a:ext cx="736850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Normally take the energy spread to be 0.7 &lt;-&gt; 1 % for a beam not passing through the delay loop (measured with spectrometer)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321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irder20DL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67" y="197557"/>
            <a:ext cx="10625667" cy="640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1" y="4241577"/>
            <a:ext cx="8571717" cy="11492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2661" y="200538"/>
            <a:ext cx="8479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Adding Dispersion contribution to beam size</a:t>
            </a:r>
            <a:endParaRPr lang="en-US" sz="3600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580" y="1699248"/>
            <a:ext cx="2145761" cy="46559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49" y="2989862"/>
            <a:ext cx="2774658" cy="39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1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irder20DL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556" y="119943"/>
            <a:ext cx="10425668" cy="673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195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rder20DelProf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r="8273" b="4970"/>
          <a:stretch/>
        </p:blipFill>
        <p:spPr>
          <a:xfrm>
            <a:off x="0" y="162687"/>
            <a:ext cx="9144000" cy="669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9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06 at 22.3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222" y="84669"/>
            <a:ext cx="9736666" cy="663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4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Dispersion Measurement into </a:t>
            </a:r>
            <a:r>
              <a:rPr lang="en-US" dirty="0" err="1" smtClean="0"/>
              <a:t>QuadScan</a:t>
            </a:r>
            <a:r>
              <a:rPr lang="en-US" dirty="0" smtClean="0"/>
              <a:t>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QuadScan</a:t>
            </a:r>
            <a:r>
              <a:rPr lang="en-US" dirty="0" smtClean="0"/>
              <a:t> as normal at two different beam energies.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Run new program on the saved beam profiles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Results are output with dispersion subtraction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807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QScan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415" cy="6858000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" t="259" r="-209" b="-131"/>
          <a:stretch/>
        </p:blipFill>
        <p:spPr>
          <a:xfrm>
            <a:off x="4572415" y="197555"/>
            <a:ext cx="4571585" cy="6660445"/>
          </a:xfrm>
        </p:spPr>
      </p:pic>
    </p:spTree>
    <p:extLst>
      <p:ext uri="{BB962C8B-B14F-4D97-AF65-F5344CB8AC3E}">
        <p14:creationId xmlns:p14="http://schemas.microsoft.com/office/powerpoint/2010/main" val="2773267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to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Accurate </a:t>
            </a:r>
            <a:r>
              <a:rPr lang="en-US" dirty="0" err="1" smtClean="0"/>
              <a:t>Twiss</a:t>
            </a:r>
            <a:r>
              <a:rPr lang="en-US" dirty="0" smtClean="0"/>
              <a:t> Parameter calculations facilitate the </a:t>
            </a:r>
            <a:r>
              <a:rPr lang="en-US" dirty="0" err="1" smtClean="0"/>
              <a:t>optimisation</a:t>
            </a:r>
            <a:r>
              <a:rPr lang="en-US" dirty="0" smtClean="0"/>
              <a:t> of the Delay Loop injection.</a:t>
            </a:r>
            <a:endParaRPr lang="en-US" dirty="0" smtClean="0"/>
          </a:p>
          <a:p>
            <a:r>
              <a:rPr lang="en-US" dirty="0" smtClean="0"/>
              <a:t>Finding the </a:t>
            </a:r>
            <a:r>
              <a:rPr lang="en-US" dirty="0" smtClean="0"/>
              <a:t>energy dependence of the </a:t>
            </a:r>
            <a:r>
              <a:rPr lang="en-US" dirty="0" smtClean="0"/>
              <a:t>chromatic </a:t>
            </a:r>
            <a:r>
              <a:rPr lang="en-US" dirty="0" smtClean="0"/>
              <a:t>aberration </a:t>
            </a:r>
            <a:r>
              <a:rPr lang="en-US" dirty="0" smtClean="0"/>
              <a:t>constants.</a:t>
            </a:r>
          </a:p>
          <a:p>
            <a:r>
              <a:rPr lang="en-US" dirty="0" smtClean="0"/>
              <a:t>Placing limits on the energy spread using measurements of the dispersion contribution to beam size.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 err="1" smtClean="0"/>
              <a:t>Coregauss</a:t>
            </a:r>
            <a:r>
              <a:rPr lang="en-US" dirty="0" smtClean="0"/>
              <a:t>’ – Fits two </a:t>
            </a:r>
            <a:r>
              <a:rPr lang="en-US" dirty="0" err="1" smtClean="0"/>
              <a:t>gaussians</a:t>
            </a:r>
            <a:r>
              <a:rPr lang="en-US" dirty="0" smtClean="0"/>
              <a:t>, returns the taller/thinner one</a:t>
            </a:r>
          </a:p>
          <a:p>
            <a:r>
              <a:rPr lang="en-US" dirty="0" smtClean="0"/>
              <a:t>‘</a:t>
            </a:r>
            <a:r>
              <a:rPr lang="en-US" dirty="0" err="1" smtClean="0"/>
              <a:t>Japanesegauss</a:t>
            </a:r>
            <a:r>
              <a:rPr lang="en-US" dirty="0" smtClean="0"/>
              <a:t>’ – Fits one </a:t>
            </a:r>
            <a:r>
              <a:rPr lang="en-US" dirty="0" err="1" smtClean="0"/>
              <a:t>gaussian</a:t>
            </a:r>
            <a:r>
              <a:rPr lang="en-US" dirty="0" smtClean="0"/>
              <a:t>, removes all points below a certain cutoff (15%), fits and returns another </a:t>
            </a:r>
            <a:r>
              <a:rPr lang="en-US" dirty="0" err="1" smtClean="0"/>
              <a:t>gaussian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2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1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‘gauss’ vs. ‘</a:t>
            </a:r>
            <a:r>
              <a:rPr lang="en-US" dirty="0" err="1" smtClean="0"/>
              <a:t>Japanesegauss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4" name="Content Placeholder 3" descr="JapGausscomparis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8" b="10658"/>
          <a:stretch>
            <a:fillRect/>
          </a:stretch>
        </p:blipFill>
        <p:spPr>
          <a:xfrm>
            <a:off x="-488602" y="1178001"/>
            <a:ext cx="10012732" cy="5506617"/>
          </a:xfrm>
        </p:spPr>
      </p:pic>
    </p:spTree>
    <p:extLst>
      <p:ext uri="{BB962C8B-B14F-4D97-AF65-F5344CB8AC3E}">
        <p14:creationId xmlns:p14="http://schemas.microsoft.com/office/powerpoint/2010/main" val="1499622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Calculation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50" y="2957943"/>
            <a:ext cx="3352800" cy="10922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2" y="4849393"/>
            <a:ext cx="3756713" cy="896373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97" y="1803858"/>
            <a:ext cx="7886700" cy="469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754" y="4849393"/>
            <a:ext cx="3482046" cy="11333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04754" y="2957943"/>
            <a:ext cx="393924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Change of 0.8% in gun current =&gt; -0.5% change in beam energy (nominally 135MeV)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4813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 Aberration</a:t>
            </a:r>
            <a:endParaRPr lang="en-US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28" y="4338100"/>
            <a:ext cx="7667701" cy="15737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2809" y="1417638"/>
            <a:ext cx="5612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Nominal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32809" y="3809762"/>
            <a:ext cx="5612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Energy Change (-0.5%)</a:t>
            </a:r>
            <a:endParaRPr lang="en-US" sz="24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28" y="1815419"/>
            <a:ext cx="6651325" cy="163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0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&amp; B Energy 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Assumed so far that A and B depend only on </a:t>
            </a:r>
            <a:r>
              <a:rPr lang="en-US" dirty="0" err="1" smtClean="0"/>
              <a:t>quadrupole</a:t>
            </a:r>
            <a:r>
              <a:rPr lang="en-US" dirty="0" smtClean="0"/>
              <a:t> current, not beam energy.</a:t>
            </a:r>
            <a:endParaRPr lang="en-US" dirty="0"/>
          </a:p>
        </p:txBody>
      </p:sp>
      <p:pic>
        <p:nvPicPr>
          <p:cNvPr id="4" name="Picture 3" descr="ctf3-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2942466"/>
            <a:ext cx="8356600" cy="3479800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6" name="Straight Connector 5"/>
          <p:cNvCxnSpPr/>
          <p:nvPr/>
        </p:nvCxnSpPr>
        <p:spPr>
          <a:xfrm>
            <a:off x="985831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36720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37736" y="3492713"/>
            <a:ext cx="16709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89895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90657" y="3492713"/>
            <a:ext cx="16709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191419" y="3492713"/>
            <a:ext cx="16709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42308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59779" y="3492713"/>
            <a:ext cx="16709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93959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494721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661811" y="3492713"/>
            <a:ext cx="284053" cy="200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94721" y="3308886"/>
            <a:ext cx="3341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4" idx="0"/>
          </p:cNvCxnSpPr>
          <p:nvPr/>
        </p:nvCxnSpPr>
        <p:spPr>
          <a:xfrm>
            <a:off x="4572000" y="2942466"/>
            <a:ext cx="373864" cy="1825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096245" y="2757405"/>
            <a:ext cx="0" cy="3676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263335" y="2942466"/>
            <a:ext cx="300762" cy="1825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263335" y="3308886"/>
            <a:ext cx="3007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263335" y="3492713"/>
            <a:ext cx="300762" cy="200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747896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065367" y="3492713"/>
            <a:ext cx="0" cy="484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988371" y="3693251"/>
            <a:ext cx="16709" cy="284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272424" y="3693251"/>
            <a:ext cx="0" cy="284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282584" y="3492713"/>
            <a:ext cx="16709" cy="4846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549928" y="3492713"/>
            <a:ext cx="0" cy="4846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6817272" y="2942466"/>
            <a:ext cx="785323" cy="5502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432169" y="2573134"/>
            <a:ext cx="152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Girder 20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986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plo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0" t="3442" r="7909" b="5607"/>
          <a:stretch/>
        </p:blipFill>
        <p:spPr>
          <a:xfrm>
            <a:off x="-129495" y="0"/>
            <a:ext cx="9273495" cy="673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764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12593</TotalTime>
  <Words>336</Words>
  <Application>Microsoft Macintosh PowerPoint</Application>
  <PresentationFormat>On-screen Show (4:3)</PresentationFormat>
  <Paragraphs>35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Dispersion and its application to the Quadscan</vt:lpstr>
      <vt:lpstr>PowerPoint Presentation</vt:lpstr>
      <vt:lpstr>PowerPoint Presentation</vt:lpstr>
      <vt:lpstr>Fitting Methods</vt:lpstr>
      <vt:lpstr>‘gauss’ vs. ‘Japanesegauss’</vt:lpstr>
      <vt:lpstr>Dispersion Calculation</vt:lpstr>
      <vt:lpstr>Chromatic Aberration</vt:lpstr>
      <vt:lpstr>A &amp; B Energy Dependence</vt:lpstr>
      <vt:lpstr>PowerPoint Presentation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Implementing Dispersion Measurement into QuadScan Function</vt:lpstr>
      <vt:lpstr>PowerPoint Presentation</vt:lpstr>
      <vt:lpstr>Looking to the Future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Dispersion and its application to the Quadscan</dc:title>
  <dc:creator>Lawrence Peirson</dc:creator>
  <cp:lastModifiedBy>Lawrence Peirson</cp:lastModifiedBy>
  <cp:revision>45</cp:revision>
  <dcterms:created xsi:type="dcterms:W3CDTF">2016-08-10T10:26:44Z</dcterms:created>
  <dcterms:modified xsi:type="dcterms:W3CDTF">2016-10-07T09:03:53Z</dcterms:modified>
</cp:coreProperties>
</file>