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252525"/>
    <a:srgbClr val="FF4E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22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12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46EA6-B5D8-4491-A5A9-7627DBF2EFC1}" type="datetimeFigureOut">
              <a:rPr lang="en-GB" smtClean="0"/>
              <a:t>14/10/2016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67A35-840E-4CF9-BF9B-EAE3A4A05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654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607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9AC6B552-D7A8-4A0C-A16B-99C9CB558255}" type="datetime1">
              <a:rPr lang="en-GB" smtClean="0"/>
              <a:t>14/10/2016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EB7B8E69-8B42-4F23-B178-0E684E1219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827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6C14-BB23-4407-BA36-A513516A4CD1}" type="datetime1">
              <a:rPr lang="en-GB" smtClean="0"/>
              <a:t>14/10/2016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491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D1D63-255F-4000-A25B-75F58CCB364F}" type="datetime1">
              <a:rPr lang="en-GB" smtClean="0"/>
              <a:t>14/10/2016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322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fld id="{4F066789-D043-47B7-85FE-C89BDAF6C301}" type="datetime1">
              <a:rPr lang="en-GB" smtClean="0"/>
              <a:t>14/10/2016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03712" y="6542570"/>
            <a:ext cx="5088565" cy="270805"/>
          </a:xfrm>
        </p:spPr>
        <p:txBody>
          <a:bodyPr/>
          <a:lstStyle>
            <a:lvl1pPr>
              <a:defRPr b="1"/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EB7B8E69-8B42-4F23-B178-0E684E1219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063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E7042-BBE2-4EC8-A074-7D47D77FD694}" type="datetime1">
              <a:rPr lang="en-GB" smtClean="0"/>
              <a:t>14/10/2016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634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4A22-227B-43A0-9EA4-CD51A7F51188}" type="datetime1">
              <a:rPr lang="en-GB" smtClean="0"/>
              <a:t>14/10/2016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601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EC0B-FF3F-4C49-B0A5-EB6455312FDB}" type="datetime1">
              <a:rPr lang="en-GB" smtClean="0"/>
              <a:t>14/10/2016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928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4EA45-F289-4FAA-A77D-54D521178B3D}" type="datetime1">
              <a:rPr lang="en-GB" smtClean="0"/>
              <a:t>14/10/2016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189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C9BD-D74A-4626-BEA1-6A4C097B17F8}" type="datetime1">
              <a:rPr lang="en-GB" smtClean="0"/>
              <a:t>14/10/2016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240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A9C0-E394-4BBE-BCB2-286542529006}" type="datetime1">
              <a:rPr lang="en-GB" smtClean="0"/>
              <a:t>14/10/2016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725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48EA-47D9-4D56-9ED1-D8D35E9B8579}" type="datetime1">
              <a:rPr lang="en-GB" smtClean="0"/>
              <a:t>14/10/2016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53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19336" y="6525344"/>
            <a:ext cx="11953327" cy="270805"/>
          </a:xfrm>
          <a:prstGeom prst="roundRect">
            <a:avLst>
              <a:gd name="adj" fmla="val 28447"/>
            </a:avLst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9336" y="116631"/>
            <a:ext cx="11953327" cy="789003"/>
          </a:xfrm>
          <a:prstGeom prst="roundRect">
            <a:avLst/>
          </a:prstGeom>
          <a:solidFill>
            <a:srgbClr val="FF0000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328" y="41538"/>
            <a:ext cx="1209734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3392" y="6542571"/>
            <a:ext cx="1440160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fld id="{07F84A30-D877-4FDE-BB99-345EE39C6C14}" type="datetime1">
              <a:rPr lang="en-GB" smtClean="0"/>
              <a:t>14/10/2016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79776" y="6525344"/>
            <a:ext cx="3956811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72331" y="6542571"/>
            <a:ext cx="2496277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fld id="{EB7B8E69-8B42-4F23-B178-0E684E1219F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54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600" b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Franklin Gothic Heavy" panose="020B0903020102020204" pitchFamily="34" charset="0"/>
          <a:ea typeface="Gulim" panose="020B0600000101010101" pitchFamily="34" charset="-127"/>
          <a:cs typeface="Aharoni" panose="02010803020104030203" pitchFamily="2" charset="-79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207264" y="5995716"/>
            <a:ext cx="12399264" cy="1059256"/>
          </a:xfrm>
          <a:prstGeom prst="rect">
            <a:avLst/>
          </a:prstGeom>
          <a:solidFill>
            <a:srgbClr val="2525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467" y="993420"/>
            <a:ext cx="12208836" cy="55491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1439143"/>
            <a:ext cx="5181600" cy="1142131"/>
          </a:xfrm>
          <a:solidFill>
            <a:srgbClr val="FF0000">
              <a:alpha val="92157"/>
            </a:srgbClr>
          </a:solidFill>
        </p:spPr>
        <p:txBody>
          <a:bodyPr anchor="t">
            <a:normAutofit fontScale="90000"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Phase Feedforward: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Couple of Updates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81587" y="5019674"/>
            <a:ext cx="2028826" cy="654651"/>
          </a:xfrm>
          <a:solidFill>
            <a:srgbClr val="FF0000">
              <a:alpha val="92157"/>
            </a:srgbClr>
          </a:solidFill>
        </p:spPr>
        <p:txBody>
          <a:bodyPr vert="horz" lIns="91440" tIns="45720" rIns="91440" bIns="45720" rtlCol="0" anchor="ctr">
            <a:normAutofit fontScale="97500"/>
          </a:bodyPr>
          <a:lstStyle/>
          <a:p>
            <a:pPr>
              <a:spcBef>
                <a:spcPct val="0"/>
              </a:spcBef>
            </a:pPr>
            <a:r>
              <a:rPr lang="en-GB" sz="2400" dirty="0">
                <a:solidFill>
                  <a:schemeClr val="bg1"/>
                </a:solidFill>
                <a:latin typeface="Franklin Gothic Heavy" panose="020B0903020102020204" pitchFamily="34" charset="0"/>
                <a:cs typeface="Aharoni" panose="02010803020104030203" pitchFamily="2" charset="-79"/>
              </a:rPr>
              <a:t>Jack Roberts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EBD8-657D-40A8-9C9A-6749BF97D946}" type="datetime1">
              <a:rPr lang="en-GB" smtClean="0"/>
              <a:t>14/10/2016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43472" y="6525344"/>
            <a:ext cx="3956811" cy="270805"/>
          </a:xfrm>
        </p:spPr>
        <p:txBody>
          <a:bodyPr/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-80467" y="-65837"/>
            <a:ext cx="12399264" cy="1059256"/>
          </a:xfrm>
          <a:prstGeom prst="rect">
            <a:avLst/>
          </a:prstGeom>
          <a:solidFill>
            <a:srgbClr val="2525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2056295" y="-118664"/>
            <a:ext cx="525003" cy="7173636"/>
          </a:xfrm>
          <a:prstGeom prst="rect">
            <a:avLst/>
          </a:prstGeom>
          <a:solidFill>
            <a:srgbClr val="2525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-533397" y="-1878256"/>
            <a:ext cx="525003" cy="8933228"/>
          </a:xfrm>
          <a:prstGeom prst="rect">
            <a:avLst/>
          </a:prstGeom>
          <a:solidFill>
            <a:srgbClr val="2525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29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Automatic Offset Adjustment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126" y="1358798"/>
            <a:ext cx="8095736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14/10/2016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31597" y="4608576"/>
            <a:ext cx="16898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Pause if beam not present (based on diode level)</a:t>
            </a:r>
            <a:endParaRPr lang="en-GB" dirty="0"/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flipV="1">
            <a:off x="1276503" y="4074566"/>
            <a:ext cx="1188719" cy="53401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263729" y="5537606"/>
            <a:ext cx="16898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Calculate mean ADC2 in defined range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903368" y="5340096"/>
            <a:ext cx="65835" cy="28504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677163" y="5537606"/>
            <a:ext cx="24836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Update offset based on mean offset of last </a:t>
            </a:r>
            <a:r>
              <a:rPr lang="en-GB" dirty="0" err="1" smtClean="0"/>
              <a:t>NAvg</a:t>
            </a:r>
            <a:r>
              <a:rPr lang="en-GB" dirty="0" smtClean="0"/>
              <a:t> pulses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8559359" y="5376428"/>
            <a:ext cx="65835" cy="28504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68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Automatic Offset Adjustment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39" y="1821426"/>
            <a:ext cx="6257330" cy="285939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14/10/2016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619" y="1821425"/>
            <a:ext cx="5992588" cy="28702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92376" y="5376671"/>
            <a:ext cx="10680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block diagram, not worth talking about but pleased I managed to get something working in LabVIEW…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607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Acquisition Over Control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1373429"/>
            <a:ext cx="10972800" cy="4525963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Think it makes sense to combine it with when Elizabeth comes.</a:t>
            </a:r>
          </a:p>
          <a:p>
            <a:endParaRPr lang="en-GB" dirty="0"/>
          </a:p>
          <a:p>
            <a:r>
              <a:rPr lang="en-GB" dirty="0" smtClean="0"/>
              <a:t>General idea: Adding modules to send data over control system was causing issues with missing/duplicate pulses.</a:t>
            </a:r>
          </a:p>
          <a:p>
            <a:endParaRPr lang="en-GB" dirty="0"/>
          </a:p>
          <a:p>
            <a:r>
              <a:rPr lang="en-GB" dirty="0" smtClean="0"/>
              <a:t>My theory: Acquiring 6 ADCs channels already marginal with serial port baud rate, anything added means DAQ can’t meet timing requirements (next trigger arrives before previous processed).</a:t>
            </a:r>
          </a:p>
          <a:p>
            <a:endParaRPr lang="en-GB" dirty="0"/>
          </a:p>
          <a:p>
            <a:r>
              <a:rPr lang="en-GB" dirty="0" smtClean="0"/>
              <a:t>Have used 115 kbps serial port on PC up to now at CTF.</a:t>
            </a:r>
          </a:p>
          <a:p>
            <a:endParaRPr lang="en-GB" dirty="0"/>
          </a:p>
          <a:p>
            <a:r>
              <a:rPr lang="en-GB" dirty="0" smtClean="0"/>
              <a:t>Revisited using serial server. Couldn’t get it to work before (years ago…) but managed this time with some help from Doug!</a:t>
            </a:r>
          </a:p>
          <a:p>
            <a:endParaRPr lang="en-GB" dirty="0"/>
          </a:p>
          <a:p>
            <a:r>
              <a:rPr lang="en-GB" dirty="0" smtClean="0"/>
              <a:t>Looks more promising to get acquisition over control system working.</a:t>
            </a:r>
          </a:p>
          <a:p>
            <a:endParaRPr lang="en-GB" dirty="0"/>
          </a:p>
          <a:p>
            <a:r>
              <a:rPr lang="en-GB" dirty="0" smtClean="0"/>
              <a:t>Will pack up the serial server to give to Doug this afternoon.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14/10/2016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46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Phase Feedforward is For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88" y="1693033"/>
            <a:ext cx="5663041" cy="30399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14/10/2016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096000" y="910259"/>
            <a:ext cx="594481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CLIC Concept: Power Extracted from high intensity (~100 A) drive beam. Used to accelerate high energy main </a:t>
            </a:r>
            <a:r>
              <a:rPr lang="en-GB" dirty="0" smtClean="0"/>
              <a:t>beam (up to 1.5 </a:t>
            </a:r>
            <a:r>
              <a:rPr lang="en-GB" dirty="0" err="1" smtClean="0"/>
              <a:t>TeV</a:t>
            </a:r>
            <a:r>
              <a:rPr lang="en-GB" dirty="0" smtClean="0"/>
              <a:t>).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Main beam size must be at ~nanometre level to meet luminosity targets.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Energy errors in main beam cause focusing errors -&gt; increase in beam size at the interaction point (IP) -&gt; Energy must be very stable.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Energy of main beam is defined by properties of drive beam -&gt; Drive beam must be very stable.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Phase or arrival time of drive beam must by synchronised with main beam at 50 fs (or 0.2 degrees at 12 GHz) level.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Expected “raw” drive beam phase stability: 2 degrees @ 12 GHz -&gt; Phase Feedforward System.</a:t>
            </a:r>
          </a:p>
        </p:txBody>
      </p:sp>
    </p:spTree>
    <p:extLst>
      <p:ext uri="{BB962C8B-B14F-4D97-AF65-F5344CB8AC3E}">
        <p14:creationId xmlns:p14="http://schemas.microsoft.com/office/powerpoint/2010/main" val="271944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Feedforward Overview: Prototype at CTF3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14/10/2016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36" y="993420"/>
            <a:ext cx="12208836" cy="53561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2806" y="1236269"/>
            <a:ext cx="266891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1. Beam (~135 MeV e</a:t>
            </a:r>
            <a:r>
              <a:rPr lang="en-GB" baseline="30000" dirty="0" smtClean="0"/>
              <a:t>-</a:t>
            </a:r>
            <a:r>
              <a:rPr lang="en-GB" dirty="0" smtClean="0"/>
              <a:t>) enters CT line.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152764" y="1236269"/>
            <a:ext cx="2668916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2</a:t>
            </a:r>
            <a:r>
              <a:rPr lang="en-GB" dirty="0" smtClean="0"/>
              <a:t>. Beam time of arrival of bunches measured by “upstream” phase monitors.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217220" y="2932843"/>
            <a:ext cx="2668916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3. Digitiser (FONT5a board) processed phase signals. Outputs phase dependent drive voltage for amplifier.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9136948" y="2690336"/>
            <a:ext cx="2668916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4. Meanwhile beam is progressing through TL1 (Transfer Line 1), CR (Combiner Ring) and TL2 (Transfer Line 2).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802490" y="4941250"/>
            <a:ext cx="2668916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5</a:t>
            </a:r>
            <a:r>
              <a:rPr lang="en-GB" dirty="0" smtClean="0"/>
              <a:t>. Amplifier voltage arrives at first kicker in time with the beam. System latency &lt;380 ns beam time of flight.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198883" y="5237051"/>
            <a:ext cx="3897117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6. Kicker deflects beam on to longer/shorter trajectories in the chicane. Longer for early bunches. Shorter for late bunches.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36470" y="3192767"/>
            <a:ext cx="3654163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7</a:t>
            </a:r>
            <a:r>
              <a:rPr lang="en-GB" dirty="0" smtClean="0"/>
              <a:t>. Stabilise the arrival time/phase in the “downstream” phase monitor (TBL line).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843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Monitor Resolution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808" y="1461120"/>
            <a:ext cx="10972800" cy="452596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Must be better than 0.2 degrees to achieve that level of corrected phase stability with the PFF system.</a:t>
            </a:r>
          </a:p>
          <a:p>
            <a:endParaRPr lang="en-GB" dirty="0"/>
          </a:p>
          <a:p>
            <a:r>
              <a:rPr lang="en-GB" dirty="0" smtClean="0"/>
              <a:t>Many issues along the way!</a:t>
            </a:r>
          </a:p>
          <a:p>
            <a:endParaRPr lang="en-GB" dirty="0"/>
          </a:p>
          <a:p>
            <a:r>
              <a:rPr lang="en-GB" dirty="0" smtClean="0"/>
              <a:t>Best achieved resolution: 0.13</a:t>
            </a:r>
            <a:r>
              <a:rPr lang="en-GB" baseline="30000" dirty="0" smtClean="0"/>
              <a:t>o</a:t>
            </a:r>
          </a:p>
          <a:p>
            <a:endParaRPr lang="en-GB" dirty="0" smtClean="0"/>
          </a:p>
          <a:p>
            <a:r>
              <a:rPr lang="en-GB" dirty="0" smtClean="0"/>
              <a:t>Measured end of last year: 0.40</a:t>
            </a:r>
            <a:r>
              <a:rPr lang="en-GB" baseline="30000" dirty="0"/>
              <a:t>o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Measured in July: 0.20</a:t>
            </a:r>
            <a:r>
              <a:rPr lang="en-GB" baseline="30000" dirty="0" smtClean="0"/>
              <a:t>o</a:t>
            </a:r>
          </a:p>
          <a:p>
            <a:endParaRPr lang="en-GB" dirty="0"/>
          </a:p>
          <a:p>
            <a:r>
              <a:rPr lang="en-GB" dirty="0" smtClean="0"/>
              <a:t>Measured this week…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14/10/2016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90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Monitor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808" y="1166018"/>
            <a:ext cx="10972800" cy="4525963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With 1.5 GHz beam</a:t>
            </a:r>
            <a:r>
              <a:rPr lang="en-GB" sz="2000" dirty="0" smtClean="0"/>
              <a:t>: Less stable, phase switches (for combination process in delay loop).</a:t>
            </a:r>
          </a:p>
          <a:p>
            <a:endParaRPr lang="en-GB" sz="2000" dirty="0"/>
          </a:p>
          <a:p>
            <a:r>
              <a:rPr lang="en-GB" sz="2000" dirty="0" smtClean="0"/>
              <a:t>Calibrations give same results as July (Mixer 2 still giving lower output).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14/10/2016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2419567"/>
            <a:ext cx="5333559" cy="39986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131" y="2415233"/>
            <a:ext cx="5073477" cy="400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31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Monitor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594" y="1014985"/>
            <a:ext cx="10972800" cy="4525963"/>
          </a:xfrm>
        </p:spPr>
        <p:txBody>
          <a:bodyPr>
            <a:normAutofit/>
          </a:bodyPr>
          <a:lstStyle/>
          <a:p>
            <a:r>
              <a:rPr lang="en-GB" sz="2000" dirty="0" smtClean="0"/>
              <a:t>Measured resolution is about 0.25 degrees (if phase switches ignored).</a:t>
            </a:r>
          </a:p>
          <a:p>
            <a:r>
              <a:rPr lang="en-GB" sz="2000" dirty="0" smtClean="0"/>
              <a:t>To be verified with 3 GHz beam.</a:t>
            </a:r>
          </a:p>
          <a:p>
            <a:r>
              <a:rPr lang="en-GB" sz="2000" dirty="0" smtClean="0"/>
              <a:t>May attempt tests using a common LO (i.e. same multiplier, amplifier, shifter) at some point.</a:t>
            </a: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14/10/2016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94" y="2589734"/>
            <a:ext cx="5236031" cy="37121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795" y="2589734"/>
            <a:ext cx="4704882" cy="371215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50963" y="5487761"/>
            <a:ext cx="7441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FONT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319438" y="5412296"/>
            <a:ext cx="4716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35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Digitiser Noise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030" y="1724778"/>
            <a:ext cx="5333559" cy="399864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14/10/2016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27" y="1724779"/>
            <a:ext cx="5067984" cy="399864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55865" y="2078878"/>
            <a:ext cx="7441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FONT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514627" y="2078878"/>
            <a:ext cx="4716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SiS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278319" y="3284525"/>
            <a:ext cx="0" cy="146304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19798" y="3489032"/>
            <a:ext cx="2194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Could be reduced by removing attenuation before pre-amplifier.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95295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Automatic Offset Adjustment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14/10/2016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8</a:t>
            </a:fld>
            <a:endParaRPr lang="en-GB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9305484"/>
              </p:ext>
            </p:extLst>
          </p:nvPr>
        </p:nvGraphicFramePr>
        <p:xfrm>
          <a:off x="1104026" y="2495690"/>
          <a:ext cx="4622099" cy="3650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Acrobat Document" r:id="rId3" imgW="4076576" imgH="3219315" progId="Acrobat.Document.11">
                  <p:embed/>
                </p:oleObj>
              </mc:Choice>
              <mc:Fallback>
                <p:oleObj name="Acrobat Document" r:id="rId3" imgW="4076576" imgH="3219315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04026" y="2495690"/>
                        <a:ext cx="4622099" cy="3650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4861306"/>
              </p:ext>
            </p:extLst>
          </p:nvPr>
        </p:nvGraphicFramePr>
        <p:xfrm>
          <a:off x="6398270" y="2495690"/>
          <a:ext cx="4622099" cy="3650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Acrobat Document" r:id="rId5" imgW="4076576" imgH="3219315" progId="Acrobat.Document.11">
                  <p:embed/>
                </p:oleObj>
              </mc:Choice>
              <mc:Fallback>
                <p:oleObj name="Acrobat Document" r:id="rId5" imgW="4076576" imgH="3219315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98270" y="2495690"/>
                        <a:ext cx="4622099" cy="3650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61594" y="1014985"/>
            <a:ext cx="10972800" cy="4525963"/>
          </a:xfrm>
        </p:spPr>
        <p:txBody>
          <a:bodyPr>
            <a:normAutofit/>
          </a:bodyPr>
          <a:lstStyle/>
          <a:p>
            <a:r>
              <a:rPr lang="en-GB" sz="2000" dirty="0" smtClean="0"/>
              <a:t>Significant phase Drifts on LO/beam compared to correction range on ~hour time scales.</a:t>
            </a:r>
          </a:p>
          <a:p>
            <a:endParaRPr lang="en-GB" sz="2000" dirty="0"/>
          </a:p>
          <a:p>
            <a:r>
              <a:rPr lang="en-GB" sz="2000" dirty="0" smtClean="0"/>
              <a:t>End up using large portion of correction range just to remove static mean offset, e.g.:</a:t>
            </a:r>
          </a:p>
          <a:p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792346" y="2845613"/>
            <a:ext cx="2701381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Blue – zero offset at mid-point.</a:t>
            </a:r>
          </a:p>
          <a:p>
            <a:r>
              <a:rPr lang="en-GB" sz="1400" dirty="0" smtClean="0"/>
              <a:t>Red – 200 counts offset.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063552" y="2326413"/>
            <a:ext cx="306154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ADC INPUT (phase mon signal)</a:t>
            </a:r>
            <a:endParaRPr lang="en-GB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976682" y="2326413"/>
            <a:ext cx="367068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DAC OUTPUT (amplifier drive signal)</a:t>
            </a:r>
            <a:endParaRPr lang="en-GB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9723219" y="5028804"/>
            <a:ext cx="1872629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And saturates earlier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9539120" y="4062542"/>
            <a:ext cx="2478564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Half of correction range just</a:t>
            </a:r>
          </a:p>
          <a:p>
            <a:r>
              <a:rPr lang="en-GB" sz="1400" dirty="0"/>
              <a:t>t</a:t>
            </a:r>
            <a:r>
              <a:rPr lang="en-GB" sz="1400" dirty="0" smtClean="0"/>
              <a:t>o remove mean offset.</a:t>
            </a:r>
            <a:endParaRPr lang="en-GB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8895283" y="4266383"/>
            <a:ext cx="629107" cy="5438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8880553" y="3107223"/>
            <a:ext cx="658568" cy="121267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9553851" y="5200872"/>
            <a:ext cx="177048" cy="301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9392717" y="5217980"/>
            <a:ext cx="338182" cy="25845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103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Automatic Offset Adjustment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1241757"/>
            <a:ext cx="10972800" cy="4525963"/>
          </a:xfrm>
        </p:spPr>
        <p:txBody>
          <a:bodyPr/>
          <a:lstStyle/>
          <a:p>
            <a:r>
              <a:rPr lang="en-GB" dirty="0" smtClean="0"/>
              <a:t>For longer datasets want to try to automatically adjust baseline offset of the ADC to keep the mean at zero (ADC2 </a:t>
            </a:r>
            <a:r>
              <a:rPr lang="en-GB" dirty="0" err="1" smtClean="0"/>
              <a:t>chanel</a:t>
            </a:r>
            <a:r>
              <a:rPr lang="en-GB" dirty="0" smtClean="0"/>
              <a:t> offset).</a:t>
            </a:r>
          </a:p>
          <a:p>
            <a:endParaRPr lang="en-GB" dirty="0"/>
          </a:p>
          <a:p>
            <a:r>
              <a:rPr lang="en-GB" dirty="0" smtClean="0"/>
              <a:t>Managed to get something working this week:</a:t>
            </a:r>
          </a:p>
          <a:p>
            <a:pPr lvl="1"/>
            <a:r>
              <a:rPr lang="en-GB" dirty="0" smtClean="0"/>
              <a:t>Added global variables to DAQ (channel offset, ADC1, ADC2)</a:t>
            </a:r>
          </a:p>
          <a:p>
            <a:pPr lvl="1"/>
            <a:r>
              <a:rPr lang="en-GB" dirty="0" smtClean="0"/>
              <a:t>Created a new VI which uses global variables to calculate mean and change offset.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14/10/2016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03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oberts_LCWS14_PhaseFeedforwardCTF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Roberts_FONT_20150619_MechanicalShifters</Template>
  <TotalTime>4230</TotalTime>
  <Words>797</Words>
  <Application>Microsoft Office PowerPoint</Application>
  <PresentationFormat>Widescreen</PresentationFormat>
  <Paragraphs>122</Paragraphs>
  <Slides>12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Gulim</vt:lpstr>
      <vt:lpstr>Aharoni</vt:lpstr>
      <vt:lpstr>Arial</vt:lpstr>
      <vt:lpstr>Calibri</vt:lpstr>
      <vt:lpstr>Franklin Gothic Heavy</vt:lpstr>
      <vt:lpstr>Kalinga</vt:lpstr>
      <vt:lpstr>Trebuchet MS</vt:lpstr>
      <vt:lpstr>Roberts_LCWS14_PhaseFeedforwardCTF3</vt:lpstr>
      <vt:lpstr>Adobe Acrobat Document</vt:lpstr>
      <vt:lpstr>Phase Feedforward: Couple of Updates</vt:lpstr>
      <vt:lpstr>What Phase Feedforward is For</vt:lpstr>
      <vt:lpstr>Phase Feedforward Overview: Prototype at CTF3</vt:lpstr>
      <vt:lpstr>Phase Monitor Resolution</vt:lpstr>
      <vt:lpstr>Phase Monitor Measurements</vt:lpstr>
      <vt:lpstr>Phase Monitor Measurements</vt:lpstr>
      <vt:lpstr>Digitiser Noise</vt:lpstr>
      <vt:lpstr>Automatic Offset Adjustment</vt:lpstr>
      <vt:lpstr>Automatic Offset Adjustment </vt:lpstr>
      <vt:lpstr>Automatic Offset Adjustment</vt:lpstr>
      <vt:lpstr>Automatic Offset Adjustment</vt:lpstr>
      <vt:lpstr>Acquisition Over Control System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Resolution Measurements with Two Mechanical Phase Shifters</dc:title>
  <dc:creator>Jack Roberts</dc:creator>
  <cp:lastModifiedBy>Jack Roberts</cp:lastModifiedBy>
  <cp:revision>267</cp:revision>
  <dcterms:created xsi:type="dcterms:W3CDTF">2015-07-02T22:06:55Z</dcterms:created>
  <dcterms:modified xsi:type="dcterms:W3CDTF">2016-10-14T08:57:32Z</dcterms:modified>
</cp:coreProperties>
</file>