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EEE7283C-3CF3-47DC-8721-378D4A62B228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199461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33400" latinLnBrk="0">
      <a:defRPr sz="2000">
        <a:latin typeface="Lucida Grande"/>
        <a:ea typeface="Lucida Grande"/>
        <a:cs typeface="Lucida Grande"/>
        <a:sym typeface="Lucida Grande"/>
      </a:defRPr>
    </a:lvl1pPr>
    <a:lvl2pPr indent="228600" defTabSz="533400" latinLnBrk="0">
      <a:defRPr sz="2000">
        <a:latin typeface="Lucida Grande"/>
        <a:ea typeface="Lucida Grande"/>
        <a:cs typeface="Lucida Grande"/>
        <a:sym typeface="Lucida Grande"/>
      </a:defRPr>
    </a:lvl2pPr>
    <a:lvl3pPr indent="457200" defTabSz="533400" latinLnBrk="0">
      <a:defRPr sz="2000">
        <a:latin typeface="Lucida Grande"/>
        <a:ea typeface="Lucida Grande"/>
        <a:cs typeface="Lucida Grande"/>
        <a:sym typeface="Lucida Grande"/>
      </a:defRPr>
    </a:lvl3pPr>
    <a:lvl4pPr indent="685800" defTabSz="533400" latinLnBrk="0">
      <a:defRPr sz="2000">
        <a:latin typeface="Lucida Grande"/>
        <a:ea typeface="Lucida Grande"/>
        <a:cs typeface="Lucida Grande"/>
        <a:sym typeface="Lucida Grande"/>
      </a:defRPr>
    </a:lvl4pPr>
    <a:lvl5pPr indent="914400" defTabSz="533400" latinLnBrk="0">
      <a:defRPr sz="2000">
        <a:latin typeface="Lucida Grande"/>
        <a:ea typeface="Lucida Grande"/>
        <a:cs typeface="Lucida Grande"/>
        <a:sym typeface="Lucida Grande"/>
      </a:defRPr>
    </a:lvl5pPr>
    <a:lvl6pPr indent="1143000" defTabSz="533400" latinLnBrk="0">
      <a:defRPr sz="2000">
        <a:latin typeface="Lucida Grande"/>
        <a:ea typeface="Lucida Grande"/>
        <a:cs typeface="Lucida Grande"/>
        <a:sym typeface="Lucida Grande"/>
      </a:defRPr>
    </a:lvl6pPr>
    <a:lvl7pPr indent="1371600" defTabSz="533400" latinLnBrk="0">
      <a:defRPr sz="2000">
        <a:latin typeface="Lucida Grande"/>
        <a:ea typeface="Lucida Grande"/>
        <a:cs typeface="Lucida Grande"/>
        <a:sym typeface="Lucida Grande"/>
      </a:defRPr>
    </a:lvl7pPr>
    <a:lvl8pPr indent="1600200" defTabSz="533400" latinLnBrk="0">
      <a:defRPr sz="2000">
        <a:latin typeface="Lucida Grande"/>
        <a:ea typeface="Lucida Grande"/>
        <a:cs typeface="Lucida Grande"/>
        <a:sym typeface="Lucida Grande"/>
      </a:defRPr>
    </a:lvl8pPr>
    <a:lvl9pPr indent="1828800" defTabSz="533400" latinLnBrk="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LC_PowerPoint_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.png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5" name="keklogo-purpl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2781299" y="160337"/>
            <a:ext cx="6286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タイトルテキスト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25499" y="1041399"/>
            <a:ext cx="7480302" cy="5096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 marL="902652" indent="-404812">
              <a:spcBef>
                <a:spcPts val="800"/>
              </a:spcBef>
              <a:defRPr sz="3400"/>
            </a:lvl2pPr>
            <a:lvl3pPr marL="1257300" indent="-250825">
              <a:spcBef>
                <a:spcPts val="500"/>
              </a:spcBef>
              <a:buClr>
                <a:srgbClr val="000000"/>
              </a:buClr>
              <a:buFont typeface="Lucida Grande"/>
              <a:buChar char="‒"/>
              <a:defRPr sz="2000"/>
            </a:lvl3pPr>
            <a:lvl4pPr marL="1758950" indent="-250825">
              <a:spcBef>
                <a:spcPts val="400"/>
              </a:spcBef>
              <a:buClr>
                <a:srgbClr val="000000"/>
              </a:buClr>
              <a:buFont typeface="Arial"/>
              <a:buChar char="–"/>
              <a:defRPr sz="2000"/>
            </a:lvl4pPr>
            <a:lvl5pPr marL="2262187" indent="-250825">
              <a:spcBef>
                <a:spcPts val="400"/>
              </a:spcBef>
              <a:buClr>
                <a:srgbClr val="000000"/>
              </a:buClr>
              <a:buFont typeface="Arial"/>
              <a:buChar char="»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8509454" y="6352412"/>
            <a:ext cx="238660" cy="22291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ctr" defTabSz="533400">
              <a:defRPr sz="1600">
                <a:solidFill>
                  <a:srgbClr val="78122D"/>
                </a:solidFill>
                <a:uFill>
                  <a:solidFill>
                    <a:srgbClr val="78122D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xmlns:p14="http://schemas.microsoft.com/office/powerpoint/2010/main" spd="med"/>
  <p:txStyles>
    <p:titleStyle>
      <a:lvl1pPr marL="36945" marR="36945" indent="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1pPr>
      <a:lvl2pPr marL="36945" marR="36945" indent="2286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2pPr>
      <a:lvl3pPr marL="36945" marR="36945" indent="4572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3pPr>
      <a:lvl4pPr marL="36945" marR="36945" indent="6858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4pPr>
      <a:lvl5pPr marL="36945" marR="36945" indent="9144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5pPr>
      <a:lvl6pPr marL="36945" marR="36945" indent="11430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6pPr>
      <a:lvl7pPr marL="36945" marR="36945" indent="13716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7pPr>
      <a:lvl8pPr marL="36945" marR="36945" indent="16002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8pPr>
      <a:lvl9pPr marL="36945" marR="36945" indent="1828800" algn="r" defTabSz="4560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1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Helvetica Neue"/>
        </a:defRPr>
      </a:lvl9pPr>
    </p:titleStyle>
    <p:bodyStyle>
      <a:lvl1pPr marL="310061" marR="40639" indent="-269421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1pPr>
      <a:lvl2pPr marL="759777" marR="40639" indent="-261937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2pPr>
      <a:lvl3pPr marL="12065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3pPr>
      <a:lvl4pPr marL="16637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4pPr>
      <a:lvl5pPr marL="21209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5pPr>
      <a:lvl6pPr marL="21209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6pPr>
      <a:lvl7pPr marL="21209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7pPr>
      <a:lvl8pPr marL="21209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8pPr>
      <a:lvl9pPr marL="2120900" marR="40639" indent="-251460" algn="l" defTabSz="914400" latinLnBrk="0">
        <a:lnSpc>
          <a:spcPct val="12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2E467F"/>
          </a:solidFill>
          <a:uFill>
            <a:solidFill>
              <a:srgbClr val="2E467F"/>
            </a:solidFill>
          </a:uFill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1pPr>
      <a:lvl2pPr marL="0" marR="0" indent="2286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2pPr>
      <a:lvl3pPr marL="0" marR="0" indent="4572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3pPr>
      <a:lvl4pPr marL="0" marR="0" indent="6858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4pPr>
      <a:lvl5pPr marL="0" marR="0" indent="9144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5pPr>
      <a:lvl6pPr marL="0" marR="0" indent="11430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6pPr>
      <a:lvl7pPr marL="0" marR="0" indent="13716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7pPr>
      <a:lvl8pPr marL="0" marR="0" indent="16002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8pPr>
      <a:lvl9pPr marL="0" marR="0" indent="1828800" algn="ctr" defTabSz="533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8122D"/>
            </a:solidFill>
          </a:uFill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29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678589" y="668801"/>
            <a:ext cx="7774121" cy="5520397"/>
          </a:xfrm>
          <a:prstGeom prst="rect">
            <a:avLst/>
          </a:prstGeom>
        </p:spPr>
        <p:txBody>
          <a:bodyPr anchor="ctr"/>
          <a:lstStyle/>
          <a:p>
            <a:pPr marL="0" indent="40640" defTabSz="501650">
              <a:lnSpc>
                <a:spcPct val="100000"/>
              </a:lnSpc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endParaRPr dirty="0"/>
          </a:p>
          <a:p>
            <a:pPr marL="0" indent="40640" defTabSz="501650">
              <a:lnSpc>
                <a:spcPct val="100000"/>
              </a:lnSpc>
              <a:buSzTx/>
              <a:buNone/>
              <a:defRPr sz="1000" b="1">
                <a:uFill>
                  <a:solidFill>
                    <a:srgbClr val="FFFFFF"/>
                  </a:solidFill>
                </a:uFill>
              </a:defRPr>
            </a:pPr>
            <a:endParaRPr dirty="0"/>
          </a:p>
          <a:p>
            <a:pPr marL="0" indent="40640" defTabSz="501650">
              <a:lnSpc>
                <a:spcPct val="100000"/>
              </a:lnSpc>
              <a:buSzTx/>
              <a:buNone/>
              <a:defRPr sz="1000" b="1">
                <a:uFill>
                  <a:solidFill>
                    <a:srgbClr val="FFFFFF"/>
                  </a:solidFill>
                </a:uFill>
              </a:defRPr>
            </a:pPr>
            <a:endParaRPr dirty="0"/>
          </a:p>
          <a:p>
            <a:pPr marL="0" indent="40640" algn="ctr" defTabSz="501650">
              <a:lnSpc>
                <a:spcPct val="100000"/>
              </a:lnSpc>
              <a:buSzTx/>
              <a:buNone/>
              <a:defRPr sz="3600" b="1" i="1">
                <a:uFill>
                  <a:solidFill>
                    <a:srgbClr val="FFFFFF"/>
                  </a:solidFill>
                </a:uFill>
              </a:defRPr>
            </a:pPr>
            <a:r>
              <a:rPr dirty="0"/>
              <a:t>ILC-CR-0014 Cryogenic Layout (2)</a:t>
            </a:r>
          </a:p>
          <a:p>
            <a:pPr marL="0" indent="40640" defTabSz="501650">
              <a:lnSpc>
                <a:spcPct val="100000"/>
              </a:lnSpc>
              <a:buSzTx/>
              <a:buNone/>
              <a:defRPr sz="3600" b="1" i="1">
                <a:uFill>
                  <a:solidFill>
                    <a:srgbClr val="FFFFFF"/>
                  </a:solidFill>
                </a:uFill>
              </a:defRPr>
            </a:pPr>
            <a:endParaRPr dirty="0"/>
          </a:p>
          <a:p>
            <a:pPr marL="0" indent="40640" algn="r" defTabSz="501650">
              <a:spcBef>
                <a:spcPts val="0"/>
              </a:spcBef>
              <a:buSzTx/>
              <a:buNone/>
              <a:defRPr sz="2800" b="1">
                <a:uFill>
                  <a:solidFill>
                    <a:srgbClr val="FFFFFF"/>
                  </a:solidFill>
                </a:uFill>
              </a:defRPr>
            </a:pPr>
            <a:endParaRPr dirty="0"/>
          </a:p>
          <a:p>
            <a:pPr marL="0" indent="40640" algn="r" defTabSz="501650">
              <a:spcBef>
                <a:spcPts val="0"/>
              </a:spcBef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r>
              <a:rPr dirty="0" smtClean="0"/>
              <a:t>Hirotaka </a:t>
            </a:r>
            <a:r>
              <a:rPr dirty="0"/>
              <a:t>NAKAI, KEK</a:t>
            </a:r>
          </a:p>
          <a:p>
            <a:pPr marL="0" indent="40640" algn="r" defTabSz="501650">
              <a:spcBef>
                <a:spcPts val="0"/>
              </a:spcBef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r>
              <a:rPr dirty="0"/>
              <a:t>Takahiro OKAMURA, </a:t>
            </a:r>
            <a:r>
              <a:rPr dirty="0" smtClean="0"/>
              <a:t>KEK</a:t>
            </a:r>
            <a:endParaRPr lang="en-US" dirty="0" smtClean="0"/>
          </a:p>
          <a:p>
            <a:pPr marL="0" indent="40640" algn="r" defTabSz="501650">
              <a:spcBef>
                <a:spcPts val="0"/>
              </a:spcBef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r>
              <a:rPr lang="en-US" altLang="ja-JP" dirty="0"/>
              <a:t>Akira YAMAMOTO, KEK and </a:t>
            </a:r>
            <a:r>
              <a:rPr lang="en-US" altLang="ja-JP" dirty="0" smtClean="0"/>
              <a:t>CERN</a:t>
            </a:r>
            <a:endParaRPr dirty="0"/>
          </a:p>
          <a:p>
            <a:pPr marL="0" indent="40640" algn="r" defTabSz="501650">
              <a:spcBef>
                <a:spcPts val="0"/>
              </a:spcBef>
              <a:buSzTx/>
              <a:buNone/>
              <a:defRPr b="1">
                <a:uFill>
                  <a:solidFill>
                    <a:srgbClr val="FFFFFF"/>
                  </a:solidFill>
                </a:uFill>
              </a:defRPr>
            </a:pPr>
            <a:r>
              <a:rPr dirty="0"/>
              <a:t>in collaboration with</a:t>
            </a:r>
          </a:p>
          <a:p>
            <a:pPr marL="0" indent="40640" algn="r" defTabSz="501650">
              <a:spcBef>
                <a:spcPts val="0"/>
              </a:spcBef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r>
              <a:rPr dirty="0"/>
              <a:t>Dimitri DELIKARIS, CERN</a:t>
            </a:r>
          </a:p>
          <a:p>
            <a:pPr marL="0" indent="40640" algn="r" defTabSz="501650">
              <a:spcBef>
                <a:spcPts val="0"/>
              </a:spcBef>
              <a:buSzTx/>
              <a:buNone/>
              <a:defRPr sz="2600" b="1">
                <a:uFill>
                  <a:solidFill>
                    <a:srgbClr val="FFFFFF"/>
                  </a:solidFill>
                </a:uFill>
              </a:defRPr>
            </a:pPr>
            <a:r>
              <a:rPr dirty="0"/>
              <a:t>Thomas PETERSON, FNAL</a:t>
            </a:r>
          </a:p>
        </p:txBody>
      </p:sp>
      <p:sp>
        <p:nvSpPr>
          <p:cNvPr id="31" name="Shape 31"/>
          <p:cNvSpPr/>
          <p:nvPr/>
        </p:nvSpPr>
        <p:spPr>
          <a:xfrm>
            <a:off x="126999" y="6477000"/>
            <a:ext cx="123292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6945" marR="36945" defTabSz="456045">
              <a:defRPr sz="1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Rev. 0: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35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36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t>Introduction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834403" y="1068110"/>
            <a:ext cx="7970000" cy="50447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331470" indent="0" defTabSz="457200">
              <a:lnSpc>
                <a:spcPct val="100000"/>
              </a:lnSpc>
              <a:spcBef>
                <a:spcPts val="1800"/>
              </a:spcBef>
              <a:buSzTx/>
              <a:buNone/>
              <a:defRPr sz="2600" b="1">
                <a:uFillTx/>
              </a:defRPr>
            </a:pPr>
            <a:r>
              <a:rPr dirty="0"/>
              <a:t>CR-0009</a:t>
            </a:r>
          </a:p>
          <a:p>
            <a:pPr marL="343534" marR="331470" indent="-163194" defTabSz="457200">
              <a:lnSpc>
                <a:spcPct val="100000"/>
              </a:lnSpc>
              <a:spcBef>
                <a:spcPts val="2400"/>
              </a:spcBef>
              <a:buSzTx/>
              <a:buNone/>
              <a:defRPr sz="2400">
                <a:uFillTx/>
              </a:defRPr>
            </a:pPr>
            <a:r>
              <a:rPr dirty="0"/>
              <a:t>•	 Location of 4.5 K refrigerators was pending</a:t>
            </a:r>
          </a:p>
          <a:p>
            <a:pPr marL="0" marR="331470" indent="0" defTabSz="457200">
              <a:lnSpc>
                <a:spcPct val="100000"/>
              </a:lnSpc>
              <a:spcBef>
                <a:spcPts val="1800"/>
              </a:spcBef>
              <a:buSzTx/>
              <a:buNone/>
              <a:defRPr sz="2600" b="1">
                <a:uFillTx/>
              </a:defRPr>
            </a:pPr>
            <a:r>
              <a:rPr dirty="0"/>
              <a:t>Discussions after CR-0009</a:t>
            </a:r>
          </a:p>
          <a:p>
            <a:pPr marL="330834" marR="331470" indent="-150494" defTabSz="457200">
              <a:lnSpc>
                <a:spcPct val="100000"/>
              </a:lnSpc>
              <a:spcBef>
                <a:spcPts val="1800"/>
              </a:spcBef>
              <a:buSzTx/>
              <a:buNone/>
              <a:defRPr sz="2400">
                <a:uFillTx/>
              </a:defRPr>
            </a:pPr>
            <a:r>
              <a:rPr dirty="0"/>
              <a:t>•	 </a:t>
            </a:r>
            <a:r>
              <a:rPr u="sng" dirty="0"/>
              <a:t>4.5 K refrigerators </a:t>
            </a:r>
            <a:r>
              <a:rPr lang="en-US" dirty="0" smtClean="0"/>
              <a:t>may</a:t>
            </a:r>
            <a:r>
              <a:rPr dirty="0" smtClean="0"/>
              <a:t> </a:t>
            </a:r>
            <a:r>
              <a:rPr dirty="0"/>
              <a:t>be installed </a:t>
            </a:r>
            <a:r>
              <a:rPr u="sng" dirty="0"/>
              <a:t>underground</a:t>
            </a:r>
            <a:r>
              <a:rPr dirty="0"/>
              <a:t> to eliminate expensive long cryogenic transfer lines</a:t>
            </a:r>
          </a:p>
          <a:p>
            <a:pPr marL="330834" marR="331470" indent="-150494" defTabSz="457200">
              <a:lnSpc>
                <a:spcPct val="100000"/>
              </a:lnSpc>
              <a:spcBef>
                <a:spcPts val="1800"/>
              </a:spcBef>
              <a:buSzTx/>
              <a:buNone/>
              <a:defRPr sz="2400">
                <a:uFillTx/>
              </a:defRPr>
            </a:pPr>
            <a:r>
              <a:rPr dirty="0"/>
              <a:t>•	 </a:t>
            </a:r>
            <a:r>
              <a:rPr u="sng" dirty="0"/>
              <a:t>Helium recovery process </a:t>
            </a:r>
            <a:r>
              <a:rPr dirty="0"/>
              <a:t>in emergency situations, such as sudden blackouts and cryogenic system failures, </a:t>
            </a:r>
            <a:r>
              <a:rPr lang="en-US" dirty="0" smtClean="0"/>
              <a:t>should be</a:t>
            </a:r>
            <a:r>
              <a:rPr dirty="0" smtClean="0"/>
              <a:t> </a:t>
            </a:r>
            <a:r>
              <a:rPr lang="en-US" dirty="0" smtClean="0"/>
              <a:t>well </a:t>
            </a:r>
            <a:r>
              <a:rPr dirty="0" smtClean="0"/>
              <a:t>consid</a:t>
            </a:r>
            <a:r>
              <a:rPr lang="en-US" dirty="0" smtClean="0"/>
              <a:t>ered</a:t>
            </a:r>
            <a:endParaRPr dirty="0"/>
          </a:p>
          <a:p>
            <a:pPr marL="330834" marR="331470" indent="-150494" defTabSz="457200">
              <a:lnSpc>
                <a:spcPct val="100000"/>
              </a:lnSpc>
              <a:spcBef>
                <a:spcPts val="2400"/>
              </a:spcBef>
              <a:buSzTx/>
              <a:buNone/>
              <a:defRPr sz="2400">
                <a:uFillTx/>
              </a:defRPr>
            </a:pPr>
            <a:r>
              <a:rPr dirty="0"/>
              <a:t>•	 </a:t>
            </a:r>
            <a:r>
              <a:rPr lang="en-US" u="sng" dirty="0"/>
              <a:t>H</a:t>
            </a:r>
            <a:r>
              <a:rPr u="sng" dirty="0" smtClean="0"/>
              <a:t>elium </a:t>
            </a:r>
            <a:r>
              <a:rPr u="sng" dirty="0"/>
              <a:t>inventory </a:t>
            </a:r>
            <a:r>
              <a:rPr dirty="0"/>
              <a:t>procedure </a:t>
            </a:r>
            <a:r>
              <a:rPr lang="en-US" dirty="0" smtClean="0"/>
              <a:t>should be carefully  prepared</a:t>
            </a:r>
            <a:r>
              <a:rPr dirty="0" smtClean="0"/>
              <a:t> </a:t>
            </a:r>
            <a:r>
              <a:rPr dirty="0"/>
              <a:t>for long-term shutdowns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44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t>Cryogenic Layout Proposed in CR-0009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47" name="Concept9D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213400"/>
            <a:ext cx="9144001" cy="64693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Shape 51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52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 marL="0" marR="0" defTabSz="609600">
              <a:defRPr sz="2200">
                <a:solidFill>
                  <a:srgbClr val="2E467F"/>
                </a:solidFill>
              </a:defRPr>
            </a:lvl1pPr>
          </a:lstStyle>
          <a:p>
            <a:r>
              <a:t>Location of 4.5 K Refrigerators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825499" y="1041399"/>
            <a:ext cx="7601059" cy="509652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indent="0" algn="just" defTabSz="573023">
              <a:lnSpc>
                <a:spcPct val="100000"/>
              </a:lnSpc>
              <a:spcBef>
                <a:spcPts val="1600"/>
              </a:spcBef>
              <a:buSzTx/>
              <a:buNone/>
              <a:defRPr sz="2444" b="1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Location of 4.5 K Refrigerators</a:t>
            </a:r>
          </a:p>
          <a:p>
            <a:pPr marL="310984" marR="311581" indent="-141465" defTabSz="429768">
              <a:lnSpc>
                <a:spcPct val="100000"/>
              </a:lnSpc>
              <a:spcBef>
                <a:spcPts val="1600"/>
              </a:spcBef>
              <a:buSzTx/>
              <a:buNone/>
              <a:defRPr sz="2256">
                <a:uFillTx/>
              </a:defRPr>
            </a:pPr>
            <a:r>
              <a:rPr dirty="0"/>
              <a:t>•	 Liquid helium storage tanks </a:t>
            </a:r>
            <a:r>
              <a:rPr lang="en-US" dirty="0" smtClean="0"/>
              <a:t>are </a:t>
            </a:r>
            <a:r>
              <a:rPr dirty="0" smtClean="0"/>
              <a:t>not </a:t>
            </a:r>
            <a:r>
              <a:rPr dirty="0"/>
              <a:t>utilized as liquid buffer tanks for stable supply of liquid helium to 2 K refrigerators</a:t>
            </a:r>
          </a:p>
          <a:p>
            <a:pPr marL="310984" marR="311581" indent="-141465" defTabSz="429768">
              <a:lnSpc>
                <a:spcPct val="100000"/>
              </a:lnSpc>
              <a:spcBef>
                <a:spcPts val="1600"/>
              </a:spcBef>
              <a:buSzTx/>
              <a:buNone/>
              <a:defRPr sz="2256">
                <a:uFillTx/>
              </a:defRPr>
            </a:pPr>
            <a:r>
              <a:rPr dirty="0"/>
              <a:t>•	 4.5 K refrigerators and liquid helium storage tanks can be installed separately</a:t>
            </a:r>
          </a:p>
          <a:p>
            <a:pPr marL="310984" marR="311581" indent="-141465" defTabSz="429768">
              <a:lnSpc>
                <a:spcPct val="100000"/>
              </a:lnSpc>
              <a:spcBef>
                <a:spcPts val="1600"/>
              </a:spcBef>
              <a:buSzTx/>
              <a:buNone/>
              <a:defRPr sz="2256">
                <a:uFillTx/>
              </a:defRPr>
            </a:pPr>
            <a:r>
              <a:rPr dirty="0"/>
              <a:t>•	 </a:t>
            </a:r>
            <a:r>
              <a:rPr u="sng" dirty="0"/>
              <a:t>4.5 K refrigerator </a:t>
            </a:r>
            <a:r>
              <a:rPr dirty="0"/>
              <a:t>should be installed </a:t>
            </a:r>
            <a:r>
              <a:rPr u="sng" dirty="0"/>
              <a:t>underground</a:t>
            </a:r>
            <a:r>
              <a:rPr dirty="0"/>
              <a:t> to </a:t>
            </a:r>
            <a:r>
              <a:rPr u="sng" dirty="0"/>
              <a:t>eliminate</a:t>
            </a:r>
            <a:r>
              <a:rPr dirty="0"/>
              <a:t> expensive and </a:t>
            </a:r>
            <a:r>
              <a:rPr u="sng" dirty="0"/>
              <a:t>long cryogenic transfer lines</a:t>
            </a:r>
            <a:r>
              <a:rPr dirty="0"/>
              <a:t> to 2 K refrigerators in cryogenic caverns</a:t>
            </a:r>
          </a:p>
          <a:p>
            <a:pPr marL="310984" marR="311581" indent="-141465" defTabSz="429768">
              <a:lnSpc>
                <a:spcPct val="100000"/>
              </a:lnSpc>
              <a:spcBef>
                <a:spcPts val="1600"/>
              </a:spcBef>
              <a:buSzTx/>
              <a:buNone/>
              <a:defRPr sz="2256">
                <a:uFillTx/>
              </a:defRPr>
            </a:pPr>
            <a:r>
              <a:rPr dirty="0"/>
              <a:t>•	 More sophisticated and effective design can be expected, since 4.5 K and 2 K refrigerators installed together in cryogenic caverns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60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rPr dirty="0"/>
              <a:t>Helium Recovery </a:t>
            </a:r>
            <a:r>
              <a:rPr dirty="0" smtClean="0"/>
              <a:t>Process</a:t>
            </a:r>
            <a:r>
              <a:rPr lang="en-US" dirty="0" smtClean="0"/>
              <a:t> in Emergency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772880" y="755432"/>
            <a:ext cx="8023095" cy="55969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dirty="0" smtClean="0"/>
              <a:t>•</a:t>
            </a:r>
            <a:r>
              <a:rPr dirty="0"/>
              <a:t>	</a:t>
            </a:r>
            <a:r>
              <a:rPr u="sng" dirty="0"/>
              <a:t> </a:t>
            </a:r>
            <a:r>
              <a:rPr lang="en-US" sz="1400" u="sng" dirty="0" smtClean="0"/>
              <a:t>He</a:t>
            </a:r>
            <a:r>
              <a:rPr sz="1400" u="sng" dirty="0" smtClean="0"/>
              <a:t> </a:t>
            </a:r>
            <a:r>
              <a:rPr sz="1400" u="sng" dirty="0"/>
              <a:t>loss should be minimized </a:t>
            </a:r>
            <a:r>
              <a:rPr sz="1400" dirty="0"/>
              <a:t>even in </a:t>
            </a:r>
            <a:r>
              <a:rPr lang="en-US" sz="1400" dirty="0" smtClean="0"/>
              <a:t>any </a:t>
            </a:r>
            <a:r>
              <a:rPr sz="1400" dirty="0" smtClean="0"/>
              <a:t>emergency </a:t>
            </a:r>
            <a:r>
              <a:rPr sz="1400" dirty="0"/>
              <a:t>situations, </a:t>
            </a:r>
            <a:r>
              <a:rPr lang="en-US" sz="1400" dirty="0" smtClean="0"/>
              <a:t>because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He is fully imported in Japan, </a:t>
            </a:r>
            <a:endParaRPr lang="en-US" sz="1400" dirty="0" smtClean="0"/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 smtClean="0"/>
              <a:t>•</a:t>
            </a:r>
            <a:r>
              <a:rPr sz="1400" dirty="0"/>
              <a:t>	 </a:t>
            </a:r>
            <a:r>
              <a:rPr lang="en-US" sz="1400" dirty="0"/>
              <a:t>T</a:t>
            </a:r>
            <a:r>
              <a:rPr lang="en-US" sz="1400" dirty="0" smtClean="0"/>
              <a:t>he</a:t>
            </a:r>
            <a:r>
              <a:rPr sz="1400" dirty="0" smtClean="0"/>
              <a:t> </a:t>
            </a:r>
            <a:r>
              <a:rPr sz="1400" u="sng" dirty="0" smtClean="0"/>
              <a:t>max</a:t>
            </a:r>
            <a:r>
              <a:rPr lang="en-US" sz="1400" u="sng" dirty="0" smtClean="0"/>
              <a:t>. </a:t>
            </a:r>
            <a:r>
              <a:rPr sz="1400" u="sng" dirty="0" smtClean="0"/>
              <a:t> </a:t>
            </a:r>
            <a:r>
              <a:rPr sz="1400" u="sng" dirty="0"/>
              <a:t>recovery </a:t>
            </a:r>
            <a:r>
              <a:rPr sz="1400" u="sng" dirty="0" smtClean="0"/>
              <a:t>time</a:t>
            </a:r>
            <a:r>
              <a:rPr lang="en-US" sz="1400" u="sng" dirty="0" smtClean="0"/>
              <a:t> </a:t>
            </a:r>
            <a:r>
              <a:rPr lang="en-US" sz="1400" dirty="0" smtClean="0"/>
              <a:t>from the power failure to normal operation is assumed to be </a:t>
            </a:r>
            <a:r>
              <a:rPr lang="en-US" sz="1400" u="sng" dirty="0" smtClean="0"/>
              <a:t>≤24 hrs:</a:t>
            </a:r>
            <a:endParaRPr sz="1400" u="sng" dirty="0"/>
          </a:p>
          <a:p>
            <a:pPr marL="178650" marR="178993" lvl="1" indent="35318" defTabSz="246888">
              <a:lnSpc>
                <a:spcPct val="100000"/>
              </a:lnSpc>
              <a:spcBef>
                <a:spcPts val="600"/>
              </a:spcBef>
              <a:buSzTx/>
              <a:buNone/>
              <a:defRPr sz="1296">
                <a:uFillTx/>
              </a:defRPr>
            </a:pPr>
            <a:r>
              <a:rPr lang="en-US" sz="1400" dirty="0" smtClean="0"/>
              <a:t>		</a:t>
            </a:r>
            <a:r>
              <a:rPr sz="1400" dirty="0" smtClean="0"/>
              <a:t>•</a:t>
            </a:r>
            <a:r>
              <a:rPr lang="en-US" sz="1400" dirty="0" smtClean="0"/>
              <a:t> </a:t>
            </a:r>
            <a:r>
              <a:rPr sz="1400" dirty="0" smtClean="0"/>
              <a:t> </a:t>
            </a:r>
            <a:r>
              <a:rPr sz="1400" dirty="0"/>
              <a:t>Check of cryoplants before restart</a:t>
            </a:r>
          </a:p>
          <a:p>
            <a:pPr marL="178650" marR="178993" lvl="1" indent="35318" defTabSz="246888">
              <a:lnSpc>
                <a:spcPct val="100000"/>
              </a:lnSpc>
              <a:spcBef>
                <a:spcPts val="600"/>
              </a:spcBef>
              <a:buSzTx/>
              <a:buNone/>
              <a:defRPr sz="1296">
                <a:uFillTx/>
              </a:defRPr>
            </a:pPr>
            <a:r>
              <a:rPr lang="en-US" sz="1400" dirty="0" smtClean="0"/>
              <a:t>		</a:t>
            </a:r>
            <a:r>
              <a:rPr sz="1400" dirty="0" smtClean="0"/>
              <a:t>• </a:t>
            </a:r>
            <a:r>
              <a:rPr lang="en-US" sz="1400" dirty="0" smtClean="0"/>
              <a:t> </a:t>
            </a:r>
            <a:r>
              <a:rPr sz="1400" dirty="0" smtClean="0"/>
              <a:t>6 </a:t>
            </a:r>
            <a:r>
              <a:rPr sz="1400" dirty="0"/>
              <a:t>hours estimated to resume 10 cryoplants distributed over 30 km</a:t>
            </a:r>
          </a:p>
          <a:p>
            <a:pPr marL="178650" marR="178993" lvl="1" indent="35318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lang="en-US" sz="1400" dirty="0" smtClean="0"/>
              <a:t>		</a:t>
            </a:r>
            <a:r>
              <a:rPr sz="1400" dirty="0" smtClean="0"/>
              <a:t>• </a:t>
            </a:r>
            <a:r>
              <a:rPr lang="en-US" sz="1400" dirty="0" smtClean="0"/>
              <a:t> </a:t>
            </a:r>
            <a:r>
              <a:rPr sz="1400" dirty="0" smtClean="0"/>
              <a:t>S</a:t>
            </a:r>
            <a:r>
              <a:rPr lang="en-US" sz="1400" dirty="0" smtClean="0"/>
              <a:t>ufficient</a:t>
            </a:r>
            <a:r>
              <a:rPr sz="1400" dirty="0" smtClean="0"/>
              <a:t> </a:t>
            </a:r>
            <a:r>
              <a:rPr sz="1400" dirty="0"/>
              <a:t>contingency should be </a:t>
            </a:r>
            <a:r>
              <a:rPr sz="1400" dirty="0" smtClean="0"/>
              <a:t>considered</a:t>
            </a:r>
            <a:r>
              <a:rPr lang="en-US" sz="1400" dirty="0" smtClean="0"/>
              <a:t> (</a:t>
            </a:r>
            <a:r>
              <a:rPr lang="en-US" sz="1400" u="sng" dirty="0" smtClean="0"/>
              <a:t>6 hrs  x  4 = 24 hrs)</a:t>
            </a:r>
            <a:r>
              <a:rPr lang="en-US" sz="1400" dirty="0" smtClean="0"/>
              <a:t> </a:t>
            </a:r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lang="bg-BG" altLang="ja-JP" sz="1400" dirty="0"/>
              <a:t>• </a:t>
            </a:r>
            <a:r>
              <a:rPr sz="1400" dirty="0" smtClean="0"/>
              <a:t> </a:t>
            </a:r>
            <a:r>
              <a:rPr sz="1400" dirty="0"/>
              <a:t>A </a:t>
            </a:r>
            <a:r>
              <a:rPr lang="en-US" sz="1400" u="sng" dirty="0" smtClean="0"/>
              <a:t>He</a:t>
            </a:r>
            <a:r>
              <a:rPr sz="1400" u="sng" dirty="0" smtClean="0"/>
              <a:t> </a:t>
            </a:r>
            <a:r>
              <a:rPr sz="1400" u="sng" dirty="0"/>
              <a:t>recovery compressor should be </a:t>
            </a:r>
            <a:r>
              <a:rPr sz="1400" u="sng" dirty="0" smtClean="0"/>
              <a:t>add</a:t>
            </a:r>
            <a:r>
              <a:rPr lang="en-US" sz="1400" u="sng" dirty="0" smtClean="0"/>
              <a:t>ed</a:t>
            </a:r>
            <a:r>
              <a:rPr sz="1400" u="sng" dirty="0" smtClean="0"/>
              <a:t> </a:t>
            </a:r>
            <a:r>
              <a:rPr sz="1400" dirty="0"/>
              <a:t>on the surface to </a:t>
            </a:r>
            <a:r>
              <a:rPr lang="en-US" sz="1400" dirty="0" smtClean="0"/>
              <a:t>allow</a:t>
            </a:r>
            <a:r>
              <a:rPr sz="1400" dirty="0" smtClean="0"/>
              <a:t> </a:t>
            </a:r>
            <a:r>
              <a:rPr sz="1400" dirty="0"/>
              <a:t>continuous evaporation of liquid </a:t>
            </a:r>
            <a:r>
              <a:rPr lang="en-US" sz="1400" dirty="0" smtClean="0"/>
              <a:t>He</a:t>
            </a:r>
            <a:r>
              <a:rPr sz="1400" dirty="0" smtClean="0"/>
              <a:t> </a:t>
            </a:r>
            <a:r>
              <a:rPr sz="1400" dirty="0"/>
              <a:t>in </a:t>
            </a:r>
            <a:r>
              <a:rPr sz="1400" dirty="0" smtClean="0"/>
              <a:t>cryo</a:t>
            </a:r>
            <a:r>
              <a:rPr lang="en-US" sz="1400" dirty="0" smtClean="0"/>
              <a:t>-</a:t>
            </a:r>
            <a:r>
              <a:rPr sz="1400" dirty="0" smtClean="0"/>
              <a:t>plants </a:t>
            </a:r>
            <a:r>
              <a:rPr sz="1400" dirty="0"/>
              <a:t>and cryomodules during 24 hours after blackouts</a:t>
            </a:r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/>
              <a:t>•	</a:t>
            </a:r>
            <a:endParaRPr lang="en-US" sz="1400" dirty="0" smtClean="0"/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 smtClean="0"/>
              <a:t> </a:t>
            </a:r>
            <a:r>
              <a:rPr sz="1400" dirty="0"/>
              <a:t>A gas/oil </a:t>
            </a:r>
            <a:r>
              <a:rPr lang="en-US" sz="1400" dirty="0" smtClean="0"/>
              <a:t>emergency </a:t>
            </a:r>
            <a:r>
              <a:rPr sz="1400" u="sng" dirty="0" smtClean="0"/>
              <a:t>power </a:t>
            </a:r>
            <a:r>
              <a:rPr sz="1400" u="sng" dirty="0"/>
              <a:t>generator </a:t>
            </a:r>
            <a:r>
              <a:rPr lang="en-US" sz="1400" dirty="0" smtClean="0"/>
              <a:t>of</a:t>
            </a:r>
            <a:r>
              <a:rPr sz="1400" dirty="0" smtClean="0"/>
              <a:t> </a:t>
            </a:r>
            <a:r>
              <a:rPr lang="en-US" sz="1400" u="sng" dirty="0"/>
              <a:t>≤</a:t>
            </a:r>
            <a:r>
              <a:rPr sz="1400" u="sng" dirty="0" smtClean="0"/>
              <a:t>1 MW </a:t>
            </a:r>
            <a:r>
              <a:rPr sz="1400" dirty="0"/>
              <a:t>will be equipped at each cryoplant </a:t>
            </a:r>
            <a:r>
              <a:rPr sz="1400" dirty="0" smtClean="0"/>
              <a:t>to </a:t>
            </a:r>
            <a:r>
              <a:rPr sz="1400" dirty="0"/>
              <a:t>operate the </a:t>
            </a:r>
            <a:r>
              <a:rPr lang="en-US" sz="1400" dirty="0" smtClean="0"/>
              <a:t>He</a:t>
            </a:r>
            <a:r>
              <a:rPr sz="1400" dirty="0" smtClean="0"/>
              <a:t> </a:t>
            </a:r>
            <a:r>
              <a:rPr sz="1400" dirty="0"/>
              <a:t>recovery compressor and its </a:t>
            </a:r>
            <a:r>
              <a:rPr lang="en-US" sz="1400" dirty="0" smtClean="0"/>
              <a:t>associated</a:t>
            </a:r>
            <a:r>
              <a:rPr sz="1400" dirty="0" smtClean="0"/>
              <a:t> </a:t>
            </a:r>
            <a:r>
              <a:rPr sz="1400" dirty="0"/>
              <a:t>devices such as a cooling water system, an air compressor for valve operation and so on, </a:t>
            </a:r>
            <a:endParaRPr lang="en-US" sz="1400" dirty="0" smtClean="0"/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 smtClean="0"/>
              <a:t>•</a:t>
            </a:r>
            <a:r>
              <a:rPr sz="1400" dirty="0"/>
              <a:t>	 Part of </a:t>
            </a:r>
            <a:r>
              <a:rPr sz="1400" dirty="0" smtClean="0"/>
              <a:t>evaporate</a:t>
            </a:r>
            <a:r>
              <a:rPr lang="en-US" sz="1400" dirty="0" smtClean="0"/>
              <a:t>d</a:t>
            </a:r>
            <a:r>
              <a:rPr sz="1400" dirty="0" smtClean="0"/>
              <a:t> </a:t>
            </a:r>
            <a:r>
              <a:rPr lang="en-US" sz="1400" u="sng" dirty="0" smtClean="0"/>
              <a:t>cold He</a:t>
            </a:r>
            <a:r>
              <a:rPr sz="1400" u="sng" dirty="0" smtClean="0"/>
              <a:t> </a:t>
            </a:r>
            <a:r>
              <a:rPr sz="1400" u="sng" dirty="0"/>
              <a:t>gas </a:t>
            </a:r>
            <a:r>
              <a:rPr sz="1400" dirty="0"/>
              <a:t>can be </a:t>
            </a:r>
            <a:r>
              <a:rPr sz="1400" u="sng" dirty="0"/>
              <a:t>used </a:t>
            </a:r>
            <a:r>
              <a:rPr lang="en-US" sz="1400" u="sng" dirty="0" smtClean="0"/>
              <a:t>(by-passed) </a:t>
            </a:r>
            <a:r>
              <a:rPr sz="1400" u="sng" dirty="0" smtClean="0"/>
              <a:t>to </a:t>
            </a:r>
            <a:r>
              <a:rPr sz="1400" u="sng" dirty="0"/>
              <a:t>keep thermal shield and intercept </a:t>
            </a:r>
            <a:r>
              <a:rPr sz="1400" dirty="0"/>
              <a:t>temperature of the cryomodule low enough, and </a:t>
            </a:r>
            <a:r>
              <a:rPr lang="en-US" sz="1400" dirty="0" smtClean="0"/>
              <a:t>it may result in </a:t>
            </a:r>
            <a:r>
              <a:rPr sz="1400" dirty="0" smtClean="0"/>
              <a:t>the liquid </a:t>
            </a:r>
            <a:r>
              <a:rPr lang="en-US" sz="1400" dirty="0" smtClean="0"/>
              <a:t>He evapolation rate </a:t>
            </a:r>
            <a:r>
              <a:rPr sz="1400" dirty="0" smtClean="0"/>
              <a:t> </a:t>
            </a:r>
            <a:r>
              <a:rPr sz="1400" dirty="0"/>
              <a:t>in the cryomodules can be </a:t>
            </a:r>
            <a:r>
              <a:rPr sz="1400" dirty="0" smtClean="0"/>
              <a:t>suppressed</a:t>
            </a:r>
            <a:endParaRPr lang="en-US" sz="1400" dirty="0" smtClean="0"/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/>
              <a:t>	</a:t>
            </a:r>
            <a:endParaRPr lang="en-US" sz="1400" dirty="0" smtClean="0"/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lang="bg-BG" altLang="ja-JP" sz="1400" dirty="0"/>
              <a:t>• </a:t>
            </a:r>
            <a:r>
              <a:rPr sz="1400" dirty="0" smtClean="0"/>
              <a:t>Thermal </a:t>
            </a:r>
            <a:r>
              <a:rPr sz="1400" dirty="0"/>
              <a:t>insulation of the </a:t>
            </a:r>
            <a:r>
              <a:rPr lang="en-US" sz="1400" dirty="0" smtClean="0"/>
              <a:t>cold He</a:t>
            </a:r>
            <a:r>
              <a:rPr lang="en-US" sz="1400" dirty="0"/>
              <a:t>-</a:t>
            </a:r>
            <a:r>
              <a:rPr lang="en-US" sz="1400" dirty="0" smtClean="0"/>
              <a:t>gas </a:t>
            </a:r>
            <a:r>
              <a:rPr sz="1400" dirty="0" smtClean="0"/>
              <a:t>recovery </a:t>
            </a:r>
            <a:r>
              <a:rPr sz="1400" dirty="0"/>
              <a:t>lines may be needed to </a:t>
            </a:r>
            <a:r>
              <a:rPr lang="en-US" sz="1400" dirty="0" smtClean="0"/>
              <a:t>minimize</a:t>
            </a:r>
            <a:r>
              <a:rPr sz="1400" dirty="0" smtClean="0"/>
              <a:t> </a:t>
            </a:r>
            <a:r>
              <a:rPr sz="1400" dirty="0"/>
              <a:t>excessive liquid oxygen production or ice formation on the helium recovery lines</a:t>
            </a:r>
          </a:p>
          <a:p>
            <a:pPr marL="178650" marR="178993" indent="-81267" defTabSz="246888">
              <a:lnSpc>
                <a:spcPct val="100000"/>
              </a:lnSpc>
              <a:spcBef>
                <a:spcPts val="900"/>
              </a:spcBef>
              <a:buSzTx/>
              <a:buNone/>
              <a:defRPr sz="1296">
                <a:uFillTx/>
              </a:defRPr>
            </a:pPr>
            <a:r>
              <a:rPr sz="1400" dirty="0"/>
              <a:t>•	 A </a:t>
            </a:r>
            <a:r>
              <a:rPr sz="1400" u="sng" dirty="0"/>
              <a:t>passive heat exchanger </a:t>
            </a:r>
            <a:r>
              <a:rPr sz="1400" dirty="0"/>
              <a:t>will be also needed to warm up the evaporated helium gas before the recovery compressors.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68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pic>
        <p:nvPicPr>
          <p:cNvPr id="69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82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t>Cryogenic Layout Proposed in This CR</a:t>
            </a:r>
          </a:p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85" name="Concept10A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627298"/>
            <a:ext cx="9144001" cy="560340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74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t>Helium Inventory</a:t>
            </a:r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xfrm>
            <a:off x="825499" y="1041399"/>
            <a:ext cx="7610441" cy="509652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indent="0" algn="just" defTabSz="475487">
              <a:lnSpc>
                <a:spcPct val="100000"/>
              </a:lnSpc>
              <a:spcBef>
                <a:spcPts val="1400"/>
              </a:spcBef>
              <a:buSzTx/>
              <a:buNone/>
              <a:defRPr sz="2027" b="1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Helium Inventory During Long-Term Shutdowns</a:t>
            </a:r>
          </a:p>
          <a:p>
            <a:pPr marL="0" marR="0" indent="0" algn="just" defTabSz="475487">
              <a:lnSpc>
                <a:spcPct val="100000"/>
              </a:lnSpc>
              <a:spcBef>
                <a:spcPts val="0"/>
              </a:spcBef>
              <a:buSzTx/>
              <a:buNone/>
              <a:defRPr sz="1325" b="1">
                <a:uFill>
                  <a:solidFill>
                    <a:srgbClr val="000000"/>
                  </a:solidFill>
                </a:uFill>
              </a:defRPr>
            </a:pPr>
            <a:endParaRPr dirty="0"/>
          </a:p>
          <a:p>
            <a:pPr marL="258051" marR="258546" indent="-117386" defTabSz="356615">
              <a:lnSpc>
                <a:spcPct val="100000"/>
              </a:lnSpc>
              <a:spcBef>
                <a:spcPts val="1400"/>
              </a:spcBef>
              <a:buSzTx/>
              <a:buNone/>
              <a:defRPr sz="1871">
                <a:uFillTx/>
              </a:defRPr>
            </a:pPr>
            <a:r>
              <a:rPr dirty="0"/>
              <a:t>•	 Liquid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dirty="0"/>
              <a:t>storage tanks will not be utilized as liquid buffer tanks for stable supply of liquid helium to 2 K refrigerators</a:t>
            </a:r>
          </a:p>
          <a:p>
            <a:pPr marL="258051" marR="258546" indent="-117386" defTabSz="356615">
              <a:lnSpc>
                <a:spcPct val="100000"/>
              </a:lnSpc>
              <a:spcBef>
                <a:spcPts val="1400"/>
              </a:spcBef>
              <a:buSzTx/>
              <a:buNone/>
              <a:defRPr sz="1871">
                <a:uFillTx/>
              </a:defRPr>
            </a:pPr>
            <a:r>
              <a:rPr dirty="0"/>
              <a:t>•	 Large amount of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lang="en-US" dirty="0" smtClean="0"/>
              <a:t>may</a:t>
            </a:r>
            <a:r>
              <a:rPr dirty="0" smtClean="0"/>
              <a:t> </a:t>
            </a:r>
            <a:r>
              <a:rPr dirty="0"/>
              <a:t>be stored as either gas or liquid during long-term shutdowns</a:t>
            </a:r>
          </a:p>
          <a:p>
            <a:pPr marL="258051" marR="258546" indent="-117386" defTabSz="356615">
              <a:lnSpc>
                <a:spcPct val="100000"/>
              </a:lnSpc>
              <a:spcBef>
                <a:spcPts val="1400"/>
              </a:spcBef>
              <a:buSzTx/>
              <a:buNone/>
              <a:defRPr sz="1871">
                <a:uFillTx/>
              </a:defRPr>
            </a:pPr>
            <a:r>
              <a:rPr dirty="0"/>
              <a:t>•	 </a:t>
            </a:r>
            <a:r>
              <a:rPr u="sng" dirty="0"/>
              <a:t>Gas storage </a:t>
            </a:r>
            <a:r>
              <a:rPr dirty="0"/>
              <a:t>requires a number of large </a:t>
            </a:r>
            <a:r>
              <a:rPr dirty="0" smtClean="0"/>
              <a:t>gas</a:t>
            </a:r>
            <a:r>
              <a:rPr lang="en-US" dirty="0" smtClean="0"/>
              <a:t>-</a:t>
            </a:r>
            <a:r>
              <a:rPr dirty="0" smtClean="0"/>
              <a:t>storage tanks</a:t>
            </a:r>
            <a:r>
              <a:rPr lang="en-US" dirty="0" smtClean="0"/>
              <a:t> (~ 6 x 250 m^3</a:t>
            </a:r>
            <a:r>
              <a:rPr dirty="0" smtClean="0"/>
              <a:t>, </a:t>
            </a:r>
            <a:r>
              <a:rPr dirty="0"/>
              <a:t>which may affect landscape preservation</a:t>
            </a:r>
          </a:p>
          <a:p>
            <a:pPr marL="258051" marR="258546" indent="-117386" defTabSz="356615">
              <a:lnSpc>
                <a:spcPct val="100000"/>
              </a:lnSpc>
              <a:spcBef>
                <a:spcPts val="1400"/>
              </a:spcBef>
              <a:buSzTx/>
              <a:buNone/>
              <a:defRPr sz="1871">
                <a:uFillTx/>
              </a:defRPr>
            </a:pPr>
            <a:r>
              <a:rPr dirty="0"/>
              <a:t>•	 </a:t>
            </a:r>
            <a:r>
              <a:rPr u="sng" dirty="0"/>
              <a:t>Liquid storage</a:t>
            </a:r>
            <a:r>
              <a:rPr dirty="0"/>
              <a:t> requires only one liquid storage tank, but a “baby-sitter” helium liquefier is needed to re-liquefy evaporated helium gas from the liquid storage tanks</a:t>
            </a:r>
          </a:p>
          <a:p>
            <a:pPr marL="258051" marR="258546" indent="-117386" defTabSz="356615">
              <a:lnSpc>
                <a:spcPct val="100000"/>
              </a:lnSpc>
              <a:spcBef>
                <a:spcPts val="1400"/>
              </a:spcBef>
              <a:buSzTx/>
              <a:buNone/>
              <a:defRPr sz="1871">
                <a:uFillTx/>
              </a:defRPr>
            </a:pPr>
            <a:r>
              <a:rPr dirty="0"/>
              <a:t>•	 </a:t>
            </a:r>
            <a:r>
              <a:rPr u="sng" dirty="0"/>
              <a:t>Further investigation is needed </a:t>
            </a:r>
            <a:r>
              <a:rPr dirty="0"/>
              <a:t>to determine the optimized ratio of gas and liquid storages of helium during long-term shutdowns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image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1" y="197715"/>
            <a:ext cx="24638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image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499" y="634999"/>
            <a:ext cx="7480302" cy="5626102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825499" y="6273800"/>
            <a:ext cx="748030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 indent="0" algn="ctr" defTabSz="501650">
              <a:spcBef>
                <a:spcPts val="600"/>
              </a:spcBef>
              <a:buClr>
                <a:srgbClr val="000000"/>
              </a:buClr>
              <a:defRPr sz="1600" b="1" i="1">
                <a:solidFill>
                  <a:srgbClr val="2E467F">
                    <a:alpha val="69539"/>
                  </a:srgbClr>
                </a:solidFill>
                <a:uFill>
                  <a:solidFill>
                    <a:srgbClr val="606060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pPr>
            <a:r>
              <a:t>20161108/CMB Meeting</a:t>
            </a:r>
          </a:p>
        </p:txBody>
      </p:sp>
      <p:pic>
        <p:nvPicPr>
          <p:cNvPr id="90" name="keklogo-purpl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9080" y="6286500"/>
            <a:ext cx="599747" cy="342901"/>
          </a:xfrm>
          <a:prstGeom prst="rect">
            <a:avLst/>
          </a:prstGeom>
        </p:spPr>
      </p:pic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xfrm>
            <a:off x="2781300" y="160337"/>
            <a:ext cx="6286500" cy="457201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2E467F"/>
                </a:solidFill>
              </a:defRPr>
            </a:lvl1pPr>
          </a:lstStyle>
          <a:p>
            <a:r>
              <a:t>Cost Balance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825499" y="925653"/>
            <a:ext cx="7970000" cy="504479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291693" indent="0" defTabSz="402336">
              <a:lnSpc>
                <a:spcPct val="100000"/>
              </a:lnSpc>
              <a:spcBef>
                <a:spcPts val="1500"/>
              </a:spcBef>
              <a:buSzTx/>
              <a:buNone/>
              <a:defRPr sz="2288" b="1">
                <a:uFillTx/>
              </a:defRPr>
            </a:pPr>
            <a:r>
              <a:rPr dirty="0"/>
              <a:t>Cost </a:t>
            </a:r>
            <a:r>
              <a:rPr lang="en-US" dirty="0" smtClean="0"/>
              <a:t>saving</a:t>
            </a:r>
            <a:r>
              <a:rPr dirty="0" smtClean="0"/>
              <a:t>:</a:t>
            </a:r>
            <a:endParaRPr dirty="0"/>
          </a:p>
          <a:p>
            <a:pPr marL="302310" marR="291693" indent="-143611" defTabSz="402336">
              <a:lnSpc>
                <a:spcPct val="100000"/>
              </a:lnSpc>
              <a:spcBef>
                <a:spcPts val="2100"/>
              </a:spcBef>
              <a:buSzTx/>
              <a:buNone/>
              <a:defRPr sz="2112">
                <a:uFillTx/>
              </a:defRPr>
            </a:pPr>
            <a:r>
              <a:rPr dirty="0"/>
              <a:t>•	A cryogenic transfer line </a:t>
            </a:r>
            <a:r>
              <a:rPr lang="en-US" dirty="0" smtClean="0"/>
              <a:t>can be eliminated </a:t>
            </a:r>
            <a:r>
              <a:rPr dirty="0" smtClean="0"/>
              <a:t>between </a:t>
            </a:r>
            <a:r>
              <a:rPr dirty="0"/>
              <a:t>the cryogenic cavern underground and the surface cryogenic components</a:t>
            </a:r>
          </a:p>
          <a:p>
            <a:pPr marL="0" marR="291693" indent="0" defTabSz="402336">
              <a:lnSpc>
                <a:spcPct val="100000"/>
              </a:lnSpc>
              <a:spcBef>
                <a:spcPts val="1500"/>
              </a:spcBef>
              <a:buSzTx/>
              <a:buNone/>
              <a:defRPr sz="2288" b="1">
                <a:uFillTx/>
              </a:defRPr>
            </a:pPr>
            <a:r>
              <a:rPr dirty="0"/>
              <a:t>Cost increase:</a:t>
            </a:r>
          </a:p>
          <a:p>
            <a:pPr marL="291134" marR="291693" indent="-132435" defTabSz="402336">
              <a:lnSpc>
                <a:spcPct val="100000"/>
              </a:lnSpc>
              <a:spcBef>
                <a:spcPts val="1500"/>
              </a:spcBef>
              <a:buSzTx/>
              <a:buNone/>
              <a:defRPr sz="2112">
                <a:uFillTx/>
              </a:defRPr>
            </a:pPr>
            <a:r>
              <a:rPr dirty="0"/>
              <a:t>•	A recovery compressor on the </a:t>
            </a:r>
            <a:r>
              <a:rPr dirty="0" smtClean="0"/>
              <a:t>surface</a:t>
            </a:r>
            <a:r>
              <a:rPr lang="en-US" dirty="0" smtClean="0"/>
              <a:t> inevitably required</a:t>
            </a:r>
            <a:endParaRPr dirty="0"/>
          </a:p>
          <a:p>
            <a:pPr marL="291134" marR="291693" indent="-132435" defTabSz="402336">
              <a:lnSpc>
                <a:spcPct val="100000"/>
              </a:lnSpc>
              <a:spcBef>
                <a:spcPts val="2100"/>
              </a:spcBef>
              <a:buSzTx/>
              <a:buNone/>
              <a:defRPr sz="2112">
                <a:uFillTx/>
              </a:defRPr>
            </a:pPr>
            <a:r>
              <a:rPr dirty="0"/>
              <a:t>•	An insulated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dirty="0"/>
              <a:t>recovery line between the cryogenic cavern </a:t>
            </a:r>
            <a:r>
              <a:rPr dirty="0" smtClean="0"/>
              <a:t>and </a:t>
            </a:r>
            <a:r>
              <a:rPr dirty="0"/>
              <a:t>the recovery compressor on the surface</a:t>
            </a:r>
          </a:p>
          <a:p>
            <a:pPr marL="0" marR="291693" indent="0" defTabSz="402336">
              <a:lnSpc>
                <a:spcPct val="100000"/>
              </a:lnSpc>
              <a:spcBef>
                <a:spcPts val="0"/>
              </a:spcBef>
              <a:buSzTx/>
              <a:buNone/>
              <a:defRPr sz="2112" i="1">
                <a:uFillTx/>
              </a:defRPr>
            </a:pPr>
            <a:endParaRPr lang="en-US" dirty="0" smtClean="0"/>
          </a:p>
          <a:p>
            <a:pPr marL="0" marR="291693" indent="0" defTabSz="402336">
              <a:lnSpc>
                <a:spcPct val="100000"/>
              </a:lnSpc>
              <a:spcBef>
                <a:spcPts val="0"/>
              </a:spcBef>
              <a:buSzTx/>
              <a:buNone/>
              <a:defRPr sz="2112" i="1">
                <a:uFillTx/>
              </a:defRPr>
            </a:pPr>
            <a:r>
              <a:rPr lang="en-US" dirty="0"/>
              <a:t> </a:t>
            </a:r>
            <a:r>
              <a:rPr lang="en-US" dirty="0" smtClean="0"/>
              <a:t> • </a:t>
            </a:r>
            <a:r>
              <a:rPr dirty="0" smtClean="0"/>
              <a:t>Costs </a:t>
            </a:r>
            <a:r>
              <a:rPr dirty="0"/>
              <a:t>of a “baby-sitter”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dirty="0"/>
              <a:t>liquefier on the surface and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dirty="0"/>
              <a:t>gas lines between the 4.5 K refrigerator in the cryogenic caver and </a:t>
            </a:r>
            <a:r>
              <a:rPr lang="en-US" dirty="0" smtClean="0"/>
              <a:t>He</a:t>
            </a:r>
            <a:r>
              <a:rPr dirty="0" smtClean="0"/>
              <a:t> </a:t>
            </a:r>
            <a:r>
              <a:rPr dirty="0"/>
              <a:t>compressors on the surface have been already </a:t>
            </a:r>
            <a:r>
              <a:rPr lang="en-US" dirty="0" smtClean="0"/>
              <a:t>included</a:t>
            </a:r>
            <a:r>
              <a:rPr dirty="0" smtClean="0"/>
              <a:t> </a:t>
            </a:r>
            <a:r>
              <a:rPr dirty="0"/>
              <a:t>in last change request CR-0009.</a:t>
            </a: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8565284" y="6352412"/>
            <a:ext cx="127001" cy="2229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95C9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36945" marR="36945" indent="0" algn="l" defTabSz="45604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95C9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36945" marR="36945" indent="0" algn="l" defTabSz="45604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133</Words>
  <Application>Microsoft Macintosh PowerPoint</Application>
  <PresentationFormat>画面に合わせる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White</vt:lpstr>
      <vt:lpstr>PowerPoint プレゼンテーション</vt:lpstr>
      <vt:lpstr>Introduction</vt:lpstr>
      <vt:lpstr>Cryogenic Layout Proposed in CR-0009</vt:lpstr>
      <vt:lpstr>Location of 4.5 K Refrigerators</vt:lpstr>
      <vt:lpstr>Helium Recovery Process in Emergency</vt:lpstr>
      <vt:lpstr>PowerPoint プレゼンテーション</vt:lpstr>
      <vt:lpstr>Cryogenic Layout Proposed in This CR</vt:lpstr>
      <vt:lpstr>Helium Inventory</vt:lpstr>
      <vt:lpstr>Cost Balance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Yamamoto Akira</cp:lastModifiedBy>
  <cp:revision>6</cp:revision>
  <dcterms:modified xsi:type="dcterms:W3CDTF">2016-11-08T13:06:41Z</dcterms:modified>
</cp:coreProperties>
</file>