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80" r:id="rId3"/>
    <p:sldId id="270" r:id="rId4"/>
    <p:sldId id="278" r:id="rId5"/>
    <p:sldId id="279" r:id="rId6"/>
    <p:sldId id="274" r:id="rId7"/>
    <p:sldId id="275" r:id="rId8"/>
    <p:sldId id="276" r:id="rId9"/>
    <p:sldId id="284" r:id="rId10"/>
    <p:sldId id="265" r:id="rId11"/>
    <p:sldId id="277" r:id="rId12"/>
    <p:sldId id="285" r:id="rId13"/>
    <p:sldId id="267" r:id="rId14"/>
    <p:sldId id="283" r:id="rId15"/>
    <p:sldId id="271" r:id="rId16"/>
    <p:sldId id="273" r:id="rId17"/>
    <p:sldId id="281" r:id="rId18"/>
    <p:sldId id="26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FFFFFF"/>
    <a:srgbClr val="48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58" autoAdjust="0"/>
    <p:restoredTop sz="94660"/>
  </p:normalViewPr>
  <p:slideViewPr>
    <p:cSldViewPr snapToGrid="0">
      <p:cViewPr>
        <p:scale>
          <a:sx n="66" d="100"/>
          <a:sy n="66" d="100"/>
        </p:scale>
        <p:origin x="8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Plott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AppData\Roaming\Microsoft\Excel\Oct2017Plotting%20(version%201).xlsb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732457967855784E-2"/>
          <c:y val="4.7142526724389337E-2"/>
          <c:w val="0.80394564400616797"/>
          <c:h val="0.79014807451309255"/>
        </c:manualLayout>
      </c:layout>
      <c:scatterChart>
        <c:scatterStyle val="lineMarker"/>
        <c:varyColors val="0"/>
        <c:ser>
          <c:idx val="0"/>
          <c:order val="0"/>
          <c:tx>
            <c:v>Geometric</c:v>
          </c:tx>
          <c:spPr>
            <a:ln w="19050" cap="rnd">
              <a:noFill/>
              <a:round/>
            </a:ln>
            <a:effectLst/>
          </c:spPr>
          <c:marker>
            <c:symbol val="x"/>
            <c:size val="10"/>
            <c:spPr>
              <a:solidFill>
                <a:schemeClr val="bg1">
                  <a:alpha val="0"/>
                </a:schemeClr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 cap="flat" cmpd="sng" algn="ctr">
                <a:solidFill>
                  <a:srgbClr val="FF0000"/>
                </a:solidFill>
                <a:round/>
              </a:ln>
              <a:effectLst/>
            </c:spPr>
          </c:errBars>
          <c:xVal>
            <c:numRef>
              <c:f>Sheet1!$T$1:$T$9</c:f>
              <c:numCache>
                <c:formatCode>General</c:formatCode>
                <c:ptCount val="9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</c:numCache>
            </c:numRef>
          </c:xVal>
          <c:yVal>
            <c:numRef>
              <c:f>Sheet1!$U$1:$U$9</c:f>
              <c:numCache>
                <c:formatCode>General</c:formatCode>
                <c:ptCount val="9"/>
                <c:pt idx="0">
                  <c:v>63.7</c:v>
                </c:pt>
                <c:pt idx="1">
                  <c:v>57.9</c:v>
                </c:pt>
                <c:pt idx="2">
                  <c:v>57.5</c:v>
                </c:pt>
                <c:pt idx="3">
                  <c:v>62.1</c:v>
                </c:pt>
                <c:pt idx="4">
                  <c:v>64.7</c:v>
                </c:pt>
                <c:pt idx="5">
                  <c:v>66.099999999999994</c:v>
                </c:pt>
                <c:pt idx="6">
                  <c:v>57.3</c:v>
                </c:pt>
                <c:pt idx="7">
                  <c:v>64.400000000000006</c:v>
                </c:pt>
                <c:pt idx="8">
                  <c:v>68.2</c:v>
                </c:pt>
              </c:numCache>
            </c:numRef>
          </c:yVal>
          <c:smooth val="0"/>
        </c:ser>
        <c:ser>
          <c:idx val="1"/>
          <c:order val="1"/>
          <c:tx>
            <c:v>Fitting IPA</c:v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solidFill>
                <a:schemeClr val="bg1">
                  <a:alpha val="0"/>
                </a:schemeClr>
              </a:solidFill>
              <a:ln w="9525">
                <a:solidFill>
                  <a:srgbClr val="00B0F0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 cap="flat" cmpd="sng" algn="ctr">
                <a:solidFill>
                  <a:srgbClr val="00B0F0"/>
                </a:solidFill>
                <a:round/>
              </a:ln>
              <a:effectLst/>
            </c:spPr>
          </c:errBars>
          <c:xVal>
            <c:numRef>
              <c:f>Sheet1!$T$1:$T$9</c:f>
              <c:numCache>
                <c:formatCode>General</c:formatCode>
                <c:ptCount val="9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</c:numCache>
            </c:numRef>
          </c:xVal>
          <c:yVal>
            <c:numRef>
              <c:f>Sheet1!$V$1:$V$9</c:f>
              <c:numCache>
                <c:formatCode>General</c:formatCode>
                <c:ptCount val="9"/>
                <c:pt idx="0">
                  <c:v>56.7</c:v>
                </c:pt>
                <c:pt idx="1">
                  <c:v>56</c:v>
                </c:pt>
                <c:pt idx="2">
                  <c:v>57.6</c:v>
                </c:pt>
                <c:pt idx="3">
                  <c:v>61.2</c:v>
                </c:pt>
                <c:pt idx="4">
                  <c:v>61.7</c:v>
                </c:pt>
                <c:pt idx="5">
                  <c:v>61.4</c:v>
                </c:pt>
                <c:pt idx="6">
                  <c:v>59.7</c:v>
                </c:pt>
                <c:pt idx="7">
                  <c:v>61</c:v>
                </c:pt>
                <c:pt idx="8">
                  <c:v>55.4</c:v>
                </c:pt>
              </c:numCache>
            </c:numRef>
          </c:yVal>
          <c:smooth val="0"/>
        </c:ser>
        <c:ser>
          <c:idx val="2"/>
          <c:order val="2"/>
          <c:tx>
            <c:v>Fitting IPB</c:v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solidFill>
                <a:srgbClr val="FFFFFF">
                  <a:alpha val="0"/>
                </a:srgbClr>
              </a:solidFill>
              <a:ln w="9525">
                <a:solidFill>
                  <a:srgbClr val="92D050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 cap="flat" cmpd="sng" algn="ctr">
                <a:solidFill>
                  <a:srgbClr val="92D050"/>
                </a:solidFill>
                <a:round/>
              </a:ln>
              <a:effectLst/>
            </c:spPr>
          </c:errBars>
          <c:xVal>
            <c:numRef>
              <c:f>Sheet1!$T$1:$T$9</c:f>
              <c:numCache>
                <c:formatCode>General</c:formatCode>
                <c:ptCount val="9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</c:numCache>
            </c:numRef>
          </c:xVal>
          <c:yVal>
            <c:numRef>
              <c:f>Sheet1!$W$1:$W$9</c:f>
              <c:numCache>
                <c:formatCode>General</c:formatCode>
                <c:ptCount val="9"/>
                <c:pt idx="0">
                  <c:v>56.4</c:v>
                </c:pt>
                <c:pt idx="1">
                  <c:v>55.8</c:v>
                </c:pt>
                <c:pt idx="2">
                  <c:v>57.2</c:v>
                </c:pt>
                <c:pt idx="3">
                  <c:v>60.9</c:v>
                </c:pt>
                <c:pt idx="4">
                  <c:v>61.5</c:v>
                </c:pt>
                <c:pt idx="5">
                  <c:v>61.2</c:v>
                </c:pt>
                <c:pt idx="6">
                  <c:v>59.6</c:v>
                </c:pt>
                <c:pt idx="7">
                  <c:v>60.5</c:v>
                </c:pt>
                <c:pt idx="8">
                  <c:v>55.2</c:v>
                </c:pt>
              </c:numCache>
            </c:numRef>
          </c:yVal>
          <c:smooth val="0"/>
        </c:ser>
        <c:ser>
          <c:idx val="3"/>
          <c:order val="3"/>
          <c:tx>
            <c:v>Fitting IPC</c:v>
          </c:tx>
          <c:spPr>
            <a:ln w="25400" cap="rnd">
              <a:noFill/>
              <a:round/>
            </a:ln>
            <a:effectLst/>
          </c:spPr>
          <c:marker>
            <c:symbol val="x"/>
            <c:size val="13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 cap="flat" cmpd="sng" algn="ctr">
                <a:solidFill>
                  <a:srgbClr val="FFC000"/>
                </a:solidFill>
                <a:round/>
              </a:ln>
              <a:effectLst/>
            </c:spPr>
          </c:errBars>
          <c:xVal>
            <c:numRef>
              <c:f>Sheet1!$T$1:$T$9</c:f>
              <c:numCache>
                <c:formatCode>General</c:formatCode>
                <c:ptCount val="9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</c:numCache>
            </c:numRef>
          </c:xVal>
          <c:yVal>
            <c:numRef>
              <c:f>Sheet1!$X$1:$X$9</c:f>
              <c:numCache>
                <c:formatCode>General</c:formatCode>
                <c:ptCount val="9"/>
                <c:pt idx="0">
                  <c:v>64.400000000000006</c:v>
                </c:pt>
                <c:pt idx="1">
                  <c:v>63.7</c:v>
                </c:pt>
                <c:pt idx="2">
                  <c:v>66</c:v>
                </c:pt>
                <c:pt idx="3">
                  <c:v>69.7</c:v>
                </c:pt>
                <c:pt idx="4">
                  <c:v>69</c:v>
                </c:pt>
                <c:pt idx="5">
                  <c:v>67.400000000000006</c:v>
                </c:pt>
                <c:pt idx="6">
                  <c:v>64.2</c:v>
                </c:pt>
                <c:pt idx="7">
                  <c:v>62.2</c:v>
                </c:pt>
                <c:pt idx="8">
                  <c:v>59.6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1118784"/>
        <c:axId val="391117216"/>
      </c:scatterChart>
      <c:valAx>
        <c:axId val="391118784"/>
        <c:scaling>
          <c:orientation val="minMax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Sample Number</a:t>
                </a:r>
              </a:p>
            </c:rich>
          </c:tx>
          <c:layout>
            <c:manualLayout>
              <c:xMode val="edge"/>
              <c:yMode val="edge"/>
              <c:x val="0.41369410929676209"/>
              <c:y val="0.928065188126555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117216"/>
        <c:crosses val="autoZero"/>
        <c:crossBetween val="midCat"/>
      </c:valAx>
      <c:valAx>
        <c:axId val="391117216"/>
        <c:scaling>
          <c:orientation val="minMax"/>
          <c:max val="75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Resolution (nm)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118784"/>
        <c:crosses val="autoZero"/>
        <c:crossBetween val="midCat"/>
      </c:valAx>
      <c:spPr>
        <a:noFill/>
        <a:ln w="12700"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43509437392252"/>
          <c:y val="4.7339004945809671E-2"/>
          <c:w val="0.78394450268701266"/>
          <c:h val="0.79005516353788852"/>
        </c:manualLayout>
      </c:layout>
      <c:scatterChart>
        <c:scatterStyle val="lineMarker"/>
        <c:varyColors val="0"/>
        <c:ser>
          <c:idx val="0"/>
          <c:order val="0"/>
          <c:tx>
            <c:v>Geometric</c:v>
          </c:tx>
          <c:spPr>
            <a:ln w="19050" cap="rnd">
              <a:noFill/>
              <a:round/>
            </a:ln>
            <a:effectLst/>
          </c:spPr>
          <c:marker>
            <c:symbol val="x"/>
            <c:size val="10"/>
            <c:spPr>
              <a:solidFill>
                <a:srgbClr val="FF0000">
                  <a:alpha val="0"/>
                </a:srgbClr>
              </a:solidFill>
              <a:ln w="9525">
                <a:solidFill>
                  <a:srgbClr val="00B050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Sheet1!$B$1:$B$5</c:f>
              <c:numCache>
                <c:formatCode>General</c:formatCode>
                <c:ptCount val="5"/>
                <c:pt idx="0">
                  <c:v>63.5</c:v>
                </c:pt>
                <c:pt idx="1">
                  <c:v>89.8</c:v>
                </c:pt>
                <c:pt idx="2">
                  <c:v>215.6</c:v>
                </c:pt>
                <c:pt idx="3">
                  <c:v>625.79999999999995</c:v>
                </c:pt>
                <c:pt idx="4">
                  <c:v>2137.3000000000002</c:v>
                </c:pt>
              </c:numCache>
            </c:numRef>
          </c:yVal>
          <c:smooth val="0"/>
        </c:ser>
        <c:ser>
          <c:idx val="2"/>
          <c:order val="1"/>
          <c:tx>
            <c:v>Fitting IPA</c:v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solidFill>
                <a:srgbClr val="FFFFFF">
                  <a:alpha val="0"/>
                </a:srgbClr>
              </a:solidFill>
              <a:ln w="9525">
                <a:solidFill>
                  <a:srgbClr val="00B0F0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Sheet1!$D$1:$D$5</c:f>
              <c:numCache>
                <c:formatCode>General</c:formatCode>
                <c:ptCount val="5"/>
                <c:pt idx="0">
                  <c:v>57.4</c:v>
                </c:pt>
                <c:pt idx="1">
                  <c:v>87.3</c:v>
                </c:pt>
                <c:pt idx="2">
                  <c:v>228.8</c:v>
                </c:pt>
                <c:pt idx="3">
                  <c:v>820.8</c:v>
                </c:pt>
                <c:pt idx="4">
                  <c:v>3263.5</c:v>
                </c:pt>
              </c:numCache>
            </c:numRef>
          </c:yVal>
          <c:smooth val="0"/>
        </c:ser>
        <c:ser>
          <c:idx val="4"/>
          <c:order val="2"/>
          <c:tx>
            <c:v>Fitting IPB</c:v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solidFill>
                <a:srgbClr val="92D050">
                  <a:alpha val="0"/>
                </a:srgbClr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Sheet1!$F$1:$F$5</c:f>
              <c:numCache>
                <c:formatCode>General</c:formatCode>
                <c:ptCount val="5"/>
                <c:pt idx="0">
                  <c:v>57.3</c:v>
                </c:pt>
                <c:pt idx="1">
                  <c:v>87</c:v>
                </c:pt>
                <c:pt idx="2">
                  <c:v>204.2</c:v>
                </c:pt>
                <c:pt idx="3">
                  <c:v>515.1</c:v>
                </c:pt>
                <c:pt idx="4">
                  <c:v>1448</c:v>
                </c:pt>
              </c:numCache>
            </c:numRef>
          </c:yVal>
          <c:smooth val="0"/>
        </c:ser>
        <c:ser>
          <c:idx val="6"/>
          <c:order val="3"/>
          <c:tx>
            <c:v>Fitting IPC</c:v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solidFill>
                <a:schemeClr val="accent2">
                  <a:alpha val="0"/>
                </a:schemeClr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7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Sheet1!$H$1:$H$5</c:f>
              <c:numCache>
                <c:formatCode>General</c:formatCode>
                <c:ptCount val="5"/>
                <c:pt idx="0">
                  <c:v>63.8</c:v>
                </c:pt>
                <c:pt idx="1">
                  <c:v>121.2</c:v>
                </c:pt>
                <c:pt idx="2">
                  <c:v>250.2</c:v>
                </c:pt>
                <c:pt idx="3">
                  <c:v>512.9</c:v>
                </c:pt>
                <c:pt idx="4">
                  <c:v>1691.8</c:v>
                </c:pt>
              </c:numCache>
            </c:numRef>
          </c:yVal>
          <c:smooth val="0"/>
        </c:ser>
        <c:ser>
          <c:idx val="8"/>
          <c:order val="4"/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Sheet1!$J$1:$J$5</c:f>
              <c:numCache>
                <c:formatCode>General</c:formatCode>
                <c:ptCount val="5"/>
                <c:pt idx="0">
                  <c:v>21.373000000000001</c:v>
                </c:pt>
                <c:pt idx="1">
                  <c:v>67.58</c:v>
                </c:pt>
                <c:pt idx="2">
                  <c:v>213.73</c:v>
                </c:pt>
                <c:pt idx="3">
                  <c:v>675.87</c:v>
                </c:pt>
                <c:pt idx="4">
                  <c:v>2137.3000000000002</c:v>
                </c:pt>
              </c:numCache>
            </c:numRef>
          </c:yVal>
          <c:smooth val="0"/>
        </c:ser>
        <c:ser>
          <c:idx val="9"/>
          <c:order val="5"/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4">
                    <a:lumMod val="60000"/>
                  </a:schemeClr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Sheet1!$K$1:$K$5</c:f>
              <c:numCache>
                <c:formatCode>General</c:formatCode>
                <c:ptCount val="5"/>
                <c:pt idx="0">
                  <c:v>32.634999999999998</c:v>
                </c:pt>
                <c:pt idx="1">
                  <c:v>103.2009</c:v>
                </c:pt>
                <c:pt idx="2">
                  <c:v>326.35000000000002</c:v>
                </c:pt>
                <c:pt idx="3">
                  <c:v>1032.009</c:v>
                </c:pt>
                <c:pt idx="4">
                  <c:v>3263.5</c:v>
                </c:pt>
              </c:numCache>
            </c:numRef>
          </c:yVal>
          <c:smooth val="0"/>
        </c:ser>
        <c:ser>
          <c:idx val="10"/>
          <c:order val="6"/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5">
                    <a:lumMod val="60000"/>
                  </a:schemeClr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Sheet1!$L$1:$L$5</c:f>
              <c:numCache>
                <c:formatCode>General</c:formatCode>
                <c:ptCount val="5"/>
                <c:pt idx="0">
                  <c:v>14.48</c:v>
                </c:pt>
                <c:pt idx="1">
                  <c:v>45.78978</c:v>
                </c:pt>
                <c:pt idx="2">
                  <c:v>144.80000000000001</c:v>
                </c:pt>
                <c:pt idx="3">
                  <c:v>457.89780000000002</c:v>
                </c:pt>
                <c:pt idx="4">
                  <c:v>1448</c:v>
                </c:pt>
              </c:numCache>
            </c:numRef>
          </c:yVal>
          <c:smooth val="0"/>
        </c:ser>
        <c:ser>
          <c:idx val="11"/>
          <c:order val="7"/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6">
                    <a:lumMod val="60000"/>
                  </a:schemeClr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Sheet1!$M$1:$M$5</c:f>
              <c:numCache>
                <c:formatCode>General</c:formatCode>
                <c:ptCount val="5"/>
                <c:pt idx="0">
                  <c:v>16.917999999999999</c:v>
                </c:pt>
                <c:pt idx="1">
                  <c:v>53.499413449999999</c:v>
                </c:pt>
                <c:pt idx="2">
                  <c:v>169.18</c:v>
                </c:pt>
                <c:pt idx="3">
                  <c:v>534.99400000000003</c:v>
                </c:pt>
                <c:pt idx="4">
                  <c:v>1691.8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8201088"/>
        <c:axId val="388203048"/>
      </c:scatterChart>
      <c:valAx>
        <c:axId val="388201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Attenuation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8203048"/>
        <c:crosses val="autoZero"/>
        <c:crossBetween val="midCat"/>
      </c:valAx>
      <c:valAx>
        <c:axId val="388203048"/>
        <c:scaling>
          <c:logBase val="10"/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Resolution (nm)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82010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70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85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29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55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19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92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33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102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18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53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49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99EE7-7385-43EA-9754-42208FFA8288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F8CA2-815C-4555-ABD7-5E61506E8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kern="0" dirty="0"/>
              <a:t>N. </a:t>
            </a:r>
            <a:r>
              <a:rPr lang="en-US" altLang="en-US" kern="0" dirty="0" err="1"/>
              <a:t>Blaskovic</a:t>
            </a:r>
            <a:r>
              <a:rPr lang="en-US" altLang="en-US" kern="0" dirty="0"/>
              <a:t>, T. Bromwich, </a:t>
            </a:r>
            <a:r>
              <a:rPr lang="en-US" altLang="en-US" kern="0" dirty="0" smtClean="0"/>
              <a:t>R</a:t>
            </a:r>
            <a:r>
              <a:rPr lang="en-US" altLang="en-US" kern="0" dirty="0"/>
              <a:t>. Ramjiawan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64167" y="119630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480048"/>
                </a:solidFill>
              </a:rPr>
              <a:t>Resolution Analysis </a:t>
            </a:r>
          </a:p>
          <a:p>
            <a:r>
              <a:rPr lang="en-GB" dirty="0" smtClean="0">
                <a:solidFill>
                  <a:srgbClr val="480048"/>
                </a:solidFill>
              </a:rPr>
              <a:t>Oct 2016</a:t>
            </a:r>
            <a:endParaRPr lang="en-GB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Complete fitting resolution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30812" y="1442399"/>
            <a:ext cx="91838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Calibration File: AQD0FFyScan5_0dB</a:t>
            </a:r>
            <a:r>
              <a:rPr lang="en-GB" b="1" dirty="0"/>
              <a:t>.</a:t>
            </a:r>
            <a:r>
              <a:rPr lang="en-GB" b="1" dirty="0" smtClean="0"/>
              <a:t> Jitter File: fbRun9 </a:t>
            </a:r>
            <a:r>
              <a:rPr lang="en-GB" dirty="0" smtClean="0"/>
              <a:t>- Files producing best FB results.</a:t>
            </a:r>
          </a:p>
          <a:p>
            <a:r>
              <a:rPr lang="en-GB" dirty="0" smtClean="0"/>
              <a:t>Single sample resolution using complete fitting method (fitting to position and constant term).</a:t>
            </a:r>
          </a:p>
          <a:p>
            <a:r>
              <a:rPr lang="en-GB" dirty="0" smtClean="0"/>
              <a:t>Attenuation: 0dB, 197 triggers, bunch one. Reference sample: 21. </a:t>
            </a:r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5095248"/>
              </p:ext>
            </p:extLst>
          </p:nvPr>
        </p:nvGraphicFramePr>
        <p:xfrm>
          <a:off x="220582" y="2372810"/>
          <a:ext cx="11598038" cy="4245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628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9259" t="12644" r="7256" b="7577"/>
          <a:stretch/>
        </p:blipFill>
        <p:spPr>
          <a:xfrm>
            <a:off x="1088020" y="2163592"/>
            <a:ext cx="10046826" cy="429326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Best Resolution Complete Fitting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88020" y="1459387"/>
            <a:ext cx="10296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Calibration </a:t>
            </a:r>
            <a:r>
              <a:rPr lang="en-GB" dirty="0"/>
              <a:t>File</a:t>
            </a:r>
            <a:r>
              <a:rPr lang="en-GB" dirty="0" smtClean="0"/>
              <a:t>: AQD0FFyScan5_0dB</a:t>
            </a:r>
            <a:r>
              <a:rPr lang="en-GB" dirty="0"/>
              <a:t>. JITTER File: fbRun9</a:t>
            </a:r>
            <a:r>
              <a:rPr lang="en-GB" dirty="0" smtClean="0"/>
              <a:t>. </a:t>
            </a:r>
            <a:endParaRPr lang="en-GB" dirty="0"/>
          </a:p>
          <a:p>
            <a:r>
              <a:rPr lang="en-GB" dirty="0"/>
              <a:t>Complete fitting method (fitting to position and constant term</a:t>
            </a:r>
            <a:r>
              <a:rPr lang="en-GB" dirty="0" smtClean="0"/>
              <a:t>). IQ Samples 12:20/17:25, Ref Sample: 21.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384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Mixed Fitting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987706" y="2429733"/>
                <a:ext cx="10112415" cy="13406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3000" dirty="0"/>
                  <a:t>‘Mixed fitting method’: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𝑠𝑡𝑑</m:t>
                        </m:r>
                        <m:d>
                          <m:dPr>
                            <m:ctrlPr>
                              <a:rPr lang="en-GB" sz="3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GB" sz="3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𝑒𝑠𝑖𝑑𝑢𝑎𝑙𝑠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GB" sz="3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3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GB" sz="3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en-GB" sz="3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3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sz="3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sz="3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GB" sz="3000" dirty="0"/>
                  <a:t> with </a:t>
                </a:r>
                <a:r>
                  <a:rPr lang="en-GB" sz="3000" dirty="0"/>
                  <a:t>residuals found using fitting, and with </a:t>
                </a:r>
                <a14:m>
                  <m:oMath xmlns:m="http://schemas.openxmlformats.org/officeDocument/2006/math">
                    <m:r>
                      <a:rPr lang="en-GB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3000" dirty="0"/>
                  <a:t> and </a:t>
                </a:r>
                <a14:m>
                  <m:oMath xmlns:m="http://schemas.openxmlformats.org/officeDocument/2006/math">
                    <m:r>
                      <a:rPr lang="en-GB" sz="3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3000" dirty="0"/>
                  <a:t> found using geometry.</a:t>
                </a: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706" y="2429733"/>
                <a:ext cx="10112415" cy="1340623"/>
              </a:xfrm>
              <a:prstGeom prst="rect">
                <a:avLst/>
              </a:prstGeom>
              <a:blipFill rotWithShape="0">
                <a:blip r:embed="rId2"/>
                <a:stretch>
                  <a:fillRect l="-1386" r="-482" b="-13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7784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Fitting to Multiple Parameters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578887"/>
              </p:ext>
            </p:extLst>
          </p:nvPr>
        </p:nvGraphicFramePr>
        <p:xfrm>
          <a:off x="361978" y="1889714"/>
          <a:ext cx="11365201" cy="460435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99381"/>
                <a:gridCol w="1130816"/>
                <a:gridCol w="1105688"/>
                <a:gridCol w="1281592"/>
                <a:gridCol w="1269028"/>
                <a:gridCol w="1105688"/>
                <a:gridCol w="1042864"/>
                <a:gridCol w="1168510"/>
                <a:gridCol w="1105687"/>
                <a:gridCol w="1155947"/>
              </a:tblGrid>
              <a:tr h="1232562">
                <a:tc>
                  <a:txBody>
                    <a:bodyPr/>
                    <a:lstStyle/>
                    <a:p>
                      <a:r>
                        <a:rPr lang="en-GB" dirty="0" smtClean="0"/>
                        <a:t>Sample range</a:t>
                      </a:r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dirty="0" smtClean="0"/>
                        <a:t>Complete fitting to y </a:t>
                      </a:r>
                    </a:p>
                    <a:p>
                      <a:r>
                        <a:rPr lang="en-GB" dirty="0" smtClean="0"/>
                        <a:t>Resolution (nm) (3 parameters)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dirty="0" smtClean="0"/>
                        <a:t>Mixed</a:t>
                      </a:r>
                      <a:r>
                        <a:rPr lang="en-GB" baseline="0" dirty="0" smtClean="0"/>
                        <a:t> fitting to I’/q </a:t>
                      </a:r>
                    </a:p>
                    <a:p>
                      <a:r>
                        <a:rPr lang="en-GB" baseline="0" dirty="0" smtClean="0"/>
                        <a:t>Resolution (nm) (3 parameters)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dirty="0" smtClean="0"/>
                        <a:t>Mixed fitting to I’/q,</a:t>
                      </a:r>
                      <a:r>
                        <a:rPr lang="en-GB" baseline="0" dirty="0" smtClean="0"/>
                        <a:t> Q’/q Resolution (nm) (5 parameters)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61966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7620" marR="7620" marT="762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50.7±3.6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50.5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47.5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±3.3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51.1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41.7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43.6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42.5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61966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14:19</a:t>
                      </a:r>
                    </a:p>
                  </a:txBody>
                  <a:tcPr marL="7620" marR="7620" marT="762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54.9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±3.8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54.5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±8.8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55.9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48.3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±3.4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52.2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±3.7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42.3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±3.0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44.3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±3.1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42.9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37.4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61966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13:20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48.9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±3.4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48.7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±3.4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±3.8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49.1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±3.4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41.4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41.5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36.6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61966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12:20</a:t>
                      </a:r>
                    </a:p>
                  </a:txBody>
                  <a:tcPr marL="7620" marR="7620" marT="762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±3.3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46.8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±3.3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51.8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±3.6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44.3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±3.1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47.2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±3.3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±2.8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9.6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±2.7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40.3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±2.8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35.6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±2.5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61966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16:20</a:t>
                      </a:r>
                    </a:p>
                  </a:txBody>
                  <a:tcPr marL="7620" marR="7620" marT="762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53.9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±3.8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53.8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±3.8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±4.1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55.1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±3.8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42.5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47.4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45.7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36.9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61966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12:16</a:t>
                      </a:r>
                    </a:p>
                  </a:txBody>
                  <a:tcPr marL="7620" marR="7620" marT="762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48.3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±3.4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48.1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54.7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±3.8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45.5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±3.4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41.6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41.4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38.8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±2.7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34.1</a:t>
                      </a: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±2.4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1978" y="1428049"/>
            <a:ext cx="10030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Calibration File: AQD0FFyScan5_0dB</a:t>
            </a:r>
            <a:r>
              <a:rPr lang="en-GB" dirty="0"/>
              <a:t>.</a:t>
            </a:r>
            <a:r>
              <a:rPr lang="en-GB" dirty="0" smtClean="0"/>
              <a:t> Jitter File: fbRun9. 194 triggers, bunch one. Reference sample: 21.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71650" y="2687229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77095" y="2701880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68215" y="2701880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6781" y="2677063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21469" y="2662346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27207" y="2701946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01895" y="2687229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59738" y="2680350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34426" y="2665633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77495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200" dirty="0" smtClean="0"/>
              <a:t>Mixed Fitting for I’/q: 5 Parameter Fit</a:t>
            </a:r>
            <a:endParaRPr lang="en-GB" sz="4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086528"/>
              </p:ext>
            </p:extLst>
          </p:nvPr>
        </p:nvGraphicFramePr>
        <p:xfrm>
          <a:off x="1562581" y="2048718"/>
          <a:ext cx="8981957" cy="3877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217"/>
                <a:gridCol w="2121751"/>
                <a:gridCol w="2523281"/>
                <a:gridCol w="2511708"/>
              </a:tblGrid>
              <a:tr h="64625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Parameter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Coefficient</a:t>
                      </a:r>
                      <a:r>
                        <a:rPr lang="en-GB" baseline="0" dirty="0" smtClean="0"/>
                        <a:t> IPA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Coefficient</a:t>
                      </a:r>
                      <a:r>
                        <a:rPr lang="en-GB" baseline="0" dirty="0" smtClean="0"/>
                        <a:t> IPB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Coefficient IPC</a:t>
                      </a:r>
                      <a:endParaRPr lang="en-GB" dirty="0"/>
                    </a:p>
                  </a:txBody>
                  <a:tcPr/>
                </a:tc>
              </a:tr>
              <a:tr h="646253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I’/q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(1)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-1.6781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-0.64272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1.1735</a:t>
                      </a:r>
                      <a:endParaRPr lang="en-GB" dirty="0"/>
                    </a:p>
                  </a:txBody>
                  <a:tcPr anchor="ctr"/>
                </a:tc>
              </a:tr>
              <a:tr h="646253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I’/q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(2)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0.62868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0.39781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1.6064</a:t>
                      </a:r>
                    </a:p>
                  </a:txBody>
                  <a:tcPr anchor="ctr"/>
                </a:tc>
              </a:tr>
              <a:tr h="646253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Q’/q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(1)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1.3148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0.41227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-0.8956</a:t>
                      </a:r>
                    </a:p>
                  </a:txBody>
                  <a:tcPr anchor="ctr"/>
                </a:tc>
              </a:tr>
              <a:tr h="646253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Q’/q (2)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-2.2272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-0.87317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-0.49912</a:t>
                      </a:r>
                      <a:endParaRPr lang="en-GB" dirty="0"/>
                    </a:p>
                  </a:txBody>
                  <a:tcPr anchor="ctr"/>
                </a:tc>
              </a:tr>
              <a:tr h="646253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Const.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0.12927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-8.2974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-3.9111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552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Geometric Method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42956"/>
              </p:ext>
            </p:extLst>
          </p:nvPr>
        </p:nvGraphicFramePr>
        <p:xfrm>
          <a:off x="7003796" y="2220396"/>
          <a:ext cx="3422113" cy="4111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0791"/>
                <a:gridCol w="2311322"/>
              </a:tblGrid>
              <a:tr h="928479">
                <a:tc>
                  <a:txBody>
                    <a:bodyPr/>
                    <a:lstStyle/>
                    <a:p>
                      <a:r>
                        <a:rPr lang="en-GB" dirty="0" smtClean="0"/>
                        <a:t>Sample 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Geometric</a:t>
                      </a:r>
                      <a:r>
                        <a:rPr lang="en-GB" baseline="0" dirty="0" smtClean="0"/>
                        <a:t> method Resolution (nm)</a:t>
                      </a:r>
                      <a:endParaRPr lang="en-GB" dirty="0"/>
                    </a:p>
                  </a:txBody>
                  <a:tcPr/>
                </a:tc>
              </a:tr>
              <a:tr h="530578"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14:20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GB" sz="1800" dirty="0" smtClean="0">
                          <a:latin typeface="+mn-lt"/>
                        </a:rPr>
                        <a:t>51.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800" dirty="0" smtClean="0">
                          <a:latin typeface="+mn-lt"/>
                        </a:rPr>
                        <a:t>8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±3.6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</a:tr>
              <a:tr h="530578"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14:19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53.2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±3.7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</a:tr>
              <a:tr h="530578"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13:20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49.8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±3.4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</a:tr>
              <a:tr h="530578"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12:20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47.9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±3.6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</a:tr>
              <a:tr h="530578"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16:20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56.6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±4.0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</a:tr>
              <a:tr h="530578"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12:16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>
                          <a:latin typeface="+mn-lt"/>
                        </a:rPr>
                        <a:t>48.8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±3.4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8572" y="1428049"/>
            <a:ext cx="9373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CALIB File:AQD0FFyScan5_0dB</a:t>
            </a:r>
            <a:r>
              <a:rPr lang="en-GB" dirty="0"/>
              <a:t>.</a:t>
            </a:r>
            <a:r>
              <a:rPr lang="en-GB" dirty="0" smtClean="0"/>
              <a:t> JITTER File: fbRun9. </a:t>
            </a:r>
          </a:p>
          <a:p>
            <a:r>
              <a:rPr lang="en-GB" dirty="0" smtClean="0"/>
              <a:t>194 triggers, bunch one only. Reference sample: 21. </a:t>
            </a:r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691961"/>
              </p:ext>
            </p:extLst>
          </p:nvPr>
        </p:nvGraphicFramePr>
        <p:xfrm>
          <a:off x="1749085" y="2208818"/>
          <a:ext cx="3971778" cy="4111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8647"/>
                <a:gridCol w="2183131"/>
              </a:tblGrid>
              <a:tr h="896493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+mn-lt"/>
                        </a:rPr>
                        <a:t>Sample number</a:t>
                      </a:r>
                      <a:endParaRPr lang="en-GB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+mn-lt"/>
                        </a:rPr>
                        <a:t>Geometric method Resolution</a:t>
                      </a:r>
                      <a:r>
                        <a:rPr lang="en-GB" sz="2000" baseline="0" dirty="0" smtClean="0">
                          <a:latin typeface="+mn-lt"/>
                        </a:rPr>
                        <a:t> (nm)</a:t>
                      </a:r>
                      <a:endParaRPr lang="en-GB" sz="2000" dirty="0">
                        <a:latin typeface="+mn-lt"/>
                      </a:endParaRPr>
                    </a:p>
                  </a:txBody>
                  <a:tcPr/>
                </a:tc>
              </a:tr>
              <a:tr h="357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n-lt"/>
                        </a:rPr>
                        <a:t>12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63.7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357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n-lt"/>
                        </a:rPr>
                        <a:t>13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57.9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357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n-lt"/>
                        </a:rPr>
                        <a:t>14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57.5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357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n-lt"/>
                        </a:rPr>
                        <a:t>15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62.1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357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n-lt"/>
                        </a:rPr>
                        <a:t>16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64.7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357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  <a:latin typeface="+mn-lt"/>
                        </a:rPr>
                        <a:t>17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66.1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357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  <a:latin typeface="+mn-lt"/>
                        </a:rPr>
                        <a:t>18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57.3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357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  <a:latin typeface="+mn-lt"/>
                        </a:rPr>
                        <a:t>19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64.4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357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n-lt"/>
                        </a:rPr>
                        <a:t>20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effectLst/>
                          <a:latin typeface="+mn-lt"/>
                        </a:rPr>
                        <a:t>68.2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±4.7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007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Best Geometric Method Result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238" t="14839" r="7277" b="7936"/>
          <a:stretch/>
        </p:blipFill>
        <p:spPr>
          <a:xfrm>
            <a:off x="3932766" y="2155529"/>
            <a:ext cx="7807406" cy="40623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6606" y="1924567"/>
            <a:ext cx="329616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Calibration file: AQD0FFyScan5_0dB</a:t>
            </a:r>
            <a:r>
              <a:rPr lang="en-GB" dirty="0"/>
              <a:t>. </a:t>
            </a:r>
          </a:p>
          <a:p>
            <a:r>
              <a:rPr lang="en-GB" dirty="0" smtClean="0"/>
              <a:t>Jitter file</a:t>
            </a:r>
            <a:r>
              <a:rPr lang="en-GB" dirty="0"/>
              <a:t>: fbRun9.</a:t>
            </a:r>
          </a:p>
          <a:p>
            <a:endParaRPr lang="en-GB" dirty="0" smtClean="0"/>
          </a:p>
          <a:p>
            <a:r>
              <a:rPr lang="en-GB" sz="2200" b="1" dirty="0" smtClean="0"/>
              <a:t>Resolution 47.9</a:t>
            </a:r>
            <a:r>
              <a:rPr lang="en-GB" sz="2200" b="1" dirty="0" smtClean="0">
                <a:solidFill>
                  <a:srgbClr val="000000"/>
                </a:solidFill>
              </a:rPr>
              <a:t>±3.6 nm.</a:t>
            </a:r>
          </a:p>
          <a:p>
            <a:endParaRPr lang="en-GB" dirty="0" smtClean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rgbClr val="000000"/>
                </a:solidFill>
              </a:rPr>
              <a:t>194 triggers.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IQ Samples: 12:20.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Reference Sample: 21.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Two bunch mode.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rgbClr val="000000"/>
                </a:solidFill>
              </a:rPr>
              <a:t>Calibration constants: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A: 2.79±0.54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B: -2.39±0.24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C: -1.73±0.30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93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Files Analysed: Resolution vs Attenuation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509137"/>
              </p:ext>
            </p:extLst>
          </p:nvPr>
        </p:nvGraphicFramePr>
        <p:xfrm>
          <a:off x="1551009" y="2743202"/>
          <a:ext cx="8847312" cy="3453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9104"/>
                <a:gridCol w="2949104"/>
                <a:gridCol w="2949104"/>
              </a:tblGrid>
              <a:tr h="575665">
                <a:tc>
                  <a:txBody>
                    <a:bodyPr/>
                    <a:lstStyle/>
                    <a:p>
                      <a:r>
                        <a:rPr lang="en-GB" dirty="0" smtClean="0"/>
                        <a:t>Attenuation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Jitter File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Calibration File</a:t>
                      </a:r>
                      <a:endParaRPr lang="en-GB" dirty="0"/>
                    </a:p>
                  </a:txBody>
                  <a:tcPr/>
                </a:tc>
              </a:tr>
              <a:tr h="575665">
                <a:tc>
                  <a:txBody>
                    <a:bodyPr/>
                    <a:lstStyle/>
                    <a:p>
                      <a:r>
                        <a:rPr lang="en-GB" dirty="0" smtClean="0"/>
                        <a:t>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jitRun13_0dB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AQD0FFyScan8_0dB</a:t>
                      </a:r>
                      <a:endParaRPr lang="en-GB" dirty="0"/>
                    </a:p>
                  </a:txBody>
                  <a:tcPr/>
                </a:tc>
              </a:tr>
              <a:tr h="575665">
                <a:tc>
                  <a:txBody>
                    <a:bodyPr/>
                    <a:lstStyle/>
                    <a:p>
                      <a:r>
                        <a:rPr lang="en-GB" dirty="0" smtClean="0"/>
                        <a:t>10dB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jitRun10_10dB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AQD0FFyScan7_10dB</a:t>
                      </a:r>
                      <a:endParaRPr lang="en-GB" dirty="0"/>
                    </a:p>
                  </a:txBody>
                  <a:tcPr/>
                </a:tc>
              </a:tr>
              <a:tr h="575665">
                <a:tc>
                  <a:txBody>
                    <a:bodyPr/>
                    <a:lstStyle/>
                    <a:p>
                      <a:r>
                        <a:rPr lang="en-GB" dirty="0" smtClean="0"/>
                        <a:t>20dB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jitRun14_20dB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AQD0FFyScan9_20dB</a:t>
                      </a:r>
                      <a:endParaRPr lang="en-GB" dirty="0"/>
                    </a:p>
                  </a:txBody>
                  <a:tcPr/>
                </a:tc>
              </a:tr>
              <a:tr h="575665">
                <a:tc>
                  <a:txBody>
                    <a:bodyPr/>
                    <a:lstStyle/>
                    <a:p>
                      <a:r>
                        <a:rPr lang="en-GB" dirty="0" smtClean="0"/>
                        <a:t>30dB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fbRun23_30dB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AQD0FFyScan10_30dB</a:t>
                      </a:r>
                      <a:endParaRPr lang="en-GB" dirty="0"/>
                    </a:p>
                  </a:txBody>
                  <a:tcPr/>
                </a:tc>
              </a:tr>
              <a:tr h="575665">
                <a:tc>
                  <a:txBody>
                    <a:bodyPr/>
                    <a:lstStyle/>
                    <a:p>
                      <a:r>
                        <a:rPr lang="en-GB" dirty="0" smtClean="0"/>
                        <a:t>40dB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fbRun24_40dB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AQD0FFyScan11_40dB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1236" y="1944547"/>
            <a:ext cx="825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files collected consecutively at the end of the Owl shift, 28/10/2016.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00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with Attenuation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3063" y="1356344"/>
            <a:ext cx="7644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Files: AQD0FF scans – 8, 7, 9, 10,11. Jit Run </a:t>
            </a:r>
            <a:r>
              <a:rPr lang="en-GB" dirty="0"/>
              <a:t>–</a:t>
            </a:r>
            <a:r>
              <a:rPr lang="en-GB" dirty="0" smtClean="0"/>
              <a:t> 13, 10, 14. FB Run – 23, 24.</a:t>
            </a:r>
          </a:p>
          <a:p>
            <a:r>
              <a:rPr lang="en-GB" dirty="0" smtClean="0"/>
              <a:t>IQ Samples: 12:20, Reference Sample: 21. </a:t>
            </a:r>
          </a:p>
          <a:p>
            <a:r>
              <a:rPr lang="en-GB" dirty="0" smtClean="0"/>
              <a:t>Dotted lines show extrapolation from 40dB case.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2138532"/>
              </p:ext>
            </p:extLst>
          </p:nvPr>
        </p:nvGraphicFramePr>
        <p:xfrm>
          <a:off x="463063" y="2434785"/>
          <a:ext cx="11210777" cy="4174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48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300" dirty="0" smtClean="0"/>
              <a:t/>
            </a:r>
            <a:br>
              <a:rPr lang="en-GB" sz="3300" dirty="0" smtClean="0"/>
            </a:br>
            <a:r>
              <a:rPr lang="en-GB" sz="3300" dirty="0"/>
              <a:t/>
            </a:r>
            <a:br>
              <a:rPr lang="en-GB" sz="3300" dirty="0"/>
            </a:br>
            <a:r>
              <a:rPr lang="en-GB" sz="3300" dirty="0" smtClean="0"/>
              <a:t/>
            </a:r>
            <a:br>
              <a:rPr lang="en-GB" sz="3300" dirty="0" smtClean="0"/>
            </a:br>
            <a:r>
              <a:rPr lang="en-GB" sz="3300" dirty="0"/>
              <a:t/>
            </a:r>
            <a:br>
              <a:rPr lang="en-GB" sz="3300" dirty="0"/>
            </a:br>
            <a:r>
              <a:rPr lang="en-GB" dirty="0" smtClean="0">
                <a:latin typeface="+mj-lt"/>
              </a:rPr>
              <a:t/>
            </a:r>
            <a:br>
              <a:rPr lang="en-GB" dirty="0" smtClean="0">
                <a:latin typeface="+mj-lt"/>
              </a:rPr>
            </a:br>
            <a:endParaRPr lang="en-GB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9676" y="2442258"/>
            <a:ext cx="100989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Resolution analysis for </a:t>
            </a:r>
            <a:r>
              <a:rPr lang="en-GB" sz="2400" b="1" dirty="0" smtClean="0"/>
              <a:t>files </a:t>
            </a:r>
            <a:r>
              <a:rPr lang="en-GB" sz="2400" b="1" dirty="0"/>
              <a:t>with best </a:t>
            </a:r>
            <a:r>
              <a:rPr lang="en-GB" sz="2400" b="1" dirty="0" smtClean="0"/>
              <a:t>FB </a:t>
            </a:r>
            <a:r>
              <a:rPr lang="en-GB" sz="2400" b="1" dirty="0"/>
              <a:t>performance </a:t>
            </a:r>
            <a:r>
              <a:rPr lang="en-GB" sz="2400" b="1" dirty="0" smtClean="0"/>
              <a:t>–</a:t>
            </a:r>
          </a:p>
          <a:p>
            <a:pPr lvl="1"/>
            <a:r>
              <a:rPr lang="en-GB" sz="2400" b="1" dirty="0" smtClean="0"/>
              <a:t>using fitting and geometric </a:t>
            </a:r>
            <a:r>
              <a:rPr lang="en-GB" sz="2400" b="1" dirty="0"/>
              <a:t>methods: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Jitter File: fbRun9_Board2_281016,</a:t>
            </a:r>
            <a:br>
              <a:rPr lang="en-GB" sz="2400" dirty="0"/>
            </a:br>
            <a:r>
              <a:rPr lang="en-GB" sz="2400" dirty="0"/>
              <a:t>Calibration File: AQD0FFyScan5_0dB_Board2_271016.</a:t>
            </a:r>
            <a:br>
              <a:rPr lang="en-GB" sz="2400" dirty="0"/>
            </a:b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And a  study </a:t>
            </a:r>
            <a:r>
              <a:rPr lang="en-GB" sz="2400" b="1" dirty="0"/>
              <a:t>of resolution  scaling with attenuation.</a:t>
            </a:r>
            <a:endParaRPr lang="en-GB" sz="24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63063" y="108152"/>
            <a:ext cx="10515600" cy="1061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5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584" t="10886" r="7961" b="8249"/>
          <a:stretch/>
        </p:blipFill>
        <p:spPr>
          <a:xfrm>
            <a:off x="336610" y="1990846"/>
            <a:ext cx="8668493" cy="43483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375493" y="1904601"/>
            <a:ext cx="26231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Calibration File: AQD0FFyScan5_0dB</a:t>
            </a:r>
            <a:r>
              <a:rPr lang="en-GB" dirty="0"/>
              <a:t>. 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Complete fitting method (fitting to position and constant term</a:t>
            </a:r>
            <a:r>
              <a:rPr lang="en-GB" dirty="0" smtClean="0"/>
              <a:t>). </a:t>
            </a:r>
          </a:p>
          <a:p>
            <a:endParaRPr lang="en-GB" dirty="0" smtClean="0"/>
          </a:p>
          <a:p>
            <a:r>
              <a:rPr lang="en-GB" dirty="0" smtClean="0"/>
              <a:t>IQ Samples 12:20, </a:t>
            </a:r>
          </a:p>
          <a:p>
            <a:r>
              <a:rPr lang="en-GB" dirty="0" smtClean="0"/>
              <a:t>Ref Sample: 21.</a:t>
            </a:r>
          </a:p>
          <a:p>
            <a:endParaRPr lang="en-GB" dirty="0" smtClean="0"/>
          </a:p>
          <a:p>
            <a:r>
              <a:rPr lang="en-GB" dirty="0"/>
              <a:t>Threshold cut= all </a:t>
            </a:r>
            <a:r>
              <a:rPr lang="en-GB" dirty="0" smtClean="0"/>
              <a:t>even numbered </a:t>
            </a:r>
            <a:r>
              <a:rPr lang="en-GB" dirty="0"/>
              <a:t>triggers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Reference cuts on charge= 62 249 </a:t>
            </a:r>
            <a:r>
              <a:rPr lang="en-GB" dirty="0" smtClean="0"/>
              <a:t>350</a:t>
            </a:r>
          </a:p>
          <a:p>
            <a:endParaRPr lang="en-GB" dirty="0"/>
          </a:p>
          <a:p>
            <a:r>
              <a:rPr lang="en-GB" dirty="0" smtClean="0"/>
              <a:t>197 triggers remaining.</a:t>
            </a:r>
          </a:p>
          <a:p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AQD0FF Scan IPA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939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646" t="10318" r="6983" b="7135"/>
          <a:stretch/>
        </p:blipFill>
        <p:spPr>
          <a:xfrm>
            <a:off x="335741" y="1967696"/>
            <a:ext cx="8657788" cy="4323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Calibration AQD0FF </a:t>
            </a:r>
            <a:r>
              <a:rPr lang="en-GB" dirty="0" smtClean="0"/>
              <a:t>Scan IPB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352344" y="1967696"/>
            <a:ext cx="26231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Calibration File: AQD0FFyScan5_0dB</a:t>
            </a:r>
            <a:r>
              <a:rPr lang="en-GB" dirty="0"/>
              <a:t>. 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Complete fitting method (fitting to position and constant term</a:t>
            </a:r>
            <a:r>
              <a:rPr lang="en-GB" dirty="0" smtClean="0"/>
              <a:t>). </a:t>
            </a:r>
          </a:p>
          <a:p>
            <a:endParaRPr lang="en-GB" dirty="0" smtClean="0"/>
          </a:p>
          <a:p>
            <a:r>
              <a:rPr lang="en-GB" dirty="0" smtClean="0"/>
              <a:t>IQ Samples 12:20, </a:t>
            </a:r>
          </a:p>
          <a:p>
            <a:r>
              <a:rPr lang="en-GB" dirty="0" smtClean="0"/>
              <a:t>Ref Sample: 21.</a:t>
            </a:r>
          </a:p>
          <a:p>
            <a:endParaRPr lang="en-GB" dirty="0"/>
          </a:p>
          <a:p>
            <a:r>
              <a:rPr lang="en-GB" dirty="0"/>
              <a:t>Threshold cut= all </a:t>
            </a:r>
            <a:r>
              <a:rPr lang="en-GB" dirty="0" smtClean="0"/>
              <a:t>even numbered </a:t>
            </a:r>
            <a:r>
              <a:rPr lang="en-GB" dirty="0"/>
              <a:t>triggers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Reference cuts on charge= 62 249 </a:t>
            </a:r>
            <a:r>
              <a:rPr lang="en-GB" dirty="0" smtClean="0"/>
              <a:t>350</a:t>
            </a:r>
          </a:p>
          <a:p>
            <a:endParaRPr lang="en-GB" dirty="0"/>
          </a:p>
          <a:p>
            <a:r>
              <a:rPr lang="en-GB" dirty="0"/>
              <a:t>197 triggers remaining.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74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935" t="10457" r="6845" b="7753"/>
          <a:stretch/>
        </p:blipFill>
        <p:spPr>
          <a:xfrm>
            <a:off x="325036" y="2002419"/>
            <a:ext cx="8656918" cy="429101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Calibration AQD0FF </a:t>
            </a:r>
            <a:r>
              <a:rPr lang="en-GB" dirty="0" smtClean="0"/>
              <a:t>Scan IPC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317620" y="1917196"/>
            <a:ext cx="26231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Calibration File: AQD0FFyScan5_0dB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/>
              <a:t>Complete fitting method (fitting to position and constant term</a:t>
            </a:r>
            <a:r>
              <a:rPr lang="en-GB" dirty="0" smtClean="0"/>
              <a:t>). </a:t>
            </a:r>
          </a:p>
          <a:p>
            <a:endParaRPr lang="en-GB" dirty="0" smtClean="0"/>
          </a:p>
          <a:p>
            <a:r>
              <a:rPr lang="en-GB" dirty="0" smtClean="0"/>
              <a:t>IQ Samples 17:25, </a:t>
            </a:r>
          </a:p>
          <a:p>
            <a:r>
              <a:rPr lang="en-GB" dirty="0" smtClean="0"/>
              <a:t>Ref Sample: 21.</a:t>
            </a:r>
          </a:p>
          <a:p>
            <a:endParaRPr lang="en-GB" dirty="0"/>
          </a:p>
          <a:p>
            <a:r>
              <a:rPr lang="en-GB" dirty="0"/>
              <a:t>Threshold cut= all </a:t>
            </a:r>
            <a:r>
              <a:rPr lang="en-GB" dirty="0" smtClean="0"/>
              <a:t>even </a:t>
            </a:r>
            <a:r>
              <a:rPr lang="en-GB" dirty="0"/>
              <a:t>numbered triggers.</a:t>
            </a:r>
          </a:p>
          <a:p>
            <a:r>
              <a:rPr lang="en-GB" dirty="0" smtClean="0"/>
              <a:t>Reference </a:t>
            </a:r>
            <a:r>
              <a:rPr lang="en-GB" dirty="0"/>
              <a:t>cuts on charge= 62 249 </a:t>
            </a:r>
            <a:r>
              <a:rPr lang="en-GB" dirty="0" smtClean="0"/>
              <a:t>350</a:t>
            </a:r>
          </a:p>
          <a:p>
            <a:endParaRPr lang="en-GB" dirty="0"/>
          </a:p>
          <a:p>
            <a:r>
              <a:rPr lang="en-GB" dirty="0"/>
              <a:t>197 triggers remaining.</a:t>
            </a:r>
          </a:p>
          <a:p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338349" y="4583575"/>
            <a:ext cx="393540" cy="937549"/>
          </a:xfrm>
          <a:prstGeom prst="straightConnector1">
            <a:avLst/>
          </a:prstGeom>
          <a:ln w="127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0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Jitter File Analysed IPA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167149" y="3957979"/>
            <a:ext cx="27779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Threshold cut= all odd numbered triggers.</a:t>
            </a:r>
          </a:p>
          <a:p>
            <a:endParaRPr lang="en-GB" dirty="0" smtClean="0"/>
          </a:p>
          <a:p>
            <a:r>
              <a:rPr lang="en-GB" dirty="0" smtClean="0"/>
              <a:t>Reference cuts </a:t>
            </a:r>
            <a:r>
              <a:rPr lang="en-GB" dirty="0"/>
              <a:t>on charge= 31 73 282 316 356 368 370 </a:t>
            </a:r>
            <a:r>
              <a:rPr lang="en-GB" dirty="0" smtClean="0"/>
              <a:t>380.</a:t>
            </a:r>
            <a:endParaRPr lang="en-GB" dirty="0"/>
          </a:p>
          <a:p>
            <a:r>
              <a:rPr lang="en-GB" dirty="0"/>
              <a:t> </a:t>
            </a:r>
          </a:p>
          <a:p>
            <a:r>
              <a:rPr lang="en-GB" dirty="0"/>
              <a:t>Prime Cuts= </a:t>
            </a:r>
            <a:r>
              <a:rPr lang="en-GB" dirty="0" smtClean="0"/>
              <a:t>308.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9167149" y="1926654"/>
            <a:ext cx="419003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File=</a:t>
            </a:r>
          </a:p>
          <a:p>
            <a:r>
              <a:rPr lang="en-GB" dirty="0" smtClean="0"/>
              <a:t>fbRun9_Board2_281016.</a:t>
            </a:r>
          </a:p>
          <a:p>
            <a:r>
              <a:rPr lang="en-GB" dirty="0" smtClean="0"/>
              <a:t> </a:t>
            </a:r>
            <a:endParaRPr lang="en-GB" dirty="0"/>
          </a:p>
          <a:p>
            <a:r>
              <a:rPr lang="en-GB" dirty="0"/>
              <a:t> BPM =A </a:t>
            </a:r>
          </a:p>
          <a:p>
            <a:r>
              <a:rPr lang="en-GB" dirty="0"/>
              <a:t> Axis=y </a:t>
            </a:r>
          </a:p>
          <a:p>
            <a:r>
              <a:rPr lang="en-GB" dirty="0"/>
              <a:t> Sample Range=12:20 </a:t>
            </a:r>
          </a:p>
          <a:p>
            <a:r>
              <a:rPr lang="en-GB" dirty="0"/>
              <a:t> Trigs initially =400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9879" t="10636" r="7518" b="7030"/>
          <a:stretch/>
        </p:blipFill>
        <p:spPr>
          <a:xfrm>
            <a:off x="335666" y="1990846"/>
            <a:ext cx="8646288" cy="435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71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Jitter File Analysed IPB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167149" y="3957979"/>
            <a:ext cx="27779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Threshold cut= all odd numbered triggers.</a:t>
            </a:r>
          </a:p>
          <a:p>
            <a:endParaRPr lang="en-GB" dirty="0" smtClean="0"/>
          </a:p>
          <a:p>
            <a:r>
              <a:rPr lang="en-GB" dirty="0" smtClean="0"/>
              <a:t>Reference cuts </a:t>
            </a:r>
            <a:r>
              <a:rPr lang="en-GB" dirty="0"/>
              <a:t>on charge= 31 73 282 316 356 368 370 </a:t>
            </a:r>
            <a:r>
              <a:rPr lang="en-GB" dirty="0" smtClean="0"/>
              <a:t>380.</a:t>
            </a:r>
            <a:endParaRPr lang="en-GB" dirty="0"/>
          </a:p>
          <a:p>
            <a:r>
              <a:rPr lang="en-GB" dirty="0"/>
              <a:t> </a:t>
            </a:r>
          </a:p>
          <a:p>
            <a:r>
              <a:rPr lang="en-GB" dirty="0"/>
              <a:t>Prime Cuts= </a:t>
            </a:r>
            <a:r>
              <a:rPr lang="en-GB" dirty="0" smtClean="0"/>
              <a:t>308.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9132424" y="1903504"/>
            <a:ext cx="419003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 File=</a:t>
            </a:r>
          </a:p>
          <a:p>
            <a:r>
              <a:rPr lang="en-GB" dirty="0" smtClean="0"/>
              <a:t> fbRun9_Board2_281016.</a:t>
            </a:r>
          </a:p>
          <a:p>
            <a:r>
              <a:rPr lang="en-GB" dirty="0" smtClean="0"/>
              <a:t> </a:t>
            </a:r>
            <a:endParaRPr lang="en-GB" dirty="0"/>
          </a:p>
          <a:p>
            <a:r>
              <a:rPr lang="en-GB" dirty="0"/>
              <a:t> BPM </a:t>
            </a:r>
            <a:r>
              <a:rPr lang="en-GB" dirty="0" smtClean="0"/>
              <a:t>=B </a:t>
            </a:r>
            <a:endParaRPr lang="en-GB" dirty="0"/>
          </a:p>
          <a:p>
            <a:r>
              <a:rPr lang="en-GB" dirty="0"/>
              <a:t> Axis=y </a:t>
            </a:r>
          </a:p>
          <a:p>
            <a:r>
              <a:rPr lang="en-GB" dirty="0"/>
              <a:t> Sample Range=12:20 </a:t>
            </a:r>
          </a:p>
          <a:p>
            <a:r>
              <a:rPr lang="en-GB" dirty="0"/>
              <a:t> Trigs initially =400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534" t="10523" r="8418" b="7982"/>
          <a:stretch/>
        </p:blipFill>
        <p:spPr>
          <a:xfrm>
            <a:off x="347316" y="1990845"/>
            <a:ext cx="8657788" cy="4316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07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Jitter File Analysed IPC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167149" y="3957979"/>
            <a:ext cx="27779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Threshold cut= all odd numbered triggers.</a:t>
            </a:r>
          </a:p>
          <a:p>
            <a:endParaRPr lang="en-GB" dirty="0" smtClean="0"/>
          </a:p>
          <a:p>
            <a:r>
              <a:rPr lang="en-GB" dirty="0" smtClean="0"/>
              <a:t>Reference cuts </a:t>
            </a:r>
            <a:r>
              <a:rPr lang="en-GB" dirty="0"/>
              <a:t>on charge= 31 73 282 316 356 368 370 </a:t>
            </a:r>
            <a:r>
              <a:rPr lang="en-GB" dirty="0" smtClean="0"/>
              <a:t>380.</a:t>
            </a:r>
            <a:endParaRPr lang="en-GB" dirty="0"/>
          </a:p>
          <a:p>
            <a:r>
              <a:rPr lang="en-GB" dirty="0"/>
              <a:t> </a:t>
            </a:r>
          </a:p>
          <a:p>
            <a:r>
              <a:rPr lang="en-GB" dirty="0"/>
              <a:t>Prime Cuts= </a:t>
            </a:r>
            <a:r>
              <a:rPr lang="en-GB" dirty="0" smtClean="0"/>
              <a:t>308.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9120849" y="1903504"/>
            <a:ext cx="419003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 File=</a:t>
            </a:r>
          </a:p>
          <a:p>
            <a:r>
              <a:rPr lang="en-GB" dirty="0" smtClean="0"/>
              <a:t> fbRun9_Board2_281016.</a:t>
            </a:r>
          </a:p>
          <a:p>
            <a:r>
              <a:rPr lang="en-GB" dirty="0" smtClean="0"/>
              <a:t> </a:t>
            </a:r>
            <a:endParaRPr lang="en-GB" dirty="0"/>
          </a:p>
          <a:p>
            <a:r>
              <a:rPr lang="en-GB" dirty="0"/>
              <a:t> BPM </a:t>
            </a:r>
            <a:r>
              <a:rPr lang="en-GB" dirty="0" smtClean="0"/>
              <a:t>=C </a:t>
            </a:r>
            <a:endParaRPr lang="en-GB" dirty="0"/>
          </a:p>
          <a:p>
            <a:r>
              <a:rPr lang="en-GB" dirty="0"/>
              <a:t> Axis=y </a:t>
            </a:r>
          </a:p>
          <a:p>
            <a:r>
              <a:rPr lang="en-GB" dirty="0"/>
              <a:t> Sample </a:t>
            </a:r>
            <a:r>
              <a:rPr lang="en-GB" dirty="0" smtClean="0"/>
              <a:t>Range=17:21 </a:t>
            </a:r>
            <a:endParaRPr lang="en-GB" dirty="0"/>
          </a:p>
          <a:p>
            <a:r>
              <a:rPr lang="en-GB" dirty="0"/>
              <a:t> Trigs initially =400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948" t="10014" r="7259" b="6711"/>
          <a:stretch/>
        </p:blipFill>
        <p:spPr>
          <a:xfrm>
            <a:off x="358816" y="1967696"/>
            <a:ext cx="8623138" cy="434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92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52354" y="2361235"/>
                <a:ext cx="10601446" cy="3815728"/>
              </a:xfrm>
            </p:spPr>
            <p:txBody>
              <a:bodyPr/>
              <a:lstStyle/>
              <a:p>
                <a:r>
                  <a:rPr lang="en-GB" dirty="0" smtClean="0">
                    <a:latin typeface="+mj-lt"/>
                  </a:rPr>
                  <a:t>‘Complete fitting method’: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rgbClr val="7030A0"/>
                        </a:solidFill>
                        <a:latin typeface="+mj-lt"/>
                      </a:rPr>
                      <m:t> </m:t>
                    </m:r>
                    <m:f>
                      <m:fPr>
                        <m:ctrlPr>
                          <a:rPr lang="en-GB" i="1">
                            <a:solidFill>
                              <a:srgbClr val="7030A0"/>
                            </a:solidFill>
                            <a:latin typeface="+mj-lt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7030A0"/>
                            </a:solidFill>
                            <a:latin typeface="+mj-lt"/>
                          </a:rPr>
                          <m:t>𝑠𝑡𝑑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+mj-lt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+mj-lt"/>
                              </a:rPr>
                              <m:t>𝑟</m:t>
                            </m:r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+mj-lt"/>
                              </a:rPr>
                              <m:t>𝑒𝑠𝑖𝑑𝑢𝑎𝑙𝑠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+mj-lt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+mj-lt"/>
                                <a:ea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+mj-lt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+mj-lt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+mj-lt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>
                                <a:solidFill>
                                  <a:srgbClr val="7030A0"/>
                                </a:solidFill>
                                <a:latin typeface="+mj-lt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+mj-lt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+mj-lt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srgbClr val="7030A0"/>
                                    </a:solidFill>
                                    <a:latin typeface="+mj-lt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GB" dirty="0">
                    <a:latin typeface="+mj-lt"/>
                  </a:rPr>
                  <a:t>with residuals, </a:t>
                </a:r>
                <a14:m>
                  <m:oMath xmlns:m="http://schemas.openxmlformats.org/officeDocument/2006/math">
                    <m:r>
                      <a:rPr lang="en-GB" i="1">
                        <a:latin typeface="+mj-lt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+mj-lt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>
                    <a:latin typeface="+mj-lt"/>
                  </a:rPr>
                  <a:t> found from </a:t>
                </a:r>
                <a:r>
                  <a:rPr lang="en-GB" b="1" dirty="0">
                    <a:latin typeface="+mj-lt"/>
                  </a:rPr>
                  <a:t>fitting</a:t>
                </a:r>
                <a:r>
                  <a:rPr lang="en-GB" dirty="0" smtClean="0">
                    <a:latin typeface="+mj-lt"/>
                  </a:rPr>
                  <a:t>.</a:t>
                </a:r>
              </a:p>
              <a:p>
                <a:endParaRPr lang="en-GB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b="0" dirty="0" smtClean="0"/>
                  <a:t>.</a:t>
                </a:r>
              </a:p>
              <a:p>
                <a:pPr marL="0" indent="0" algn="ctr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2354" y="2361235"/>
                <a:ext cx="10601446" cy="3815728"/>
              </a:xfrm>
              <a:blipFill rotWithShape="0">
                <a:blip r:embed="rId2"/>
                <a:stretch>
                  <a:fillRect l="-1034" t="-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Complete Fitting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923914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andBlue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40981B-4F86-40E7-B4CD-DE03ADEF3B4F}" vid="{52D34FD1-7541-42C0-873B-27D0ED6DAB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PurpleandBlueTemplate</Template>
  <TotalTime>4027</TotalTime>
  <Words>858</Words>
  <Application>Microsoft Office PowerPoint</Application>
  <PresentationFormat>Widescreen</PresentationFormat>
  <Paragraphs>278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Century Gothic</vt:lpstr>
      <vt:lpstr>PurpleandBlueTemplate</vt:lpstr>
      <vt:lpstr>PowerPoint Presentation</vt:lpstr>
      <vt:lpstr>     </vt:lpstr>
      <vt:lpstr>Calibration AQD0FF Scan IPA</vt:lpstr>
      <vt:lpstr>Calibration AQD0FF Scan IPB</vt:lpstr>
      <vt:lpstr>Calibration AQD0FF Scan IPC</vt:lpstr>
      <vt:lpstr>Jitter File Analysed IPA</vt:lpstr>
      <vt:lpstr>Jitter File Analysed IPB</vt:lpstr>
      <vt:lpstr>Jitter File Analysed IPC</vt:lpstr>
      <vt:lpstr>Complete Fitting</vt:lpstr>
      <vt:lpstr>Complete fitting resolution</vt:lpstr>
      <vt:lpstr>Best Resolution Complete Fitting</vt:lpstr>
      <vt:lpstr>Mixed Fitting</vt:lpstr>
      <vt:lpstr>Fitting to Multiple Parameters</vt:lpstr>
      <vt:lpstr>Mixed Fitting for I’/q: 5 Parameter Fit</vt:lpstr>
      <vt:lpstr>Geometric Method</vt:lpstr>
      <vt:lpstr>Best Geometric Method Result</vt:lpstr>
      <vt:lpstr>Files Analysed: Resolution vs Attenuation</vt:lpstr>
      <vt:lpstr>Resolution with Attenuation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247</cp:revision>
  <dcterms:created xsi:type="dcterms:W3CDTF">2016-07-18T11:07:28Z</dcterms:created>
  <dcterms:modified xsi:type="dcterms:W3CDTF">2016-11-04T09:49:58Z</dcterms:modified>
</cp:coreProperties>
</file>