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1"/>
  </p:notesMasterIdLst>
  <p:handoutMasterIdLst>
    <p:handoutMasterId r:id="rId32"/>
  </p:handoutMasterIdLst>
  <p:sldIdLst>
    <p:sldId id="256" r:id="rId2"/>
    <p:sldId id="382" r:id="rId3"/>
    <p:sldId id="408" r:id="rId4"/>
    <p:sldId id="386" r:id="rId5"/>
    <p:sldId id="414" r:id="rId6"/>
    <p:sldId id="384" r:id="rId7"/>
    <p:sldId id="409" r:id="rId8"/>
    <p:sldId id="402" r:id="rId9"/>
    <p:sldId id="385" r:id="rId10"/>
    <p:sldId id="437" r:id="rId11"/>
    <p:sldId id="387" r:id="rId12"/>
    <p:sldId id="411" r:id="rId13"/>
    <p:sldId id="412" r:id="rId14"/>
    <p:sldId id="420" r:id="rId15"/>
    <p:sldId id="422" r:id="rId16"/>
    <p:sldId id="431" r:id="rId17"/>
    <p:sldId id="427" r:id="rId18"/>
    <p:sldId id="434" r:id="rId19"/>
    <p:sldId id="426" r:id="rId20"/>
    <p:sldId id="423" r:id="rId21"/>
    <p:sldId id="421" r:id="rId22"/>
    <p:sldId id="429" r:id="rId23"/>
    <p:sldId id="433" r:id="rId24"/>
    <p:sldId id="430" r:id="rId25"/>
    <p:sldId id="432" r:id="rId26"/>
    <p:sldId id="428" r:id="rId27"/>
    <p:sldId id="425" r:id="rId28"/>
    <p:sldId id="435" r:id="rId29"/>
    <p:sldId id="436" r:id="rId3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EDF4"/>
    <a:srgbClr val="EAD6FC"/>
    <a:srgbClr val="A68CB4"/>
    <a:srgbClr val="FBD5EA"/>
    <a:srgbClr val="E9B7FB"/>
    <a:srgbClr val="8D63A5"/>
    <a:srgbClr val="5D416D"/>
    <a:srgbClr val="352144"/>
    <a:srgbClr val="173D54"/>
    <a:srgbClr val="33AF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663" autoAdjust="0"/>
    <p:restoredTop sz="99450" autoAdjust="0"/>
  </p:normalViewPr>
  <p:slideViewPr>
    <p:cSldViewPr snapToGrid="0">
      <p:cViewPr>
        <p:scale>
          <a:sx n="90" d="100"/>
          <a:sy n="90" d="100"/>
        </p:scale>
        <p:origin x="-224" y="-144"/>
      </p:cViewPr>
      <p:guideLst>
        <p:guide orient="horz" pos="3769"/>
        <p:guide pos="91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notesMaster" Target="notesMasters/notesMaster1.xml"/><Relationship Id="rId32" Type="http://schemas.openxmlformats.org/officeDocument/2006/relationships/handoutMaster" Target="handoutMasters/handoutMaster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interSettings" Target="printerSettings/printerSettings1.bin"/><Relationship Id="rId34" Type="http://schemas.openxmlformats.org/officeDocument/2006/relationships/presProps" Target="presProps.xml"/><Relationship Id="rId35" Type="http://schemas.openxmlformats.org/officeDocument/2006/relationships/viewProps" Target="viewProps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9AC7E1-5D9D-D04D-9A79-EB2295E14159}" type="datetimeFigureOut">
              <a:rPr lang="en-US" smtClean="0"/>
              <a:t>04/11/16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0E40DC-EEE0-2F4A-A036-BBAA17BAF5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5804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839DF2-0607-4031-9B7F-104A57B6DAA4}" type="datetimeFigureOut">
              <a:rPr lang="en-GB" smtClean="0"/>
              <a:t>04/11/16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3E74FA-C704-4EBC-8C5A-8568DD48BA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967925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E74FA-C704-4EBC-8C5A-8568DD48BAA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20411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759198"/>
            <a:ext cx="9144000" cy="1532467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Friday, 4 November 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1524000" y="3572933"/>
            <a:ext cx="9194800" cy="0"/>
          </a:xfrm>
          <a:prstGeom prst="line">
            <a:avLst/>
          </a:prstGeom>
          <a:ln>
            <a:solidFill>
              <a:srgbClr val="5D416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95160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Friday, 4 November 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49038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Friday, 4 November 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55775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86975"/>
            <a:ext cx="10515600" cy="85407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14585"/>
            <a:ext cx="10515600" cy="444434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1490133" y="657013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25" name="Date Placeholder 3"/>
          <p:cNvSpPr>
            <a:spLocks noGrp="1"/>
          </p:cNvSpPr>
          <p:nvPr>
            <p:ph type="dt" sz="half" idx="2"/>
          </p:nvPr>
        </p:nvSpPr>
        <p:spPr>
          <a:xfrm>
            <a:off x="2429914" y="6333067"/>
            <a:ext cx="2429951" cy="3725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GB" smtClean="0"/>
              <a:t>Friday, 4 November 2016</a:t>
            </a:r>
            <a:endParaRPr lang="en-GB" dirty="0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6268" y="6333067"/>
            <a:ext cx="880532" cy="3725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52930" y="6366934"/>
            <a:ext cx="2413000" cy="3376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fld id="{94BFD4E8-A2F5-44C9-BB89-783052C8D2CC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1161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Friday, 4 November 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95080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Friday, 4 November 2016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24950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Friday, 4 November 2016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11449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Friday, 4 November 2016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69117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Friday, 4 November 2016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0218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Friday, 4 November 2016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0938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Friday, 4 November 2016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1824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ChangeAspect="1"/>
          </p:cNvSpPr>
          <p:nvPr userDrawn="1"/>
        </p:nvSpPr>
        <p:spPr>
          <a:xfrm>
            <a:off x="0" y="6163732"/>
            <a:ext cx="12192000" cy="694267"/>
          </a:xfrm>
          <a:prstGeom prst="rect">
            <a:avLst/>
          </a:prstGeom>
          <a:blipFill rotWithShape="1">
            <a:blip r:embed="rId1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54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414585"/>
            <a:ext cx="10515600" cy="47623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29914" y="6333067"/>
            <a:ext cx="2429951" cy="3725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GB" smtClean="0"/>
              <a:t>Friday, 4 November 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6268" y="6333067"/>
            <a:ext cx="880532" cy="3725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52930" y="6366934"/>
            <a:ext cx="2413000" cy="3376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fld id="{94BFD4E8-A2F5-44C9-BB89-783052C8D2CC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621798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rial (Headings)"/>
          <a:ea typeface="+mj-ea"/>
          <a:cs typeface="Arial (Headings)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 (Body)"/>
          <a:ea typeface="+mn-ea"/>
          <a:cs typeface="Arial (Body)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 (Body)"/>
          <a:ea typeface="+mn-ea"/>
          <a:cs typeface="Arial (Body)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 (Body)"/>
          <a:ea typeface="+mn-ea"/>
          <a:cs typeface="Arial (Body)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 (Body)"/>
          <a:ea typeface="+mn-ea"/>
          <a:cs typeface="Arial (Body)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 (Body)"/>
          <a:ea typeface="+mn-ea"/>
          <a:cs typeface="Arial (Body)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6503" y="2142829"/>
            <a:ext cx="10297297" cy="1203568"/>
          </a:xfrm>
        </p:spPr>
        <p:txBody>
          <a:bodyPr>
            <a:noAutofit/>
          </a:bodyPr>
          <a:lstStyle/>
          <a:p>
            <a:r>
              <a:rPr lang="en-GB" sz="4800" dirty="0" smtClean="0">
                <a:solidFill>
                  <a:srgbClr val="5D416D"/>
                </a:solidFill>
              </a:rPr>
              <a:t>IP BPM </a:t>
            </a:r>
            <a:r>
              <a:rPr lang="en-GB" sz="4800" dirty="0" smtClean="0">
                <a:solidFill>
                  <a:srgbClr val="5D416D"/>
                </a:solidFill>
              </a:rPr>
              <a:t>diagnostic tests</a:t>
            </a:r>
            <a:endParaRPr lang="en-GB" sz="4800" dirty="0">
              <a:solidFill>
                <a:srgbClr val="5D416D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Friday, 4 November 2016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1</a:t>
            </a:fld>
            <a:endParaRPr lang="en-GB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>
            <a:off x="1524000" y="3867628"/>
            <a:ext cx="9144000" cy="1532467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US" altLang="en-US" kern="0" dirty="0"/>
              <a:t>N. </a:t>
            </a:r>
            <a:r>
              <a:rPr lang="en-US" altLang="en-US" kern="0" dirty="0" err="1"/>
              <a:t>Blaskovic</a:t>
            </a:r>
            <a:r>
              <a:rPr lang="en-US" altLang="en-US" kern="0" dirty="0"/>
              <a:t>, T. Bromwich, </a:t>
            </a:r>
            <a:r>
              <a:rPr lang="en-US" altLang="en-US" kern="0" dirty="0" smtClean="0"/>
              <a:t>R</a:t>
            </a:r>
            <a:r>
              <a:rPr lang="en-US" altLang="en-US" kern="0" dirty="0"/>
              <a:t>. </a:t>
            </a:r>
            <a:r>
              <a:rPr lang="en-US" altLang="en-US" kern="0" dirty="0" err="1"/>
              <a:t>Ramjiawan</a:t>
            </a:r>
            <a:r>
              <a:rPr lang="en-US" altLang="en-US" kern="0" dirty="0" smtClean="0"/>
              <a:t/>
            </a:r>
            <a:br>
              <a:rPr lang="en-US" altLang="en-US" kern="0" dirty="0" smtClean="0"/>
            </a:br>
            <a:endParaRPr lang="en-GB" sz="1600" i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04518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268" y="286975"/>
            <a:ext cx="10515600" cy="854075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5D416D"/>
                </a:solidFill>
              </a:rPr>
              <a:t>X Limiter</a:t>
            </a:r>
            <a:endParaRPr lang="en-US" dirty="0">
              <a:solidFill>
                <a:srgbClr val="5D416D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Friday, 4 November 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10</a:t>
            </a:fld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47"/>
          <a:stretch/>
        </p:blipFill>
        <p:spPr>
          <a:xfrm>
            <a:off x="0" y="1312034"/>
            <a:ext cx="9485890" cy="483599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l="52741" t="3254" r="2486" b="54383"/>
          <a:stretch/>
        </p:blipFill>
        <p:spPr>
          <a:xfrm>
            <a:off x="8979350" y="1276535"/>
            <a:ext cx="2896238" cy="227156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/>
          <a:srcRect l="5992" t="42971" r="47698" b="13870"/>
          <a:stretch/>
        </p:blipFill>
        <p:spPr>
          <a:xfrm>
            <a:off x="8861117" y="3572672"/>
            <a:ext cx="3007241" cy="232313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189112" y="268111"/>
            <a:ext cx="8452556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>
              <a:spcAft>
                <a:spcPts val="600"/>
              </a:spcAft>
            </a:pPr>
            <a:r>
              <a:rPr lang="en-US" sz="1600" dirty="0" smtClean="0">
                <a:solidFill>
                  <a:srgbClr val="000000"/>
                </a:solidFill>
              </a:rPr>
              <a:t>Input power is determined from an oscilloscope measurement, with the signal generator output split to send one arm into the scope and one arm into the </a:t>
            </a:r>
            <a:r>
              <a:rPr lang="en-US" sz="1600" dirty="0">
                <a:solidFill>
                  <a:srgbClr val="000000"/>
                </a:solidFill>
              </a:rPr>
              <a:t>limiter. There is a gap in the data between -32 </a:t>
            </a:r>
            <a:r>
              <a:rPr lang="en-US" sz="1600" dirty="0" err="1">
                <a:solidFill>
                  <a:srgbClr val="000000"/>
                </a:solidFill>
              </a:rPr>
              <a:t>dBm</a:t>
            </a:r>
            <a:r>
              <a:rPr lang="en-US" sz="1600" dirty="0">
                <a:solidFill>
                  <a:srgbClr val="000000"/>
                </a:solidFill>
              </a:rPr>
              <a:t> and -42 </a:t>
            </a:r>
            <a:r>
              <a:rPr lang="en-US" sz="1600" dirty="0" err="1">
                <a:solidFill>
                  <a:srgbClr val="000000"/>
                </a:solidFill>
              </a:rPr>
              <a:t>dBm</a:t>
            </a:r>
            <a:r>
              <a:rPr lang="en-US" sz="1600" dirty="0">
                <a:solidFill>
                  <a:srgbClr val="000000"/>
                </a:solidFill>
              </a:rPr>
              <a:t> due to the different attenuation ranges reachable with the various attenuator/splitter combinations.</a:t>
            </a:r>
          </a:p>
          <a:p>
            <a:pPr marL="0" lvl="1">
              <a:spcAft>
                <a:spcPts val="600"/>
              </a:spcAft>
            </a:pPr>
            <a:endParaRPr lang="en-US" sz="160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53630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267" y="286975"/>
            <a:ext cx="11399945" cy="854075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5D416D"/>
                </a:solidFill>
              </a:rPr>
              <a:t>BPM Test 3A – Externally supplied LO</a:t>
            </a:r>
            <a:endParaRPr lang="en-US" dirty="0">
              <a:solidFill>
                <a:srgbClr val="5D416D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Friday, 4 November 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3435964" y="1400544"/>
            <a:ext cx="1880529" cy="256096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b="1" dirty="0" smtClean="0"/>
              <a:t>FIRST STAGE MIXER</a:t>
            </a:r>
          </a:p>
          <a:p>
            <a:pPr algn="ctr"/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dirty="0" smtClean="0"/>
              <a:t>Dipole</a:t>
            </a:r>
          </a:p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Reference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880839" y="1930399"/>
            <a:ext cx="1880529" cy="2029472"/>
          </a:xfrm>
          <a:prstGeom prst="rect">
            <a:avLst/>
          </a:prstGeom>
          <a:solidFill>
            <a:srgbClr val="8D63A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SIGNAL GENERATOR</a:t>
            </a:r>
            <a:br>
              <a:rPr lang="en-US" dirty="0" smtClean="0"/>
            </a:br>
            <a:endParaRPr lang="en-US" dirty="0" smtClean="0"/>
          </a:p>
          <a:p>
            <a:pPr algn="ctr"/>
            <a:r>
              <a:rPr lang="en-US" dirty="0" smtClean="0"/>
              <a:t>y = 6.4 GHz</a:t>
            </a:r>
            <a:br>
              <a:rPr lang="en-US" dirty="0" smtClean="0"/>
            </a:br>
            <a:r>
              <a:rPr lang="en-US" dirty="0" smtClean="0"/>
              <a:t>x = 5.7 GHz</a:t>
            </a:r>
            <a:endParaRPr lang="en-US" dirty="0"/>
          </a:p>
        </p:txBody>
      </p:sp>
      <p:cxnSp>
        <p:nvCxnSpPr>
          <p:cNvPr id="32" name="Straight Arrow Connector 31"/>
          <p:cNvCxnSpPr>
            <a:stCxn id="19" idx="3"/>
          </p:cNvCxnSpPr>
          <p:nvPr/>
        </p:nvCxnSpPr>
        <p:spPr>
          <a:xfrm flipV="1">
            <a:off x="7349862" y="3604128"/>
            <a:ext cx="634255" cy="436"/>
          </a:xfrm>
          <a:prstGeom prst="straightConnector1">
            <a:avLst/>
          </a:prstGeom>
          <a:ln>
            <a:solidFill>
              <a:srgbClr val="5B9BD5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V="1">
            <a:off x="2745651" y="2500131"/>
            <a:ext cx="703613" cy="2084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6236588" y="3255982"/>
            <a:ext cx="1113274" cy="697164"/>
          </a:xfrm>
          <a:prstGeom prst="rect">
            <a:avLst/>
          </a:prstGeom>
          <a:solidFill>
            <a:schemeClr val="accent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Limiting Amplifier</a:t>
            </a:r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7984117" y="3295861"/>
            <a:ext cx="1334142" cy="69716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Reference</a:t>
            </a:r>
            <a:br>
              <a:rPr lang="en-US" dirty="0" smtClean="0"/>
            </a:br>
            <a:r>
              <a:rPr lang="en-US" dirty="0" smtClean="0"/>
              <a:t>Processor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7986514" y="2006092"/>
            <a:ext cx="1331745" cy="108494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SECOND STAGE </a:t>
            </a:r>
            <a:br>
              <a:rPr lang="en-US" b="1" dirty="0" smtClean="0"/>
            </a:br>
            <a:r>
              <a:rPr lang="en-US" b="1" dirty="0" smtClean="0"/>
              <a:t>MIXER</a:t>
            </a:r>
            <a:endParaRPr lang="en-US" b="1" dirty="0"/>
          </a:p>
        </p:txBody>
      </p:sp>
      <p:cxnSp>
        <p:nvCxnSpPr>
          <p:cNvPr id="30" name="Straight Arrow Connector 29"/>
          <p:cNvCxnSpPr/>
          <p:nvPr/>
        </p:nvCxnSpPr>
        <p:spPr>
          <a:xfrm>
            <a:off x="5273758" y="2500132"/>
            <a:ext cx="2690521" cy="1058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6236593" y="2186239"/>
            <a:ext cx="672170" cy="2079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33AFDD"/>
                </a:solidFill>
              </a:rPr>
              <a:t>714 MHz</a:t>
            </a:r>
            <a:endParaRPr lang="en-US" sz="1400" dirty="0">
              <a:solidFill>
                <a:srgbClr val="33AFDD"/>
              </a:solidFill>
            </a:endParaRPr>
          </a:p>
        </p:txBody>
      </p:sp>
      <p:cxnSp>
        <p:nvCxnSpPr>
          <p:cNvPr id="23" name="Straight Arrow Connector 22"/>
          <p:cNvCxnSpPr>
            <a:stCxn id="28" idx="0"/>
            <a:endCxn id="29" idx="2"/>
          </p:cNvCxnSpPr>
          <p:nvPr/>
        </p:nvCxnSpPr>
        <p:spPr>
          <a:xfrm flipV="1">
            <a:off x="8651188" y="3091033"/>
            <a:ext cx="1199" cy="20482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9320658" y="2285667"/>
            <a:ext cx="619214" cy="20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9335702" y="2853368"/>
            <a:ext cx="619214" cy="20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9995495" y="2070666"/>
            <a:ext cx="195585" cy="2495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33AFDD"/>
                </a:solidFill>
              </a:rPr>
              <a:t>I</a:t>
            </a:r>
            <a:endParaRPr lang="en-US" dirty="0">
              <a:solidFill>
                <a:srgbClr val="33AFDD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9961649" y="2652517"/>
            <a:ext cx="273841" cy="2495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33AFDD"/>
                </a:solidFill>
              </a:rPr>
              <a:t>Q</a:t>
            </a:r>
            <a:endParaRPr lang="en-US" dirty="0">
              <a:solidFill>
                <a:srgbClr val="33AFDD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5910012" y="4241977"/>
            <a:ext cx="1880529" cy="1675910"/>
          </a:xfrm>
          <a:prstGeom prst="rect">
            <a:avLst/>
          </a:prstGeom>
          <a:solidFill>
            <a:srgbClr val="8D63A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SIGNAL GENERATOR</a:t>
            </a:r>
          </a:p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714 MHz</a:t>
            </a:r>
            <a:endParaRPr lang="en-US" dirty="0"/>
          </a:p>
        </p:txBody>
      </p:sp>
      <p:cxnSp>
        <p:nvCxnSpPr>
          <p:cNvPr id="9" name="Straight Arrow Connector 8"/>
          <p:cNvCxnSpPr>
            <a:stCxn id="27" idx="0"/>
          </p:cNvCxnSpPr>
          <p:nvPr/>
        </p:nvCxnSpPr>
        <p:spPr>
          <a:xfrm flipH="1" flipV="1">
            <a:off x="6843305" y="3948201"/>
            <a:ext cx="6972" cy="2937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8157880" y="4167452"/>
            <a:ext cx="3765179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Bypass first stage reference and supply the LO externally using </a:t>
            </a:r>
            <a:br>
              <a:rPr lang="en-US" dirty="0" smtClean="0"/>
            </a:br>
            <a:r>
              <a:rPr lang="en-US" dirty="0" smtClean="0"/>
              <a:t>714 MHz signal generator.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Change </a:t>
            </a:r>
            <a:r>
              <a:rPr lang="en-US" dirty="0"/>
              <a:t>the </a:t>
            </a:r>
            <a:r>
              <a:rPr lang="en-US" dirty="0" smtClean="0"/>
              <a:t>frequency </a:t>
            </a:r>
            <a:r>
              <a:rPr lang="en-US" dirty="0"/>
              <a:t>of the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6.4 GHz signal generator.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Monitor the I and Q signals.</a:t>
            </a:r>
            <a:endParaRPr lang="en-US" dirty="0"/>
          </a:p>
        </p:txBody>
      </p:sp>
      <p:sp>
        <p:nvSpPr>
          <p:cNvPr id="33" name="Rectangle 32"/>
          <p:cNvSpPr/>
          <p:nvPr/>
        </p:nvSpPr>
        <p:spPr>
          <a:xfrm>
            <a:off x="880838" y="4215855"/>
            <a:ext cx="1880529" cy="65804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/>
              <a:t>Damping Ring </a:t>
            </a:r>
            <a:br>
              <a:rPr lang="en-US" dirty="0" smtClean="0"/>
            </a:br>
            <a:r>
              <a:rPr lang="en-US" dirty="0" smtClean="0"/>
              <a:t>714 MHz</a:t>
            </a:r>
            <a:endParaRPr lang="en-US" dirty="0"/>
          </a:p>
        </p:txBody>
      </p:sp>
      <p:sp>
        <p:nvSpPr>
          <p:cNvPr id="36" name="Rectangle 35"/>
          <p:cNvSpPr/>
          <p:nvPr/>
        </p:nvSpPr>
        <p:spPr>
          <a:xfrm>
            <a:off x="3812067" y="4187505"/>
            <a:ext cx="1113274" cy="70506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Frequency </a:t>
            </a:r>
            <a:br>
              <a:rPr lang="en-US" sz="1400" dirty="0" smtClean="0"/>
            </a:br>
            <a:r>
              <a:rPr lang="en-US" sz="1400" dirty="0" smtClean="0"/>
              <a:t>Multiplier</a:t>
            </a:r>
            <a:endParaRPr lang="en-US" sz="1400" dirty="0"/>
          </a:p>
        </p:txBody>
      </p:sp>
      <p:cxnSp>
        <p:nvCxnSpPr>
          <p:cNvPr id="41" name="Straight Arrow Connector 40"/>
          <p:cNvCxnSpPr>
            <a:stCxn id="33" idx="3"/>
            <a:endCxn id="36" idx="1"/>
          </p:cNvCxnSpPr>
          <p:nvPr/>
        </p:nvCxnSpPr>
        <p:spPr>
          <a:xfrm flipV="1">
            <a:off x="2761367" y="4540037"/>
            <a:ext cx="1050700" cy="48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>
            <a:stCxn id="36" idx="0"/>
          </p:cNvCxnSpPr>
          <p:nvPr/>
        </p:nvCxnSpPr>
        <p:spPr>
          <a:xfrm flipH="1" flipV="1">
            <a:off x="4353660" y="3974125"/>
            <a:ext cx="15044" cy="21338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5384449" y="3250474"/>
            <a:ext cx="8345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2">
                    <a:lumMod val="90000"/>
                  </a:schemeClr>
                </a:solidFill>
              </a:rPr>
              <a:t>714 MHz</a:t>
            </a:r>
            <a:endParaRPr lang="en-US" sz="1400" dirty="0">
              <a:solidFill>
                <a:schemeClr val="bg2">
                  <a:lumMod val="90000"/>
                </a:schemeClr>
              </a:solidFill>
            </a:endParaRPr>
          </a:p>
        </p:txBody>
      </p:sp>
      <p:cxnSp>
        <p:nvCxnSpPr>
          <p:cNvPr id="45" name="Straight Arrow Connector 44"/>
          <p:cNvCxnSpPr/>
          <p:nvPr/>
        </p:nvCxnSpPr>
        <p:spPr>
          <a:xfrm>
            <a:off x="5323686" y="3589139"/>
            <a:ext cx="912901" cy="15425"/>
          </a:xfrm>
          <a:prstGeom prst="straightConnector1">
            <a:avLst/>
          </a:prstGeom>
          <a:ln>
            <a:solidFill>
              <a:schemeClr val="bg2">
                <a:lumMod val="9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83125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268" y="286975"/>
            <a:ext cx="11301908" cy="854075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5D416D"/>
                </a:solidFill>
              </a:rPr>
              <a:t>Example waveforms: with 6425.99 MHz input</a:t>
            </a:r>
            <a:endParaRPr lang="en-US" dirty="0">
              <a:solidFill>
                <a:srgbClr val="5D416D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Friday, 4 November 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8830235" y="1431247"/>
            <a:ext cx="285376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 signal waveform and frequency analysis with a 6425.99 kHz input, i.e. when down-</a:t>
            </a:r>
            <a:r>
              <a:rPr lang="en-US" dirty="0" smtClean="0"/>
              <a:t>mixing </a:t>
            </a:r>
            <a:r>
              <a:rPr lang="en-US" dirty="0"/>
              <a:t>produces a signal 20 kHz away from matching the externally supplied 714 MHz LO, with which it is mixed in the second stage.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Frequency varied either side of exact matching.</a:t>
            </a:r>
            <a:endParaRPr lang="en-US" dirty="0"/>
          </a:p>
        </p:txBody>
      </p:sp>
      <p:pic>
        <p:nvPicPr>
          <p:cNvPr id="3" name="Picture 2" descr="test3a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02" r="6841"/>
          <a:stretch/>
        </p:blipFill>
        <p:spPr>
          <a:xfrm>
            <a:off x="209177" y="1213416"/>
            <a:ext cx="8456706" cy="4673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49443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268" y="286975"/>
            <a:ext cx="11301908" cy="854075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5D416D"/>
                </a:solidFill>
              </a:rPr>
              <a:t>Frequency output versus frequency input</a:t>
            </a:r>
            <a:endParaRPr lang="en-US" dirty="0">
              <a:solidFill>
                <a:srgbClr val="5D416D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Friday, 4 November 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13</a:t>
            </a:fld>
            <a:endParaRPr lang="en-GB" dirty="0"/>
          </a:p>
        </p:txBody>
      </p:sp>
      <p:pic>
        <p:nvPicPr>
          <p:cNvPr id="3" name="Picture 2" descr="test3Afreqinou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530" y="1089531"/>
            <a:ext cx="8262470" cy="491033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665883" y="1431247"/>
            <a:ext cx="30181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Expected result as you move away from desired frequency.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94431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267" y="286975"/>
            <a:ext cx="11399945" cy="854075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5D416D"/>
                </a:solidFill>
              </a:rPr>
              <a:t>BPM Test 3B – External LO, with beam</a:t>
            </a:r>
            <a:endParaRPr lang="en-US" dirty="0">
              <a:solidFill>
                <a:srgbClr val="5D416D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Friday, 4 November 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3435964" y="1400544"/>
            <a:ext cx="1880529" cy="256096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b="1" dirty="0" smtClean="0"/>
              <a:t>FIRST STAGE MIXER</a:t>
            </a:r>
          </a:p>
          <a:p>
            <a:pPr algn="ctr"/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dirty="0" smtClean="0"/>
              <a:t>Dipole</a:t>
            </a:r>
          </a:p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Reference</a:t>
            </a:r>
            <a:endParaRPr lang="en-US" dirty="0"/>
          </a:p>
        </p:txBody>
      </p:sp>
      <p:cxnSp>
        <p:nvCxnSpPr>
          <p:cNvPr id="32" name="Straight Arrow Connector 31"/>
          <p:cNvCxnSpPr>
            <a:stCxn id="19" idx="3"/>
          </p:cNvCxnSpPr>
          <p:nvPr/>
        </p:nvCxnSpPr>
        <p:spPr>
          <a:xfrm flipV="1">
            <a:off x="7349862" y="3604128"/>
            <a:ext cx="634255" cy="436"/>
          </a:xfrm>
          <a:prstGeom prst="straightConnector1">
            <a:avLst/>
          </a:prstGeom>
          <a:ln>
            <a:solidFill>
              <a:srgbClr val="5B9BD5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6236588" y="3255982"/>
            <a:ext cx="1113274" cy="697164"/>
          </a:xfrm>
          <a:prstGeom prst="rect">
            <a:avLst/>
          </a:prstGeom>
          <a:solidFill>
            <a:schemeClr val="accent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Limiting Amplifier</a:t>
            </a:r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7984117" y="3295861"/>
            <a:ext cx="1334142" cy="69716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Reference</a:t>
            </a:r>
            <a:br>
              <a:rPr lang="en-US" dirty="0" smtClean="0"/>
            </a:br>
            <a:r>
              <a:rPr lang="en-US" dirty="0" smtClean="0"/>
              <a:t>Processor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7986514" y="2006092"/>
            <a:ext cx="1331745" cy="108494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SECOND STAGE </a:t>
            </a:r>
            <a:br>
              <a:rPr lang="en-US" b="1" dirty="0" smtClean="0"/>
            </a:br>
            <a:r>
              <a:rPr lang="en-US" b="1" dirty="0" smtClean="0"/>
              <a:t>MIXER</a:t>
            </a:r>
            <a:endParaRPr lang="en-US" b="1" dirty="0"/>
          </a:p>
        </p:txBody>
      </p:sp>
      <p:cxnSp>
        <p:nvCxnSpPr>
          <p:cNvPr id="30" name="Straight Arrow Connector 29"/>
          <p:cNvCxnSpPr/>
          <p:nvPr/>
        </p:nvCxnSpPr>
        <p:spPr>
          <a:xfrm>
            <a:off x="5273758" y="2500132"/>
            <a:ext cx="2690521" cy="1058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6236593" y="2186239"/>
            <a:ext cx="672170" cy="2079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33AFDD"/>
                </a:solidFill>
              </a:rPr>
              <a:t>714 MHz</a:t>
            </a:r>
            <a:endParaRPr lang="en-US" sz="1400" dirty="0">
              <a:solidFill>
                <a:srgbClr val="33AFDD"/>
              </a:solidFill>
            </a:endParaRPr>
          </a:p>
        </p:txBody>
      </p:sp>
      <p:cxnSp>
        <p:nvCxnSpPr>
          <p:cNvPr id="23" name="Straight Arrow Connector 22"/>
          <p:cNvCxnSpPr>
            <a:stCxn id="28" idx="0"/>
            <a:endCxn id="29" idx="2"/>
          </p:cNvCxnSpPr>
          <p:nvPr/>
        </p:nvCxnSpPr>
        <p:spPr>
          <a:xfrm flipV="1">
            <a:off x="8651188" y="3091033"/>
            <a:ext cx="1199" cy="20482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9320658" y="2285667"/>
            <a:ext cx="619214" cy="20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9335702" y="2853368"/>
            <a:ext cx="619214" cy="20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9995495" y="2070666"/>
            <a:ext cx="195585" cy="2495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33AFDD"/>
                </a:solidFill>
              </a:rPr>
              <a:t>I</a:t>
            </a:r>
            <a:endParaRPr lang="en-US" dirty="0">
              <a:solidFill>
                <a:srgbClr val="33AFDD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9961649" y="2652517"/>
            <a:ext cx="273841" cy="2495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33AFDD"/>
                </a:solidFill>
              </a:rPr>
              <a:t>Q</a:t>
            </a:r>
            <a:endParaRPr lang="en-US" dirty="0">
              <a:solidFill>
                <a:srgbClr val="33AFDD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5910012" y="4241977"/>
            <a:ext cx="1880529" cy="1675910"/>
          </a:xfrm>
          <a:prstGeom prst="rect">
            <a:avLst/>
          </a:prstGeom>
          <a:solidFill>
            <a:srgbClr val="8D63A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SIGNAL GENERATOR</a:t>
            </a:r>
          </a:p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714 MHz</a:t>
            </a:r>
            <a:endParaRPr lang="en-US" dirty="0"/>
          </a:p>
        </p:txBody>
      </p:sp>
      <p:cxnSp>
        <p:nvCxnSpPr>
          <p:cNvPr id="9" name="Straight Arrow Connector 8"/>
          <p:cNvCxnSpPr>
            <a:stCxn id="27" idx="0"/>
          </p:cNvCxnSpPr>
          <p:nvPr/>
        </p:nvCxnSpPr>
        <p:spPr>
          <a:xfrm flipH="1" flipV="1">
            <a:off x="6843305" y="3948201"/>
            <a:ext cx="6972" cy="2937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8157880" y="4167452"/>
            <a:ext cx="3765179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Bypass first stage reference and supply the LO externally using </a:t>
            </a:r>
            <a:br>
              <a:rPr lang="en-US" dirty="0" smtClean="0"/>
            </a:br>
            <a:r>
              <a:rPr lang="en-US" dirty="0" smtClean="0"/>
              <a:t>714 MHz signal generator.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Change </a:t>
            </a:r>
            <a:r>
              <a:rPr lang="en-US" dirty="0"/>
              <a:t>the </a:t>
            </a:r>
            <a:r>
              <a:rPr lang="en-US" dirty="0" smtClean="0"/>
              <a:t>frequency </a:t>
            </a:r>
            <a:r>
              <a:rPr lang="en-US" dirty="0"/>
              <a:t>of the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signal generator.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Monitor the I and Q signals.</a:t>
            </a:r>
            <a:endParaRPr lang="en-US" dirty="0"/>
          </a:p>
        </p:txBody>
      </p:sp>
      <p:sp>
        <p:nvSpPr>
          <p:cNvPr id="33" name="Rectangle 32"/>
          <p:cNvSpPr/>
          <p:nvPr/>
        </p:nvSpPr>
        <p:spPr>
          <a:xfrm>
            <a:off x="880838" y="4215855"/>
            <a:ext cx="1880529" cy="65804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/>
              <a:t>Damping Ring </a:t>
            </a:r>
            <a:br>
              <a:rPr lang="en-US" dirty="0" smtClean="0"/>
            </a:br>
            <a:r>
              <a:rPr lang="en-US" dirty="0" smtClean="0"/>
              <a:t>714 MHz</a:t>
            </a:r>
            <a:endParaRPr lang="en-US" dirty="0"/>
          </a:p>
        </p:txBody>
      </p:sp>
      <p:sp>
        <p:nvSpPr>
          <p:cNvPr id="36" name="Rectangle 35"/>
          <p:cNvSpPr/>
          <p:nvPr/>
        </p:nvSpPr>
        <p:spPr>
          <a:xfrm>
            <a:off x="3812067" y="4187505"/>
            <a:ext cx="1113274" cy="70506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Frequency </a:t>
            </a:r>
            <a:br>
              <a:rPr lang="en-US" sz="1400" dirty="0" smtClean="0"/>
            </a:br>
            <a:r>
              <a:rPr lang="en-US" sz="1400" dirty="0" smtClean="0"/>
              <a:t>Multiplier</a:t>
            </a:r>
            <a:endParaRPr lang="en-US" sz="1400" dirty="0"/>
          </a:p>
        </p:txBody>
      </p:sp>
      <p:cxnSp>
        <p:nvCxnSpPr>
          <p:cNvPr id="41" name="Straight Arrow Connector 40"/>
          <p:cNvCxnSpPr>
            <a:stCxn id="33" idx="3"/>
            <a:endCxn id="36" idx="1"/>
          </p:cNvCxnSpPr>
          <p:nvPr/>
        </p:nvCxnSpPr>
        <p:spPr>
          <a:xfrm flipV="1">
            <a:off x="2761367" y="4540037"/>
            <a:ext cx="1050700" cy="48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>
            <a:stCxn id="36" idx="0"/>
          </p:cNvCxnSpPr>
          <p:nvPr/>
        </p:nvCxnSpPr>
        <p:spPr>
          <a:xfrm flipH="1" flipV="1">
            <a:off x="4353660" y="3974125"/>
            <a:ext cx="15044" cy="21338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5384449" y="3250474"/>
            <a:ext cx="8345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2">
                    <a:lumMod val="90000"/>
                  </a:schemeClr>
                </a:solidFill>
              </a:rPr>
              <a:t>714 MHz</a:t>
            </a:r>
            <a:endParaRPr lang="en-US" sz="1400" dirty="0">
              <a:solidFill>
                <a:schemeClr val="bg2">
                  <a:lumMod val="90000"/>
                </a:schemeClr>
              </a:solidFill>
            </a:endParaRPr>
          </a:p>
        </p:txBody>
      </p:sp>
      <p:cxnSp>
        <p:nvCxnSpPr>
          <p:cNvPr id="43" name="Straight Arrow Connector 42"/>
          <p:cNvCxnSpPr/>
          <p:nvPr/>
        </p:nvCxnSpPr>
        <p:spPr>
          <a:xfrm>
            <a:off x="5323686" y="3589139"/>
            <a:ext cx="912901" cy="15425"/>
          </a:xfrm>
          <a:prstGeom prst="straightConnector1">
            <a:avLst/>
          </a:prstGeom>
          <a:ln>
            <a:solidFill>
              <a:schemeClr val="bg2">
                <a:lumMod val="9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Rectangle 44"/>
          <p:cNvSpPr/>
          <p:nvPr/>
        </p:nvSpPr>
        <p:spPr>
          <a:xfrm>
            <a:off x="880839" y="2046373"/>
            <a:ext cx="1880529" cy="864417"/>
          </a:xfrm>
          <a:prstGeom prst="rect">
            <a:avLst/>
          </a:prstGeom>
          <a:solidFill>
            <a:srgbClr val="8D63A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DIPOLE CAVITY</a:t>
            </a:r>
            <a:endParaRPr lang="en-US" dirty="0"/>
          </a:p>
        </p:txBody>
      </p:sp>
      <p:cxnSp>
        <p:nvCxnSpPr>
          <p:cNvPr id="46" name="Straight Arrow Connector 45"/>
          <p:cNvCxnSpPr/>
          <p:nvPr/>
        </p:nvCxnSpPr>
        <p:spPr>
          <a:xfrm flipV="1">
            <a:off x="2745651" y="2500131"/>
            <a:ext cx="703613" cy="2084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>
            <a:off x="2735424" y="3572458"/>
            <a:ext cx="719987" cy="1293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Rectangle 47"/>
          <p:cNvSpPr/>
          <p:nvPr/>
        </p:nvSpPr>
        <p:spPr>
          <a:xfrm>
            <a:off x="874501" y="3123627"/>
            <a:ext cx="1880529" cy="810351"/>
          </a:xfrm>
          <a:prstGeom prst="rect">
            <a:avLst/>
          </a:prstGeom>
          <a:solidFill>
            <a:srgbClr val="8D63A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REFERENCE CAVITY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36256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03895"/>
            <a:ext cx="10727764" cy="514932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267" y="286975"/>
            <a:ext cx="11399945" cy="854075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5D416D"/>
                </a:solidFill>
              </a:rPr>
              <a:t>Example waveform </a:t>
            </a:r>
            <a:r>
              <a:rPr lang="en-US" dirty="0">
                <a:solidFill>
                  <a:srgbClr val="5D416D"/>
                </a:solidFill>
              </a:rPr>
              <a:t>with SG </a:t>
            </a:r>
            <a:r>
              <a:rPr lang="en-US" dirty="0" smtClean="0">
                <a:solidFill>
                  <a:srgbClr val="5D416D"/>
                </a:solidFill>
              </a:rPr>
              <a:t>@ 714 MHz</a:t>
            </a:r>
            <a:endParaRPr lang="en-US" dirty="0">
              <a:solidFill>
                <a:srgbClr val="5D416D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Friday, 4 November 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38" name="TextBox 37"/>
          <p:cNvSpPr txBox="1"/>
          <p:nvPr/>
        </p:nvSpPr>
        <p:spPr>
          <a:xfrm>
            <a:off x="10040471" y="1131566"/>
            <a:ext cx="1852706" cy="3970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Externally supplied LO at 714 MHz mixed with dipole cavity signals</a:t>
            </a:r>
            <a:r>
              <a:rPr lang="en-US" sz="1200" dirty="0" smtClean="0"/>
              <a:t>.</a:t>
            </a:r>
          </a:p>
          <a:p>
            <a:endParaRPr lang="en-US" sz="1200" dirty="0"/>
          </a:p>
          <a:p>
            <a:r>
              <a:rPr lang="en-US" sz="1200" dirty="0" smtClean="0"/>
              <a:t>IPA(X) example output signals for one trigger: </a:t>
            </a:r>
            <a:br>
              <a:rPr lang="en-US" sz="1200" dirty="0" smtClean="0"/>
            </a:br>
            <a:r>
              <a:rPr lang="en-US" sz="1200" dirty="0" smtClean="0"/>
              <a:t>I signal, Q signal and Reference captured using the SIS </a:t>
            </a:r>
            <a:r>
              <a:rPr lang="en-US" sz="1200" dirty="0" err="1" smtClean="0"/>
              <a:t>digitiser</a:t>
            </a:r>
            <a:r>
              <a:rPr lang="en-US" sz="1200" dirty="0" smtClean="0"/>
              <a:t>.</a:t>
            </a:r>
          </a:p>
          <a:p>
            <a:endParaRPr lang="en-US" sz="1200" dirty="0"/>
          </a:p>
          <a:p>
            <a:r>
              <a:rPr lang="en-US" sz="1200" dirty="0" smtClean="0"/>
              <a:t>40 dB attenuation on the dipole signals.</a:t>
            </a:r>
          </a:p>
          <a:p>
            <a:endParaRPr lang="en-US" sz="1200" dirty="0"/>
          </a:p>
          <a:p>
            <a:r>
              <a:rPr lang="en-US" sz="1200" dirty="0" smtClean="0"/>
              <a:t>-10 </a:t>
            </a:r>
            <a:r>
              <a:rPr lang="en-US" sz="1200" dirty="0" err="1" smtClean="0"/>
              <a:t>dBm</a:t>
            </a:r>
            <a:r>
              <a:rPr lang="en-US" sz="1200" dirty="0" smtClean="0"/>
              <a:t> on signal generator in the S-band hut. </a:t>
            </a:r>
            <a:r>
              <a:rPr lang="en-US" sz="1200" dirty="0"/>
              <a:t>-</a:t>
            </a:r>
            <a:r>
              <a:rPr lang="en-US" sz="1200" dirty="0" smtClean="0"/>
              <a:t>17 </a:t>
            </a:r>
            <a:r>
              <a:rPr lang="en-US" sz="1200" dirty="0" err="1" smtClean="0"/>
              <a:t>dBm</a:t>
            </a:r>
            <a:r>
              <a:rPr lang="en-US" sz="1200" dirty="0" smtClean="0"/>
              <a:t> on travelling inside: attenuation inside -27 </a:t>
            </a:r>
            <a:r>
              <a:rPr lang="en-US" sz="1200" dirty="0" err="1" smtClean="0"/>
              <a:t>dBm</a:t>
            </a:r>
            <a:r>
              <a:rPr lang="en-US" sz="1200" dirty="0" smtClean="0"/>
              <a:t>. </a:t>
            </a:r>
          </a:p>
          <a:p>
            <a:endParaRPr lang="en-US" sz="1200" dirty="0"/>
          </a:p>
          <a:p>
            <a:r>
              <a:rPr lang="en-US" sz="1200" dirty="0" smtClean="0"/>
              <a:t>FFT presented next to each waveform.</a:t>
            </a:r>
          </a:p>
        </p:txBody>
      </p:sp>
    </p:spTree>
    <p:extLst>
      <p:ext uri="{BB962C8B-B14F-4D97-AF65-F5344CB8AC3E}">
        <p14:creationId xmlns:p14="http://schemas.microsoft.com/office/powerpoint/2010/main" val="1439030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003895"/>
            <a:ext cx="10727762" cy="514932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267" y="286975"/>
            <a:ext cx="11399945" cy="854075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5D416D"/>
                </a:solidFill>
              </a:rPr>
              <a:t>All triggers </a:t>
            </a:r>
            <a:r>
              <a:rPr lang="en-US" dirty="0">
                <a:solidFill>
                  <a:srgbClr val="5D416D"/>
                </a:solidFill>
              </a:rPr>
              <a:t>with SG @ </a:t>
            </a:r>
            <a:r>
              <a:rPr lang="en-US" dirty="0" smtClean="0">
                <a:solidFill>
                  <a:srgbClr val="5D416D"/>
                </a:solidFill>
              </a:rPr>
              <a:t>714 MHz</a:t>
            </a:r>
            <a:endParaRPr lang="en-US" dirty="0">
              <a:solidFill>
                <a:srgbClr val="5D416D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Friday, 4 November 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0040471" y="1404469"/>
            <a:ext cx="185270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Externally supplied LO at 714 MHz mixed with dipole cavity signals</a:t>
            </a:r>
            <a:r>
              <a:rPr lang="en-US" sz="1400" dirty="0" smtClean="0"/>
              <a:t>.</a:t>
            </a:r>
          </a:p>
          <a:p>
            <a:endParaRPr lang="en-US" sz="1400" dirty="0"/>
          </a:p>
          <a:p>
            <a:r>
              <a:rPr lang="en-US" sz="1400" dirty="0" smtClean="0"/>
              <a:t>IPA(X) example output signals for ALL triggers in a jitter run: I signal, Q signal and Reference captured using the SIS.</a:t>
            </a:r>
          </a:p>
          <a:p>
            <a:endParaRPr lang="en-US" sz="1400" dirty="0"/>
          </a:p>
          <a:p>
            <a:r>
              <a:rPr lang="en-US" sz="1400" dirty="0" smtClean="0"/>
              <a:t>FFT presented next to each waveform.</a:t>
            </a:r>
          </a:p>
        </p:txBody>
      </p:sp>
    </p:spTree>
    <p:extLst>
      <p:ext uri="{BB962C8B-B14F-4D97-AF65-F5344CB8AC3E}">
        <p14:creationId xmlns:p14="http://schemas.microsoft.com/office/powerpoint/2010/main" val="6759340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03895"/>
            <a:ext cx="10727764" cy="514932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267" y="286975"/>
            <a:ext cx="11399945" cy="854075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5D416D"/>
                </a:solidFill>
              </a:rPr>
              <a:t>Example waveform with SG @ 654 MHz</a:t>
            </a:r>
            <a:endParaRPr lang="en-US" dirty="0">
              <a:solidFill>
                <a:srgbClr val="5D416D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Friday, 4 November 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0040471" y="1404469"/>
            <a:ext cx="1852706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Externally supplied LO at </a:t>
            </a:r>
            <a:r>
              <a:rPr lang="en-US" sz="1400" dirty="0" smtClean="0"/>
              <a:t>654 </a:t>
            </a:r>
            <a:r>
              <a:rPr lang="en-US" sz="1400" dirty="0"/>
              <a:t>MHz mixed with dipole cavity signals</a:t>
            </a:r>
            <a:r>
              <a:rPr lang="en-US" sz="1400" dirty="0" smtClean="0"/>
              <a:t>. i.e. LO is 60 MHz away from design frequency for mixing.</a:t>
            </a:r>
          </a:p>
          <a:p>
            <a:endParaRPr lang="en-US" sz="1400" dirty="0"/>
          </a:p>
          <a:p>
            <a:r>
              <a:rPr lang="en-US" sz="1400" dirty="0" smtClean="0"/>
              <a:t>IPA(X) example output signals for one trigger: I signal, Q signal and Reference captured using the SIS </a:t>
            </a:r>
            <a:r>
              <a:rPr lang="en-US" sz="1400" dirty="0" err="1" smtClean="0"/>
              <a:t>digitiser</a:t>
            </a:r>
            <a:r>
              <a:rPr lang="en-US" sz="1400" dirty="0" smtClean="0"/>
              <a:t>.</a:t>
            </a:r>
          </a:p>
          <a:p>
            <a:endParaRPr lang="en-US" sz="1400" dirty="0"/>
          </a:p>
          <a:p>
            <a:r>
              <a:rPr lang="en-US" sz="1400" dirty="0" smtClean="0"/>
              <a:t>FFT presented next to each waveform.</a:t>
            </a:r>
          </a:p>
        </p:txBody>
      </p:sp>
    </p:spTree>
    <p:extLst>
      <p:ext uri="{BB962C8B-B14F-4D97-AF65-F5344CB8AC3E}">
        <p14:creationId xmlns:p14="http://schemas.microsoft.com/office/powerpoint/2010/main" val="25017356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003895"/>
            <a:ext cx="10727762" cy="514932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267" y="286975"/>
            <a:ext cx="11399945" cy="854075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5D416D"/>
                </a:solidFill>
              </a:rPr>
              <a:t>All triggers </a:t>
            </a:r>
            <a:r>
              <a:rPr lang="en-US" dirty="0">
                <a:solidFill>
                  <a:srgbClr val="5D416D"/>
                </a:solidFill>
              </a:rPr>
              <a:t>with SG @ </a:t>
            </a:r>
            <a:r>
              <a:rPr lang="en-US" dirty="0" smtClean="0">
                <a:solidFill>
                  <a:srgbClr val="5D416D"/>
                </a:solidFill>
              </a:rPr>
              <a:t>654 MHz</a:t>
            </a:r>
            <a:endParaRPr lang="en-US" dirty="0">
              <a:solidFill>
                <a:srgbClr val="5D416D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Friday, 4 November 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18</a:t>
            </a:fld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0040471" y="1404469"/>
            <a:ext cx="1852706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Externally supplied LO at </a:t>
            </a:r>
            <a:r>
              <a:rPr lang="en-US" sz="1400" dirty="0" smtClean="0"/>
              <a:t>654 </a:t>
            </a:r>
            <a:r>
              <a:rPr lang="en-US" sz="1400" dirty="0"/>
              <a:t>MHz mixed with dipole cavity signals</a:t>
            </a:r>
            <a:r>
              <a:rPr lang="en-US" sz="1400" dirty="0" smtClean="0"/>
              <a:t>. i.e. LO is 60 MHz away from design frequency for mixing.</a:t>
            </a:r>
          </a:p>
          <a:p>
            <a:endParaRPr lang="en-US" sz="1400" dirty="0"/>
          </a:p>
          <a:p>
            <a:r>
              <a:rPr lang="en-US" sz="1400" dirty="0" smtClean="0"/>
              <a:t>IPA(X) example output signals for ALL triggers in a jitter run: I signal, Q signal and Reference captured using the SIS.</a:t>
            </a:r>
          </a:p>
          <a:p>
            <a:endParaRPr lang="en-US" sz="1400" dirty="0"/>
          </a:p>
          <a:p>
            <a:r>
              <a:rPr lang="en-US" sz="1400" dirty="0" smtClean="0"/>
              <a:t>FFT presented next to each waveform.</a:t>
            </a:r>
          </a:p>
        </p:txBody>
      </p:sp>
    </p:spTree>
    <p:extLst>
      <p:ext uri="{BB962C8B-B14F-4D97-AF65-F5344CB8AC3E}">
        <p14:creationId xmlns:p14="http://schemas.microsoft.com/office/powerpoint/2010/main" val="35490945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03895"/>
            <a:ext cx="10727764" cy="514932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267" y="286975"/>
            <a:ext cx="11399945" cy="854075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5D416D"/>
                </a:solidFill>
              </a:rPr>
              <a:t>I signal at different external LO frequencies</a:t>
            </a:r>
            <a:endParaRPr lang="en-US" dirty="0">
              <a:solidFill>
                <a:srgbClr val="5D416D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Friday, 4 November 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19</a:t>
            </a:fld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0040471" y="1404469"/>
            <a:ext cx="185270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FFT analysis of the I signals for a range of externally-supplied LO frequencies. </a:t>
            </a:r>
          </a:p>
        </p:txBody>
      </p:sp>
    </p:spTree>
    <p:extLst>
      <p:ext uri="{BB962C8B-B14F-4D97-AF65-F5344CB8AC3E}">
        <p14:creationId xmlns:p14="http://schemas.microsoft.com/office/powerpoint/2010/main" val="16662794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267" y="286975"/>
            <a:ext cx="11399945" cy="854075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5D416D"/>
                </a:solidFill>
              </a:rPr>
              <a:t>BPM </a:t>
            </a:r>
            <a:r>
              <a:rPr lang="en-US" dirty="0">
                <a:solidFill>
                  <a:srgbClr val="5D416D"/>
                </a:solidFill>
              </a:rPr>
              <a:t>T</a:t>
            </a:r>
            <a:r>
              <a:rPr lang="en-US" dirty="0" smtClean="0">
                <a:solidFill>
                  <a:srgbClr val="5D416D"/>
                </a:solidFill>
              </a:rPr>
              <a:t>est 1A – Dipole output of first-stage</a:t>
            </a:r>
            <a:endParaRPr lang="en-US" dirty="0">
              <a:solidFill>
                <a:srgbClr val="5D416D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Friday, 4 November 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3435964" y="1400544"/>
            <a:ext cx="1880529" cy="256096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b="1" dirty="0" smtClean="0"/>
              <a:t>FIRST STAGE MIXER</a:t>
            </a:r>
          </a:p>
          <a:p>
            <a:pPr algn="ctr"/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dirty="0" smtClean="0"/>
              <a:t>Dipole</a:t>
            </a:r>
          </a:p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Reference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880839" y="1930399"/>
            <a:ext cx="1880529" cy="2029472"/>
          </a:xfrm>
          <a:prstGeom prst="rect">
            <a:avLst/>
          </a:prstGeom>
          <a:solidFill>
            <a:srgbClr val="8D63A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SIGNAL GENERATOR</a:t>
            </a:r>
            <a:br>
              <a:rPr lang="en-US" dirty="0" smtClean="0"/>
            </a:br>
            <a:endParaRPr lang="en-US" dirty="0" smtClean="0"/>
          </a:p>
          <a:p>
            <a:pPr algn="ctr"/>
            <a:r>
              <a:rPr lang="en-US" dirty="0" smtClean="0"/>
              <a:t>y = 6.4 GHz</a:t>
            </a:r>
            <a:br>
              <a:rPr lang="en-US" dirty="0" smtClean="0"/>
            </a:br>
            <a:r>
              <a:rPr lang="en-US" dirty="0" smtClean="0"/>
              <a:t>x = 5.7 GHz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880838" y="4215855"/>
            <a:ext cx="1880529" cy="65804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/>
              <a:t>Damping Ring </a:t>
            </a:r>
            <a:br>
              <a:rPr lang="en-US" dirty="0" smtClean="0"/>
            </a:br>
            <a:r>
              <a:rPr lang="en-US" dirty="0" smtClean="0"/>
              <a:t>714 MHz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3812067" y="4187505"/>
            <a:ext cx="1113274" cy="70506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Frequency </a:t>
            </a:r>
            <a:br>
              <a:rPr lang="en-US" sz="1400" dirty="0" smtClean="0"/>
            </a:br>
            <a:r>
              <a:rPr lang="en-US" sz="1400" dirty="0" smtClean="0"/>
              <a:t>Multiplier</a:t>
            </a:r>
            <a:endParaRPr lang="en-US" sz="1400" dirty="0"/>
          </a:p>
        </p:txBody>
      </p:sp>
      <p:cxnSp>
        <p:nvCxnSpPr>
          <p:cNvPr id="14" name="Straight Arrow Connector 13"/>
          <p:cNvCxnSpPr>
            <a:stCxn id="12" idx="3"/>
            <a:endCxn id="13" idx="1"/>
          </p:cNvCxnSpPr>
          <p:nvPr/>
        </p:nvCxnSpPr>
        <p:spPr>
          <a:xfrm flipV="1">
            <a:off x="2761367" y="4540037"/>
            <a:ext cx="1050700" cy="48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V="1">
            <a:off x="2745651" y="2500131"/>
            <a:ext cx="703613" cy="2084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>
            <a:stCxn id="13" idx="0"/>
          </p:cNvCxnSpPr>
          <p:nvPr/>
        </p:nvCxnSpPr>
        <p:spPr>
          <a:xfrm flipH="1" flipV="1">
            <a:off x="4353660" y="3974125"/>
            <a:ext cx="15044" cy="21338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5273758" y="2500132"/>
            <a:ext cx="2690521" cy="1058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6236593" y="2186239"/>
            <a:ext cx="672170" cy="2079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33AFDD"/>
                </a:solidFill>
              </a:rPr>
              <a:t>714 MHz</a:t>
            </a:r>
            <a:endParaRPr lang="en-US" sz="1400" dirty="0">
              <a:solidFill>
                <a:srgbClr val="33AFDD"/>
              </a:solidFill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7962739" y="1668384"/>
            <a:ext cx="2334737" cy="1692921"/>
          </a:xfrm>
          <a:prstGeom prst="rect">
            <a:avLst/>
          </a:prstGeom>
          <a:solidFill>
            <a:srgbClr val="8D63A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SCOPE</a:t>
            </a:r>
            <a:endParaRPr lang="en-US" dirty="0"/>
          </a:p>
        </p:txBody>
      </p:sp>
      <p:sp>
        <p:nvSpPr>
          <p:cNvPr id="56" name="TextBox 55"/>
          <p:cNvSpPr txBox="1"/>
          <p:nvPr/>
        </p:nvSpPr>
        <p:spPr>
          <a:xfrm>
            <a:off x="5797623" y="4514082"/>
            <a:ext cx="584618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400" dirty="0" smtClean="0"/>
              <a:t>Working without beam, use a signal generator to produce 6.426 GHz. Work at 0dBm power input. 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Look at the dipole outputs of the first stage on a scope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Repeat for all dipole cavity signals i.e. A, B, C in Y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5417452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03895"/>
            <a:ext cx="10727764" cy="514932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267" y="286975"/>
            <a:ext cx="11399945" cy="854075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5D416D"/>
                </a:solidFill>
              </a:rPr>
              <a:t>Q</a:t>
            </a:r>
            <a:r>
              <a:rPr lang="en-US" dirty="0" smtClean="0">
                <a:solidFill>
                  <a:srgbClr val="5D416D"/>
                </a:solidFill>
              </a:rPr>
              <a:t> signal at different external LO frequencies</a:t>
            </a:r>
            <a:endParaRPr lang="en-US" dirty="0">
              <a:solidFill>
                <a:srgbClr val="5D416D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Friday, 4 November 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20</a:t>
            </a:fld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0040471" y="1404469"/>
            <a:ext cx="185270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FFT analysis of the Q signals for a range of externally-supplied LO frequencies. </a:t>
            </a:r>
          </a:p>
        </p:txBody>
      </p:sp>
    </p:spTree>
    <p:extLst>
      <p:ext uri="{BB962C8B-B14F-4D97-AF65-F5344CB8AC3E}">
        <p14:creationId xmlns:p14="http://schemas.microsoft.com/office/powerpoint/2010/main" val="31549320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267" y="286975"/>
            <a:ext cx="11399945" cy="854075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5D416D"/>
                </a:solidFill>
              </a:rPr>
              <a:t>BPM Test 3C – External dipole, with beam</a:t>
            </a:r>
            <a:endParaRPr lang="en-US" dirty="0">
              <a:solidFill>
                <a:srgbClr val="5D416D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Friday, 4 November 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21</a:t>
            </a:fld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3450905" y="2356780"/>
            <a:ext cx="1880529" cy="256096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b="1" dirty="0" smtClean="0"/>
              <a:t>FIRST STAGE MIXER</a:t>
            </a:r>
          </a:p>
          <a:p>
            <a:pPr algn="ctr"/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dirty="0" smtClean="0"/>
              <a:t>Dipole</a:t>
            </a:r>
          </a:p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Reference</a:t>
            </a:r>
            <a:endParaRPr lang="en-US" dirty="0"/>
          </a:p>
        </p:txBody>
      </p:sp>
      <p:cxnSp>
        <p:nvCxnSpPr>
          <p:cNvPr id="32" name="Straight Arrow Connector 31"/>
          <p:cNvCxnSpPr>
            <a:stCxn id="19" idx="3"/>
          </p:cNvCxnSpPr>
          <p:nvPr/>
        </p:nvCxnSpPr>
        <p:spPr>
          <a:xfrm flipV="1">
            <a:off x="7364803" y="4560364"/>
            <a:ext cx="634255" cy="436"/>
          </a:xfrm>
          <a:prstGeom prst="straightConnector1">
            <a:avLst/>
          </a:prstGeom>
          <a:ln>
            <a:solidFill>
              <a:srgbClr val="5B9BD5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6251529" y="4212218"/>
            <a:ext cx="1113274" cy="697164"/>
          </a:xfrm>
          <a:prstGeom prst="rect">
            <a:avLst/>
          </a:prstGeom>
          <a:solidFill>
            <a:schemeClr val="accent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Limiting Amplifier</a:t>
            </a:r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7999058" y="4252097"/>
            <a:ext cx="1334142" cy="69716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Reference</a:t>
            </a:r>
            <a:br>
              <a:rPr lang="en-US" dirty="0" smtClean="0"/>
            </a:br>
            <a:r>
              <a:rPr lang="en-US" dirty="0" smtClean="0"/>
              <a:t>Processor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8001455" y="2962328"/>
            <a:ext cx="1331745" cy="108494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SECOND STAGE </a:t>
            </a:r>
            <a:br>
              <a:rPr lang="en-US" b="1" dirty="0" smtClean="0"/>
            </a:br>
            <a:r>
              <a:rPr lang="en-US" b="1" dirty="0" smtClean="0"/>
              <a:t>MIXER</a:t>
            </a:r>
            <a:endParaRPr lang="en-US" b="1" dirty="0"/>
          </a:p>
        </p:txBody>
      </p:sp>
      <p:cxnSp>
        <p:nvCxnSpPr>
          <p:cNvPr id="30" name="Straight Arrow Connector 29"/>
          <p:cNvCxnSpPr/>
          <p:nvPr/>
        </p:nvCxnSpPr>
        <p:spPr>
          <a:xfrm>
            <a:off x="5288699" y="3456368"/>
            <a:ext cx="2690521" cy="10584"/>
          </a:xfrm>
          <a:prstGeom prst="straightConnector1">
            <a:avLst/>
          </a:prstGeom>
          <a:ln>
            <a:solidFill>
              <a:srgbClr val="D0CECE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6251534" y="3142475"/>
            <a:ext cx="834521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D0CECE"/>
                </a:solidFill>
              </a:rPr>
              <a:t>714 MHz</a:t>
            </a:r>
            <a:endParaRPr lang="en-US" sz="1400" dirty="0">
              <a:solidFill>
                <a:srgbClr val="D0CECE"/>
              </a:solidFill>
            </a:endParaRPr>
          </a:p>
        </p:txBody>
      </p:sp>
      <p:cxnSp>
        <p:nvCxnSpPr>
          <p:cNvPr id="23" name="Straight Arrow Connector 22"/>
          <p:cNvCxnSpPr>
            <a:stCxn id="28" idx="0"/>
            <a:endCxn id="29" idx="2"/>
          </p:cNvCxnSpPr>
          <p:nvPr/>
        </p:nvCxnSpPr>
        <p:spPr>
          <a:xfrm flipV="1">
            <a:off x="8666129" y="4047269"/>
            <a:ext cx="1199" cy="20482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9335599" y="3241903"/>
            <a:ext cx="619214" cy="20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9350643" y="3809604"/>
            <a:ext cx="619214" cy="20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10010436" y="3026902"/>
            <a:ext cx="195585" cy="2495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33AFDD"/>
                </a:solidFill>
              </a:rPr>
              <a:t>I</a:t>
            </a:r>
            <a:endParaRPr lang="en-US" dirty="0">
              <a:solidFill>
                <a:srgbClr val="33AFDD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9976590" y="3608753"/>
            <a:ext cx="273841" cy="2495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33AFDD"/>
                </a:solidFill>
              </a:rPr>
              <a:t>Q</a:t>
            </a:r>
            <a:endParaRPr lang="en-US" dirty="0">
              <a:solidFill>
                <a:srgbClr val="33AFDD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7717894" y="1255059"/>
            <a:ext cx="1880529" cy="1345886"/>
          </a:xfrm>
          <a:prstGeom prst="rect">
            <a:avLst/>
          </a:prstGeom>
          <a:solidFill>
            <a:srgbClr val="8D63A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SIGNAL GENERATOR</a:t>
            </a:r>
            <a:br>
              <a:rPr lang="en-US" dirty="0" smtClean="0"/>
            </a:br>
            <a:r>
              <a:rPr lang="en-US" dirty="0" smtClean="0"/>
              <a:t>714 MHz</a:t>
            </a:r>
            <a:endParaRPr lang="en-US" dirty="0"/>
          </a:p>
        </p:txBody>
      </p:sp>
      <p:cxnSp>
        <p:nvCxnSpPr>
          <p:cNvPr id="9" name="Straight Arrow Connector 8"/>
          <p:cNvCxnSpPr>
            <a:stCxn id="27" idx="2"/>
            <a:endCxn id="29" idx="0"/>
          </p:cNvCxnSpPr>
          <p:nvPr/>
        </p:nvCxnSpPr>
        <p:spPr>
          <a:xfrm>
            <a:off x="8658159" y="2600945"/>
            <a:ext cx="9169" cy="36138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657408" y="1253922"/>
            <a:ext cx="59764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Bypass first stage dipole and supply the signal externally using 714 MHz signal generator.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Change </a:t>
            </a:r>
            <a:r>
              <a:rPr lang="en-US" dirty="0"/>
              <a:t>the </a:t>
            </a:r>
            <a:r>
              <a:rPr lang="en-US" dirty="0" smtClean="0"/>
              <a:t>frequency </a:t>
            </a:r>
            <a:r>
              <a:rPr lang="en-US" dirty="0"/>
              <a:t>of the </a:t>
            </a:r>
            <a:r>
              <a:rPr lang="en-US" dirty="0" smtClean="0"/>
              <a:t>signal generator.</a:t>
            </a:r>
          </a:p>
        </p:txBody>
      </p:sp>
      <p:sp>
        <p:nvSpPr>
          <p:cNvPr id="33" name="Rectangle 32"/>
          <p:cNvSpPr/>
          <p:nvPr/>
        </p:nvSpPr>
        <p:spPr>
          <a:xfrm>
            <a:off x="895779" y="5172091"/>
            <a:ext cx="1880529" cy="65804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/>
              <a:t>Damping Ring </a:t>
            </a:r>
            <a:br>
              <a:rPr lang="en-US" dirty="0" smtClean="0"/>
            </a:br>
            <a:r>
              <a:rPr lang="en-US" dirty="0" smtClean="0"/>
              <a:t>714 MHz</a:t>
            </a:r>
            <a:endParaRPr lang="en-US" dirty="0"/>
          </a:p>
        </p:txBody>
      </p:sp>
      <p:sp>
        <p:nvSpPr>
          <p:cNvPr id="36" name="Rectangle 35"/>
          <p:cNvSpPr/>
          <p:nvPr/>
        </p:nvSpPr>
        <p:spPr>
          <a:xfrm>
            <a:off x="3827008" y="5143741"/>
            <a:ext cx="1113274" cy="70506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Frequency </a:t>
            </a:r>
            <a:br>
              <a:rPr lang="en-US" sz="1400" dirty="0" smtClean="0"/>
            </a:br>
            <a:r>
              <a:rPr lang="en-US" sz="1400" dirty="0" smtClean="0"/>
              <a:t>Multiplier</a:t>
            </a:r>
            <a:endParaRPr lang="en-US" sz="1400" dirty="0"/>
          </a:p>
        </p:txBody>
      </p:sp>
      <p:cxnSp>
        <p:nvCxnSpPr>
          <p:cNvPr id="41" name="Straight Arrow Connector 40"/>
          <p:cNvCxnSpPr>
            <a:stCxn id="33" idx="3"/>
            <a:endCxn id="36" idx="1"/>
          </p:cNvCxnSpPr>
          <p:nvPr/>
        </p:nvCxnSpPr>
        <p:spPr>
          <a:xfrm flipV="1">
            <a:off x="2776308" y="5496273"/>
            <a:ext cx="1050700" cy="48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>
            <a:stCxn id="36" idx="0"/>
          </p:cNvCxnSpPr>
          <p:nvPr/>
        </p:nvCxnSpPr>
        <p:spPr>
          <a:xfrm flipH="1" flipV="1">
            <a:off x="4368601" y="4930361"/>
            <a:ext cx="15044" cy="21338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Rectangle 44"/>
          <p:cNvSpPr/>
          <p:nvPr/>
        </p:nvSpPr>
        <p:spPr>
          <a:xfrm>
            <a:off x="895780" y="3002609"/>
            <a:ext cx="1880529" cy="864417"/>
          </a:xfrm>
          <a:prstGeom prst="rect">
            <a:avLst/>
          </a:prstGeom>
          <a:solidFill>
            <a:srgbClr val="8D63A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DIPOLE CAVITY</a:t>
            </a:r>
            <a:endParaRPr lang="en-US" dirty="0"/>
          </a:p>
        </p:txBody>
      </p:sp>
      <p:cxnSp>
        <p:nvCxnSpPr>
          <p:cNvPr id="46" name="Straight Arrow Connector 45"/>
          <p:cNvCxnSpPr/>
          <p:nvPr/>
        </p:nvCxnSpPr>
        <p:spPr>
          <a:xfrm flipV="1">
            <a:off x="2760592" y="3456367"/>
            <a:ext cx="703613" cy="2084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>
            <a:off x="2750365" y="4528694"/>
            <a:ext cx="719987" cy="1293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Rectangle 47"/>
          <p:cNvSpPr/>
          <p:nvPr/>
        </p:nvSpPr>
        <p:spPr>
          <a:xfrm>
            <a:off x="889442" y="4079863"/>
            <a:ext cx="1880529" cy="810351"/>
          </a:xfrm>
          <a:prstGeom prst="rect">
            <a:avLst/>
          </a:prstGeom>
          <a:solidFill>
            <a:srgbClr val="8D63A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REFERENCE CAVITY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5399390" y="4206710"/>
            <a:ext cx="672170" cy="2079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33AFDD"/>
                </a:solidFill>
              </a:rPr>
              <a:t>714 MHz</a:t>
            </a:r>
            <a:endParaRPr lang="en-US" sz="1400" dirty="0">
              <a:solidFill>
                <a:srgbClr val="33AFDD"/>
              </a:solidFill>
            </a:endParaRPr>
          </a:p>
        </p:txBody>
      </p:sp>
      <p:cxnSp>
        <p:nvCxnSpPr>
          <p:cNvPr id="49" name="Straight Arrow Connector 48"/>
          <p:cNvCxnSpPr/>
          <p:nvPr/>
        </p:nvCxnSpPr>
        <p:spPr>
          <a:xfrm>
            <a:off x="5338627" y="4545375"/>
            <a:ext cx="912901" cy="1542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51723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03895"/>
            <a:ext cx="10727764" cy="514932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267" y="286975"/>
            <a:ext cx="11399945" cy="854075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5D416D"/>
                </a:solidFill>
              </a:rPr>
              <a:t>Example </a:t>
            </a:r>
            <a:r>
              <a:rPr lang="en-US" dirty="0">
                <a:solidFill>
                  <a:srgbClr val="5D416D"/>
                </a:solidFill>
              </a:rPr>
              <a:t>waveform with SG @ </a:t>
            </a:r>
            <a:r>
              <a:rPr lang="en-US" dirty="0" smtClean="0">
                <a:solidFill>
                  <a:srgbClr val="5D416D"/>
                </a:solidFill>
              </a:rPr>
              <a:t>714 MHz</a:t>
            </a:r>
            <a:endParaRPr lang="en-US" dirty="0">
              <a:solidFill>
                <a:srgbClr val="5D416D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Friday, 4 November 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22</a:t>
            </a:fld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0040471" y="1404469"/>
            <a:ext cx="1852706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Externally-supplied dipole signal </a:t>
            </a:r>
            <a:r>
              <a:rPr lang="en-US" sz="1400" dirty="0"/>
              <a:t>at 714 MHz mixed with </a:t>
            </a:r>
            <a:r>
              <a:rPr lang="en-US" sz="1400" dirty="0" smtClean="0"/>
              <a:t>reference cavity signal.</a:t>
            </a:r>
          </a:p>
          <a:p>
            <a:endParaRPr lang="en-US" sz="1400" dirty="0"/>
          </a:p>
          <a:p>
            <a:r>
              <a:rPr lang="en-US" sz="1400" dirty="0" smtClean="0"/>
              <a:t>IPA(X) example output signals for one trigger: I signal, Q signal and Reference captured using the SIS </a:t>
            </a:r>
            <a:r>
              <a:rPr lang="en-US" sz="1400" dirty="0" err="1" smtClean="0"/>
              <a:t>digitiser</a:t>
            </a:r>
            <a:r>
              <a:rPr lang="en-US" sz="1400" dirty="0" smtClean="0"/>
              <a:t>.</a:t>
            </a:r>
          </a:p>
          <a:p>
            <a:endParaRPr lang="en-US" sz="1400" dirty="0"/>
          </a:p>
          <a:p>
            <a:r>
              <a:rPr lang="en-US" sz="1400" dirty="0" smtClean="0"/>
              <a:t>FFT presented next to each waveform.</a:t>
            </a:r>
          </a:p>
        </p:txBody>
      </p:sp>
    </p:spTree>
    <p:extLst>
      <p:ext uri="{BB962C8B-B14F-4D97-AF65-F5344CB8AC3E}">
        <p14:creationId xmlns:p14="http://schemas.microsoft.com/office/powerpoint/2010/main" val="13807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003895"/>
            <a:ext cx="10727762" cy="514932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267" y="286975"/>
            <a:ext cx="11399945" cy="854075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5D416D"/>
                </a:solidFill>
              </a:rPr>
              <a:t>All triggers </a:t>
            </a:r>
            <a:r>
              <a:rPr lang="en-US" dirty="0">
                <a:solidFill>
                  <a:srgbClr val="5D416D"/>
                </a:solidFill>
              </a:rPr>
              <a:t>with SG @ </a:t>
            </a:r>
            <a:r>
              <a:rPr lang="en-US" dirty="0" smtClean="0">
                <a:solidFill>
                  <a:srgbClr val="5D416D"/>
                </a:solidFill>
              </a:rPr>
              <a:t>714 MHz</a:t>
            </a:r>
            <a:endParaRPr lang="en-US" dirty="0">
              <a:solidFill>
                <a:srgbClr val="5D416D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Friday, 4 November 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23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32623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003895"/>
            <a:ext cx="10727762" cy="514932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267" y="286975"/>
            <a:ext cx="11399945" cy="854075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5D416D"/>
                </a:solidFill>
              </a:rPr>
              <a:t>Example </a:t>
            </a:r>
            <a:r>
              <a:rPr lang="en-US" dirty="0">
                <a:solidFill>
                  <a:srgbClr val="5D416D"/>
                </a:solidFill>
              </a:rPr>
              <a:t>waveform with SG </a:t>
            </a:r>
            <a:r>
              <a:rPr lang="en-US" dirty="0" smtClean="0">
                <a:solidFill>
                  <a:srgbClr val="5D416D"/>
                </a:solidFill>
              </a:rPr>
              <a:t>@ 654 MHz</a:t>
            </a:r>
            <a:endParaRPr lang="en-US" dirty="0">
              <a:solidFill>
                <a:srgbClr val="5D416D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Friday, 4 November 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24</a:t>
            </a:fld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0040471" y="1404469"/>
            <a:ext cx="1852706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Externally-supplied dipole signal </a:t>
            </a:r>
            <a:r>
              <a:rPr lang="en-US" sz="1400" dirty="0"/>
              <a:t>at </a:t>
            </a:r>
            <a:r>
              <a:rPr lang="en-US" sz="1400" dirty="0" smtClean="0"/>
              <a:t>654 </a:t>
            </a:r>
            <a:r>
              <a:rPr lang="en-US" sz="1400" dirty="0"/>
              <a:t>MHz mixed with </a:t>
            </a:r>
            <a:r>
              <a:rPr lang="en-US" sz="1400" dirty="0" smtClean="0"/>
              <a:t>reference cavity signal. i.e. signal generated dipole signal is 60 MHz away from design frequency.</a:t>
            </a:r>
          </a:p>
          <a:p>
            <a:endParaRPr lang="en-US" sz="1400" dirty="0"/>
          </a:p>
          <a:p>
            <a:r>
              <a:rPr lang="en-US" sz="1400" dirty="0" smtClean="0"/>
              <a:t>IPA(X) example output signals for one trigger: I signal, Q signal and Reference captured using the SIS </a:t>
            </a:r>
            <a:r>
              <a:rPr lang="en-US" sz="1400" dirty="0" err="1" smtClean="0"/>
              <a:t>digitiser</a:t>
            </a:r>
            <a:r>
              <a:rPr lang="en-US" sz="1400" dirty="0" smtClean="0"/>
              <a:t>.</a:t>
            </a:r>
          </a:p>
          <a:p>
            <a:endParaRPr lang="en-US" sz="1400" dirty="0"/>
          </a:p>
          <a:p>
            <a:r>
              <a:rPr lang="en-US" sz="1400" dirty="0" smtClean="0"/>
              <a:t>FFT presented next to each waveform.</a:t>
            </a:r>
          </a:p>
        </p:txBody>
      </p:sp>
    </p:spTree>
    <p:extLst>
      <p:ext uri="{BB962C8B-B14F-4D97-AF65-F5344CB8AC3E}">
        <p14:creationId xmlns:p14="http://schemas.microsoft.com/office/powerpoint/2010/main" val="40007876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003895"/>
            <a:ext cx="10727762" cy="514932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267" y="286975"/>
            <a:ext cx="11399945" cy="854075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5D416D"/>
                </a:solidFill>
              </a:rPr>
              <a:t>All triggers with </a:t>
            </a:r>
            <a:r>
              <a:rPr lang="en-US" dirty="0">
                <a:solidFill>
                  <a:srgbClr val="5D416D"/>
                </a:solidFill>
              </a:rPr>
              <a:t>SG @  </a:t>
            </a:r>
            <a:r>
              <a:rPr lang="en-US" dirty="0" smtClean="0">
                <a:solidFill>
                  <a:srgbClr val="5D416D"/>
                </a:solidFill>
              </a:rPr>
              <a:t>654</a:t>
            </a:r>
            <a:endParaRPr lang="en-US" dirty="0">
              <a:solidFill>
                <a:srgbClr val="5D416D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Friday, 4 November 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25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45259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03895"/>
            <a:ext cx="10727764" cy="514932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267" y="286975"/>
            <a:ext cx="11399945" cy="854075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5D416D"/>
                </a:solidFill>
              </a:rPr>
              <a:t>I signal at different dipole SG frequencies</a:t>
            </a:r>
            <a:endParaRPr lang="en-US" dirty="0">
              <a:solidFill>
                <a:srgbClr val="5D416D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Friday, 4 November 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26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233545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03895"/>
            <a:ext cx="10727764" cy="514932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267" y="286975"/>
            <a:ext cx="11399945" cy="854075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5D416D"/>
                </a:solidFill>
              </a:rPr>
              <a:t>Q</a:t>
            </a:r>
            <a:r>
              <a:rPr lang="en-US" dirty="0" smtClean="0">
                <a:solidFill>
                  <a:srgbClr val="5D416D"/>
                </a:solidFill>
              </a:rPr>
              <a:t> signal at different dipole SG frequencies</a:t>
            </a:r>
            <a:endParaRPr lang="en-US" dirty="0">
              <a:solidFill>
                <a:srgbClr val="5D416D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Friday, 4 November 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27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91366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003895"/>
            <a:ext cx="10727762" cy="514932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267" y="286975"/>
            <a:ext cx="11399945" cy="854075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5D416D"/>
                </a:solidFill>
              </a:rPr>
              <a:t>Static waveforms? IPAX 20dB June</a:t>
            </a:r>
            <a:endParaRPr lang="en-US" dirty="0">
              <a:solidFill>
                <a:srgbClr val="5D416D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Friday, 4 November 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28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656513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003895"/>
            <a:ext cx="10727762" cy="514932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267" y="286975"/>
            <a:ext cx="11399945" cy="854075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5D416D"/>
                </a:solidFill>
              </a:rPr>
              <a:t>Static waveforms</a:t>
            </a:r>
            <a:r>
              <a:rPr lang="en-US" dirty="0" smtClean="0">
                <a:solidFill>
                  <a:srgbClr val="5D416D"/>
                </a:solidFill>
              </a:rPr>
              <a:t>? IPAX 20dB October</a:t>
            </a:r>
            <a:endParaRPr lang="en-US" dirty="0">
              <a:solidFill>
                <a:srgbClr val="5D416D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Friday, 4 November 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29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561837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267" y="286975"/>
            <a:ext cx="11399945" cy="854075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5D416D"/>
                </a:solidFill>
              </a:rPr>
              <a:t>Waveform output example for IPA Y</a:t>
            </a:r>
            <a:endParaRPr lang="en-US" dirty="0">
              <a:solidFill>
                <a:srgbClr val="5D416D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Friday, 4 November 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8411883" y="1177248"/>
            <a:ext cx="3391646" cy="52475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>
              <a:spcAft>
                <a:spcPts val="600"/>
              </a:spcAft>
            </a:pPr>
            <a:r>
              <a:rPr lang="en-US" sz="1400" dirty="0" smtClean="0"/>
              <a:t>Plot (a) of dipole output. Scope data points shown as blue circles. A sine function fit applied with interpolated points in purple.</a:t>
            </a:r>
            <a:endParaRPr lang="en-US" sz="1400" dirty="0"/>
          </a:p>
          <a:p>
            <a:pPr marL="0" lvl="1">
              <a:spcAft>
                <a:spcPts val="600"/>
              </a:spcAft>
            </a:pPr>
            <a:r>
              <a:rPr lang="en-US" sz="1400" dirty="0" smtClean="0"/>
              <a:t>Plot (b) FFT analysis of original data points. Shows fairly clean peak around the desired frequency output.</a:t>
            </a:r>
          </a:p>
          <a:p>
            <a:pPr marL="0" lvl="1">
              <a:spcAft>
                <a:spcPts val="600"/>
              </a:spcAft>
            </a:pPr>
            <a:endParaRPr lang="en-US" sz="1400" dirty="0"/>
          </a:p>
          <a:p>
            <a:pPr marL="0" lvl="1">
              <a:spcAft>
                <a:spcPts val="600"/>
              </a:spcAft>
            </a:pPr>
            <a:r>
              <a:rPr lang="en-US" sz="1400" dirty="0" smtClean="0"/>
              <a:t>Waveforms for IPBY and IPCY are similar.</a:t>
            </a:r>
          </a:p>
          <a:p>
            <a:pPr marL="0" lvl="1">
              <a:spcAft>
                <a:spcPts val="600"/>
              </a:spcAft>
            </a:pPr>
            <a:endParaRPr lang="en-US" sz="1400" dirty="0"/>
          </a:p>
          <a:p>
            <a:pPr marL="285750" lvl="1" indent="-285750">
              <a:spcAft>
                <a:spcPts val="600"/>
              </a:spcAft>
              <a:buFont typeface="Arial"/>
              <a:buChar char="•"/>
            </a:pPr>
            <a:r>
              <a:rPr lang="en-US" sz="1400" dirty="0" smtClean="0"/>
              <a:t>Scope sample interval: 0.</a:t>
            </a:r>
            <a:r>
              <a:rPr lang="de-DE" sz="1400" dirty="0" smtClean="0"/>
              <a:t>4ns</a:t>
            </a:r>
          </a:p>
          <a:p>
            <a:pPr marL="285750" lvl="1" indent="-285750">
              <a:spcAft>
                <a:spcPts val="600"/>
              </a:spcAft>
              <a:buFont typeface="Arial"/>
              <a:buChar char="•"/>
            </a:pPr>
            <a:r>
              <a:rPr lang="de-DE" sz="1400" dirty="0" err="1" smtClean="0"/>
              <a:t>Scope</a:t>
            </a:r>
            <a:r>
              <a:rPr lang="de-DE" sz="1400" dirty="0" smtClean="0"/>
              <a:t> sample </a:t>
            </a:r>
            <a:r>
              <a:rPr lang="de-DE" sz="1400" dirty="0" err="1" smtClean="0"/>
              <a:t>frequency</a:t>
            </a:r>
            <a:r>
              <a:rPr lang="de-DE" sz="1400" dirty="0" smtClean="0"/>
              <a:t>: 2.5 GHz</a:t>
            </a:r>
          </a:p>
          <a:p>
            <a:pPr marL="285750" lvl="1" indent="-285750">
              <a:spcAft>
                <a:spcPts val="600"/>
              </a:spcAft>
              <a:buFont typeface="Arial"/>
              <a:buChar char="•"/>
            </a:pPr>
            <a:r>
              <a:rPr lang="de-DE" sz="1400" dirty="0" smtClean="0"/>
              <a:t>0dBm power </a:t>
            </a:r>
            <a:r>
              <a:rPr lang="de-DE" sz="1400" dirty="0" err="1" smtClean="0"/>
              <a:t>input</a:t>
            </a:r>
            <a:r>
              <a:rPr lang="de-DE" sz="1400" dirty="0" smtClean="0"/>
              <a:t> </a:t>
            </a:r>
            <a:r>
              <a:rPr lang="de-DE" sz="1400" dirty="0" err="1" smtClean="0"/>
              <a:t>level</a:t>
            </a:r>
            <a:r>
              <a:rPr lang="de-DE" sz="1400" dirty="0" smtClean="0"/>
              <a:t> on </a:t>
            </a:r>
            <a:r>
              <a:rPr lang="de-DE" sz="1400" dirty="0" err="1" smtClean="0"/>
              <a:t>the</a:t>
            </a:r>
            <a:r>
              <a:rPr lang="de-DE" sz="1400" dirty="0" smtClean="0"/>
              <a:t> </a:t>
            </a:r>
            <a:r>
              <a:rPr lang="de-DE" sz="1400" dirty="0" err="1" smtClean="0"/>
              <a:t>signal</a:t>
            </a:r>
            <a:r>
              <a:rPr lang="de-DE" sz="1400" dirty="0" smtClean="0"/>
              <a:t> </a:t>
            </a:r>
            <a:r>
              <a:rPr lang="de-DE" sz="1400" dirty="0" err="1" smtClean="0"/>
              <a:t>generator</a:t>
            </a:r>
            <a:r>
              <a:rPr lang="de-DE" sz="1400" dirty="0" smtClean="0"/>
              <a:t>.</a:t>
            </a:r>
          </a:p>
          <a:p>
            <a:pPr marL="0" lvl="1">
              <a:spcAft>
                <a:spcPts val="600"/>
              </a:spcAft>
            </a:pPr>
            <a:endParaRPr lang="de-DE" sz="1400" dirty="0"/>
          </a:p>
          <a:p>
            <a:pPr marL="0" lvl="1">
              <a:spcAft>
                <a:spcPts val="600"/>
              </a:spcAft>
            </a:pPr>
            <a:r>
              <a:rPr lang="de-DE" sz="1400" dirty="0" smtClean="0"/>
              <a:t>Note: </a:t>
            </a:r>
            <a:r>
              <a:rPr lang="de-DE" sz="1400" dirty="0" err="1" smtClean="0"/>
              <a:t>for</a:t>
            </a:r>
            <a:r>
              <a:rPr lang="de-DE" sz="1400" dirty="0" smtClean="0"/>
              <a:t> </a:t>
            </a:r>
            <a:r>
              <a:rPr lang="de-DE" sz="1400" dirty="0" err="1" smtClean="0"/>
              <a:t>display</a:t>
            </a:r>
            <a:r>
              <a:rPr lang="de-DE" sz="1400" dirty="0" smtClean="0"/>
              <a:t> </a:t>
            </a:r>
            <a:r>
              <a:rPr lang="de-DE" sz="1400" dirty="0" err="1" smtClean="0"/>
              <a:t>purposes</a:t>
            </a:r>
            <a:r>
              <a:rPr lang="de-DE" sz="1400" dirty="0" smtClean="0"/>
              <a:t>, </a:t>
            </a:r>
            <a:r>
              <a:rPr lang="de-DE" sz="1400" dirty="0" err="1" smtClean="0"/>
              <a:t>only</a:t>
            </a:r>
            <a:r>
              <a:rPr lang="de-DE" sz="1400" dirty="0" smtClean="0"/>
              <a:t> 20 </a:t>
            </a:r>
            <a:r>
              <a:rPr lang="de-DE" sz="1400" dirty="0" err="1" smtClean="0"/>
              <a:t>ns</a:t>
            </a:r>
            <a:r>
              <a:rPr lang="de-DE" sz="1400" dirty="0" smtClean="0"/>
              <a:t> </a:t>
            </a:r>
            <a:r>
              <a:rPr lang="de-DE" sz="1400" dirty="0" err="1" smtClean="0"/>
              <a:t>of</a:t>
            </a:r>
            <a:r>
              <a:rPr lang="de-DE" sz="1400" dirty="0" smtClean="0"/>
              <a:t> </a:t>
            </a:r>
            <a:br>
              <a:rPr lang="de-DE" sz="1400" dirty="0" smtClean="0"/>
            </a:br>
            <a:r>
              <a:rPr lang="de-DE" sz="1400" dirty="0" err="1" smtClean="0"/>
              <a:t>the</a:t>
            </a:r>
            <a:r>
              <a:rPr lang="de-DE" sz="1400" dirty="0" smtClean="0"/>
              <a:t> </a:t>
            </a:r>
            <a:r>
              <a:rPr lang="de-DE" sz="1400" dirty="0" err="1" smtClean="0"/>
              <a:t>waveform</a:t>
            </a:r>
            <a:r>
              <a:rPr lang="de-DE" sz="1400" dirty="0" smtClean="0"/>
              <a:t> </a:t>
            </a:r>
            <a:r>
              <a:rPr lang="de-DE" sz="1400" dirty="0" err="1" smtClean="0"/>
              <a:t>is</a:t>
            </a:r>
            <a:r>
              <a:rPr lang="de-DE" sz="1400" dirty="0" smtClean="0"/>
              <a:t> </a:t>
            </a:r>
            <a:r>
              <a:rPr lang="de-DE" sz="1400" dirty="0" err="1" smtClean="0"/>
              <a:t>shown</a:t>
            </a:r>
            <a:r>
              <a:rPr lang="de-DE" sz="1400" dirty="0" smtClean="0"/>
              <a:t>. 400 </a:t>
            </a:r>
            <a:r>
              <a:rPr lang="de-DE" sz="1400" dirty="0" err="1" smtClean="0"/>
              <a:t>ns</a:t>
            </a:r>
            <a:r>
              <a:rPr lang="de-DE" sz="1400" dirty="0" smtClean="0"/>
              <a:t> </a:t>
            </a:r>
            <a:r>
              <a:rPr lang="de-DE" sz="1400" dirty="0" err="1" smtClean="0"/>
              <a:t>of</a:t>
            </a:r>
            <a:r>
              <a:rPr lang="de-DE" sz="1400" dirty="0" smtClean="0"/>
              <a:t> </a:t>
            </a:r>
            <a:r>
              <a:rPr lang="de-DE" sz="1400" dirty="0" err="1" smtClean="0"/>
              <a:t>data</a:t>
            </a:r>
            <a:r>
              <a:rPr lang="de-DE" sz="1400" dirty="0" smtClean="0"/>
              <a:t> was </a:t>
            </a:r>
            <a:r>
              <a:rPr lang="de-DE" sz="1400" dirty="0" err="1" smtClean="0"/>
              <a:t>gathered</a:t>
            </a:r>
            <a:r>
              <a:rPr lang="de-DE" sz="1400" dirty="0" smtClean="0"/>
              <a:t> </a:t>
            </a:r>
            <a:r>
              <a:rPr lang="de-DE" sz="1400" dirty="0" err="1" smtClean="0"/>
              <a:t>with</a:t>
            </a:r>
            <a:r>
              <a:rPr lang="de-DE" sz="1400" dirty="0" smtClean="0"/>
              <a:t> </a:t>
            </a:r>
            <a:r>
              <a:rPr lang="de-DE" sz="1400" dirty="0" err="1" smtClean="0"/>
              <a:t>each</a:t>
            </a:r>
            <a:r>
              <a:rPr lang="de-DE" sz="1400" dirty="0" smtClean="0"/>
              <a:t> </a:t>
            </a:r>
            <a:r>
              <a:rPr lang="de-DE" sz="1400" dirty="0" err="1" smtClean="0"/>
              <a:t>data</a:t>
            </a:r>
            <a:r>
              <a:rPr lang="de-DE" sz="1400" dirty="0" smtClean="0"/>
              <a:t> </a:t>
            </a:r>
            <a:r>
              <a:rPr lang="de-DE" sz="1400" dirty="0" err="1" smtClean="0"/>
              <a:t>set</a:t>
            </a:r>
            <a:r>
              <a:rPr lang="de-DE" sz="1400" dirty="0" smtClean="0"/>
              <a:t>, </a:t>
            </a:r>
            <a:r>
              <a:rPr lang="de-DE" sz="1400" dirty="0" err="1" smtClean="0"/>
              <a:t>and</a:t>
            </a:r>
            <a:r>
              <a:rPr lang="de-DE" sz="1400" dirty="0" smtClean="0"/>
              <a:t> </a:t>
            </a:r>
            <a:r>
              <a:rPr lang="de-DE" sz="1400" dirty="0" err="1" smtClean="0"/>
              <a:t>the</a:t>
            </a:r>
            <a:r>
              <a:rPr lang="de-DE" sz="1400" dirty="0" smtClean="0"/>
              <a:t> </a:t>
            </a:r>
            <a:r>
              <a:rPr lang="de-DE" sz="1400" dirty="0" err="1" smtClean="0"/>
              <a:t>full</a:t>
            </a:r>
            <a:r>
              <a:rPr lang="de-DE" sz="1400" dirty="0" smtClean="0"/>
              <a:t> </a:t>
            </a:r>
            <a:br>
              <a:rPr lang="de-DE" sz="1400" dirty="0" smtClean="0"/>
            </a:br>
            <a:r>
              <a:rPr lang="de-DE" sz="1400" dirty="0" err="1" smtClean="0"/>
              <a:t>set</a:t>
            </a:r>
            <a:r>
              <a:rPr lang="de-DE" sz="1400" dirty="0" smtClean="0"/>
              <a:t> </a:t>
            </a:r>
            <a:r>
              <a:rPr lang="de-DE" sz="1400" dirty="0" err="1" smtClean="0"/>
              <a:t>is</a:t>
            </a:r>
            <a:r>
              <a:rPr lang="de-DE" sz="1400" dirty="0" smtClean="0"/>
              <a:t> </a:t>
            </a:r>
            <a:r>
              <a:rPr lang="de-DE" sz="1400" dirty="0" err="1" smtClean="0"/>
              <a:t>used</a:t>
            </a:r>
            <a:r>
              <a:rPr lang="de-DE" sz="1400" dirty="0" smtClean="0"/>
              <a:t> </a:t>
            </a:r>
            <a:r>
              <a:rPr lang="de-DE" sz="1400" dirty="0" err="1" smtClean="0"/>
              <a:t>for</a:t>
            </a:r>
            <a:r>
              <a:rPr lang="de-DE" sz="1400" dirty="0" smtClean="0"/>
              <a:t> </a:t>
            </a:r>
            <a:r>
              <a:rPr lang="de-DE" sz="1400" dirty="0" err="1" smtClean="0"/>
              <a:t>the</a:t>
            </a:r>
            <a:r>
              <a:rPr lang="de-DE" sz="1400" dirty="0" smtClean="0"/>
              <a:t> </a:t>
            </a:r>
            <a:r>
              <a:rPr lang="de-DE" sz="1400" dirty="0" err="1" smtClean="0"/>
              <a:t>frequency</a:t>
            </a:r>
            <a:r>
              <a:rPr lang="de-DE" sz="1400" dirty="0" smtClean="0"/>
              <a:t> </a:t>
            </a:r>
            <a:r>
              <a:rPr lang="de-DE" sz="1400" dirty="0" err="1" smtClean="0"/>
              <a:t>analysis</a:t>
            </a:r>
            <a:r>
              <a:rPr lang="de-DE" sz="1400" dirty="0" smtClean="0"/>
              <a:t>.</a:t>
            </a:r>
          </a:p>
          <a:p>
            <a:pPr marL="0" lvl="1">
              <a:spcAft>
                <a:spcPts val="600"/>
              </a:spcAft>
            </a:pPr>
            <a:endParaRPr lang="de-DE" sz="1400" dirty="0"/>
          </a:p>
          <a:p>
            <a:pPr marL="0" lvl="1">
              <a:spcAft>
                <a:spcPts val="600"/>
              </a:spcAft>
            </a:pPr>
            <a:endParaRPr lang="de-DE" sz="1400" dirty="0" smtClean="0"/>
          </a:p>
        </p:txBody>
      </p:sp>
      <p:pic>
        <p:nvPicPr>
          <p:cNvPr id="9" name="Picture 8" descr="test1A_IPAY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22" r="5881"/>
          <a:stretch/>
        </p:blipFill>
        <p:spPr>
          <a:xfrm>
            <a:off x="239057" y="1317214"/>
            <a:ext cx="8090549" cy="4494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01684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267" y="286975"/>
            <a:ext cx="11399945" cy="854075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5D416D"/>
                </a:solidFill>
              </a:rPr>
              <a:t>BPM Test </a:t>
            </a:r>
            <a:r>
              <a:rPr lang="en-US" dirty="0" smtClean="0">
                <a:solidFill>
                  <a:srgbClr val="5D416D"/>
                </a:solidFill>
              </a:rPr>
              <a:t>1B </a:t>
            </a:r>
            <a:r>
              <a:rPr lang="en-US" dirty="0">
                <a:solidFill>
                  <a:srgbClr val="5D416D"/>
                </a:solidFill>
              </a:rPr>
              <a:t>– </a:t>
            </a:r>
            <a:r>
              <a:rPr lang="en-US" dirty="0" smtClean="0">
                <a:solidFill>
                  <a:srgbClr val="5D416D"/>
                </a:solidFill>
              </a:rPr>
              <a:t>Reference </a:t>
            </a:r>
            <a:r>
              <a:rPr lang="en-US" dirty="0">
                <a:solidFill>
                  <a:srgbClr val="5D416D"/>
                </a:solidFill>
              </a:rPr>
              <a:t>output of first-stage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Friday, 4 November 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3435964" y="1400544"/>
            <a:ext cx="1880529" cy="256096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b="1" dirty="0" smtClean="0"/>
              <a:t>FIRST STAGE MIXER</a:t>
            </a:r>
          </a:p>
          <a:p>
            <a:pPr algn="ctr"/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dirty="0" smtClean="0"/>
              <a:t>Dipole</a:t>
            </a:r>
          </a:p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Reference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880839" y="1930399"/>
            <a:ext cx="1880529" cy="2029472"/>
          </a:xfrm>
          <a:prstGeom prst="rect">
            <a:avLst/>
          </a:prstGeom>
          <a:solidFill>
            <a:srgbClr val="8D63A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SIGNAL GENERATOR</a:t>
            </a:r>
            <a:br>
              <a:rPr lang="en-US" dirty="0" smtClean="0"/>
            </a:br>
            <a:endParaRPr lang="en-US" dirty="0" smtClean="0"/>
          </a:p>
          <a:p>
            <a:pPr algn="ctr"/>
            <a:r>
              <a:rPr lang="en-US" dirty="0" smtClean="0"/>
              <a:t>y = 6.4 GHz</a:t>
            </a:r>
            <a:br>
              <a:rPr lang="en-US" dirty="0" smtClean="0"/>
            </a:br>
            <a:r>
              <a:rPr lang="en-US" dirty="0" smtClean="0"/>
              <a:t>x = 5.7 GHz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880838" y="4215855"/>
            <a:ext cx="1880529" cy="65804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/>
              <a:t>Damping Ring </a:t>
            </a:r>
            <a:br>
              <a:rPr lang="en-US" dirty="0" smtClean="0"/>
            </a:br>
            <a:r>
              <a:rPr lang="en-US" dirty="0" smtClean="0"/>
              <a:t>714 MHz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3812067" y="4187505"/>
            <a:ext cx="1113274" cy="70506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Frequency </a:t>
            </a:r>
            <a:br>
              <a:rPr lang="en-US" sz="1400" dirty="0" smtClean="0"/>
            </a:br>
            <a:r>
              <a:rPr lang="en-US" sz="1400" dirty="0" smtClean="0"/>
              <a:t>Multiplier</a:t>
            </a:r>
            <a:endParaRPr lang="en-US" sz="1400" dirty="0"/>
          </a:p>
        </p:txBody>
      </p:sp>
      <p:cxnSp>
        <p:nvCxnSpPr>
          <p:cNvPr id="14" name="Straight Arrow Connector 13"/>
          <p:cNvCxnSpPr>
            <a:stCxn id="12" idx="3"/>
            <a:endCxn id="13" idx="1"/>
          </p:cNvCxnSpPr>
          <p:nvPr/>
        </p:nvCxnSpPr>
        <p:spPr>
          <a:xfrm flipV="1">
            <a:off x="2761367" y="4540037"/>
            <a:ext cx="1050700" cy="48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>
            <a:stCxn id="13" idx="0"/>
          </p:cNvCxnSpPr>
          <p:nvPr/>
        </p:nvCxnSpPr>
        <p:spPr>
          <a:xfrm flipH="1" flipV="1">
            <a:off x="4353660" y="3974125"/>
            <a:ext cx="15044" cy="21338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>
            <a:off x="2735424" y="3572458"/>
            <a:ext cx="719987" cy="1293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5273758" y="3540951"/>
            <a:ext cx="2690521" cy="1058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6236593" y="3227058"/>
            <a:ext cx="672170" cy="2079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33AFDD"/>
                </a:solidFill>
              </a:rPr>
              <a:t>714 MHz</a:t>
            </a:r>
            <a:endParaRPr lang="en-US" sz="1400" dirty="0">
              <a:solidFill>
                <a:srgbClr val="33AFDD"/>
              </a:solidFill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7962739" y="2709203"/>
            <a:ext cx="2334737" cy="1692921"/>
          </a:xfrm>
          <a:prstGeom prst="rect">
            <a:avLst/>
          </a:prstGeom>
          <a:solidFill>
            <a:srgbClr val="8D63A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SCOPE</a:t>
            </a:r>
            <a:endParaRPr lang="en-US" dirty="0"/>
          </a:p>
        </p:txBody>
      </p:sp>
      <p:sp>
        <p:nvSpPr>
          <p:cNvPr id="56" name="TextBox 55"/>
          <p:cNvSpPr txBox="1"/>
          <p:nvPr/>
        </p:nvSpPr>
        <p:spPr>
          <a:xfrm>
            <a:off x="5416004" y="4887260"/>
            <a:ext cx="650705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400" dirty="0" smtClean="0"/>
              <a:t>Repeat for reference output of first stage.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/>
              <a:t>Change the strength of the signal generator to vary input power.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Monitor reference output power as a function of input power.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7086172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est1b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084" r="6495"/>
          <a:stretch/>
        </p:blipFill>
        <p:spPr>
          <a:xfrm>
            <a:off x="239059" y="1090705"/>
            <a:ext cx="4330017" cy="5017695"/>
          </a:xfrm>
          <a:prstGeom prst="rect">
            <a:avLst/>
          </a:prstGeom>
        </p:spPr>
      </p:pic>
      <p:pic>
        <p:nvPicPr>
          <p:cNvPr id="7" name="Picture 6" descr="test1bX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819" r="5882" b="3787"/>
          <a:stretch/>
        </p:blipFill>
        <p:spPr>
          <a:xfrm>
            <a:off x="4332945" y="1085382"/>
            <a:ext cx="4373884" cy="48910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267" y="286975"/>
            <a:ext cx="11399945" cy="854075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5D416D"/>
                </a:solidFill>
              </a:rPr>
              <a:t>Reference first stage output power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Friday, 4 November 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8576235" y="1207131"/>
            <a:ext cx="3361765" cy="44165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1" indent="-285750">
              <a:spcAft>
                <a:spcPts val="600"/>
              </a:spcAft>
              <a:buFont typeface="Arial"/>
              <a:buChar char="•"/>
            </a:pPr>
            <a:r>
              <a:rPr lang="en-US" sz="1400" dirty="0">
                <a:solidFill>
                  <a:srgbClr val="000000"/>
                </a:solidFill>
              </a:rPr>
              <a:t>Method: calculate the voltage amplitude from the sine function fit to the data. Convert this voltage reading to a power in </a:t>
            </a:r>
            <a:r>
              <a:rPr lang="en-US" sz="1400" dirty="0" err="1">
                <a:solidFill>
                  <a:srgbClr val="000000"/>
                </a:solidFill>
              </a:rPr>
              <a:t>dBm</a:t>
            </a:r>
            <a:r>
              <a:rPr lang="en-US" sz="1400" dirty="0">
                <a:solidFill>
                  <a:srgbClr val="000000"/>
                </a:solidFill>
              </a:rPr>
              <a:t> using equation</a:t>
            </a:r>
            <a:br>
              <a:rPr lang="en-US" sz="1400" dirty="0">
                <a:solidFill>
                  <a:srgbClr val="000000"/>
                </a:solidFill>
              </a:rPr>
            </a:br>
            <a:r>
              <a:rPr lang="en-US" sz="1400" dirty="0">
                <a:solidFill>
                  <a:srgbClr val="000000"/>
                </a:solidFill>
              </a:rPr>
              <a:t>Power = 10+20*log</a:t>
            </a:r>
            <a:r>
              <a:rPr lang="en-US" sz="1400" baseline="-25000" dirty="0">
                <a:solidFill>
                  <a:srgbClr val="000000"/>
                </a:solidFill>
              </a:rPr>
              <a:t>10</a:t>
            </a:r>
            <a:r>
              <a:rPr lang="en-US" sz="1400" dirty="0">
                <a:solidFill>
                  <a:srgbClr val="000000"/>
                </a:solidFill>
              </a:rPr>
              <a:t>(abs(Volts)).</a:t>
            </a:r>
          </a:p>
          <a:p>
            <a:pPr marL="285750" lvl="1" indent="-285750">
              <a:spcAft>
                <a:spcPts val="600"/>
              </a:spcAft>
              <a:buFont typeface="Arial"/>
              <a:buChar char="•"/>
            </a:pPr>
            <a:r>
              <a:rPr lang="en-US" sz="1400" dirty="0">
                <a:solidFill>
                  <a:srgbClr val="000000"/>
                </a:solidFill>
              </a:rPr>
              <a:t>Plot this output power versus the input power of the signal generator.</a:t>
            </a:r>
          </a:p>
          <a:p>
            <a:pPr marL="285750" lvl="1" indent="-285750">
              <a:spcAft>
                <a:spcPts val="600"/>
              </a:spcAft>
              <a:buFont typeface="Arial"/>
              <a:buChar char="•"/>
            </a:pPr>
            <a:r>
              <a:rPr lang="en-US" sz="1400" dirty="0">
                <a:solidFill>
                  <a:srgbClr val="000000"/>
                </a:solidFill>
              </a:rPr>
              <a:t>We want to operate in a linear region where the output power is dependent on the input power. According to this plot that is between -25 and -15 </a:t>
            </a:r>
            <a:r>
              <a:rPr lang="en-US" sz="1400" dirty="0" err="1">
                <a:solidFill>
                  <a:srgbClr val="000000"/>
                </a:solidFill>
              </a:rPr>
              <a:t>dBm</a:t>
            </a:r>
            <a:r>
              <a:rPr lang="en-US" sz="1400" dirty="0">
                <a:solidFill>
                  <a:srgbClr val="000000"/>
                </a:solidFill>
              </a:rPr>
              <a:t>. This a seems VERY narrow operating range. Typically place 50 dB on the reference input to the first stage. Do not know the power levels of the signals from the BPM cavities.</a:t>
            </a:r>
          </a:p>
          <a:p>
            <a:pPr marL="285750" lvl="1" indent="-285750">
              <a:spcAft>
                <a:spcPts val="600"/>
              </a:spcAft>
              <a:buFont typeface="Arial"/>
              <a:buChar char="•"/>
            </a:pPr>
            <a:r>
              <a:rPr lang="en-US" sz="1400" dirty="0" smtClean="0">
                <a:solidFill>
                  <a:srgbClr val="000000"/>
                </a:solidFill>
              </a:rPr>
              <a:t>From input powers -26 </a:t>
            </a:r>
            <a:r>
              <a:rPr lang="en-US" sz="1400" dirty="0" err="1" smtClean="0">
                <a:solidFill>
                  <a:srgbClr val="000000"/>
                </a:solidFill>
              </a:rPr>
              <a:t>dBm</a:t>
            </a:r>
            <a:r>
              <a:rPr lang="en-US" sz="1400" dirty="0" smtClean="0">
                <a:solidFill>
                  <a:srgbClr val="000000"/>
                </a:solidFill>
              </a:rPr>
              <a:t> downwards, signal generator reads “unlevelled”?</a:t>
            </a:r>
          </a:p>
        </p:txBody>
      </p:sp>
    </p:spTree>
    <p:extLst>
      <p:ext uri="{BB962C8B-B14F-4D97-AF65-F5344CB8AC3E}">
        <p14:creationId xmlns:p14="http://schemas.microsoft.com/office/powerpoint/2010/main" val="39678416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267" y="286975"/>
            <a:ext cx="11399945" cy="854075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5D416D"/>
                </a:solidFill>
              </a:rPr>
              <a:t>BPM Test 2A – Output of the limiter</a:t>
            </a:r>
            <a:endParaRPr lang="en-US" dirty="0">
              <a:solidFill>
                <a:srgbClr val="5D416D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Friday, 4 November 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3435964" y="1400544"/>
            <a:ext cx="1880529" cy="256096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b="1" dirty="0" smtClean="0"/>
              <a:t>FIRST STAGE MIXER</a:t>
            </a:r>
          </a:p>
          <a:p>
            <a:pPr algn="ctr"/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dirty="0" smtClean="0"/>
              <a:t>Dipole</a:t>
            </a:r>
          </a:p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Reference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880839" y="1930399"/>
            <a:ext cx="1880529" cy="2029472"/>
          </a:xfrm>
          <a:prstGeom prst="rect">
            <a:avLst/>
          </a:prstGeom>
          <a:solidFill>
            <a:srgbClr val="8D63A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SIGNAL GENERATOR</a:t>
            </a:r>
            <a:br>
              <a:rPr lang="en-US" dirty="0" smtClean="0"/>
            </a:br>
            <a:endParaRPr lang="en-US" dirty="0" smtClean="0"/>
          </a:p>
          <a:p>
            <a:pPr algn="ctr"/>
            <a:r>
              <a:rPr lang="en-US" dirty="0" smtClean="0"/>
              <a:t>y = 6.4 GHz</a:t>
            </a:r>
            <a:br>
              <a:rPr lang="en-US" dirty="0" smtClean="0"/>
            </a:br>
            <a:r>
              <a:rPr lang="en-US" dirty="0" smtClean="0"/>
              <a:t>x = 5.7 GHz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880838" y="4215855"/>
            <a:ext cx="1880529" cy="65804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/>
              <a:t>Damping Ring </a:t>
            </a:r>
            <a:br>
              <a:rPr lang="en-US" dirty="0" smtClean="0"/>
            </a:br>
            <a:r>
              <a:rPr lang="en-US" dirty="0" smtClean="0"/>
              <a:t>714 MHz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3812067" y="4187505"/>
            <a:ext cx="1113274" cy="70506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Frequency </a:t>
            </a:r>
            <a:br>
              <a:rPr lang="en-US" sz="1400" dirty="0" smtClean="0"/>
            </a:br>
            <a:r>
              <a:rPr lang="en-US" sz="1400" dirty="0" smtClean="0"/>
              <a:t>Multiplier</a:t>
            </a:r>
            <a:endParaRPr lang="en-US" sz="1400" dirty="0"/>
          </a:p>
        </p:txBody>
      </p:sp>
      <p:cxnSp>
        <p:nvCxnSpPr>
          <p:cNvPr id="14" name="Straight Arrow Connector 13"/>
          <p:cNvCxnSpPr>
            <a:stCxn id="12" idx="3"/>
            <a:endCxn id="13" idx="1"/>
          </p:cNvCxnSpPr>
          <p:nvPr/>
        </p:nvCxnSpPr>
        <p:spPr>
          <a:xfrm flipV="1">
            <a:off x="2761367" y="4540037"/>
            <a:ext cx="1050700" cy="48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V="1">
            <a:off x="7296948" y="3604128"/>
            <a:ext cx="669531" cy="43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5384449" y="3250474"/>
            <a:ext cx="672170" cy="2079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33AFDD"/>
                </a:solidFill>
              </a:rPr>
              <a:t>714 MHz</a:t>
            </a:r>
            <a:endParaRPr lang="en-US" sz="1400" dirty="0">
              <a:solidFill>
                <a:srgbClr val="33AFDD"/>
              </a:solidFill>
            </a:endParaRPr>
          </a:p>
        </p:txBody>
      </p:sp>
      <p:cxnSp>
        <p:nvCxnSpPr>
          <p:cNvPr id="50" name="Straight Arrow Connector 49"/>
          <p:cNvCxnSpPr>
            <a:stCxn id="13" idx="0"/>
          </p:cNvCxnSpPr>
          <p:nvPr/>
        </p:nvCxnSpPr>
        <p:spPr>
          <a:xfrm flipH="1" flipV="1">
            <a:off x="4353660" y="3974125"/>
            <a:ext cx="15044" cy="21338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>
            <a:off x="2735424" y="3572458"/>
            <a:ext cx="719987" cy="1293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endCxn id="19" idx="1"/>
          </p:cNvCxnSpPr>
          <p:nvPr/>
        </p:nvCxnSpPr>
        <p:spPr>
          <a:xfrm>
            <a:off x="5323686" y="3589139"/>
            <a:ext cx="912901" cy="1542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6236588" y="3255982"/>
            <a:ext cx="1113274" cy="69716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Limiting Amplifier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6006353" y="4879229"/>
            <a:ext cx="597647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400" dirty="0" smtClean="0"/>
              <a:t>Provide the input to the first stage using a signal generator.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/>
              <a:t>Change the strength of the signal generator to vary input power.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/>
              <a:t>Monitor the three output channels and the limiter diode.</a:t>
            </a:r>
          </a:p>
        </p:txBody>
      </p:sp>
      <p:sp>
        <p:nvSpPr>
          <p:cNvPr id="33" name="Rectangle 32"/>
          <p:cNvSpPr/>
          <p:nvPr/>
        </p:nvSpPr>
        <p:spPr>
          <a:xfrm>
            <a:off x="7962739" y="2709203"/>
            <a:ext cx="2334737" cy="1692921"/>
          </a:xfrm>
          <a:prstGeom prst="rect">
            <a:avLst/>
          </a:prstGeom>
          <a:solidFill>
            <a:srgbClr val="8D63A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SCOPE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25883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267" y="286975"/>
            <a:ext cx="11399945" cy="854075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5D416D"/>
                </a:solidFill>
              </a:rPr>
              <a:t>Waveform outputs example:</a:t>
            </a:r>
            <a:endParaRPr lang="en-US" dirty="0">
              <a:solidFill>
                <a:srgbClr val="5D416D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Friday, 4 November 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7</a:t>
            </a:fld>
            <a:endParaRPr lang="en-GB" dirty="0"/>
          </a:p>
        </p:txBody>
      </p:sp>
      <p:pic>
        <p:nvPicPr>
          <p:cNvPr id="9" name="Picture 8" descr="test2A_waveforms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98" r="6864" b="2553"/>
          <a:stretch/>
        </p:blipFill>
        <p:spPr>
          <a:xfrm>
            <a:off x="254002" y="1180352"/>
            <a:ext cx="8841129" cy="4834501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9248588" y="624425"/>
            <a:ext cx="2562412" cy="4262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>
              <a:spcAft>
                <a:spcPts val="600"/>
              </a:spcAft>
            </a:pPr>
            <a:r>
              <a:rPr lang="en-US" sz="1600" dirty="0" smtClean="0"/>
              <a:t>Plots (a-c) 20ns samples </a:t>
            </a:r>
            <a:br>
              <a:rPr lang="en-US" sz="1600" dirty="0" smtClean="0"/>
            </a:br>
            <a:r>
              <a:rPr lang="en-US" sz="1600" dirty="0" smtClean="0"/>
              <a:t>of the three limiter output waveforms. Scope data points shown as blue circles. A sine function fit in purple.</a:t>
            </a:r>
            <a:endParaRPr lang="en-US" sz="1600" dirty="0"/>
          </a:p>
          <a:p>
            <a:pPr marL="0" lvl="1">
              <a:spcAft>
                <a:spcPts val="600"/>
              </a:spcAft>
            </a:pP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Plot (d) full 400 ns of the limiter diode output. </a:t>
            </a:r>
            <a:endParaRPr lang="en-US" sz="1600" dirty="0"/>
          </a:p>
          <a:p>
            <a:pPr marL="0" lvl="1">
              <a:spcAft>
                <a:spcPts val="600"/>
              </a:spcAft>
            </a:pPr>
            <a:endParaRPr lang="en-US" sz="1600" dirty="0" smtClean="0"/>
          </a:p>
          <a:p>
            <a:pPr marL="0" lvl="1">
              <a:spcAft>
                <a:spcPts val="600"/>
              </a:spcAft>
            </a:pPr>
            <a:r>
              <a:rPr lang="en-US" sz="1600" dirty="0" smtClean="0"/>
              <a:t>The diode appears to be very jittery but only at discreet values.</a:t>
            </a:r>
            <a:r>
              <a:rPr lang="en-GB" sz="1600" dirty="0" smtClean="0"/>
              <a:t> We tried different oscilloscope channels to confirm the output. Same discreet value jittering output observed.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17458911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268" y="286975"/>
            <a:ext cx="10515600" cy="854075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5D416D"/>
                </a:solidFill>
              </a:rPr>
              <a:t>X Limiter</a:t>
            </a:r>
            <a:endParaRPr lang="en-US" dirty="0">
              <a:solidFill>
                <a:srgbClr val="5D416D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Friday, 4 November 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8</a:t>
            </a:fld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36" r="6102"/>
          <a:stretch/>
        </p:blipFill>
        <p:spPr>
          <a:xfrm>
            <a:off x="169333" y="1318060"/>
            <a:ext cx="8508999" cy="474031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l="52741" t="3254" r="2486" b="54383"/>
          <a:stretch/>
        </p:blipFill>
        <p:spPr>
          <a:xfrm>
            <a:off x="8979350" y="1276535"/>
            <a:ext cx="2896238" cy="227156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/>
          <a:srcRect l="5992" t="42971" r="47698" b="13870"/>
          <a:stretch/>
        </p:blipFill>
        <p:spPr>
          <a:xfrm>
            <a:off x="8861117" y="3572672"/>
            <a:ext cx="3007241" cy="232313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189111" y="268111"/>
            <a:ext cx="87297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>
              <a:spcAft>
                <a:spcPts val="600"/>
              </a:spcAft>
            </a:pPr>
            <a:r>
              <a:rPr lang="en-US" sz="1600" dirty="0" smtClean="0">
                <a:solidFill>
                  <a:srgbClr val="000000"/>
                </a:solidFill>
              </a:rPr>
              <a:t>Relationship appears almost linear -55 to -35 </a:t>
            </a:r>
            <a:r>
              <a:rPr lang="en-US" sz="1600" dirty="0" err="1" smtClean="0">
                <a:solidFill>
                  <a:srgbClr val="000000"/>
                </a:solidFill>
              </a:rPr>
              <a:t>dBm</a:t>
            </a:r>
            <a:r>
              <a:rPr lang="en-US" sz="1600" dirty="0" smtClean="0">
                <a:solidFill>
                  <a:srgbClr val="000000"/>
                </a:solidFill>
              </a:rPr>
              <a:t>. This range differs from Honda’s result by ~-15 </a:t>
            </a:r>
            <a:r>
              <a:rPr lang="en-US" sz="1600" dirty="0" err="1" smtClean="0">
                <a:solidFill>
                  <a:srgbClr val="000000"/>
                </a:solidFill>
              </a:rPr>
              <a:t>dBm</a:t>
            </a:r>
            <a:r>
              <a:rPr lang="en-US" sz="1600" dirty="0" smtClean="0">
                <a:solidFill>
                  <a:srgbClr val="000000"/>
                </a:solidFill>
              </a:rPr>
              <a:t>. However, input power is determined from signal generator display rather than actual output measurement, subtracting 43dBm due to additional attenuators applied to reach lower power levels.</a:t>
            </a:r>
          </a:p>
        </p:txBody>
      </p:sp>
    </p:spTree>
    <p:extLst>
      <p:ext uri="{BB962C8B-B14F-4D97-AF65-F5344CB8AC3E}">
        <p14:creationId xmlns:p14="http://schemas.microsoft.com/office/powerpoint/2010/main" val="19669277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267" y="286975"/>
            <a:ext cx="11399945" cy="854075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5D416D"/>
                </a:solidFill>
              </a:rPr>
              <a:t>BPM Test 2B – Output of the limiter</a:t>
            </a:r>
            <a:endParaRPr lang="en-US" dirty="0">
              <a:solidFill>
                <a:srgbClr val="5D416D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Friday, 4 November 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2151034" y="1986810"/>
            <a:ext cx="1880529" cy="1700325"/>
          </a:xfrm>
          <a:prstGeom prst="rect">
            <a:avLst/>
          </a:prstGeom>
          <a:solidFill>
            <a:srgbClr val="8D63A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SIGNAL GENERATOR</a:t>
            </a:r>
            <a:br>
              <a:rPr lang="en-US" dirty="0" smtClean="0"/>
            </a:br>
            <a:endParaRPr lang="en-US" dirty="0" smtClean="0"/>
          </a:p>
          <a:p>
            <a:pPr algn="ctr"/>
            <a:r>
              <a:rPr lang="en-US" dirty="0" smtClean="0"/>
              <a:t>714 MHz</a:t>
            </a:r>
            <a:endParaRPr lang="en-US" dirty="0"/>
          </a:p>
        </p:txBody>
      </p:sp>
      <p:cxnSp>
        <p:nvCxnSpPr>
          <p:cNvPr id="32" name="Straight Arrow Connector 31"/>
          <p:cNvCxnSpPr>
            <a:stCxn id="19" idx="3"/>
          </p:cNvCxnSpPr>
          <p:nvPr/>
        </p:nvCxnSpPr>
        <p:spPr>
          <a:xfrm flipV="1">
            <a:off x="6079862" y="2901893"/>
            <a:ext cx="671611" cy="43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endCxn id="19" idx="1"/>
          </p:cNvCxnSpPr>
          <p:nvPr/>
        </p:nvCxnSpPr>
        <p:spPr>
          <a:xfrm>
            <a:off x="4053686" y="2886904"/>
            <a:ext cx="912901" cy="1542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4966588" y="2553747"/>
            <a:ext cx="1113274" cy="69716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Limiting Amplifier</a:t>
            </a:r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6748773" y="1993215"/>
            <a:ext cx="2334737" cy="1692921"/>
          </a:xfrm>
          <a:prstGeom prst="rect">
            <a:avLst/>
          </a:prstGeom>
          <a:solidFill>
            <a:srgbClr val="8D63A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SCOPE</a:t>
            </a:r>
            <a:br>
              <a:rPr lang="en-US" dirty="0" smtClean="0"/>
            </a:br>
            <a:r>
              <a:rPr lang="en-US" dirty="0" smtClean="0"/>
              <a:t>(runs up to 1 GHz)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635438" y="4794982"/>
            <a:ext cx="90464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Bypass first stage and supply signal to limiting amplifier direct from signal generator.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Change </a:t>
            </a:r>
            <a:r>
              <a:rPr lang="en-US" dirty="0"/>
              <a:t>the strength of the signal </a:t>
            </a:r>
            <a:r>
              <a:rPr lang="en-US" dirty="0" smtClean="0"/>
              <a:t>generator to vary input power.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Monitor the three output channels and the limiter diode.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75470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TM02900771[[fn=Slice]]</Template>
  <TotalTime>50762</TotalTime>
  <Words>1299</Words>
  <Application>Microsoft Macintosh PowerPoint</Application>
  <PresentationFormat>Custom</PresentationFormat>
  <Paragraphs>283</Paragraphs>
  <Slides>29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Office Theme</vt:lpstr>
      <vt:lpstr>IP BPM diagnostic tests</vt:lpstr>
      <vt:lpstr>BPM Test 1A – Dipole output of first-stage</vt:lpstr>
      <vt:lpstr>Waveform output example for IPA Y</vt:lpstr>
      <vt:lpstr>BPM Test 1B – Reference output of first-stage</vt:lpstr>
      <vt:lpstr>Reference first stage output power</vt:lpstr>
      <vt:lpstr>BPM Test 2A – Output of the limiter</vt:lpstr>
      <vt:lpstr>Waveform outputs example:</vt:lpstr>
      <vt:lpstr>X Limiter</vt:lpstr>
      <vt:lpstr>BPM Test 2B – Output of the limiter</vt:lpstr>
      <vt:lpstr>X Limiter</vt:lpstr>
      <vt:lpstr>BPM Test 3A – Externally supplied LO</vt:lpstr>
      <vt:lpstr>Example waveforms: with 6425.99 MHz input</vt:lpstr>
      <vt:lpstr>Frequency output versus frequency input</vt:lpstr>
      <vt:lpstr>BPM Test 3B – External LO, with beam</vt:lpstr>
      <vt:lpstr>Example waveform with SG @ 714 MHz</vt:lpstr>
      <vt:lpstr>All triggers with SG @ 714 MHz</vt:lpstr>
      <vt:lpstr>Example waveform with SG @ 654 MHz</vt:lpstr>
      <vt:lpstr>All triggers with SG @ 654 MHz</vt:lpstr>
      <vt:lpstr>I signal at different external LO frequencies</vt:lpstr>
      <vt:lpstr>Q signal at different external LO frequencies</vt:lpstr>
      <vt:lpstr>BPM Test 3C – External dipole, with beam</vt:lpstr>
      <vt:lpstr>Example waveform with SG @ 714 MHz</vt:lpstr>
      <vt:lpstr>All triggers with SG @ 714 MHz</vt:lpstr>
      <vt:lpstr>Example waveform with SG @ 654 MHz</vt:lpstr>
      <vt:lpstr>All triggers with SG @  654</vt:lpstr>
      <vt:lpstr>I signal at different dipole SG frequencies</vt:lpstr>
      <vt:lpstr>Q signal at different dipole SG frequencies</vt:lpstr>
      <vt:lpstr>Static waveforms? IPAX 20dB June</vt:lpstr>
      <vt:lpstr>Static waveforms? IPAX 20dB October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Phase Feedforward at CTF3</dc:title>
  <dc:creator>Jack Roberts</dc:creator>
  <cp:lastModifiedBy>Talitha Bromwich</cp:lastModifiedBy>
  <cp:revision>662</cp:revision>
  <cp:lastPrinted>2016-02-23T07:21:00Z</cp:lastPrinted>
  <dcterms:created xsi:type="dcterms:W3CDTF">2015-11-29T16:08:51Z</dcterms:created>
  <dcterms:modified xsi:type="dcterms:W3CDTF">2016-11-04T09:52:30Z</dcterms:modified>
</cp:coreProperties>
</file>