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7"/>
  </p:notesMasterIdLst>
  <p:sldIdLst>
    <p:sldId id="632" r:id="rId2"/>
    <p:sldId id="640" r:id="rId3"/>
    <p:sldId id="664" r:id="rId4"/>
    <p:sldId id="643" r:id="rId5"/>
    <p:sldId id="648" r:id="rId6"/>
    <p:sldId id="657" r:id="rId7"/>
    <p:sldId id="658" r:id="rId8"/>
    <p:sldId id="659" r:id="rId9"/>
    <p:sldId id="665" r:id="rId10"/>
    <p:sldId id="660" r:id="rId11"/>
    <p:sldId id="644" r:id="rId12"/>
    <p:sldId id="645" r:id="rId13"/>
    <p:sldId id="646" r:id="rId14"/>
    <p:sldId id="647" r:id="rId15"/>
    <p:sldId id="666" r:id="rId16"/>
    <p:sldId id="667" r:id="rId17"/>
    <p:sldId id="670" r:id="rId18"/>
    <p:sldId id="649" r:id="rId19"/>
    <p:sldId id="671" r:id="rId20"/>
    <p:sldId id="672" r:id="rId21"/>
    <p:sldId id="673" r:id="rId22"/>
    <p:sldId id="668" r:id="rId23"/>
    <p:sldId id="650" r:id="rId24"/>
    <p:sldId id="651" r:id="rId25"/>
    <p:sldId id="652" r:id="rId26"/>
    <p:sldId id="653" r:id="rId27"/>
    <p:sldId id="654" r:id="rId28"/>
    <p:sldId id="669" r:id="rId29"/>
    <p:sldId id="655" r:id="rId30"/>
    <p:sldId id="661" r:id="rId31"/>
    <p:sldId id="674" r:id="rId32"/>
    <p:sldId id="675" r:id="rId33"/>
    <p:sldId id="676" r:id="rId34"/>
    <p:sldId id="663" r:id="rId35"/>
    <p:sldId id="662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ven Blaskovic Kraljevic" initials="NBK" lastIdx="1" clrIdx="0">
    <p:extLst>
      <p:ext uri="{19B8F6BF-5375-455C-9EA6-DF929625EA0E}">
        <p15:presenceInfo xmlns:p15="http://schemas.microsoft.com/office/powerpoint/2012/main" userId="Neven Blaskovic Kraljevi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E7A7"/>
    <a:srgbClr val="89A4A7"/>
    <a:srgbClr val="B3B3FF"/>
    <a:srgbClr val="A3A3FF"/>
    <a:srgbClr val="7171FF"/>
    <a:srgbClr val="FFFF99"/>
    <a:srgbClr val="FF0000"/>
    <a:srgbClr val="BCE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04" autoAdjust="0"/>
    <p:restoredTop sz="99883" autoAdjust="0"/>
  </p:normalViewPr>
  <p:slideViewPr>
    <p:cSldViewPr>
      <p:cViewPr varScale="1">
        <p:scale>
          <a:sx n="111" d="100"/>
          <a:sy n="111" d="100"/>
        </p:scale>
        <p:origin x="69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2-BPM IP feedback results</a:t>
            </a: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/>
              <a:t>N. Blaskovic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08340" y="3886200"/>
            <a:ext cx="8127321" cy="1752600"/>
          </a:xfrm>
        </p:spPr>
        <p:txBody>
          <a:bodyPr/>
          <a:lstStyle/>
          <a:p>
            <a:r>
              <a:rPr lang="en-GB" dirty="0" smtClean="0"/>
              <a:t>N. Blaskovic, T. Bromwich &amp; R. Ramjiawan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841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7" y="261541"/>
            <a:ext cx="8061288" cy="6045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54319"/>
            <a:ext cx="1656184" cy="366369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fbRun9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40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7" y="261541"/>
            <a:ext cx="8061288" cy="604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54319"/>
            <a:ext cx="1656184" cy="366369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fbRun9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7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7" y="261541"/>
            <a:ext cx="8061287" cy="604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54319"/>
            <a:ext cx="1656184" cy="366369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fbRun9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46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7" y="261541"/>
            <a:ext cx="8061287" cy="604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54319"/>
            <a:ext cx="1656184" cy="366369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fbRun10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28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7" y="261541"/>
            <a:ext cx="8061287" cy="604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54319"/>
            <a:ext cx="1656184" cy="366369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fbRun10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29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8" y="261541"/>
            <a:ext cx="8061285" cy="604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54319"/>
            <a:ext cx="1656184" cy="366369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fbRun14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17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8" y="261541"/>
            <a:ext cx="8061285" cy="604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54319"/>
            <a:ext cx="1656184" cy="366369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fbRun14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82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Extraction timing scan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Extraction timing scan performed to try to optimise bunch-to-bunch correlation</a:t>
            </a:r>
          </a:p>
          <a:p>
            <a:r>
              <a:rPr lang="en-GB" altLang="en-US" dirty="0" smtClean="0"/>
              <a:t>Similar quality of bunch extraction observed over a wide flat top of ~100 ns (with a bunch spacing of 280 ns)</a:t>
            </a:r>
          </a:p>
          <a:p>
            <a:r>
              <a:rPr lang="en-GB" dirty="0" smtClean="0"/>
              <a:t>Extraction kicker timing set to 4.106 us to place bunches in the middle of extraction pulse</a:t>
            </a:r>
            <a:endParaRPr lang="en-GB" altLang="en-US" dirty="0" smtClean="0"/>
          </a:p>
          <a:p>
            <a:pPr lvl="1"/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17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72575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8" y="261541"/>
            <a:ext cx="8061285" cy="604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086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8" y="261541"/>
            <a:ext cx="8061285" cy="604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467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Introduction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2-BPM IP feedback operated on 271016 with Glenn’s new firmware on high </a:t>
            </a:r>
            <a:r>
              <a:rPr lang="el-GR" altLang="en-US" dirty="0" smtClean="0"/>
              <a:t>β</a:t>
            </a:r>
            <a:r>
              <a:rPr lang="en-GB" altLang="en-US" dirty="0" smtClean="0"/>
              <a:t> optics</a:t>
            </a:r>
          </a:p>
          <a:p>
            <a:r>
              <a:rPr lang="en-GB" altLang="en-US" dirty="0" smtClean="0"/>
              <a:t>IPA and IPC used to stabilise beam at IPB</a:t>
            </a:r>
          </a:p>
          <a:p>
            <a:r>
              <a:rPr lang="en-GB" altLang="en-US" dirty="0" smtClean="0"/>
              <a:t>Results:</a:t>
            </a:r>
          </a:p>
          <a:p>
            <a:pPr lvl="1"/>
            <a:r>
              <a:rPr lang="en-GB" altLang="en-US" dirty="0" smtClean="0"/>
              <a:t>Waveforms</a:t>
            </a:r>
          </a:p>
          <a:p>
            <a:pPr lvl="1"/>
            <a:r>
              <a:rPr lang="en-GB" altLang="en-US" dirty="0" smtClean="0"/>
              <a:t>BPM and kicker calibrations</a:t>
            </a:r>
          </a:p>
          <a:p>
            <a:pPr lvl="1"/>
            <a:r>
              <a:rPr lang="en-GB" altLang="en-US" dirty="0" smtClean="0"/>
              <a:t>Feedback results</a:t>
            </a:r>
          </a:p>
          <a:p>
            <a:pPr lvl="1"/>
            <a:r>
              <a:rPr lang="en-GB" altLang="en-US" dirty="0" smtClean="0"/>
              <a:t>BPM-to-BPM and bunch-to-bunch correlations</a:t>
            </a:r>
          </a:p>
          <a:p>
            <a:pPr lvl="1"/>
            <a:r>
              <a:rPr lang="en-GB" altLang="en-US" dirty="0" smtClean="0"/>
              <a:t>Feedback scans</a:t>
            </a:r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82680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8" y="261541"/>
            <a:ext cx="8061285" cy="604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633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8" y="261541"/>
            <a:ext cx="8061285" cy="604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685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Feedback scans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Scans performed at 10 dB:</a:t>
            </a:r>
          </a:p>
          <a:p>
            <a:pPr lvl="1"/>
            <a:r>
              <a:rPr lang="en-GB" altLang="en-US" dirty="0" smtClean="0"/>
              <a:t>AQD0FF mover scan (orbit scan)</a:t>
            </a:r>
          </a:p>
          <a:p>
            <a:pPr lvl="1"/>
            <a:r>
              <a:rPr lang="en-GB" altLang="en-US" dirty="0" smtClean="0"/>
              <a:t>Percentage gain scan (scale all gains)</a:t>
            </a:r>
          </a:p>
          <a:p>
            <a:pPr lvl="1"/>
            <a:r>
              <a:rPr lang="en-GB" altLang="en-US" dirty="0" smtClean="0"/>
              <a:t>Gain ratio scan (scale IPA gain to IPC gain)</a:t>
            </a:r>
          </a:p>
          <a:p>
            <a:pPr lvl="1"/>
            <a:r>
              <a:rPr lang="en-GB" altLang="en-US" dirty="0" smtClean="0"/>
              <a:t>Random jitter scan (using jitter source)</a:t>
            </a:r>
          </a:p>
          <a:p>
            <a:r>
              <a:rPr lang="en-GB" altLang="en-US" dirty="0" smtClean="0"/>
              <a:t>Green circles show expected stabilisation given incoming beam conditions assuming single-loop feedback at each BPM!</a:t>
            </a:r>
          </a:p>
          <a:p>
            <a:pPr lvl="1"/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42742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8" y="261541"/>
            <a:ext cx="8061285" cy="604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977193" y="2827058"/>
            <a:ext cx="0" cy="1056786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16200000">
            <a:off x="264134" y="3170785"/>
            <a:ext cx="1056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B050"/>
                </a:solidFill>
              </a:rPr>
              <a:t>&gt;20 um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34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8" y="261541"/>
            <a:ext cx="8061285" cy="604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5341274" y="2708920"/>
            <a:ext cx="1197764" cy="681763"/>
            <a:chOff x="5311165" y="2819245"/>
            <a:chExt cx="2778384" cy="681763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6700351" y="3140968"/>
              <a:ext cx="0" cy="36004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5311165" y="2819245"/>
              <a:ext cx="27783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00B050"/>
                  </a:solidFill>
                </a:rPr>
                <a:t>optimum?</a:t>
              </a:r>
              <a:endParaRPr lang="en-GB" dirty="0">
                <a:solidFill>
                  <a:srgbClr val="00B050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19672" y="5877272"/>
            <a:ext cx="266429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Fraction of nominal gain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148064" y="5877272"/>
            <a:ext cx="266429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Fraction of nominal gain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2033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8" y="261541"/>
            <a:ext cx="8061285" cy="604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6700351" y="3140968"/>
            <a:ext cx="0" cy="36004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364088" y="2819245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00B050"/>
                </a:solidFill>
              </a:rPr>
              <a:t>e</a:t>
            </a:r>
            <a:r>
              <a:rPr lang="en-GB" dirty="0" smtClean="0">
                <a:solidFill>
                  <a:srgbClr val="00B050"/>
                </a:solidFill>
              </a:rPr>
              <a:t>xpected from geometry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80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8" y="261541"/>
            <a:ext cx="8061285" cy="604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6660232" y="3140968"/>
            <a:ext cx="0" cy="36004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23969" y="2819245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00B050"/>
                </a:solidFill>
              </a:rPr>
              <a:t>e</a:t>
            </a:r>
            <a:r>
              <a:rPr lang="en-GB" dirty="0" smtClean="0">
                <a:solidFill>
                  <a:srgbClr val="00B050"/>
                </a:solidFill>
              </a:rPr>
              <a:t>xpected from geometry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46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8" y="261541"/>
            <a:ext cx="8061285" cy="604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366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Attenuation scan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Evaluated feedback performance as a function of IP BPM attenuation</a:t>
            </a:r>
          </a:p>
          <a:p>
            <a:r>
              <a:rPr lang="en-GB" altLang="en-US" dirty="0" smtClean="0"/>
              <a:t>IP BPM and kicker calibrations performed at each setting; gains recalculated each time</a:t>
            </a:r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28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67514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67" y="261541"/>
            <a:ext cx="8059047" cy="604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706" y="456422"/>
            <a:ext cx="504895" cy="20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20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Waveforms and calibrations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Performed at 0 dB</a:t>
            </a:r>
          </a:p>
          <a:p>
            <a:r>
              <a:rPr lang="en-GB" altLang="en-US" dirty="0" smtClean="0"/>
              <a:t>All 3 IP BPMs aligned using only AQD0FF and IP BPM movers with no other changes to optics</a:t>
            </a:r>
          </a:p>
          <a:p>
            <a:r>
              <a:rPr lang="en-GB" altLang="en-US" dirty="0" smtClean="0"/>
              <a:t>BPM calibrations done simultaneously on all 3 IP BPMs by moving AQD0FF mover</a:t>
            </a:r>
          </a:p>
          <a:p>
            <a:r>
              <a:rPr lang="en-GB" altLang="en-US" dirty="0" smtClean="0"/>
              <a:t>IP kicker calibrations analysed using set DAC value</a:t>
            </a:r>
          </a:p>
          <a:p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87893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2-BPM IP feedback successfully operated</a:t>
            </a:r>
          </a:p>
          <a:p>
            <a:r>
              <a:rPr lang="en-GB" dirty="0" smtClean="0"/>
              <a:t>Best stabilisation at witness (IPB): 130 nm</a:t>
            </a:r>
          </a:p>
          <a:p>
            <a:r>
              <a:rPr lang="en-GB" dirty="0" smtClean="0"/>
              <a:t>Typical stabilisation ~ 200 nm at 0 dB</a:t>
            </a:r>
          </a:p>
          <a:p>
            <a:r>
              <a:rPr lang="en-GB" dirty="0" smtClean="0"/>
              <a:t>Gain ratio as expected from geometry</a:t>
            </a:r>
          </a:p>
          <a:p>
            <a:r>
              <a:rPr lang="en-GB" dirty="0" smtClean="0"/>
              <a:t>&gt;20 um incoming dynamic range at 10 dB</a:t>
            </a:r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6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7933272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31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Appendix</a:t>
            </a: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08340" y="3886200"/>
            <a:ext cx="8127321" cy="1752600"/>
          </a:xfrm>
        </p:spPr>
        <p:txBody>
          <a:bodyPr/>
          <a:lstStyle/>
          <a:p>
            <a:r>
              <a:rPr lang="en-GB" dirty="0" smtClean="0"/>
              <a:t>Interpolated vs. measured jitter at IPB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26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66" y="261541"/>
            <a:ext cx="8059050" cy="604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54319"/>
            <a:ext cx="1656184" cy="366369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fbRun9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3532930" y="3721794"/>
            <a:ext cx="144016" cy="14401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3532931" y="3871813"/>
            <a:ext cx="144016" cy="14401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Arrow Connector 3"/>
          <p:cNvCxnSpPr>
            <a:stCxn id="13" idx="1"/>
            <a:endCxn id="2" idx="6"/>
          </p:cNvCxnSpPr>
          <p:nvPr/>
        </p:nvCxnSpPr>
        <p:spPr>
          <a:xfrm flipH="1">
            <a:off x="3676946" y="3630918"/>
            <a:ext cx="390998" cy="16288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4" idx="1"/>
            <a:endCxn id="8" idx="6"/>
          </p:cNvCxnSpPr>
          <p:nvPr/>
        </p:nvCxnSpPr>
        <p:spPr>
          <a:xfrm flipH="1">
            <a:off x="3676947" y="3942496"/>
            <a:ext cx="390996" cy="132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067944" y="3446252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Measured: 263 nm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67943" y="3757830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Interpolated: 242 nm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51520" y="620688"/>
            <a:ext cx="1656184" cy="366369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bunch 2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251520" y="987057"/>
            <a:ext cx="1656184" cy="366369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feedback off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38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466" y="261541"/>
            <a:ext cx="8059050" cy="604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54319"/>
            <a:ext cx="1656184" cy="366369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fbRun9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532930" y="4568638"/>
            <a:ext cx="144016" cy="14401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532931" y="4873631"/>
            <a:ext cx="144016" cy="14401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stCxn id="12" idx="1"/>
            <a:endCxn id="8" idx="6"/>
          </p:cNvCxnSpPr>
          <p:nvPr/>
        </p:nvCxnSpPr>
        <p:spPr>
          <a:xfrm flipH="1">
            <a:off x="3676946" y="4639030"/>
            <a:ext cx="390998" cy="161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3" idx="1"/>
            <a:endCxn id="9" idx="6"/>
          </p:cNvCxnSpPr>
          <p:nvPr/>
        </p:nvCxnSpPr>
        <p:spPr>
          <a:xfrm flipH="1">
            <a:off x="3676947" y="4944314"/>
            <a:ext cx="390996" cy="132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067944" y="4454364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Measured: 142 nm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7943" y="4759648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Interpolated: 98 nm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51520" y="620688"/>
            <a:ext cx="1656184" cy="366369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bunch 2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51520" y="987057"/>
            <a:ext cx="1656184" cy="366369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feedback on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90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34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Appendix</a:t>
            </a: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08340" y="3886200"/>
            <a:ext cx="8127321" cy="1752600"/>
          </a:xfrm>
        </p:spPr>
        <p:txBody>
          <a:bodyPr/>
          <a:lstStyle/>
          <a:p>
            <a:r>
              <a:rPr lang="en-GB" dirty="0" smtClean="0"/>
              <a:t>Single-loop IP feedback at IPA with 0 dB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496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7" y="261541"/>
            <a:ext cx="8061288" cy="604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54319"/>
            <a:ext cx="1656184" cy="366369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fbRun7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35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7" y="261541"/>
            <a:ext cx="8061288" cy="6045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54319"/>
            <a:ext cx="1656184" cy="366369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fbRun9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15988" y="192545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15988" y="364435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48236" y="192545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IPA(Y) I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48236" y="364435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IPA(Y) </a:t>
            </a:r>
            <a:r>
              <a:rPr lang="en-GB" dirty="0" smtClean="0"/>
              <a:t>Q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680484" y="192545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680484" y="364435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680484" y="5344339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315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7" y="261541"/>
            <a:ext cx="8061288" cy="604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547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7" y="261541"/>
            <a:ext cx="8061288" cy="604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126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7" y="261541"/>
            <a:ext cx="8061288" cy="604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442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7" y="261541"/>
            <a:ext cx="8061288" cy="604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191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Feedback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Best feedback run is fbRun9, stabilising the beam at IPB to 130 nm</a:t>
            </a:r>
          </a:p>
          <a:p>
            <a:r>
              <a:rPr lang="en-GB" altLang="en-US" dirty="0" smtClean="0"/>
              <a:t>Typical stabilisation is in the region of 150 to 250 nm, e.g. fbRun10 and fbRun14</a:t>
            </a:r>
          </a:p>
          <a:p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83970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6691</TotalTime>
  <Words>608</Words>
  <Application>Microsoft Office PowerPoint</Application>
  <PresentationFormat>On-screen Show (4:3)</PresentationFormat>
  <Paragraphs>182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Arial</vt:lpstr>
      <vt:lpstr>Default Design</vt:lpstr>
      <vt:lpstr>2-BPM IP feedback results</vt:lpstr>
      <vt:lpstr>Introduction</vt:lpstr>
      <vt:lpstr>Waveforms and calibrations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Feedback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Extraction timing scan</vt:lpstr>
      <vt:lpstr>PowerPoint Presentation</vt:lpstr>
      <vt:lpstr>PowerPoint Presentation</vt:lpstr>
      <vt:lpstr>PowerPoint Presentation</vt:lpstr>
      <vt:lpstr>PowerPoint Presentation</vt:lpstr>
      <vt:lpstr>Feedback scans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Attenuation scan</vt:lpstr>
      <vt:lpstr>PowerPoint Presentation</vt:lpstr>
      <vt:lpstr>Conclusion</vt:lpstr>
      <vt:lpstr>Appendix</vt:lpstr>
      <vt:lpstr>PowerPoint Presentation</vt:lpstr>
      <vt:lpstr>PowerPoint Presentation</vt:lpstr>
      <vt:lpstr>Appendix</vt:lpstr>
      <vt:lpstr>PowerPoint Presentation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Neven Blaskovic Kraljevic</cp:lastModifiedBy>
  <cp:revision>352</cp:revision>
  <dcterms:created xsi:type="dcterms:W3CDTF">2009-05-21T13:39:04Z</dcterms:created>
  <dcterms:modified xsi:type="dcterms:W3CDTF">2016-11-04T14:45:19Z</dcterms:modified>
</cp:coreProperties>
</file>