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1"/>
  </p:sldMasterIdLst>
  <p:notesMasterIdLst>
    <p:notesMasterId r:id="rId39"/>
  </p:notesMasterIdLst>
  <p:handoutMasterIdLst>
    <p:handoutMasterId r:id="rId40"/>
  </p:handoutMasterIdLst>
  <p:sldIdLst>
    <p:sldId id="368" r:id="rId2"/>
    <p:sldId id="315" r:id="rId3"/>
    <p:sldId id="370" r:id="rId4"/>
    <p:sldId id="384" r:id="rId5"/>
    <p:sldId id="312" r:id="rId6"/>
    <p:sldId id="371" r:id="rId7"/>
    <p:sldId id="356" r:id="rId8"/>
    <p:sldId id="357" r:id="rId9"/>
    <p:sldId id="358" r:id="rId10"/>
    <p:sldId id="361" r:id="rId11"/>
    <p:sldId id="328" r:id="rId12"/>
    <p:sldId id="352" r:id="rId13"/>
    <p:sldId id="373" r:id="rId14"/>
    <p:sldId id="327" r:id="rId15"/>
    <p:sldId id="389" r:id="rId16"/>
    <p:sldId id="331" r:id="rId17"/>
    <p:sldId id="365" r:id="rId18"/>
    <p:sldId id="338" r:id="rId19"/>
    <p:sldId id="374" r:id="rId20"/>
    <p:sldId id="383" r:id="rId21"/>
    <p:sldId id="375" r:id="rId22"/>
    <p:sldId id="376" r:id="rId23"/>
    <p:sldId id="390" r:id="rId24"/>
    <p:sldId id="378" r:id="rId25"/>
    <p:sldId id="379" r:id="rId26"/>
    <p:sldId id="391" r:id="rId27"/>
    <p:sldId id="380" r:id="rId28"/>
    <p:sldId id="381" r:id="rId29"/>
    <p:sldId id="360" r:id="rId30"/>
    <p:sldId id="367" r:id="rId31"/>
    <p:sldId id="385" r:id="rId32"/>
    <p:sldId id="369" r:id="rId33"/>
    <p:sldId id="353" r:id="rId34"/>
    <p:sldId id="386" r:id="rId35"/>
    <p:sldId id="388" r:id="rId36"/>
    <p:sldId id="393" r:id="rId37"/>
    <p:sldId id="392" r:id="rId3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779FF"/>
    <a:srgbClr val="FF2CDF"/>
    <a:srgbClr val="009900"/>
    <a:srgbClr val="FF0000"/>
    <a:srgbClr val="FF00FF"/>
    <a:srgbClr val="00FF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80" d="100"/>
          <a:sy n="80" d="100"/>
        </p:scale>
        <p:origin x="-1920" y="-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4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1" d="100"/>
        <a:sy n="10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B4A57E-83C2-4FA4-B262-00A02FA79A65}" type="datetimeFigureOut">
              <a:rPr lang="en-US" altLang="en-US"/>
              <a:pPr/>
              <a:t>10/11/16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3F8E10-44E5-414F-98F5-93CCB67167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5405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Cliquez pour modifier les styles du texte du masque</a:t>
            </a:r>
          </a:p>
          <a:p>
            <a:pPr lvl="1"/>
            <a:r>
              <a:rPr lang="en-US" altLang="en-US" smtClean="0"/>
              <a:t>Deuxième niveau</a:t>
            </a:r>
          </a:p>
          <a:p>
            <a:pPr lvl="2"/>
            <a:r>
              <a:rPr lang="en-US" altLang="en-US" smtClean="0"/>
              <a:t>Troisième niveau</a:t>
            </a:r>
          </a:p>
          <a:p>
            <a:pPr lvl="3"/>
            <a:r>
              <a:rPr lang="en-US" altLang="en-US" smtClean="0"/>
              <a:t>Quatrième niveau</a:t>
            </a:r>
          </a:p>
          <a:p>
            <a:pPr lvl="4"/>
            <a:r>
              <a:rPr lang="en-US" altLang="en-US" smtClean="0"/>
              <a:t>Cinquième niveau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50C30CC4-145E-4C42-A547-443A6DE4A2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13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30CC4-145E-4C42-A547-443A6DE4A288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10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Remember</a:t>
            </a:r>
            <a:r>
              <a:rPr lang="en-GB" baseline="0" dirty="0" smtClean="0"/>
              <a:t> to mention high-resistivity epi too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30CC4-145E-4C42-A547-443A6DE4A288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386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Remember to mention Fergus work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30CC4-145E-4C42-A547-443A6DE4A288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76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Check these number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30CC4-145E-4C42-A547-443A6DE4A288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530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Remind that this is a</a:t>
            </a:r>
            <a:r>
              <a:rPr lang="en-GB" baseline="0" dirty="0" smtClean="0"/>
              <a:t> huge extension from previous work where max was ~6GeV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30CC4-145E-4C42-A547-443A6DE4A288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2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n-US" altLang="en-US">
                  <a:latin typeface="Times New Roman" pitchFamily="18" charset="0"/>
                </a:endParaRPr>
              </a:p>
            </p:txBody>
          </p:sp>
        </p:grpSp>
      </p:grpSp>
      <p:sp>
        <p:nvSpPr>
          <p:cNvPr id="676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Cliquez pour modifier le style du titre</a:t>
            </a:r>
          </a:p>
        </p:txBody>
      </p:sp>
      <p:sp>
        <p:nvSpPr>
          <p:cNvPr id="676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Cliquez pour modifier le style des sous-titres du masque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7CEA3-3D2C-4592-A47B-EA9B2CBCC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576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FEE08-D6E3-48A2-8878-AFE8BC0BAF0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27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D0BAB6-1C9C-4ABD-BBB6-CB8811A00A1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04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2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6" y="6259710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A5D5CC81-CA8C-4669-AD5C-8D2AAB6A040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6" y="6259710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A7EFC213-7568-4548-886D-BD9A09AFFFB0}" type="datetimeFigureOut">
              <a:rPr lang="en-GB" smtClean="0"/>
              <a:t>10/11/16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0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2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6" y="6259710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A5D5CC81-CA8C-4669-AD5C-8D2AAB6A040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6" y="6259710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A7EFC213-7568-4548-886D-BD9A09AFFFB0}" type="datetimeFigureOut">
              <a:rPr lang="en-GB" smtClean="0"/>
              <a:t>10/11/16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93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22D829-BC8D-4DCC-969D-A9D47DE49D2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8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2C6097-C1AE-4F96-A440-27E2D29151F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4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AD3F57-F13B-47DA-9A82-AC22D8BF68A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38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CBA393-3A0B-4E17-B870-3B71CBED21E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61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646B7F-EB3D-4441-B09F-3CDFC698607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1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B20FE-2317-4B12-BA42-40273F1163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0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584D0C-AC5D-4757-8889-A43D1227C50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97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B0C79-E206-47A0-B463-717C780645A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2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8D1B03BC-707E-4688-8438-A33D5C1685A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Cliquez pour modifier le style du titre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Cliquez pour modifier les styles du texte du masque</a:t>
            </a:r>
          </a:p>
          <a:p>
            <a:pPr lvl="1"/>
            <a:r>
              <a:rPr lang="en-US" altLang="en-US" smtClean="0"/>
              <a:t>Deuxième niveau</a:t>
            </a:r>
          </a:p>
          <a:p>
            <a:pPr lvl="2"/>
            <a:r>
              <a:rPr lang="en-US" altLang="en-US" smtClean="0"/>
              <a:t>Troisième niveau</a:t>
            </a:r>
          </a:p>
          <a:p>
            <a:pPr lvl="3"/>
            <a:r>
              <a:rPr lang="en-US" altLang="en-US" smtClean="0"/>
              <a:t>Quatrième niveau</a:t>
            </a:r>
          </a:p>
          <a:p>
            <a:pPr lvl="4"/>
            <a:r>
              <a:rPr lang="en-US" altLang="en-US" smtClean="0"/>
              <a:t>Cinquième niveau</a:t>
            </a:r>
          </a:p>
        </p:txBody>
      </p:sp>
      <p:sp>
        <p:nvSpPr>
          <p:cNvPr id="665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1" r:id="rId12"/>
    <p:sldLayoutId id="2147483783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hyperlink" Target="http://dx.doi.org/10.1088/1748-0221/8/01/P0100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theses.bham.ac.uk/4515/" TargetMode="External"/><Relationship Id="rId4" Type="http://schemas.openxmlformats.org/officeDocument/2006/relationships/hyperlink" Target="http://dx.doi.org/10.1140/epjc/s10052-015-3532-4" TargetMode="External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-flc.desy.de/ldcoptimization/tools/mokkaxref.php%23model_ILD_O1_v0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-flc.desy.de/ldcoptimization/tools/mokkaxref.php%23model_ILD_O1_v02" TargetMode="External"/><Relationship Id="rId4" Type="http://schemas.openxmlformats.org/officeDocument/2006/relationships/hyperlink" Target="http://etheses.bham.ac.uk/4515/" TargetMode="External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hyperlink" Target="http://ilcagenda.linearcollider.org/conferenceOtherViews.py?confId=5840&amp;view=standard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86000" y="1905000"/>
            <a:ext cx="6858000" cy="2209800"/>
          </a:xfrm>
        </p:spPr>
        <p:txBody>
          <a:bodyPr/>
          <a:lstStyle/>
          <a:p>
            <a:pPr algn="ctr"/>
            <a:r>
              <a:rPr lang="en-GB" dirty="0" smtClean="0"/>
              <a:t>UK Calorimetry For ILC</a:t>
            </a:r>
            <a:br>
              <a:rPr lang="en-GB" dirty="0" smtClean="0"/>
            </a:br>
            <a:r>
              <a:rPr lang="en-GB" sz="3600" dirty="0" smtClean="0"/>
              <a:t>(Digital Calorimetry)</a:t>
            </a:r>
            <a:endParaRPr lang="en-GB" sz="36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90800" y="4267200"/>
            <a:ext cx="6248400" cy="1752600"/>
          </a:xfrm>
        </p:spPr>
        <p:txBody>
          <a:bodyPr/>
          <a:lstStyle/>
          <a:p>
            <a:r>
              <a:rPr lang="en-GB" dirty="0" smtClean="0"/>
              <a:t>Alasdair Winter </a:t>
            </a:r>
          </a:p>
          <a:p>
            <a:r>
              <a:rPr lang="en-GB" dirty="0" smtClean="0"/>
              <a:t>University Of Birmingham</a:t>
            </a:r>
            <a:endParaRPr lang="en-GB" dirty="0"/>
          </a:p>
        </p:txBody>
      </p:sp>
      <p:pic>
        <p:nvPicPr>
          <p:cNvPr id="1026" name="Picture 2" descr="http://www.cs.bham.ac.uk/%7Estolkinr/images/UoB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012068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330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47180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Radiation hardness testing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 dirty="0"/>
          </a:p>
        </p:txBody>
      </p:sp>
      <p:sp>
        <p:nvSpPr>
          <p:cNvPr id="25605" name="Rectangle 9"/>
          <p:cNvSpPr>
            <a:spLocks noChangeArrowheads="1"/>
          </p:cNvSpPr>
          <p:nvPr/>
        </p:nvSpPr>
        <p:spPr bwMode="auto">
          <a:xfrm>
            <a:off x="381000" y="5715000"/>
            <a:ext cx="838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altLang="en-US" sz="1600" dirty="0"/>
              <a:t>T Price </a:t>
            </a:r>
            <a:r>
              <a:rPr lang="fr-FR" altLang="en-US" sz="1600" i="1" dirty="0"/>
              <a:t>et al, </a:t>
            </a:r>
            <a:r>
              <a:rPr lang="en-GB" altLang="en-US" sz="1600" i="1" dirty="0"/>
              <a:t>First radiation hardness results of the </a:t>
            </a:r>
            <a:r>
              <a:rPr lang="en-GB" altLang="en-US" sz="1600" i="1" dirty="0" err="1"/>
              <a:t>TeraPixel</a:t>
            </a:r>
            <a:r>
              <a:rPr lang="en-GB" altLang="en-US" sz="1600" i="1" dirty="0"/>
              <a:t> Active Calorimeter (TPAC) sensor</a:t>
            </a:r>
            <a:r>
              <a:rPr lang="en-GB" altLang="en-US" sz="1600" dirty="0"/>
              <a:t>, </a:t>
            </a:r>
            <a:r>
              <a:rPr lang="fr-FR" altLang="en-US" sz="1600" dirty="0"/>
              <a:t>2013 </a:t>
            </a:r>
            <a:r>
              <a:rPr lang="fr-FR" altLang="en-US" sz="1600" i="1" dirty="0"/>
              <a:t>JINST</a:t>
            </a:r>
            <a:r>
              <a:rPr lang="fr-FR" altLang="en-US" sz="1600" dirty="0"/>
              <a:t> 8 P01007,</a:t>
            </a:r>
            <a:r>
              <a:rPr lang="fr-FR" altLang="en-US" sz="1600" dirty="0">
                <a:hlinkClick r:id="rId3"/>
              </a:rPr>
              <a:t>doi:10.1088/1748-0221/8/01/P01007</a:t>
            </a:r>
            <a:endParaRPr lang="fr-FR" altLang="en-US" sz="1600" dirty="0"/>
          </a:p>
          <a:p>
            <a:pPr eaLnBrk="1" hangingPunct="1"/>
            <a:endParaRPr lang="en-US" altLang="en-US" sz="1600" dirty="0"/>
          </a:p>
        </p:txBody>
      </p:sp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5394325" y="1676400"/>
            <a:ext cx="3459163" cy="6461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Fractional increase in noise,</a:t>
            </a:r>
          </a:p>
          <a:p>
            <a:pPr eaLnBrk="1" hangingPunct="1"/>
            <a:r>
              <a:rPr lang="en-US" altLang="en-US" sz="1800"/>
              <a:t>Non-biased sensors (@60rad/s)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114800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Potential use of TPAC sensor technology in high radiation environments such as tracking and vertex systems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Need to understand sensor’s response/tolerance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Multiple sensors tested, 50 keV</a:t>
            </a:r>
            <a:r>
              <a:rPr lang="en-US" altLang="en-US" sz="1800" smtClean="0">
                <a:latin typeface="Symbol" pitchFamily="18" charset="2"/>
                <a:ea typeface="ＭＳ Ｐゴシック" pitchFamily="34" charset="-128"/>
              </a:rPr>
              <a:t>g</a:t>
            </a:r>
            <a:endParaRPr lang="en-US" altLang="en-US" sz="180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Sensors held at 0 V and 1.8 V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Exposures between 0.2-5.0 Mrad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Mean noise and pedestal of the pixels tested after each dose</a:t>
            </a:r>
          </a:p>
          <a:p>
            <a:pPr>
              <a:lnSpc>
                <a:spcPct val="80000"/>
              </a:lnSpc>
            </a:pPr>
            <a:r>
              <a:rPr lang="en-US" altLang="en-US" sz="1800" smtClean="0">
                <a:ea typeface="ＭＳ Ｐゴシック" pitchFamily="34" charset="-128"/>
              </a:rPr>
              <a:t>Conclusion: rad. Hard enough for use in ILD (CLIC ILD or ILC ILD)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1800" smtClean="0">
              <a:ea typeface="ＭＳ Ｐゴシック" pitchFamily="34" charset="-128"/>
            </a:endParaRPr>
          </a:p>
        </p:txBody>
      </p:sp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4953000" y="5257800"/>
            <a:ext cx="4156075" cy="3698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Acceptable noise increase to ~5 MRad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Pre-2015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Full </a:t>
            </a:r>
            <a:r>
              <a:rPr lang="en-GB" altLang="en-US" sz="1800" dirty="0" err="1" smtClean="0">
                <a:ea typeface="ＭＳ Ｐゴシック" pitchFamily="34" charset="-128"/>
              </a:rPr>
              <a:t>Mokka</a:t>
            </a:r>
            <a:r>
              <a:rPr lang="en-GB" altLang="en-US" sz="1800" dirty="0" smtClean="0">
                <a:ea typeface="ＭＳ Ｐゴシック" pitchFamily="34" charset="-128"/>
              </a:rPr>
              <a:t>, DBD vintage</a:t>
            </a: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Compare </a:t>
            </a:r>
            <a:r>
              <a:rPr lang="en-GB" altLang="en-US" sz="1800" dirty="0" err="1" smtClean="0">
                <a:ea typeface="ＭＳ Ｐゴシック" pitchFamily="34" charset="-128"/>
              </a:rPr>
              <a:t>SiECAL</a:t>
            </a:r>
            <a:r>
              <a:rPr lang="en-GB" altLang="en-US" sz="1800" dirty="0" smtClean="0">
                <a:ea typeface="ＭＳ Ｐゴシック" pitchFamily="34" charset="-128"/>
              </a:rPr>
              <a:t> with DECAL in </a:t>
            </a:r>
            <a:r>
              <a:rPr lang="en-GB" altLang="en-US" sz="1800" dirty="0" err="1" smtClean="0">
                <a:ea typeface="ＭＳ Ｐゴシック" pitchFamily="34" charset="-128"/>
              </a:rPr>
              <a:t>ttH</a:t>
            </a:r>
            <a:r>
              <a:rPr lang="en-GB" altLang="en-US" sz="1800" dirty="0" smtClean="0">
                <a:ea typeface="ＭＳ Ｐゴシック" pitchFamily="34" charset="-128"/>
              </a:rPr>
              <a:t> study</a:t>
            </a: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solidFill>
                  <a:srgbClr val="FF0000"/>
                </a:solidFill>
                <a:ea typeface="ＭＳ Ｐゴシック" pitchFamily="34" charset="-128"/>
              </a:rPr>
              <a:t>Multi-jet performance </a:t>
            </a: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Detector model </a:t>
            </a:r>
            <a:r>
              <a:rPr lang="en-GB" altLang="en-US" sz="1800" dirty="0" smtClean="0">
                <a:ea typeface="ＭＳ Ｐゴシック" pitchFamily="34" charset="-128"/>
                <a:hlinkClick r:id="rId2"/>
              </a:rPr>
              <a:t>ILD_01_v02</a:t>
            </a:r>
            <a:endParaRPr lang="en-GB" altLang="en-US" sz="18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Only parameters changed were 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Cell sizes reduced to 50x50</a:t>
            </a:r>
            <a:r>
              <a:rPr lang="en-GB" altLang="en-US" sz="1500" dirty="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dirty="0" smtClean="0">
                <a:ea typeface="ＭＳ Ｐゴシック" pitchFamily="34" charset="-128"/>
              </a:rPr>
              <a:t>m</a:t>
            </a:r>
            <a:r>
              <a:rPr lang="en-GB" altLang="en-US" sz="1500" baseline="30000" dirty="0" smtClean="0">
                <a:ea typeface="ＭＳ Ｐゴシック" pitchFamily="34" charset="-128"/>
              </a:rPr>
              <a:t>2</a:t>
            </a:r>
            <a:endParaRPr lang="en-GB" altLang="en-US" sz="1500" dirty="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Sensitive epi thickness to 12</a:t>
            </a:r>
            <a:r>
              <a:rPr lang="en-GB" altLang="en-US" sz="1500" dirty="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dirty="0" smtClean="0">
                <a:ea typeface="ＭＳ Ｐゴシック" pitchFamily="34" charset="-128"/>
              </a:rPr>
              <a:t>m (as in TPAC sensor)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Digital readout turned on in </a:t>
            </a:r>
            <a:r>
              <a:rPr lang="en-GB" altLang="en-US" sz="1500" dirty="0" err="1" smtClean="0">
                <a:ea typeface="ＭＳ Ｐゴシック" pitchFamily="34" charset="-128"/>
              </a:rPr>
              <a:t>PandoraPFA</a:t>
            </a:r>
            <a:endParaRPr lang="en-GB" altLang="en-US" sz="15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solidFill>
                  <a:srgbClr val="FF0000"/>
                </a:solidFill>
                <a:ea typeface="ＭＳ Ｐゴシック" pitchFamily="34" charset="-128"/>
              </a:rPr>
              <a:t>Minimal change in performance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Individual quantities and “bottom line” for </a:t>
            </a:r>
            <a:r>
              <a:rPr lang="en-GB" altLang="en-US" sz="1500" dirty="0" err="1" smtClean="0">
                <a:ea typeface="ＭＳ Ｐゴシック" pitchFamily="34" charset="-128"/>
              </a:rPr>
              <a:t>ttH</a:t>
            </a:r>
            <a:r>
              <a:rPr lang="en-GB" altLang="en-US" sz="1500" dirty="0" smtClean="0">
                <a:ea typeface="ＭＳ Ｐゴシック" pitchFamily="34" charset="-128"/>
              </a:rPr>
              <a:t> analysis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All details in </a:t>
            </a:r>
            <a:r>
              <a:rPr lang="en-GB" altLang="en-US" sz="1500" dirty="0" smtClean="0">
                <a:ea typeface="ＭＳ Ｐゴシック" pitchFamily="34" charset="-128"/>
                <a:hlinkClick r:id="rId3"/>
              </a:rPr>
              <a:t>Tony Price thesis </a:t>
            </a:r>
            <a:r>
              <a:rPr lang="en-GB" altLang="en-US" sz="1500" dirty="0" smtClean="0">
                <a:ea typeface="ＭＳ Ｐゴシック" pitchFamily="34" charset="-128"/>
              </a:rPr>
              <a:t>and papers: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>
          <a:xfrm>
            <a:off x="457200" y="632460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 dirty="0"/>
          </a:p>
        </p:txBody>
      </p:sp>
      <p:sp>
        <p:nvSpPr>
          <p:cNvPr id="23557" name="Rectangle 16"/>
          <p:cNvSpPr>
            <a:spLocks noChangeArrowheads="1"/>
          </p:cNvSpPr>
          <p:nvPr/>
        </p:nvSpPr>
        <p:spPr bwMode="auto">
          <a:xfrm>
            <a:off x="161925" y="5181600"/>
            <a:ext cx="4495800" cy="116955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/>
              <a:t> T. Price, N. Watson, T. Tanabe, and V. Martin, </a:t>
            </a:r>
            <a:r>
              <a:rPr lang="en-US" altLang="en-US" sz="1400" i="1" dirty="0"/>
              <a:t>Measurement of the top Yukawa coupling at </a:t>
            </a:r>
            <a:r>
              <a:rPr lang="en-US" altLang="en-US" sz="1400" i="1" dirty="0" err="1"/>
              <a:t>sqrt</a:t>
            </a:r>
            <a:r>
              <a:rPr lang="en-US" altLang="en-US" sz="1400" i="1" dirty="0"/>
              <a:t>(s)=1 </a:t>
            </a:r>
            <a:r>
              <a:rPr lang="en-US" altLang="en-US" sz="1400" i="1" dirty="0" err="1"/>
              <a:t>TeV</a:t>
            </a:r>
            <a:r>
              <a:rPr lang="en-US" altLang="en-US" sz="1400" i="1" dirty="0"/>
              <a:t> using the ILD detector </a:t>
            </a:r>
            <a:r>
              <a:rPr lang="en-US" altLang="en-US" sz="1400" i="1" dirty="0" smtClean="0"/>
              <a:t> </a:t>
            </a:r>
            <a:r>
              <a:rPr lang="en-US" altLang="en-US" sz="1400" dirty="0" smtClean="0"/>
              <a:t>LC-REP-2013-004</a:t>
            </a:r>
            <a:r>
              <a:rPr lang="en-US" altLang="en-US" sz="1400" dirty="0"/>
              <a:t>, http://www-flc.desy.de/lcnotes/notes/LC-REP-2013-004.pdf</a:t>
            </a:r>
          </a:p>
        </p:txBody>
      </p:sp>
      <p:sp>
        <p:nvSpPr>
          <p:cNvPr id="23558" name="Rectangle 17"/>
          <p:cNvSpPr>
            <a:spLocks noChangeArrowheads="1"/>
          </p:cNvSpPr>
          <p:nvPr/>
        </p:nvSpPr>
        <p:spPr bwMode="auto">
          <a:xfrm>
            <a:off x="4648200" y="5294313"/>
            <a:ext cx="4495800" cy="1169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 T. Price, P. Roloff, J. Strube and T. Tanabe, </a:t>
            </a:r>
            <a:r>
              <a:rPr lang="en-US" altLang="en-US" sz="1400" i="1"/>
              <a:t>Full simulation study of the top Yukawa coupling at the ILC at sqrt(s) = 1 TeV</a:t>
            </a:r>
            <a:r>
              <a:rPr lang="en-US" altLang="en-US" sz="1400"/>
              <a:t>,</a:t>
            </a:r>
            <a:r>
              <a:rPr lang="is-IS" altLang="en-US" sz="1400"/>
              <a:t> </a:t>
            </a:r>
            <a:r>
              <a:rPr lang="is-IS" altLang="en-US" sz="1400">
                <a:hlinkClick r:id="rId4"/>
              </a:rPr>
              <a:t>Eur. Phys. J. C (2015) 75:309</a:t>
            </a:r>
            <a:br>
              <a:rPr lang="is-IS" altLang="en-US" sz="1400">
                <a:hlinkClick r:id="rId4"/>
              </a:rPr>
            </a:br>
            <a:endParaRPr lang="is-IS" altLang="en-US" sz="1400"/>
          </a:p>
          <a:p>
            <a:pPr eaLnBrk="1" hangingPunct="1"/>
            <a:endParaRPr lang="en-US" altLang="en-US" sz="1400"/>
          </a:p>
        </p:txBody>
      </p:sp>
      <p:pic>
        <p:nvPicPr>
          <p:cNvPr id="23559" name="Picture 2" descr="https://encrypted-tbn1.gstatic.com/images?q=tbn:ANd9GcRtPG9YN6mIlg8I_jhFCdAR20Jc4xksmUSplNkIeadQ0XjHeU7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4447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3276600"/>
            <a:ext cx="4038600" cy="1981200"/>
          </a:xfrm>
        </p:spPr>
        <p:txBody>
          <a:bodyPr/>
          <a:lstStyle/>
          <a:p>
            <a:r>
              <a:rPr lang="en-GB" altLang="en-US" sz="1800" smtClean="0">
                <a:ea typeface="ＭＳ Ｐゴシック" pitchFamily="34" charset="-128"/>
              </a:rPr>
              <a:t>Study semileptonic channel</a:t>
            </a:r>
          </a:p>
          <a:p>
            <a:r>
              <a:rPr lang="en-GB" altLang="en-US" sz="1800" smtClean="0">
                <a:ea typeface="ＭＳ Ｐゴシック" pitchFamily="34" charset="-128"/>
              </a:rPr>
              <a:t>6 hadronic jets, 1 charged lepton, neutrino</a:t>
            </a:r>
          </a:p>
          <a:p>
            <a:r>
              <a:rPr lang="en-GB" altLang="en-US" sz="1800" smtClean="0">
                <a:ea typeface="ＭＳ Ｐゴシック" pitchFamily="34" charset="-128"/>
              </a:rPr>
              <a:t>Good test of PFA impact of ECAL</a:t>
            </a:r>
          </a:p>
          <a:p>
            <a:r>
              <a:rPr lang="en-GB" altLang="en-US" sz="1800" smtClean="0">
                <a:ea typeface="ＭＳ Ｐゴシック" pitchFamily="34" charset="-128"/>
              </a:rPr>
              <a:t>MVA-based removal of ttZ, tt, ttbb backgrounds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1125537"/>
            <a:ext cx="4564063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Pre-2015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Full </a:t>
            </a:r>
            <a:r>
              <a:rPr lang="en-GB" altLang="en-US" sz="1800" dirty="0" err="1" smtClean="0">
                <a:ea typeface="ＭＳ Ｐゴシック" pitchFamily="34" charset="-128"/>
              </a:rPr>
              <a:t>Mokka</a:t>
            </a:r>
            <a:r>
              <a:rPr lang="en-GB" altLang="en-US" sz="1800" dirty="0" smtClean="0">
                <a:ea typeface="ＭＳ Ｐゴシック" pitchFamily="34" charset="-128"/>
              </a:rPr>
              <a:t>, DBD vintage</a:t>
            </a: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Compare </a:t>
            </a:r>
            <a:r>
              <a:rPr lang="en-GB" altLang="en-US" sz="1800" dirty="0" err="1" smtClean="0">
                <a:ea typeface="ＭＳ Ｐゴシック" pitchFamily="34" charset="-128"/>
              </a:rPr>
              <a:t>SiECAL</a:t>
            </a:r>
            <a:r>
              <a:rPr lang="en-GB" altLang="en-US" sz="1800" dirty="0" smtClean="0">
                <a:ea typeface="ＭＳ Ｐゴシック" pitchFamily="34" charset="-128"/>
              </a:rPr>
              <a:t> with DECAL in </a:t>
            </a:r>
            <a:r>
              <a:rPr lang="en-GB" altLang="en-US" sz="1800" dirty="0" err="1" smtClean="0">
                <a:ea typeface="ＭＳ Ｐゴシック" pitchFamily="34" charset="-128"/>
              </a:rPr>
              <a:t>ttH</a:t>
            </a:r>
            <a:r>
              <a:rPr lang="en-GB" altLang="en-US" sz="1800" dirty="0" smtClean="0">
                <a:ea typeface="ＭＳ Ｐゴシック" pitchFamily="34" charset="-128"/>
              </a:rPr>
              <a:t> study</a:t>
            </a: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solidFill>
                  <a:srgbClr val="FF0000"/>
                </a:solidFill>
                <a:ea typeface="ＭＳ Ｐゴシック" pitchFamily="34" charset="-128"/>
              </a:rPr>
              <a:t>Multi-jet performance </a:t>
            </a: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Detector model </a:t>
            </a:r>
            <a:r>
              <a:rPr lang="en-GB" altLang="en-US" sz="1800" dirty="0" smtClean="0">
                <a:ea typeface="ＭＳ Ｐゴシック" pitchFamily="34" charset="-128"/>
                <a:hlinkClick r:id="rId3"/>
              </a:rPr>
              <a:t>ILD_01_v02</a:t>
            </a:r>
            <a:endParaRPr lang="en-GB" altLang="en-US" sz="18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ea typeface="ＭＳ Ｐゴシック" pitchFamily="34" charset="-128"/>
              </a:rPr>
              <a:t>Only parameters changed were 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Cell sizes reduced to 50x50</a:t>
            </a:r>
            <a:r>
              <a:rPr lang="en-GB" altLang="en-US" sz="1500" dirty="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dirty="0" smtClean="0">
                <a:ea typeface="ＭＳ Ｐゴシック" pitchFamily="34" charset="-128"/>
              </a:rPr>
              <a:t>m</a:t>
            </a:r>
            <a:r>
              <a:rPr lang="en-GB" altLang="en-US" sz="1500" baseline="30000" dirty="0" smtClean="0">
                <a:ea typeface="ＭＳ Ｐゴシック" pitchFamily="34" charset="-128"/>
              </a:rPr>
              <a:t>2</a:t>
            </a:r>
            <a:endParaRPr lang="en-GB" altLang="en-US" sz="1500" dirty="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Sensitive epi thickness to 12</a:t>
            </a:r>
            <a:r>
              <a:rPr lang="en-GB" altLang="en-US" sz="1500" dirty="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1500" dirty="0" smtClean="0">
                <a:ea typeface="ＭＳ Ｐゴシック" pitchFamily="34" charset="-128"/>
              </a:rPr>
              <a:t>m (as in TPAC sensor)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Digital readout turned on in </a:t>
            </a:r>
            <a:r>
              <a:rPr lang="en-GB" altLang="en-US" sz="1500" dirty="0" err="1" smtClean="0">
                <a:ea typeface="ＭＳ Ｐゴシック" pitchFamily="34" charset="-128"/>
              </a:rPr>
              <a:t>PandoraPFA</a:t>
            </a:r>
            <a:endParaRPr lang="en-GB" altLang="en-US" sz="15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altLang="en-US" sz="1800" dirty="0" smtClean="0">
                <a:solidFill>
                  <a:srgbClr val="FF0000"/>
                </a:solidFill>
                <a:ea typeface="ＭＳ Ｐゴシック" pitchFamily="34" charset="-128"/>
              </a:rPr>
              <a:t>Minimal change in performance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Individual quantities and “bottom line” for </a:t>
            </a:r>
            <a:r>
              <a:rPr lang="en-GB" altLang="en-US" sz="1500" dirty="0" err="1" smtClean="0">
                <a:ea typeface="ＭＳ Ｐゴシック" pitchFamily="34" charset="-128"/>
              </a:rPr>
              <a:t>ttH</a:t>
            </a:r>
            <a:r>
              <a:rPr lang="en-GB" altLang="en-US" sz="1500" dirty="0" smtClean="0">
                <a:ea typeface="ＭＳ Ｐゴシック" pitchFamily="34" charset="-128"/>
              </a:rPr>
              <a:t> analysis</a:t>
            </a:r>
          </a:p>
          <a:p>
            <a:pPr lvl="1">
              <a:lnSpc>
                <a:spcPct val="80000"/>
              </a:lnSpc>
            </a:pPr>
            <a:r>
              <a:rPr lang="en-GB" altLang="en-US" sz="1500" dirty="0" smtClean="0">
                <a:ea typeface="ＭＳ Ｐゴシック" pitchFamily="34" charset="-128"/>
              </a:rPr>
              <a:t>All details in </a:t>
            </a:r>
            <a:r>
              <a:rPr lang="en-GB" altLang="en-US" sz="1500" dirty="0" smtClean="0">
                <a:ea typeface="ＭＳ Ｐゴシック" pitchFamily="34" charset="-128"/>
                <a:hlinkClick r:id="rId4"/>
              </a:rPr>
              <a:t>Tony Price thesis ( </a:t>
            </a:r>
            <a:r>
              <a:rPr lang="en-GB" altLang="en-US" sz="1500" dirty="0" smtClean="0">
                <a:ea typeface="ＭＳ Ｐゴシック" pitchFamily="34" charset="-128"/>
              </a:rPr>
              <a:t>and papers: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 dirty="0"/>
          </a:p>
        </p:txBody>
      </p:sp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4545013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Box 10"/>
          <p:cNvSpPr txBox="1">
            <a:spLocks noChangeArrowheads="1"/>
          </p:cNvSpPr>
          <p:nvPr/>
        </p:nvSpPr>
        <p:spPr bwMode="auto">
          <a:xfrm>
            <a:off x="7543800" y="1600200"/>
            <a:ext cx="984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SiECAL</a:t>
            </a:r>
          </a:p>
        </p:txBody>
      </p:sp>
      <p:sp>
        <p:nvSpPr>
          <p:cNvPr id="24584" name="TextBox 11"/>
          <p:cNvSpPr txBox="1">
            <a:spLocks noChangeArrowheads="1"/>
          </p:cNvSpPr>
          <p:nvPr/>
        </p:nvSpPr>
        <p:spPr bwMode="auto">
          <a:xfrm>
            <a:off x="7620000" y="4038600"/>
            <a:ext cx="946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DECAL</a:t>
            </a:r>
          </a:p>
        </p:txBody>
      </p:sp>
      <p:sp>
        <p:nvSpPr>
          <p:cNvPr id="24585" name="TextBox 12"/>
          <p:cNvSpPr txBox="1">
            <a:spLocks noChangeArrowheads="1"/>
          </p:cNvSpPr>
          <p:nvPr/>
        </p:nvSpPr>
        <p:spPr bwMode="auto">
          <a:xfrm rot="-5400000">
            <a:off x="4304507" y="4393406"/>
            <a:ext cx="16891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RMS</a:t>
            </a:r>
            <a:r>
              <a:rPr lang="en-US" altLang="en-US" sz="1800" baseline="-25000"/>
              <a:t>90</a:t>
            </a:r>
            <a:r>
              <a:rPr lang="en-US" altLang="en-US" sz="1800"/>
              <a:t>(jet) (%)</a:t>
            </a:r>
          </a:p>
        </p:txBody>
      </p:sp>
      <p:sp>
        <p:nvSpPr>
          <p:cNvPr id="24586" name="TextBox 13"/>
          <p:cNvSpPr txBox="1">
            <a:spLocks noChangeArrowheads="1"/>
          </p:cNvSpPr>
          <p:nvPr/>
        </p:nvSpPr>
        <p:spPr bwMode="auto">
          <a:xfrm rot="-5400000">
            <a:off x="4293394" y="2107406"/>
            <a:ext cx="16891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RMS</a:t>
            </a:r>
            <a:r>
              <a:rPr lang="en-US" altLang="en-US" sz="1800" baseline="-25000"/>
              <a:t>90</a:t>
            </a:r>
            <a:r>
              <a:rPr lang="en-US" altLang="en-US" sz="1800"/>
              <a:t>(jet) (%)</a:t>
            </a:r>
          </a:p>
        </p:txBody>
      </p:sp>
      <p:sp>
        <p:nvSpPr>
          <p:cNvPr id="24587" name="TextBox 14"/>
          <p:cNvSpPr txBox="1">
            <a:spLocks noChangeArrowheads="1"/>
          </p:cNvSpPr>
          <p:nvPr/>
        </p:nvSpPr>
        <p:spPr bwMode="auto">
          <a:xfrm>
            <a:off x="6564313" y="914400"/>
            <a:ext cx="979487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uds jets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2743200"/>
            <a:ext cx="7772400" cy="1362075"/>
          </a:xfrm>
        </p:spPr>
        <p:txBody>
          <a:bodyPr/>
          <a:lstStyle/>
          <a:p>
            <a:r>
              <a:rPr lang="en-GB" dirty="0" smtClean="0"/>
              <a:t>New Developments…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12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For Calice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915400" cy="4953000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Birmingham (Nigel, Alasdair Winter, Tony Price, +), Sussex (</a:t>
            </a:r>
            <a:r>
              <a:rPr lang="en-US" altLang="en-US" sz="1800" dirty="0" err="1" smtClean="0">
                <a:ea typeface="ＭＳ Ｐゴシック" pitchFamily="34" charset="-128"/>
              </a:rPr>
              <a:t>Fabrizio</a:t>
            </a:r>
            <a:r>
              <a:rPr lang="en-US" altLang="en-US" sz="1800" dirty="0" smtClean="0">
                <a:ea typeface="ＭＳ Ｐゴシック" pitchFamily="34" charset="-128"/>
              </a:rPr>
              <a:t> Salvatore, Tom Coates, +), RAL,+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Concentrate on niche area where we could make some impact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Opportunity to clarify (or abandon) future of DECAL 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Thomas </a:t>
            </a:r>
            <a:r>
              <a:rPr lang="en-US" altLang="en-US" sz="1800" dirty="0" err="1" smtClean="0">
                <a:ea typeface="ＭＳ Ｐゴシック" pitchFamily="34" charset="-128"/>
              </a:rPr>
              <a:t>Peitzmann’s</a:t>
            </a:r>
            <a:r>
              <a:rPr lang="en-US" altLang="en-US" sz="1800" dirty="0" smtClean="0">
                <a:ea typeface="ＭＳ Ｐゴシック" pitchFamily="34" charset="-128"/>
              </a:rPr>
              <a:t> group (Utrecht/Alice), also members of CALICE 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Genuinely complementary activities – but some competition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UK groups will investigate “show-stoppers” for DECAL principle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Assume no sensor we have at present would be used after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>
                <a:ea typeface="ＭＳ Ｐゴシック" pitchFamily="34" charset="-128"/>
              </a:rPr>
              <a:t>Modest studies still going on for DECAL in specific areas</a:t>
            </a:r>
          </a:p>
          <a:p>
            <a:pPr lvl="2">
              <a:lnSpc>
                <a:spcPct val="80000"/>
              </a:lnSpc>
            </a:pPr>
            <a:r>
              <a:rPr lang="en-US" altLang="en-US" sz="1600" dirty="0" smtClean="0">
                <a:ea typeface="ＭＳ Ｐゴシック" pitchFamily="34" charset="-128"/>
              </a:rPr>
              <a:t>Power consumption (duty cycle - “no harm” tests)</a:t>
            </a:r>
          </a:p>
          <a:p>
            <a:pPr lvl="2">
              <a:lnSpc>
                <a:spcPct val="80000"/>
              </a:lnSpc>
            </a:pPr>
            <a:r>
              <a:rPr lang="en-US" altLang="en-US" sz="1600" dirty="0" smtClean="0">
                <a:ea typeface="ＭＳ Ｐゴシック" pitchFamily="34" charset="-128"/>
              </a:rPr>
              <a:t>Pixel ganging (exploit tracker technology)</a:t>
            </a:r>
          </a:p>
          <a:p>
            <a:pPr lvl="2">
              <a:lnSpc>
                <a:spcPct val="80000"/>
              </a:lnSpc>
            </a:pPr>
            <a:r>
              <a:rPr lang="en-US" altLang="en-US" sz="1600" dirty="0" smtClean="0">
                <a:ea typeface="ＭＳ Ｐゴシック" pitchFamily="34" charset="-128"/>
              </a:rPr>
              <a:t>Preparing to </a:t>
            </a:r>
            <a:r>
              <a:rPr lang="en-US" altLang="en-US" sz="1600" dirty="0" err="1" smtClean="0">
                <a:ea typeface="ＭＳ Ｐゴシック" pitchFamily="34" charset="-128"/>
              </a:rPr>
              <a:t>characterise</a:t>
            </a:r>
            <a:r>
              <a:rPr lang="en-US" altLang="en-US" sz="1600" dirty="0" smtClean="0">
                <a:ea typeface="ＭＳ Ｐゴシック" pitchFamily="34" charset="-128"/>
              </a:rPr>
              <a:t> DECAL parts of CHERWELL sensor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endParaRPr lang="en-US" altLang="en-US" sz="1800" dirty="0" smtClean="0">
              <a:ea typeface="ＭＳ Ｐゴシック" pitchFamily="34" charset="-128"/>
            </a:endParaRPr>
          </a:p>
          <a:p>
            <a:pPr lvl="2">
              <a:lnSpc>
                <a:spcPct val="80000"/>
              </a:lnSpc>
            </a:pPr>
            <a:endParaRPr lang="en-US" altLang="en-US" sz="15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US" altLang="en-US" sz="2000" dirty="0" smtClean="0">
              <a:ea typeface="ＭＳ Ｐゴシック" pitchFamily="3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Back on the map!!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981199"/>
            <a:ext cx="5823821" cy="407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810000" y="5734050"/>
            <a:ext cx="9144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00600" y="596265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DECAL!!!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58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063" y="381000"/>
            <a:ext cx="8948737" cy="6491288"/>
          </a:xfrm>
          <a:noFill/>
        </p:spPr>
      </p:pic>
      <p:sp>
        <p:nvSpPr>
          <p:cNvPr id="11" name="Title 23"/>
          <p:cNvSpPr txBox="1">
            <a:spLocks/>
          </p:cNvSpPr>
          <p:nvPr/>
        </p:nvSpPr>
        <p:spPr bwMode="auto">
          <a:xfrm>
            <a:off x="457200" y="381000"/>
            <a:ext cx="853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endParaRPr lang="en-GB" sz="4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Title 23"/>
          <p:cNvSpPr txBox="1">
            <a:spLocks/>
          </p:cNvSpPr>
          <p:nvPr/>
        </p:nvSpPr>
        <p:spPr bwMode="auto">
          <a:xfrm>
            <a:off x="0" y="381000"/>
            <a:ext cx="91440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sz="3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ea typeface="+mj-ea"/>
                <a:cs typeface="+mj-cs"/>
              </a:rPr>
              <a:t>Cherwell Overview</a:t>
            </a:r>
            <a:endParaRPr lang="en-GB" sz="36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457200" y="1524000"/>
            <a:ext cx="6781800" cy="838200"/>
          </a:xfrm>
          <a:prstGeom prst="roundRect">
            <a:avLst/>
          </a:prstGeom>
          <a:noFill/>
          <a:ln w="38100" cmpd="sng">
            <a:solidFill>
              <a:srgbClr val="FF2CD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3400" y="6172200"/>
            <a:ext cx="3200400" cy="304800"/>
          </a:xfrm>
          <a:prstGeom prst="roundRect">
            <a:avLst/>
          </a:prstGeom>
          <a:noFill/>
          <a:ln w="38100" cmpd="sng">
            <a:solidFill>
              <a:srgbClr val="FF2CD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28600" y="6519863"/>
            <a:ext cx="8458200" cy="33813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600"/>
              <a:t>See </a:t>
            </a:r>
            <a:r>
              <a:rPr lang="en-GB" altLang="en-US" sz="1600">
                <a:hlinkClick r:id="rId4"/>
              </a:rPr>
              <a:t>Fergus Wilson’s talk</a:t>
            </a:r>
            <a:r>
              <a:rPr lang="en-GB" altLang="en-US" sz="1600"/>
              <a:t>, ECFA LC 2013, DESY, for generic MAPS/silicon R&amp;D in UK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Test stand at Bham</a:t>
            </a:r>
          </a:p>
        </p:txBody>
      </p:sp>
      <p:pic>
        <p:nvPicPr>
          <p:cNvPr id="45058" name="Content Placeholder 5" descr="DSC_003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89" r="-20589"/>
          <a:stretch>
            <a:fillRect/>
          </a:stretch>
        </p:blipFill>
        <p:spPr>
          <a:xfrm>
            <a:off x="-188913" y="1676400"/>
            <a:ext cx="9521219" cy="4495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Cooling and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Cooling for the ECAL is a general issue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Compared to </a:t>
            </a:r>
            <a:r>
              <a:rPr lang="en-GB" altLang="en-US" sz="1900" dirty="0" err="1" smtClean="0">
                <a:ea typeface="ＭＳ Ｐゴシック" pitchFamily="34" charset="-128"/>
                <a:cs typeface="Arial" pitchFamily="34" charset="0"/>
              </a:rPr>
              <a:t>analog</a:t>
            </a: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 </a:t>
            </a: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pad ECAL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Factor 10</a:t>
            </a:r>
            <a:r>
              <a:rPr lang="en-GB" altLang="en-US" sz="1900" baseline="30000" dirty="0">
                <a:ea typeface="ＭＳ Ｐゴシック" pitchFamily="34" charset="-128"/>
                <a:cs typeface="Arial" pitchFamily="34" charset="0"/>
              </a:rPr>
              <a:t>3</a:t>
            </a: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-10</a:t>
            </a:r>
            <a:r>
              <a:rPr lang="en-GB" altLang="en-US" sz="1900" baseline="30000" dirty="0">
                <a:ea typeface="ＭＳ Ｐゴシック" pitchFamily="34" charset="-128"/>
                <a:cs typeface="Arial" pitchFamily="34" charset="0"/>
              </a:rPr>
              <a:t>4</a:t>
            </a: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 more Channels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>
                <a:ea typeface="ＭＳ Ｐゴシック" pitchFamily="34" charset="-128"/>
                <a:cs typeface="Arial" pitchFamily="34" charset="0"/>
              </a:rPr>
              <a:t>Factor ~10 more power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Power Savings due to duty cycle (1%)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Target Value for existing ECAL ASICS 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4 µW/mm2 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Last measured (years ago) consumption of MAPS ECAL: 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40 µW/mm2 depending on pixel architecture</a:t>
            </a:r>
          </a:p>
          <a:p>
            <a:pPr lvl="1"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TPAC1 not optimized at all for power consumption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Advantage: Heat load is spread evenly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Aim: characterise for noise/source/laser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Study impact of variable duty cycle (firmware controlled), how close to 1% can we go?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Some difficulties with firmware, designer at DL, no longer with STFC, work in progress</a:t>
            </a:r>
          </a:p>
          <a:p>
            <a:pPr eaLnBrk="1" hangingPunct="1">
              <a:lnSpc>
                <a:spcPct val="70000"/>
              </a:lnSpc>
            </a:pPr>
            <a:r>
              <a:rPr lang="en-GB" altLang="en-US" sz="1900" dirty="0" smtClean="0">
                <a:ea typeface="ＭＳ Ｐゴシック" pitchFamily="34" charset="-128"/>
                <a:cs typeface="Arial" pitchFamily="34" charset="0"/>
              </a:rPr>
              <a:t>In the mean time….</a:t>
            </a:r>
          </a:p>
          <a:p>
            <a:pPr marL="0" indent="0" eaLnBrk="1" hangingPunct="1">
              <a:lnSpc>
                <a:spcPct val="70000"/>
              </a:lnSpc>
              <a:buNone/>
            </a:pPr>
            <a:endParaRPr lang="en-GB" altLang="en-US" sz="1900" dirty="0" smtClean="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Simulation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Adapted from </a:t>
            </a:r>
            <a:r>
              <a:rPr lang="en-GB" sz="2400" dirty="0" err="1" smtClean="0"/>
              <a:t>Mokka</a:t>
            </a:r>
            <a:r>
              <a:rPr lang="en-GB" sz="2400" dirty="0" smtClean="0"/>
              <a:t> 08-05, SECAL04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ea typeface="ＭＳ Ｐゴシック" pitchFamily="34" charset="-128"/>
              </a:rPr>
              <a:t>Cell </a:t>
            </a:r>
            <a:r>
              <a:rPr lang="en-GB" altLang="en-US" sz="2000" dirty="0" smtClean="0">
                <a:ea typeface="ＭＳ Ｐゴシック" pitchFamily="34" charset="-128"/>
              </a:rPr>
              <a:t>sizes set </a:t>
            </a:r>
            <a:r>
              <a:rPr lang="en-GB" altLang="en-US" sz="2000" dirty="0">
                <a:ea typeface="ＭＳ Ｐゴシック" pitchFamily="34" charset="-128"/>
              </a:rPr>
              <a:t>to 50x50</a:t>
            </a:r>
            <a:r>
              <a:rPr lang="en-GB" altLang="en-US" sz="2000" dirty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2000" dirty="0">
                <a:ea typeface="ＭＳ Ｐゴシック" pitchFamily="34" charset="-128"/>
              </a:rPr>
              <a:t>m</a:t>
            </a:r>
            <a:r>
              <a:rPr lang="en-GB" altLang="en-US" sz="2000" baseline="30000" dirty="0">
                <a:ea typeface="ＭＳ Ｐゴシック" pitchFamily="34" charset="-128"/>
              </a:rPr>
              <a:t>2</a:t>
            </a:r>
            <a:endParaRPr lang="en-GB" altLang="en-US" sz="2000" dirty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GB" altLang="en-US" sz="2000" dirty="0">
                <a:ea typeface="ＭＳ Ｐゴシック" pitchFamily="34" charset="-128"/>
              </a:rPr>
              <a:t>Sensitive epi thickness </a:t>
            </a:r>
            <a:r>
              <a:rPr lang="en-GB" altLang="en-US" sz="2000" dirty="0" smtClean="0">
                <a:ea typeface="ＭＳ Ｐゴシック" pitchFamily="34" charset="-128"/>
              </a:rPr>
              <a:t>set to </a:t>
            </a:r>
            <a:r>
              <a:rPr lang="en-GB" altLang="en-US" sz="2000" dirty="0">
                <a:ea typeface="ＭＳ Ｐゴシック" pitchFamily="34" charset="-128"/>
              </a:rPr>
              <a:t>12</a:t>
            </a:r>
            <a:r>
              <a:rPr lang="en-GB" altLang="en-US" sz="2000" dirty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GB" altLang="en-US" sz="2000" dirty="0">
                <a:ea typeface="ＭＳ Ｐゴシック" pitchFamily="34" charset="-128"/>
              </a:rPr>
              <a:t>m </a:t>
            </a:r>
            <a:endParaRPr lang="en-GB" altLang="en-US" sz="2000" dirty="0" smtClean="0"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GB" altLang="en-US" sz="2000" dirty="0" smtClean="0">
                <a:ea typeface="ＭＳ Ｐゴシック" pitchFamily="34" charset="-128"/>
              </a:rPr>
              <a:t>Guard </a:t>
            </a:r>
            <a:r>
              <a:rPr lang="en-GB" altLang="en-US" sz="2000" dirty="0">
                <a:ea typeface="ＭＳ Ｐゴシック" pitchFamily="34" charset="-128"/>
              </a:rPr>
              <a:t>r</a:t>
            </a:r>
            <a:r>
              <a:rPr lang="en-GB" altLang="en-US" sz="2000" dirty="0" smtClean="0">
                <a:ea typeface="ＭＳ Ｐゴシック" pitchFamily="34" charset="-128"/>
              </a:rPr>
              <a:t>ings removed for now</a:t>
            </a:r>
            <a:endParaRPr lang="en-GB" altLang="en-US" sz="2000" dirty="0">
              <a:ea typeface="ＭＳ Ｐゴシック" pitchFamily="34" charset="-128"/>
            </a:endParaRPr>
          </a:p>
          <a:p>
            <a:r>
              <a:rPr lang="en-GB" sz="2400" dirty="0" smtClean="0"/>
              <a:t>Many studies to perform:</a:t>
            </a:r>
          </a:p>
          <a:p>
            <a:pPr lvl="1"/>
            <a:r>
              <a:rPr lang="en-GB" sz="2000" dirty="0" smtClean="0"/>
              <a:t>Energy Resolution</a:t>
            </a:r>
          </a:p>
          <a:p>
            <a:pPr lvl="1"/>
            <a:r>
              <a:rPr lang="en-GB" sz="2000" dirty="0" smtClean="0"/>
              <a:t>Linearity</a:t>
            </a:r>
          </a:p>
          <a:p>
            <a:pPr lvl="1"/>
            <a:r>
              <a:rPr lang="en-GB" sz="2000" dirty="0" smtClean="0"/>
              <a:t>Design Optimization</a:t>
            </a:r>
          </a:p>
          <a:p>
            <a:pPr lvl="2"/>
            <a:r>
              <a:rPr lang="en-GB" sz="1600" dirty="0" smtClean="0"/>
              <a:t>Pitch</a:t>
            </a:r>
          </a:p>
          <a:p>
            <a:pPr lvl="2"/>
            <a:r>
              <a:rPr lang="en-GB" sz="1600" dirty="0" smtClean="0"/>
              <a:t>Sensitive epi layer thickness</a:t>
            </a:r>
          </a:p>
          <a:p>
            <a:pPr lvl="2"/>
            <a:r>
              <a:rPr lang="en-GB" sz="1600" dirty="0" smtClean="0"/>
              <a:t>Material choices</a:t>
            </a:r>
          </a:p>
          <a:p>
            <a:r>
              <a:rPr lang="en-GB" sz="2400" dirty="0" smtClean="0"/>
              <a:t>Effect of added realism: charge spread, clustering </a:t>
            </a:r>
            <a:r>
              <a:rPr lang="en-GB" sz="2400" dirty="0" err="1" smtClean="0"/>
              <a:t>etc</a:t>
            </a:r>
            <a:r>
              <a:rPr lang="en-GB" sz="2400" dirty="0" smtClean="0"/>
              <a:t>….</a:t>
            </a:r>
          </a:p>
          <a:p>
            <a:pPr lvl="1"/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73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1113" y="457200"/>
            <a:ext cx="8861425" cy="522288"/>
          </a:xfrm>
        </p:spPr>
        <p:txBody>
          <a:bodyPr/>
          <a:lstStyle/>
          <a:p>
            <a:pPr eaLnBrk="1" hangingPunct="1"/>
            <a:r>
              <a:rPr lang="en-GB" altLang="en-US" sz="2800" dirty="0" smtClean="0">
                <a:ea typeface="ＭＳ Ｐゴシック" pitchFamily="34" charset="-128"/>
              </a:rPr>
              <a:t>DECAL Concept - Reminder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6" name="Rectangle 5"/>
              <p:cNvSpPr>
                <a:spLocks noChangeArrowheads="1"/>
              </p:cNvSpPr>
              <p:nvPr/>
            </p:nvSpPr>
            <p:spPr bwMode="auto">
              <a:xfrm>
                <a:off x="219075" y="1066800"/>
                <a:ext cx="6229350" cy="280076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folHlink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square">
                <a:spAutoFit/>
              </a:bodyPr>
              <a:lstStyle>
                <a:lvl1pPr marL="169863" indent="-169863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452438" indent="-168275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909638" indent="-168275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>
                    <a:schemeClr val="accent2"/>
                  </a:buClr>
                  <a:buFontTx/>
                  <a:buChar char="•"/>
                </a:pPr>
                <a:r>
                  <a:rPr lang="en-US" altLang="en-US" sz="1600" dirty="0" smtClean="0"/>
                  <a:t>Concept: energy </a:t>
                </a:r>
                <a14:m>
                  <m:oMath xmlns:m="http://schemas.openxmlformats.org/officeDocument/2006/math" xmlns="">
                    <m:r>
                      <a:rPr lang="en-US" altLang="en-US" sz="1600" i="1" smtClean="0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US" altLang="en-US" sz="1600" dirty="0" smtClean="0"/>
                  <a:t> number of hits</a:t>
                </a:r>
              </a:p>
              <a:p>
                <a:pPr eaLnBrk="1" hangingPunct="1">
                  <a:spcBef>
                    <a:spcPct val="50000"/>
                  </a:spcBef>
                  <a:buClr>
                    <a:schemeClr val="accent2"/>
                  </a:buClr>
                  <a:buFontTx/>
                  <a:buChar char="•"/>
                </a:pPr>
                <a:r>
                  <a:rPr lang="en-US" altLang="en-US" sz="1600" dirty="0" smtClean="0"/>
                  <a:t>Implementation: </a:t>
                </a:r>
                <a:r>
                  <a:rPr lang="en-US" altLang="en-US" sz="1600" dirty="0"/>
                  <a:t>swap ~0.5x0.5 cm</a:t>
                </a:r>
                <a:r>
                  <a:rPr lang="en-US" altLang="en-US" sz="1600" baseline="30000" dirty="0"/>
                  <a:t>2</a:t>
                </a:r>
                <a:r>
                  <a:rPr lang="en-US" altLang="en-US" sz="1600" dirty="0"/>
                  <a:t> Si pads with </a:t>
                </a:r>
                <a:r>
                  <a:rPr lang="en-US" altLang="en-US" sz="1600" dirty="0">
                    <a:solidFill>
                      <a:srgbClr val="FF0000"/>
                    </a:solidFill>
                  </a:rPr>
                  <a:t>small </a:t>
                </a:r>
                <a:r>
                  <a:rPr lang="en-US" altLang="en-US" sz="1600" dirty="0"/>
                  <a:t>pixels (</a:t>
                </a:r>
                <a:r>
                  <a:rPr lang="ja-JP" altLang="en-US" sz="1600" dirty="0">
                    <a:solidFill>
                      <a:srgbClr val="339933"/>
                    </a:solidFill>
                  </a:rPr>
                  <a:t>“</a:t>
                </a:r>
                <a:r>
                  <a:rPr lang="en-US" altLang="ja-JP" sz="1600" dirty="0">
                    <a:solidFill>
                      <a:srgbClr val="339933"/>
                    </a:solidFill>
                  </a:rPr>
                  <a:t>Small</a:t>
                </a:r>
                <a:r>
                  <a:rPr lang="ja-JP" altLang="en-US" sz="1600" dirty="0">
                    <a:solidFill>
                      <a:srgbClr val="339933"/>
                    </a:solidFill>
                  </a:rPr>
                  <a:t>”</a:t>
                </a:r>
                <a:r>
                  <a:rPr lang="en-US" altLang="ja-JP" sz="1600" dirty="0">
                    <a:solidFill>
                      <a:srgbClr val="339933"/>
                    </a:solidFill>
                  </a:rPr>
                  <a:t> := at most one particle/pixel,1-bit ADC/pixel)</a:t>
                </a:r>
              </a:p>
              <a:p>
                <a:pPr eaLnBrk="1" hangingPunct="1">
                  <a:spcBef>
                    <a:spcPct val="50000"/>
                  </a:spcBef>
                  <a:buClr>
                    <a:schemeClr val="accent2"/>
                  </a:buClr>
                  <a:buFontTx/>
                  <a:buChar char="•"/>
                </a:pPr>
                <a:r>
                  <a:rPr lang="en-US" altLang="en-US" sz="1600" dirty="0"/>
                  <a:t>How small to avoid saturation/non-linearity?</a:t>
                </a:r>
              </a:p>
              <a:p>
                <a:pPr lvl="1" eaLnBrk="1" hangingPunct="1">
                  <a:spcBef>
                    <a:spcPct val="20000"/>
                  </a:spcBef>
                  <a:buClr>
                    <a:srgbClr val="00FF00"/>
                  </a:buClr>
                  <a:buFontTx/>
                  <a:buChar char="•"/>
                </a:pPr>
                <a:r>
                  <a:rPr lang="en-US" altLang="en-US" sz="1600" dirty="0">
                    <a:solidFill>
                      <a:srgbClr val="339933"/>
                    </a:solidFill>
                  </a:rPr>
                  <a:t>EM shower core density at 500GeV is ~100/mm</a:t>
                </a:r>
                <a:r>
                  <a:rPr lang="en-US" altLang="en-US" sz="1600" baseline="30000" dirty="0">
                    <a:solidFill>
                      <a:srgbClr val="339933"/>
                    </a:solidFill>
                  </a:rPr>
                  <a:t>2</a:t>
                </a:r>
                <a:endParaRPr lang="en-US" altLang="en-US" sz="1600" dirty="0">
                  <a:solidFill>
                    <a:srgbClr val="339933"/>
                  </a:solidFill>
                </a:endParaRPr>
              </a:p>
              <a:p>
                <a:pPr lvl="1" eaLnBrk="1" hangingPunct="1">
                  <a:spcBef>
                    <a:spcPct val="20000"/>
                  </a:spcBef>
                  <a:buClr>
                    <a:srgbClr val="00FF00"/>
                  </a:buClr>
                  <a:buFontTx/>
                  <a:buChar char="•"/>
                </a:pPr>
                <a:r>
                  <a:rPr lang="en-US" altLang="en-US" sz="1600" dirty="0">
                    <a:solidFill>
                      <a:srgbClr val="339933"/>
                    </a:solidFill>
                  </a:rPr>
                  <a:t>Pixels must be&lt;100</a:t>
                </a:r>
                <a:r>
                  <a:rPr lang="en-US" altLang="en-US" sz="1600" dirty="0">
                    <a:solidFill>
                      <a:srgbClr val="339933"/>
                    </a:solidFill>
                    <a:sym typeface="Symbol" pitchFamily="18" charset="2"/>
                  </a:rPr>
                  <a:t></a:t>
                </a:r>
                <a:r>
                  <a:rPr lang="en-US" altLang="en-US" sz="1600" dirty="0">
                    <a:solidFill>
                      <a:srgbClr val="339933"/>
                    </a:solidFill>
                  </a:rPr>
                  <a:t>100</a:t>
                </a:r>
                <a:r>
                  <a:rPr lang="en-US" altLang="en-US" sz="1600" dirty="0">
                    <a:solidFill>
                      <a:srgbClr val="339933"/>
                    </a:solidFill>
                    <a:latin typeface="Symbol" pitchFamily="18" charset="2"/>
                  </a:rPr>
                  <a:t>m</a:t>
                </a:r>
                <a:r>
                  <a:rPr lang="en-US" altLang="en-US" sz="1600" dirty="0">
                    <a:solidFill>
                      <a:srgbClr val="339933"/>
                    </a:solidFill>
                  </a:rPr>
                  <a:t>m</a:t>
                </a:r>
                <a:r>
                  <a:rPr lang="en-US" altLang="en-US" sz="1600" baseline="30000" dirty="0">
                    <a:solidFill>
                      <a:srgbClr val="339933"/>
                    </a:solidFill>
                  </a:rPr>
                  <a:t>2</a:t>
                </a:r>
              </a:p>
              <a:p>
                <a:pPr lvl="2" eaLnBrk="1" hangingPunct="1">
                  <a:spcBef>
                    <a:spcPct val="20000"/>
                  </a:spcBef>
                  <a:buClr>
                    <a:srgbClr val="00FF00"/>
                  </a:buClr>
                  <a:buFontTx/>
                  <a:buChar char="•"/>
                </a:pPr>
                <a:r>
                  <a:rPr lang="en-US" altLang="en-US" sz="1600" dirty="0">
                    <a:solidFill>
                      <a:srgbClr val="339933"/>
                    </a:solidFill>
                  </a:rPr>
                  <a:t>Used baseline </a:t>
                </a:r>
                <a:r>
                  <a:rPr lang="en-US" altLang="en-US" sz="1600" dirty="0">
                    <a:solidFill>
                      <a:srgbClr val="FF0000"/>
                    </a:solidFill>
                  </a:rPr>
                  <a:t>50</a:t>
                </a:r>
                <a:r>
                  <a:rPr lang="en-US" altLang="en-US" sz="1600" dirty="0">
                    <a:solidFill>
                      <a:srgbClr val="FF0000"/>
                    </a:solidFill>
                    <a:sym typeface="Symbol" pitchFamily="18" charset="2"/>
                  </a:rPr>
                  <a:t></a:t>
                </a:r>
                <a:r>
                  <a:rPr lang="en-US" altLang="en-US" sz="1600" dirty="0">
                    <a:solidFill>
                      <a:srgbClr val="FF0000"/>
                    </a:solidFill>
                  </a:rPr>
                  <a:t>50</a:t>
                </a:r>
                <a:r>
                  <a:rPr lang="en-US" altLang="en-US" sz="1600" dirty="0">
                    <a:solidFill>
                      <a:srgbClr val="FF0000"/>
                    </a:solidFill>
                    <a:latin typeface="Symbol" pitchFamily="18" charset="2"/>
                  </a:rPr>
                  <a:t>m</a:t>
                </a:r>
                <a:r>
                  <a:rPr lang="en-US" altLang="en-US" sz="1600" dirty="0">
                    <a:solidFill>
                      <a:srgbClr val="FF0000"/>
                    </a:solidFill>
                  </a:rPr>
                  <a:t>m</a:t>
                </a:r>
                <a:r>
                  <a:rPr lang="en-US" altLang="en-US" sz="1600" baseline="30000" dirty="0">
                    <a:solidFill>
                      <a:srgbClr val="FF0000"/>
                    </a:solidFill>
                  </a:rPr>
                  <a:t>2</a:t>
                </a:r>
                <a:endParaRPr lang="en-US" altLang="en-US" sz="1600" dirty="0">
                  <a:solidFill>
                    <a:srgbClr val="FF0000"/>
                  </a:solidFill>
                </a:endParaRPr>
              </a:p>
              <a:p>
                <a:pPr lvl="1" eaLnBrk="1" hangingPunct="1">
                  <a:spcBef>
                    <a:spcPct val="20000"/>
                  </a:spcBef>
                  <a:buClr>
                    <a:srgbClr val="00FF00"/>
                  </a:buClr>
                  <a:buFontTx/>
                  <a:buChar char="•"/>
                </a:pPr>
                <a:r>
                  <a:rPr lang="en-US" altLang="en-US" sz="1600" dirty="0">
                    <a:solidFill>
                      <a:srgbClr val="339933"/>
                    </a:solidFill>
                  </a:rPr>
                  <a:t>Gives ~10</a:t>
                </a:r>
                <a:r>
                  <a:rPr lang="en-US" altLang="en-US" sz="1600" baseline="30000" dirty="0">
                    <a:solidFill>
                      <a:srgbClr val="339933"/>
                    </a:solidFill>
                  </a:rPr>
                  <a:t>12</a:t>
                </a:r>
                <a:r>
                  <a:rPr lang="en-US" altLang="en-US" sz="1600" dirty="0">
                    <a:solidFill>
                      <a:srgbClr val="339933"/>
                    </a:solidFill>
                  </a:rPr>
                  <a:t> pixels for ECAL – </a:t>
                </a:r>
                <a:r>
                  <a:rPr lang="ja-JP" altLang="en-US" sz="1600" dirty="0">
                    <a:solidFill>
                      <a:srgbClr val="339933"/>
                    </a:solidFill>
                  </a:rPr>
                  <a:t>“</a:t>
                </a:r>
                <a:r>
                  <a:rPr lang="en-US" altLang="ja-JP" sz="1600" dirty="0">
                    <a:solidFill>
                      <a:srgbClr val="339933"/>
                    </a:solidFill>
                  </a:rPr>
                  <a:t>Tera-pixel APS</a:t>
                </a:r>
                <a:r>
                  <a:rPr lang="ja-JP" altLang="en-US" sz="1600" dirty="0">
                    <a:solidFill>
                      <a:srgbClr val="339933"/>
                    </a:solidFill>
                  </a:rPr>
                  <a:t>”</a:t>
                </a:r>
                <a:endParaRPr lang="en-US" altLang="ja-JP" sz="1600" dirty="0">
                  <a:solidFill>
                    <a:srgbClr val="339933"/>
                  </a:solidFill>
                </a:endParaRPr>
              </a:p>
              <a:p>
                <a:pPr lvl="1" eaLnBrk="1" hangingPunct="1">
                  <a:spcBef>
                    <a:spcPct val="20000"/>
                  </a:spcBef>
                  <a:buClr>
                    <a:srgbClr val="00FF00"/>
                  </a:buClr>
                  <a:buFontTx/>
                  <a:buChar char="•"/>
                </a:pPr>
                <a:r>
                  <a:rPr lang="en-GB" altLang="en-US" sz="1600" dirty="0">
                    <a:solidFill>
                      <a:srgbClr val="FF0000"/>
                    </a:solidFill>
                  </a:rPr>
                  <a:t>Mandatory to integrate electronics on sensor</a:t>
                </a:r>
                <a:endParaRPr lang="en-US" altLang="en-US" sz="1600" dirty="0">
                  <a:solidFill>
                    <a:srgbClr val="339933"/>
                  </a:solidFill>
                </a:endParaRPr>
              </a:p>
            </p:txBody>
          </p:sp>
        </mc:Choice>
        <mc:Fallback xmlns="">
          <p:sp>
            <p:nvSpPr>
              <p:cNvPr id="1638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075" y="1066800"/>
                <a:ext cx="6229350" cy="2800767"/>
              </a:xfrm>
              <a:prstGeom prst="rect">
                <a:avLst/>
              </a:prstGeom>
              <a:blipFill rotWithShape="1">
                <a:blip r:embed="rId2"/>
                <a:stretch>
                  <a:fillRect l="-96"/>
                </a:stretch>
              </a:blipFill>
              <a:ln w="38100">
                <a:solidFill>
                  <a:schemeClr val="folHlink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7" name="Picture 3" descr="E:\Documents\Presentations\LCWS12\decal\figs\decal_particle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6" r="19356"/>
          <a:stretch>
            <a:fillRect/>
          </a:stretch>
        </p:blipFill>
        <p:spPr>
          <a:xfrm>
            <a:off x="6477000" y="4114800"/>
            <a:ext cx="2138363" cy="2057400"/>
          </a:xfrm>
        </p:spPr>
      </p:pic>
      <p:pic>
        <p:nvPicPr>
          <p:cNvPr id="16388" name="Picture 2" descr="E:\Documents\Presentations\LCWS12\decal\figs\aecal_particl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343400"/>
            <a:ext cx="28940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E:\Documents\Presentations\LCWS12\decal\figs\decal_particles_bigpixel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4267200"/>
            <a:ext cx="2870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15"/>
          <p:cNvSpPr txBox="1">
            <a:spLocks noChangeArrowheads="1"/>
          </p:cNvSpPr>
          <p:nvPr/>
        </p:nvSpPr>
        <p:spPr bwMode="auto">
          <a:xfrm>
            <a:off x="914400" y="5867400"/>
            <a:ext cx="1752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000" dirty="0"/>
              <a:t>AECAL</a:t>
            </a:r>
          </a:p>
        </p:txBody>
      </p:sp>
      <p:sp>
        <p:nvSpPr>
          <p:cNvPr id="16391" name="TextBox 16"/>
          <p:cNvSpPr txBox="1">
            <a:spLocks noChangeArrowheads="1"/>
          </p:cNvSpPr>
          <p:nvPr/>
        </p:nvSpPr>
        <p:spPr bwMode="auto">
          <a:xfrm>
            <a:off x="6248400" y="5934075"/>
            <a:ext cx="3124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000" dirty="0" smtClean="0"/>
              <a:t>DECAL 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pixels</a:t>
            </a:r>
            <a:r>
              <a:rPr lang="en-GB" altLang="en-US" sz="2000" dirty="0" smtClean="0"/>
              <a:t>=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particles</a:t>
            </a:r>
            <a:endParaRPr lang="en-GB" altLang="en-US" sz="2000" baseline="-25000" dirty="0"/>
          </a:p>
        </p:txBody>
      </p:sp>
      <p:sp>
        <p:nvSpPr>
          <p:cNvPr id="16392" name="TextBox 17"/>
          <p:cNvSpPr txBox="1">
            <a:spLocks noChangeArrowheads="1"/>
          </p:cNvSpPr>
          <p:nvPr/>
        </p:nvSpPr>
        <p:spPr bwMode="auto">
          <a:xfrm>
            <a:off x="3333750" y="5867400"/>
            <a:ext cx="2959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000" dirty="0" smtClean="0"/>
              <a:t>DECAL 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pixels</a:t>
            </a:r>
            <a:r>
              <a:rPr lang="en-GB" altLang="en-US" sz="2000" dirty="0" smtClean="0"/>
              <a:t>&lt;</a:t>
            </a:r>
            <a:r>
              <a:rPr lang="en-GB" altLang="en-US" sz="2000" dirty="0" err="1" smtClean="0"/>
              <a:t>N</a:t>
            </a:r>
            <a:r>
              <a:rPr lang="en-GB" altLang="en-US" sz="2000" baseline="-25000" dirty="0" err="1" smtClean="0"/>
              <a:t>particles</a:t>
            </a:r>
            <a:endParaRPr lang="en-GB" altLang="en-US" sz="2000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Alasdair Winter / Birmingham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Energy Resolution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" y="1600200"/>
            <a:ext cx="7002780" cy="475546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781800" y="2362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13.0%</a:t>
            </a:r>
            <a:r>
              <a:rPr lang="en-GB" dirty="0" smtClean="0">
                <a:solidFill>
                  <a:srgbClr val="00B050"/>
                </a:solidFill>
              </a:rPr>
              <a:t>, 100um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1800" y="2819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11.3%</a:t>
            </a:r>
            <a:r>
              <a:rPr lang="en-GB" dirty="0" smtClean="0">
                <a:solidFill>
                  <a:srgbClr val="FF0000"/>
                </a:solidFill>
              </a:rPr>
              <a:t>, 50um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1800" y="332053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11.3%</a:t>
            </a:r>
            <a:r>
              <a:rPr lang="en-GB" dirty="0" smtClean="0"/>
              <a:t>, 25um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1828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Resolution, Pixel Pitch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51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Linearity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83" y="1752600"/>
            <a:ext cx="8861642" cy="464820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2200" y="61722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ILC Beam Energy</a:t>
            </a:r>
            <a:endParaRPr lang="en-GB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752600" y="4343400"/>
            <a:ext cx="2286000" cy="0"/>
          </a:xfrm>
          <a:prstGeom prst="straightConnector1">
            <a:avLst/>
          </a:prstGeom>
          <a:ln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038600" y="4876800"/>
            <a:ext cx="3886200" cy="0"/>
          </a:xfrm>
          <a:prstGeom prst="straightConnector1">
            <a:avLst/>
          </a:prstGeom>
          <a:ln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14600" y="3872389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Linear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486400" y="4419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Non-Linear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124200" y="5105400"/>
            <a:ext cx="0" cy="106680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10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DigiMAPS</a:t>
            </a:r>
            <a:r>
              <a:rPr lang="en-GB" dirty="0" smtClean="0"/>
              <a:t> Package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Tool for adding additional levels of realism to simulations</a:t>
            </a:r>
          </a:p>
          <a:p>
            <a:r>
              <a:rPr lang="en-GB" sz="2400" dirty="0" smtClean="0"/>
              <a:t>Developed for CALICE in 2008 by </a:t>
            </a:r>
            <a:r>
              <a:rPr lang="en-GB" sz="2400" dirty="0"/>
              <a:t>Anne-Marie </a:t>
            </a:r>
            <a:r>
              <a:rPr lang="en-GB" sz="2400" dirty="0" err="1" smtClean="0"/>
              <a:t>Magnan</a:t>
            </a:r>
            <a:r>
              <a:rPr lang="en-GB" sz="2400" dirty="0" smtClean="0"/>
              <a:t> (</a:t>
            </a:r>
            <a:r>
              <a:rPr lang="en-GB" sz="2400" dirty="0" err="1" smtClean="0"/>
              <a:t>Imperial,CMS</a:t>
            </a:r>
            <a:r>
              <a:rPr lang="en-GB" sz="2400" dirty="0" smtClean="0"/>
              <a:t>), adapted by Birmingham group for recent studies </a:t>
            </a:r>
          </a:p>
          <a:p>
            <a:r>
              <a:rPr lang="en-GB" sz="2400" dirty="0" smtClean="0"/>
              <a:t>Accounts for numerous effects not dealt with by </a:t>
            </a:r>
            <a:r>
              <a:rPr lang="en-GB" sz="2400" dirty="0" err="1" smtClean="0"/>
              <a:t>Mokka</a:t>
            </a:r>
            <a:r>
              <a:rPr lang="en-GB" sz="2400" dirty="0" smtClean="0"/>
              <a:t>:</a:t>
            </a:r>
          </a:p>
          <a:p>
            <a:pPr lvl="1"/>
            <a:r>
              <a:rPr lang="en-GB" sz="2000" dirty="0" smtClean="0"/>
              <a:t>Charge spread</a:t>
            </a:r>
          </a:p>
          <a:p>
            <a:pPr lvl="1"/>
            <a:r>
              <a:rPr lang="en-GB" sz="2000" dirty="0" smtClean="0"/>
              <a:t>Dead space</a:t>
            </a:r>
          </a:p>
          <a:p>
            <a:pPr lvl="1"/>
            <a:r>
              <a:rPr lang="en-GB" sz="2000" dirty="0" smtClean="0"/>
              <a:t>Clustering</a:t>
            </a:r>
          </a:p>
          <a:p>
            <a:pPr lvl="1"/>
            <a:r>
              <a:rPr lang="en-GB" sz="2000" dirty="0" smtClean="0"/>
              <a:t>Noise</a:t>
            </a:r>
          </a:p>
          <a:p>
            <a:pPr lvl="1"/>
            <a:r>
              <a:rPr lang="en-GB" sz="2000" dirty="0" smtClean="0"/>
              <a:t>Threshold spread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49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Energy Distribution Per Pixel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8229600" cy="4925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62600" y="6172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 Deposited (</a:t>
            </a:r>
            <a:r>
              <a:rPr lang="en-GB" dirty="0" err="1" smtClean="0"/>
              <a:t>keV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202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Effect of additional realism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453080" cy="4913827"/>
          </a:xfrm>
        </p:spPr>
      </p:pic>
      <p:sp>
        <p:nvSpPr>
          <p:cNvPr id="8" name="TextBox 7"/>
          <p:cNvSpPr txBox="1"/>
          <p:nvPr/>
        </p:nvSpPr>
        <p:spPr>
          <a:xfrm>
            <a:off x="1143000" y="5486400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Stable resolution for wide range of thresholds</a:t>
            </a:r>
            <a:endParaRPr lang="en-GB" sz="16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24000" y="5486400"/>
            <a:ext cx="1600200" cy="0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36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pPr algn="ctr"/>
            <a:r>
              <a:rPr lang="en-GB" dirty="0" err="1"/>
              <a:t>DigiMAPS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Impact on energy resolution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828800"/>
            <a:ext cx="8839200" cy="4637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81600" y="4114800"/>
            <a:ext cx="3276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Full MOKKA Simulation with DECAL adaptation of ECAL04 (digital readout of 50x50um pixels)</a:t>
            </a:r>
          </a:p>
          <a:p>
            <a:r>
              <a:rPr lang="en-GB" sz="1600" dirty="0" smtClean="0"/>
              <a:t>Single particle resolution degraded as expected but by only 1.3%/√E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33200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Concerns over aspect ratio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14400" y="4305300"/>
            <a:ext cx="3276600" cy="723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914400" y="2857500"/>
            <a:ext cx="3276600" cy="723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914400" y="3581400"/>
            <a:ext cx="3276600" cy="723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572000" y="4305300"/>
            <a:ext cx="3276600" cy="723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72000" y="2857500"/>
            <a:ext cx="3276600" cy="723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72000" y="3581400"/>
            <a:ext cx="3276600" cy="723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>
            <a:stCxn id="16" idx="0"/>
            <a:endCxn id="15" idx="2"/>
          </p:cNvCxnSpPr>
          <p:nvPr/>
        </p:nvCxnSpPr>
        <p:spPr>
          <a:xfrm>
            <a:off x="2552700" y="2857500"/>
            <a:ext cx="0" cy="2171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0"/>
            <a:endCxn id="19" idx="2"/>
          </p:cNvCxnSpPr>
          <p:nvPr/>
        </p:nvCxnSpPr>
        <p:spPr>
          <a:xfrm>
            <a:off x="6210300" y="2857500"/>
            <a:ext cx="0" cy="2171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410200" y="2857500"/>
            <a:ext cx="0" cy="2171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10400" y="2857500"/>
            <a:ext cx="0" cy="2171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066800" y="2457450"/>
            <a:ext cx="1371600" cy="2971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724400" y="2457450"/>
            <a:ext cx="1371600" cy="2971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143000" y="1905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Good Situation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5181600" y="1914525"/>
            <a:ext cx="3028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Bad Situation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640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Concerns over aspect ratio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4084320" cy="244602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676400"/>
            <a:ext cx="4084320" cy="24460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038600"/>
            <a:ext cx="4084320" cy="24460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038600"/>
            <a:ext cx="4084320" cy="2446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237077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Pitch 25um, Epi 12um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465257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Pitch 50um, Epi 12um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237077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Pitch 25um, Epi 25um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486400" y="465257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Pitch 50um, Epi 25um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943600" y="63246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Energy Deposited (</a:t>
            </a:r>
            <a:r>
              <a:rPr lang="en-GB" sz="1600" dirty="0" err="1" smtClean="0"/>
              <a:t>keV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676400" y="6324600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Energy Deposited (</a:t>
            </a:r>
            <a:r>
              <a:rPr lang="en-GB" sz="1600" dirty="0" err="1" smtClean="0"/>
              <a:t>keV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943600" y="3928646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Energy Deposited (</a:t>
            </a:r>
            <a:r>
              <a:rPr lang="en-GB" sz="1600" dirty="0" err="1" smtClean="0"/>
              <a:t>keV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3928646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Energy Deposited (</a:t>
            </a:r>
            <a:r>
              <a:rPr lang="en-GB" sz="1600" dirty="0" err="1" smtClean="0"/>
              <a:t>keV</a:t>
            </a:r>
            <a:r>
              <a:rPr lang="en-GB" sz="1600" dirty="0" smtClean="0"/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9951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Energy Resolution: </a:t>
            </a:r>
            <a:br>
              <a:rPr lang="en-GB" dirty="0" smtClean="0"/>
            </a:br>
            <a:r>
              <a:rPr lang="en-GB" dirty="0" smtClean="0"/>
              <a:t>Pixel Pitch vs Epi Thickness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84856"/>
            <a:ext cx="8237488" cy="427781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00" y="59436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Pixel Pitch (µm)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5146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Epi</a:t>
            </a:r>
          </a:p>
          <a:p>
            <a:r>
              <a:rPr lang="en-GB" dirty="0" smtClean="0"/>
              <a:t>Thickness</a:t>
            </a:r>
          </a:p>
          <a:p>
            <a:r>
              <a:rPr lang="en-GB" dirty="0" smtClean="0"/>
              <a:t>(µm)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912882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THRESHOLD APPLIED </a:t>
            </a:r>
            <a:r>
              <a:rPr lang="en-GB" dirty="0" smtClean="0">
                <a:solidFill>
                  <a:srgbClr val="FF0000"/>
                </a:solidFill>
              </a:rPr>
              <a:t>HERE (YET)!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488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Rad-hard maps proposal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itchFamily="34" charset="-128"/>
              </a:rPr>
              <a:t>New opportunity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Motivated by FCC(h), HL-LHC, ILC/CLIC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Fully monolithic device that is rad hard has many potential applications</a:t>
            </a:r>
          </a:p>
          <a:p>
            <a:r>
              <a:rPr lang="en-US" altLang="en-US" dirty="0" smtClean="0">
                <a:ea typeface="ＭＳ Ｐゴシック" pitchFamily="34" charset="-128"/>
              </a:rPr>
              <a:t>Includes ILC, even though we don’t need rad-hard parts, new sensor line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Project started June 2016</a:t>
            </a:r>
            <a:endParaRPr lang="en-US" altLang="en-US" dirty="0" smtClean="0">
              <a:ea typeface="ＭＳ Ｐゴシック" pitchFamily="34" charset="-128"/>
            </a:endParaRPr>
          </a:p>
          <a:p>
            <a:r>
              <a:rPr lang="en-US" altLang="en-US" dirty="0" smtClean="0">
                <a:ea typeface="ＭＳ Ｐゴシック" pitchFamily="34" charset="-128"/>
              </a:rPr>
              <a:t>Large focus on </a:t>
            </a:r>
            <a:r>
              <a:rPr lang="en-US" altLang="en-US" dirty="0" err="1" smtClean="0">
                <a:ea typeface="ＭＳ Ｐゴシック" pitchFamily="34" charset="-128"/>
              </a:rPr>
              <a:t>reconfigurability</a:t>
            </a:r>
            <a:endParaRPr lang="en-US" altLang="en-US" dirty="0" smtClean="0">
              <a:ea typeface="ＭＳ Ｐゴシック" pitchFamily="34" charset="-128"/>
            </a:endParaRPr>
          </a:p>
          <a:p>
            <a:pPr lvl="1"/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ea typeface="ＭＳ Ｐゴシック" pitchFamily="34" charset="-128"/>
              </a:rPr>
              <a:t>Why DECAL?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8001000" cy="4038600"/>
          </a:xfrm>
        </p:spPr>
        <p:txBody>
          <a:bodyPr/>
          <a:lstStyle/>
          <a:p>
            <a:r>
              <a:rPr lang="en-GB" altLang="en-US" sz="2000" dirty="0" smtClean="0">
                <a:ea typeface="ＭＳ Ｐゴシック" pitchFamily="34" charset="-128"/>
              </a:rPr>
              <a:t>Relies on CMOS MAPS technology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Mature, high volume industrial devices: no proprietary processes </a:t>
            </a:r>
            <a:r>
              <a:rPr lang="en-GB" altLang="en-US" sz="2000" dirty="0" smtClean="0">
                <a:ea typeface="ＭＳ Ｐゴシック" pitchFamily="34" charset="-128"/>
                <a:sym typeface="Wingdings" pitchFamily="2" charset="2"/>
              </a:rPr>
              <a:t> reduced costs</a:t>
            </a:r>
            <a:endParaRPr lang="en-GB" altLang="en-US" sz="2000" dirty="0" smtClean="0">
              <a:ea typeface="ＭＳ Ｐゴシック" pitchFamily="34" charset="-128"/>
            </a:endParaRPr>
          </a:p>
          <a:p>
            <a:r>
              <a:rPr lang="en-GB" altLang="en-US" sz="2000" dirty="0" smtClean="0">
                <a:ea typeface="ＭＳ Ｐゴシック" pitchFamily="34" charset="-128"/>
              </a:rPr>
              <a:t>Low(-</a:t>
            </a:r>
            <a:r>
              <a:rPr lang="en-GB" altLang="en-US" sz="2000" dirty="0" err="1" smtClean="0">
                <a:ea typeface="ＭＳ Ｐゴシック" pitchFamily="34" charset="-128"/>
              </a:rPr>
              <a:t>ish</a:t>
            </a:r>
            <a:r>
              <a:rPr lang="en-GB" altLang="en-US" sz="2000" dirty="0" smtClean="0">
                <a:ea typeface="ＭＳ Ｐゴシック" pitchFamily="34" charset="-128"/>
              </a:rPr>
              <a:t>) power, depending on duty cycle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Low material budget, can be very thin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Radiation hard (~ 5Mrad)</a:t>
            </a:r>
          </a:p>
          <a:p>
            <a:pPr lvl="1"/>
            <a:r>
              <a:rPr lang="en-GB" altLang="en-US" sz="1600" dirty="0" smtClean="0">
                <a:solidFill>
                  <a:srgbClr val="FF0000"/>
                </a:solidFill>
                <a:ea typeface="ＭＳ Ｐゴシック" pitchFamily="34" charset="-128"/>
              </a:rPr>
              <a:t>Already OK for ILC, but not for other applications, e.g. HL-LHC, FCC(h)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Very granular (pixels ~25um</a:t>
            </a:r>
            <a:r>
              <a:rPr lang="en-GB" altLang="en-US" sz="1800" dirty="0" smtClean="0">
                <a:ea typeface="ＭＳ Ｐゴシック" pitchFamily="34" charset="-128"/>
              </a:rPr>
              <a:t>), offers potential benefits for particle flow 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Potential single technology choice across both tracker and calorimetry</a:t>
            </a:r>
          </a:p>
          <a:p>
            <a:r>
              <a:rPr lang="en-GB" altLang="en-US" sz="2000" dirty="0" smtClean="0">
                <a:ea typeface="ＭＳ Ｐゴシック" pitchFamily="34" charset="-128"/>
              </a:rPr>
              <a:t>Diminishes effect of angular distribution of particles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81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458200" cy="681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6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667000"/>
            <a:ext cx="7772400" cy="1362075"/>
          </a:xfrm>
        </p:spPr>
        <p:txBody>
          <a:bodyPr/>
          <a:lstStyle/>
          <a:p>
            <a:r>
              <a:rPr lang="en-GB" dirty="0" smtClean="0"/>
              <a:t>Absorber Material:</a:t>
            </a:r>
            <a:br>
              <a:rPr lang="en-GB" dirty="0" smtClean="0"/>
            </a:br>
            <a:r>
              <a:rPr lang="en-GB" dirty="0" smtClean="0"/>
              <a:t>is tungsten best?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54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886200"/>
          </a:xfrm>
        </p:spPr>
        <p:txBody>
          <a:bodyPr/>
          <a:lstStyle/>
          <a:p>
            <a:r>
              <a:rPr lang="en-GB" sz="2000" dirty="0" smtClean="0"/>
              <a:t>UK calorimetry efforts are increasing!</a:t>
            </a:r>
          </a:p>
          <a:p>
            <a:r>
              <a:rPr lang="en-GB" sz="2000" dirty="0" smtClean="0"/>
              <a:t>Focus remains on DECAL concept</a:t>
            </a:r>
          </a:p>
          <a:p>
            <a:r>
              <a:rPr lang="en-GB" sz="2000" dirty="0" smtClean="0"/>
              <a:t>Reintegrating with CALICE collaboration</a:t>
            </a:r>
          </a:p>
          <a:p>
            <a:r>
              <a:rPr lang="en-GB" sz="2000" dirty="0" smtClean="0"/>
              <a:t>TPAC test beams showed proof of concept and radiation hardness of ~5MRad, sufficient for ILC/CLIC</a:t>
            </a:r>
          </a:p>
          <a:p>
            <a:r>
              <a:rPr lang="en-GB" sz="2000" dirty="0" smtClean="0"/>
              <a:t>Predicted energy resolution of ~13% with linearity to &gt;250GeV</a:t>
            </a:r>
          </a:p>
          <a:p>
            <a:r>
              <a:rPr lang="en-GB" sz="2000" dirty="0" smtClean="0"/>
              <a:t>Power-pulsing and pixel grouping to be investigated with CHERWELL sensors</a:t>
            </a:r>
          </a:p>
          <a:p>
            <a:r>
              <a:rPr lang="en-GB" sz="2000" dirty="0" smtClean="0"/>
              <a:t>Rad Hard MAPS project offers opportunity to produce new test structures for further studies</a:t>
            </a:r>
          </a:p>
          <a:p>
            <a:r>
              <a:rPr lang="en-GB" sz="2000" dirty="0" smtClean="0"/>
              <a:t>Design optimization underway with preliminary results suggesting ~50um pitch, ~20um epi 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6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1676400" y="2514600"/>
            <a:ext cx="8229600" cy="1371600"/>
          </a:xfrm>
        </p:spPr>
        <p:txBody>
          <a:bodyPr/>
          <a:lstStyle/>
          <a:p>
            <a:r>
              <a:rPr lang="en-US" altLang="en-US" sz="6600" dirty="0" smtClean="0">
                <a:ea typeface="ＭＳ Ｐゴシック" pitchFamily="34" charset="-128"/>
              </a:rPr>
              <a:t>Backup slides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Alasdair Winter / Birmingham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Linearity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75" y="1185334"/>
            <a:ext cx="6011325" cy="5442919"/>
          </a:xfrm>
        </p:spPr>
      </p:pic>
      <p:sp>
        <p:nvSpPr>
          <p:cNvPr id="5" name="Rectangle 4"/>
          <p:cNvSpPr/>
          <p:nvPr/>
        </p:nvSpPr>
        <p:spPr bwMode="auto">
          <a:xfrm>
            <a:off x="2578101" y="776829"/>
            <a:ext cx="4241800" cy="40850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9000" y="1705474"/>
            <a:ext cx="2895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</a:rPr>
              <a:t>Counts are for Pad mode with number of hits per column restricted to 1,3,or 7</a:t>
            </a:r>
          </a:p>
          <a:p>
            <a:endParaRPr lang="en-GB" sz="2000" dirty="0">
              <a:solidFill>
                <a:srgbClr val="C00000"/>
              </a:solidFill>
            </a:endParaRPr>
          </a:p>
          <a:p>
            <a:r>
              <a:rPr lang="en-GB" sz="2000" dirty="0" smtClean="0">
                <a:solidFill>
                  <a:srgbClr val="C00000"/>
                </a:solidFill>
              </a:rPr>
              <a:t>Red dashed line is number of particles, want to be as close to this as possible</a:t>
            </a:r>
          </a:p>
          <a:p>
            <a:endParaRPr lang="en-GB" sz="2000" dirty="0">
              <a:solidFill>
                <a:srgbClr val="C00000"/>
              </a:solidFill>
            </a:endParaRPr>
          </a:p>
          <a:p>
            <a:r>
              <a:rPr lang="en-GB" sz="2000" dirty="0" smtClean="0">
                <a:solidFill>
                  <a:srgbClr val="C00000"/>
                </a:solidFill>
              </a:rPr>
              <a:t>3 hits per column shows non </a:t>
            </a:r>
            <a:r>
              <a:rPr lang="en-GB" sz="2000" dirty="0" err="1" smtClean="0">
                <a:solidFill>
                  <a:srgbClr val="C00000"/>
                </a:solidFill>
              </a:rPr>
              <a:t>linearities</a:t>
            </a:r>
            <a:r>
              <a:rPr lang="en-GB" sz="2000" dirty="0" smtClean="0">
                <a:solidFill>
                  <a:srgbClr val="C00000"/>
                </a:solidFill>
              </a:rPr>
              <a:t> above 50 GeV, 7 hits mitigates this.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171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with 15 hits per Column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75" y="1236134"/>
            <a:ext cx="5480763" cy="4962525"/>
          </a:xfrm>
        </p:spPr>
      </p:pic>
      <p:sp>
        <p:nvSpPr>
          <p:cNvPr id="5" name="TextBox 4"/>
          <p:cNvSpPr txBox="1"/>
          <p:nvPr/>
        </p:nvSpPr>
        <p:spPr>
          <a:xfrm>
            <a:off x="6085136" y="1794933"/>
            <a:ext cx="22079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C00000"/>
                </a:solidFill>
              </a:rPr>
              <a:t>Same dataset as previous slide but showing that allowing 15 hits per column would yield and excellent energy resolution up to 100 GeV</a:t>
            </a:r>
          </a:p>
          <a:p>
            <a:endParaRPr lang="en-GB" sz="1800" dirty="0">
              <a:solidFill>
                <a:srgbClr val="C00000"/>
              </a:solidFill>
            </a:endParaRPr>
          </a:p>
          <a:p>
            <a:r>
              <a:rPr lang="en-GB" sz="1800" dirty="0" smtClean="0">
                <a:solidFill>
                  <a:srgbClr val="C00000"/>
                </a:solidFill>
              </a:rPr>
              <a:t>Iain asked what the impact of larger pixels (60um pitch) to allow this was on the resolution</a:t>
            </a:r>
            <a:endParaRPr lang="en-GB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02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Threshold 1.8keV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75" y="1838255"/>
            <a:ext cx="7772400" cy="403238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5D5B60-FBAF-40F2-A01B-47EAEEC02551}" type="datetime1">
              <a:rPr lang="en-GB" smtClean="0"/>
              <a:t>10/11/16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15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Threshold 5keV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75" y="1836303"/>
            <a:ext cx="7772400" cy="40362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FE0FFF-036D-4164-AFC2-4A1117DBED65}" type="datetime1">
              <a:rPr lang="en-GB" smtClean="0"/>
              <a:t>10/11/16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010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2590800"/>
            <a:ext cx="8077200" cy="1362075"/>
          </a:xfrm>
        </p:spPr>
        <p:txBody>
          <a:bodyPr/>
          <a:lstStyle/>
          <a:p>
            <a:r>
              <a:rPr lang="en-GB" dirty="0" smtClean="0"/>
              <a:t>A brief history of decal…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0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ea typeface="ＭＳ Ｐゴシック" pitchFamily="34" charset="-128"/>
              </a:rPr>
              <a:t>History of UK Calorimetry for LC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charset="0"/>
              <a:buChar char="n"/>
              <a:defRPr/>
            </a:pPr>
            <a:r>
              <a:rPr lang="en-GB" sz="1800" dirty="0" smtClean="0">
                <a:cs typeface="+mn-cs"/>
              </a:rPr>
              <a:t>Concentrating on niche UK interests given effort</a:t>
            </a:r>
          </a:p>
          <a:p>
            <a:pPr>
              <a:buFont typeface="Wingdings" charset="0"/>
              <a:buChar char="n"/>
              <a:defRPr/>
            </a:pPr>
            <a:r>
              <a:rPr lang="en-GB" sz="1800" dirty="0" smtClean="0">
                <a:cs typeface="+mn-cs"/>
              </a:rPr>
              <a:t>Most novel aspect is DECAL</a:t>
            </a:r>
          </a:p>
          <a:p>
            <a:pPr>
              <a:buFont typeface="Wingdings" charset="0"/>
              <a:buChar char="n"/>
              <a:defRPr/>
            </a:pPr>
            <a:r>
              <a:rPr lang="en-GB" sz="1800" dirty="0" smtClean="0">
                <a:cs typeface="+mn-cs"/>
              </a:rPr>
              <a:t>Reminder</a:t>
            </a:r>
          </a:p>
          <a:p>
            <a:pPr lvl="1">
              <a:buFont typeface="Wingdings" charset="0"/>
              <a:buChar char="¨"/>
              <a:defRPr/>
            </a:pPr>
            <a:r>
              <a:rPr lang="en-GB" sz="1800" dirty="0" smtClean="0">
                <a:cs typeface="+mn-cs"/>
              </a:rPr>
              <a:t>(from 2005) digital </a:t>
            </a:r>
            <a:r>
              <a:rPr lang="en-GB" sz="1800" dirty="0" err="1" smtClean="0">
                <a:cs typeface="+mn-cs"/>
              </a:rPr>
              <a:t>calorimetry</a:t>
            </a:r>
            <a:r>
              <a:rPr lang="en-GB" sz="1800" dirty="0" smtClean="0">
                <a:cs typeface="+mn-cs"/>
              </a:rPr>
              <a:t> (CALICE)</a:t>
            </a:r>
          </a:p>
          <a:p>
            <a:pPr lvl="1">
              <a:buFont typeface="Wingdings" charset="0"/>
              <a:buChar char="¨"/>
              <a:defRPr/>
            </a:pPr>
            <a:r>
              <a:rPr lang="en-GB" sz="1800" dirty="0" smtClean="0">
                <a:cs typeface="+mn-cs"/>
              </a:rPr>
              <a:t>Followed by SPIDER</a:t>
            </a:r>
          </a:p>
          <a:p>
            <a:pPr lvl="1">
              <a:buFont typeface="Wingdings" charset="0"/>
              <a:buChar char="¨"/>
              <a:defRPr/>
            </a:pPr>
            <a:r>
              <a:rPr lang="en-GB" sz="1800" dirty="0" smtClean="0">
                <a:cs typeface="+mn-cs"/>
              </a:rPr>
              <a:t>Arachnid (generic detector and ALICE ITS)</a:t>
            </a:r>
          </a:p>
          <a:p>
            <a:pPr lvl="1">
              <a:buFont typeface="Wingdings" charset="0"/>
              <a:buChar char="¨"/>
              <a:defRPr/>
            </a:pPr>
            <a:r>
              <a:rPr lang="en-GB" sz="1800" dirty="0" smtClean="0">
                <a:cs typeface="+mn-cs"/>
              </a:rPr>
              <a:t>Main sensors for calorimetry were TPAC (engineering run, sensors 28k pixels, 50x50</a:t>
            </a:r>
            <a:r>
              <a:rPr lang="en-GB" sz="1800" dirty="0" smtClean="0"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cs typeface="+mn-cs"/>
              </a:rPr>
              <a:t>m</a:t>
            </a:r>
            <a:r>
              <a:rPr lang="en-GB" sz="1800" baseline="30000" dirty="0" smtClean="0">
                <a:cs typeface="+mn-cs"/>
              </a:rPr>
              <a:t>2, </a:t>
            </a:r>
            <a:r>
              <a:rPr lang="en-GB" sz="1800" dirty="0" smtClean="0">
                <a:cs typeface="+mn-cs"/>
              </a:rPr>
              <a:t>epitaxial layer thickness 12/18</a:t>
            </a:r>
            <a:r>
              <a:rPr lang="en-GB" sz="1800" dirty="0"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cs typeface="+mn-cs"/>
              </a:rPr>
              <a:t>m)</a:t>
            </a:r>
            <a:endParaRPr lang="en-GB" sz="1800" dirty="0">
              <a:cs typeface="+mn-cs"/>
            </a:endParaRPr>
          </a:p>
          <a:p>
            <a:pPr lvl="1">
              <a:buFont typeface="Wingdings" charset="0"/>
              <a:buChar char="¨"/>
              <a:defRPr/>
            </a:pPr>
            <a:r>
              <a:rPr lang="en-GB" sz="1800" dirty="0" smtClean="0">
                <a:cs typeface="+mn-cs"/>
              </a:rPr>
              <a:t>CHERWELL (MPW, tracking and </a:t>
            </a:r>
            <a:r>
              <a:rPr lang="en-GB" sz="1800" dirty="0" err="1" smtClean="0">
                <a:cs typeface="+mn-cs"/>
              </a:rPr>
              <a:t>vertexing</a:t>
            </a:r>
            <a:r>
              <a:rPr lang="en-GB" sz="1800" dirty="0" smtClean="0">
                <a:cs typeface="+mn-cs"/>
              </a:rPr>
              <a:t>, and some DECAL components)</a:t>
            </a:r>
          </a:p>
          <a:p>
            <a:pPr marL="457200" lvl="1" indent="0">
              <a:buNone/>
              <a:defRPr/>
            </a:pPr>
            <a:endParaRPr lang="en-GB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Alasdair Winter / Birmingham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r>
              <a:rPr lang="en-GB" sz="3600" dirty="0" smtClean="0"/>
              <a:t>Key Innovations- INMAPS Process</a:t>
            </a:r>
            <a:endParaRPr lang="en-GB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Standard CMOS</a:t>
            </a:r>
            <a:endParaRPr lang="en-GB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62200"/>
            <a:ext cx="4040188" cy="2579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CMOS with INMAPS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9600" y="2209800"/>
            <a:ext cx="4512697" cy="324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Alasdair Winter / Birmingham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LCUK, Bristol, 10-Nov-2016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35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86" descr="tpactrk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295400"/>
            <a:ext cx="3429000" cy="1714500"/>
          </a:xfrm>
        </p:spPr>
      </p:pic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838200" y="569913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0483" name="Text Box 13"/>
          <p:cNvSpPr txBox="1">
            <a:spLocks noChangeArrowheads="1"/>
          </p:cNvSpPr>
          <p:nvPr/>
        </p:nvSpPr>
        <p:spPr bwMode="auto">
          <a:xfrm>
            <a:off x="457200" y="446088"/>
            <a:ext cx="8153400" cy="5238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000000"/>
                </a:solidFill>
              </a:rPr>
              <a:t>MAPS, MIP Efficiency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3733800" y="1066800"/>
            <a:ext cx="5410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Project </a:t>
            </a:r>
            <a:r>
              <a:rPr lang="en-GB" altLang="en-US" sz="1800">
                <a:solidFill>
                  <a:srgbClr val="FF00FF"/>
                </a:solidFill>
              </a:rPr>
              <a:t>tracks</a:t>
            </a:r>
            <a:r>
              <a:rPr lang="en-GB" altLang="en-US" sz="1800">
                <a:solidFill>
                  <a:srgbClr val="000000"/>
                </a:solidFill>
              </a:rPr>
              <a:t> to individual </a:t>
            </a:r>
            <a:r>
              <a:rPr lang="en-GB" altLang="en-US" sz="1800">
                <a:solidFill>
                  <a:srgbClr val="FF0000"/>
                </a:solidFill>
              </a:rPr>
              <a:t>test</a:t>
            </a:r>
            <a:r>
              <a:rPr lang="en-GB" altLang="en-US" sz="1800">
                <a:solidFill>
                  <a:srgbClr val="000000"/>
                </a:solidFill>
              </a:rPr>
              <a:t> sensors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Check for sensor hits as function of </a:t>
            </a:r>
            <a:r>
              <a:rPr lang="en-GB" altLang="en-US" sz="1800">
                <a:solidFill>
                  <a:srgbClr val="669900"/>
                </a:solidFill>
              </a:rPr>
              <a:t>track (x,y) </a:t>
            </a:r>
            <a:r>
              <a:rPr lang="en-GB" altLang="en-US" sz="1800">
                <a:solidFill>
                  <a:srgbClr val="000000"/>
                </a:solidFill>
              </a:rPr>
              <a:t>position relative to pixel centre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Determine </a:t>
            </a:r>
            <a:r>
              <a:rPr lang="en-GB" altLang="en-US" sz="1800">
                <a:solidFill>
                  <a:srgbClr val="FF0000"/>
                </a:solidFill>
              </a:rPr>
              <a:t>efficiency</a:t>
            </a:r>
            <a:r>
              <a:rPr lang="en-GB" altLang="en-US" sz="1800">
                <a:solidFill>
                  <a:srgbClr val="000000"/>
                </a:solidFill>
              </a:rPr>
              <a:t> by fitting distribution</a:t>
            </a:r>
          </a:p>
        </p:txBody>
      </p:sp>
      <p:sp>
        <p:nvSpPr>
          <p:cNvPr id="20485" name="Text Box 21"/>
          <p:cNvSpPr txBox="1">
            <a:spLocks noChangeArrowheads="1"/>
          </p:cNvSpPr>
          <p:nvPr/>
        </p:nvSpPr>
        <p:spPr bwMode="auto">
          <a:xfrm>
            <a:off x="85725" y="1390650"/>
            <a:ext cx="1066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scintillators</a:t>
            </a:r>
          </a:p>
        </p:txBody>
      </p:sp>
      <p:sp>
        <p:nvSpPr>
          <p:cNvPr id="20486" name="Text Box 21"/>
          <p:cNvSpPr txBox="1">
            <a:spLocks noChangeArrowheads="1"/>
          </p:cNvSpPr>
          <p:nvPr/>
        </p:nvSpPr>
        <p:spPr bwMode="auto">
          <a:xfrm>
            <a:off x="1131888" y="1196975"/>
            <a:ext cx="1981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000000"/>
                </a:solidFill>
              </a:rPr>
              <a:t> 2 TPAC </a:t>
            </a:r>
            <a:r>
              <a:rPr lang="en-US" altLang="en-US" sz="1600">
                <a:solidFill>
                  <a:srgbClr val="FF0000"/>
                </a:solidFill>
              </a:rPr>
              <a:t>test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FF0000"/>
                </a:solidFill>
              </a:rPr>
              <a:t>sensors</a:t>
            </a:r>
          </a:p>
        </p:txBody>
      </p:sp>
      <p:sp>
        <p:nvSpPr>
          <p:cNvPr id="20487" name="Text Box 21"/>
          <p:cNvSpPr txBox="1">
            <a:spLocks noChangeArrowheads="1"/>
          </p:cNvSpPr>
          <p:nvPr/>
        </p:nvSpPr>
        <p:spPr bwMode="auto">
          <a:xfrm>
            <a:off x="1143000" y="2667000"/>
            <a:ext cx="1981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4 TPAC </a:t>
            </a:r>
            <a:r>
              <a:rPr lang="en-US" altLang="en-US" sz="1600">
                <a:solidFill>
                  <a:srgbClr val="1818FF"/>
                </a:solidFill>
              </a:rPr>
              <a:t>track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0000FF"/>
                </a:solidFill>
              </a:rPr>
              <a:t>sensors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rot="16200000" flipH="1">
            <a:off x="2057400" y="1524000"/>
            <a:ext cx="228600" cy="76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1905000" y="1524000"/>
            <a:ext cx="228600" cy="76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90" name="Group 95"/>
          <p:cNvGrpSpPr>
            <a:grpSpLocks/>
          </p:cNvGrpSpPr>
          <p:nvPr/>
        </p:nvGrpSpPr>
        <p:grpSpPr bwMode="auto">
          <a:xfrm>
            <a:off x="1371600" y="2514600"/>
            <a:ext cx="1447800" cy="195263"/>
            <a:chOff x="1371602" y="2514601"/>
            <a:chExt cx="1447798" cy="195549"/>
          </a:xfrm>
        </p:grpSpPr>
        <p:cxnSp>
          <p:nvCxnSpPr>
            <p:cNvPr id="44" name="Straight Arrow Connector 43"/>
            <p:cNvCxnSpPr/>
            <p:nvPr/>
          </p:nvCxnSpPr>
          <p:spPr>
            <a:xfrm rot="10800000">
              <a:off x="1371602" y="2514601"/>
              <a:ext cx="611187" cy="195549"/>
            </a:xfrm>
            <a:prstGeom prst="straightConnector1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10800000">
              <a:off x="1676402" y="2514601"/>
              <a:ext cx="328613" cy="184420"/>
            </a:xfrm>
            <a:prstGeom prst="straightConnector1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2060576" y="2533679"/>
              <a:ext cx="473074" cy="165342"/>
            </a:xfrm>
            <a:prstGeom prst="straightConnector1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2071689" y="2514601"/>
              <a:ext cx="747711" cy="195549"/>
            </a:xfrm>
            <a:prstGeom prst="straightConnector1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/>
          <p:cNvCxnSpPr/>
          <p:nvPr/>
        </p:nvCxnSpPr>
        <p:spPr>
          <a:xfrm>
            <a:off x="238125" y="1924050"/>
            <a:ext cx="3400425" cy="161925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1304925" y="1943100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1619250" y="1952625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2514600" y="2000250"/>
            <a:ext cx="5715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 flipV="1">
            <a:off x="2800350" y="2009775"/>
            <a:ext cx="46038" cy="74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pic>
        <p:nvPicPr>
          <p:cNvPr id="20496" name="Picture 145" descr="spider.pn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0" y="1143000"/>
            <a:ext cx="658813" cy="623888"/>
          </a:xfrm>
        </p:spPr>
      </p:pic>
      <p:sp>
        <p:nvSpPr>
          <p:cNvPr id="43" name="Text Box 432"/>
          <p:cNvSpPr txBox="1">
            <a:spLocks noChangeArrowheads="1"/>
          </p:cNvSpPr>
          <p:nvPr/>
        </p:nvSpPr>
        <p:spPr bwMode="auto">
          <a:xfrm>
            <a:off x="4572000" y="2895600"/>
            <a:ext cx="4724400" cy="411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76892" tIns="38446" rIns="76892" bIns="38446">
            <a:normAutofit/>
          </a:bodyPr>
          <a:lstStyle>
            <a:lvl1pPr marL="342900" indent="-3429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</a:pPr>
            <a:r>
              <a:rPr lang="en-GB" altLang="en-US" sz="1800">
                <a:solidFill>
                  <a:srgbClr val="0000CC"/>
                </a:solidFill>
              </a:rPr>
              <a:t>Efficiency for 4 sensor variants, from  CERN (Aug.’09, 120 GeV </a:t>
            </a:r>
            <a:r>
              <a:rPr lang="en-GB" altLang="en-US" sz="1800">
                <a:solidFill>
                  <a:srgbClr val="0000CC"/>
                </a:solidFill>
                <a:latin typeface="Symbol" pitchFamily="18" charset="2"/>
              </a:rPr>
              <a:t>p</a:t>
            </a:r>
            <a:r>
              <a:rPr lang="en-GB" altLang="en-US" sz="1800">
                <a:solidFill>
                  <a:srgbClr val="0000CC"/>
                </a:solidFill>
              </a:rPr>
              <a:t>) and DESY (Mar.’10, 1-5 GeV e</a:t>
            </a:r>
            <a:r>
              <a:rPr lang="en-GB" altLang="en-US" sz="1800" baseline="30000">
                <a:solidFill>
                  <a:srgbClr val="0000CC"/>
                </a:solidFill>
              </a:rPr>
              <a:t>-</a:t>
            </a:r>
            <a:r>
              <a:rPr lang="en-GB" altLang="en-US" sz="1800">
                <a:solidFill>
                  <a:srgbClr val="0000CC"/>
                </a:solidFill>
              </a:rPr>
              <a:t>)  testbeams</a:t>
            </a:r>
          </a:p>
          <a:p>
            <a:pPr eaLnBrk="1" hangingPunct="1">
              <a:spcBef>
                <a:spcPct val="5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</a:pPr>
            <a:r>
              <a:rPr lang="en-GB" altLang="en-US" sz="1800">
                <a:solidFill>
                  <a:srgbClr val="1818FF"/>
                </a:solidFill>
              </a:rPr>
              <a:t>Standard CMOS sensors have</a:t>
            </a:r>
            <a:r>
              <a:rPr lang="en-GB" altLang="en-US" sz="1800">
                <a:solidFill>
                  <a:srgbClr val="0000CC"/>
                </a:solidFill>
              </a:rPr>
              <a:t> low efficiency due to signal absorption by circuit elements</a:t>
            </a:r>
          </a:p>
          <a:p>
            <a:pPr eaLnBrk="1" hangingPunct="1">
              <a:spcBef>
                <a:spcPct val="5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</a:pPr>
            <a:r>
              <a:rPr lang="en-GB" altLang="en-US" sz="1800">
                <a:solidFill>
                  <a:srgbClr val="000000"/>
                </a:solidFill>
              </a:rPr>
              <a:t>Deep p-well </a:t>
            </a:r>
            <a:r>
              <a:rPr lang="en-GB" altLang="en-US" sz="1800">
                <a:solidFill>
                  <a:srgbClr val="0000CC"/>
                </a:solidFill>
              </a:rPr>
              <a:t>(INMAPS) reduces signal absorption, </a:t>
            </a:r>
            <a:r>
              <a:rPr lang="en-GB" altLang="en-US" sz="1800">
                <a:solidFill>
                  <a:srgbClr val="FF00FF"/>
                </a:solidFill>
              </a:rPr>
              <a:t>raises efficiency by factor ~5</a:t>
            </a:r>
          </a:p>
          <a:p>
            <a:pPr eaLnBrk="1" hangingPunct="1">
              <a:spcBef>
                <a:spcPct val="5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</a:pPr>
            <a:r>
              <a:rPr lang="en-GB" altLang="en-US" sz="1800">
                <a:solidFill>
                  <a:srgbClr val="FF0000"/>
                </a:solidFill>
              </a:rPr>
              <a:t>(12</a:t>
            </a:r>
            <a:r>
              <a:rPr lang="en-GB" altLang="en-US" sz="180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GB" altLang="en-US" sz="1800">
                <a:solidFill>
                  <a:srgbClr val="FF0000"/>
                </a:solidFill>
              </a:rPr>
              <a:t>m) high-resistivity epitaxial layer</a:t>
            </a:r>
            <a:r>
              <a:rPr lang="en-GB" altLang="en-US" sz="1800">
                <a:solidFill>
                  <a:srgbClr val="00FF00"/>
                </a:solidFill>
              </a:rPr>
              <a:t> </a:t>
            </a:r>
            <a:r>
              <a:rPr lang="en-GB" altLang="en-US" sz="1800">
                <a:solidFill>
                  <a:srgbClr val="0000FF"/>
                </a:solidFill>
              </a:rPr>
              <a:t>raises efficiency by </a:t>
            </a:r>
            <a:r>
              <a:rPr lang="en-GB" altLang="en-US" sz="1800" i="1">
                <a:solidFill>
                  <a:srgbClr val="FF00FF"/>
                </a:solidFill>
              </a:rPr>
              <a:t>further </a:t>
            </a:r>
            <a:r>
              <a:rPr lang="en-GB" altLang="en-US" sz="1800">
                <a:solidFill>
                  <a:srgbClr val="FF00FF"/>
                </a:solidFill>
              </a:rPr>
              <a:t>factor</a:t>
            </a:r>
            <a:r>
              <a:rPr lang="en-GB" altLang="en-US" sz="1800" i="1">
                <a:solidFill>
                  <a:srgbClr val="FF00FF"/>
                </a:solidFill>
              </a:rPr>
              <a:t> ~x2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4800600" y="4800600"/>
            <a:ext cx="4343400" cy="1524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20502" name="Group 33"/>
          <p:cNvGrpSpPr>
            <a:grpSpLocks/>
          </p:cNvGrpSpPr>
          <p:nvPr/>
        </p:nvGrpSpPr>
        <p:grpSpPr bwMode="auto">
          <a:xfrm>
            <a:off x="1" y="3211602"/>
            <a:ext cx="4572000" cy="2884397"/>
            <a:chOff x="0" y="3276600"/>
            <a:chExt cx="4720796" cy="3028950"/>
          </a:xfrm>
        </p:grpSpPr>
        <p:pic>
          <p:nvPicPr>
            <p:cNvPr id="20505" name="Picture 28" descr="SensorSummaryVsElectron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76600"/>
              <a:ext cx="4720796" cy="302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533352" y="4800600"/>
              <a:ext cx="2285792" cy="6461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FF00FF">
                  <a:alpha val="39999"/>
                </a:srgb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dirty="0">
                  <a:latin typeface="Arial" charset="0"/>
                  <a:ea typeface="ＭＳ Ｐゴシック" charset="0"/>
                </a:rPr>
                <a:t>Preliminary 2009/10  </a:t>
              </a:r>
              <a:r>
                <a:rPr lang="en-GB" dirty="0" err="1">
                  <a:latin typeface="Arial" charset="0"/>
                  <a:ea typeface="ＭＳ Ｐゴシック" charset="0"/>
                </a:rPr>
                <a:t>testbeam</a:t>
              </a:r>
              <a:r>
                <a:rPr lang="en-GB" dirty="0">
                  <a:latin typeface="Arial" charset="0"/>
                  <a:ea typeface="ＭＳ Ｐゴシック" charset="0"/>
                </a:rPr>
                <a:t> data</a:t>
              </a:r>
            </a:p>
          </p:txBody>
        </p:sp>
      </p:grpSp>
      <p:sp>
        <p:nvSpPr>
          <p:cNvPr id="34" name="Date Placeholder 33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LCUK, Bristol, 10-Nov-2016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Alasdair Winter / Birmingham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4"/>
          <p:cNvSpPr txBox="1">
            <a:spLocks noChangeArrowheads="1"/>
          </p:cNvSpPr>
          <p:nvPr/>
        </p:nvSpPr>
        <p:spPr bwMode="auto">
          <a:xfrm>
            <a:off x="838200" y="569913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457200" y="446088"/>
            <a:ext cx="8153400" cy="5238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000000"/>
                </a:solidFill>
              </a:rPr>
              <a:t>MAPS for DECAL, (~)Shower Profile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3733800" y="1066800"/>
            <a:ext cx="5410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Project </a:t>
            </a:r>
            <a:r>
              <a:rPr lang="en-GB" altLang="en-US" sz="1800">
                <a:solidFill>
                  <a:srgbClr val="FF00FF"/>
                </a:solidFill>
              </a:rPr>
              <a:t>tracks</a:t>
            </a:r>
            <a:r>
              <a:rPr lang="en-GB" altLang="en-US" sz="1800">
                <a:solidFill>
                  <a:srgbClr val="000000"/>
                </a:solidFill>
              </a:rPr>
              <a:t> to individual </a:t>
            </a:r>
            <a:r>
              <a:rPr lang="en-GB" altLang="en-US" sz="1800">
                <a:solidFill>
                  <a:srgbClr val="FF0000"/>
                </a:solidFill>
              </a:rPr>
              <a:t>test</a:t>
            </a:r>
            <a:r>
              <a:rPr lang="en-GB" altLang="en-US" sz="1800">
                <a:solidFill>
                  <a:srgbClr val="000000"/>
                </a:solidFill>
              </a:rPr>
              <a:t> sensors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Vary depth of </a:t>
            </a:r>
            <a:r>
              <a:rPr lang="en-GB" altLang="en-US" sz="1800">
                <a:solidFill>
                  <a:srgbClr val="9779FF"/>
                </a:solidFill>
              </a:rPr>
              <a:t>absorber </a:t>
            </a:r>
            <a:r>
              <a:rPr lang="en-GB" altLang="en-US" sz="1800">
                <a:solidFill>
                  <a:srgbClr val="000000"/>
                </a:solidFill>
              </a:rPr>
              <a:t>thickness, study downstream hit multiplicity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Purely to cut cost – not ideal</a:t>
            </a:r>
          </a:p>
        </p:txBody>
      </p:sp>
      <p:pic>
        <p:nvPicPr>
          <p:cNvPr id="21508" name="Picture 145" descr="spider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0" y="1143000"/>
            <a:ext cx="658813" cy="623888"/>
          </a:xfrm>
        </p:spPr>
      </p:pic>
      <p:sp>
        <p:nvSpPr>
          <p:cNvPr id="43" name="Text Box 432"/>
          <p:cNvSpPr txBox="1">
            <a:spLocks noChangeArrowheads="1"/>
          </p:cNvSpPr>
          <p:nvPr/>
        </p:nvSpPr>
        <p:spPr bwMode="auto">
          <a:xfrm>
            <a:off x="4572000" y="2895600"/>
            <a:ext cx="4724400" cy="411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76892" tIns="38446" rIns="76892" bIns="38446">
            <a:normAutofit/>
          </a:bodyPr>
          <a:lstStyle/>
          <a:p>
            <a:pPr marL="342900" indent="-342900" defTabSz="4175657">
              <a:spcBef>
                <a:spcPct val="5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endParaRPr lang="en-GB" i="1" kern="0" dirty="0">
              <a:solidFill>
                <a:srgbClr val="FF00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LCUK, Bristol, 10-Nov-2016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Alasdair Winter / Birmingham</a:t>
            </a:r>
          </a:p>
        </p:txBody>
      </p:sp>
      <p:pic>
        <p:nvPicPr>
          <p:cNvPr id="21512" name="Picture 86" descr="tpactrk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295400"/>
            <a:ext cx="3429000" cy="1714500"/>
          </a:xfrm>
        </p:spPr>
      </p:pic>
      <p:sp>
        <p:nvSpPr>
          <p:cNvPr id="21513" name="Text Box 21"/>
          <p:cNvSpPr txBox="1">
            <a:spLocks noChangeArrowheads="1"/>
          </p:cNvSpPr>
          <p:nvPr/>
        </p:nvSpPr>
        <p:spPr bwMode="auto">
          <a:xfrm>
            <a:off x="85725" y="1390650"/>
            <a:ext cx="1066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scintillators</a:t>
            </a:r>
          </a:p>
        </p:txBody>
      </p:sp>
      <p:sp>
        <p:nvSpPr>
          <p:cNvPr id="21514" name="Text Box 21"/>
          <p:cNvSpPr txBox="1">
            <a:spLocks noChangeArrowheads="1"/>
          </p:cNvSpPr>
          <p:nvPr/>
        </p:nvSpPr>
        <p:spPr bwMode="auto">
          <a:xfrm>
            <a:off x="1131888" y="1196975"/>
            <a:ext cx="1981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000000"/>
                </a:solidFill>
              </a:rPr>
              <a:t> 2 TPAC </a:t>
            </a:r>
            <a:r>
              <a:rPr lang="en-US" altLang="en-US" sz="1600">
                <a:solidFill>
                  <a:srgbClr val="FF0000"/>
                </a:solidFill>
              </a:rPr>
              <a:t>test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FF0000"/>
                </a:solidFill>
              </a:rPr>
              <a:t>sensors</a:t>
            </a:r>
          </a:p>
        </p:txBody>
      </p:sp>
      <p:sp>
        <p:nvSpPr>
          <p:cNvPr id="21515" name="Text Box 21"/>
          <p:cNvSpPr txBox="1">
            <a:spLocks noChangeArrowheads="1"/>
          </p:cNvSpPr>
          <p:nvPr/>
        </p:nvSpPr>
        <p:spPr bwMode="auto">
          <a:xfrm>
            <a:off x="1143000" y="2667000"/>
            <a:ext cx="1981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4 TPAC </a:t>
            </a:r>
            <a:r>
              <a:rPr lang="en-US" altLang="en-US" sz="1600">
                <a:solidFill>
                  <a:srgbClr val="1818FF"/>
                </a:solidFill>
              </a:rPr>
              <a:t>track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0000FF"/>
                </a:solidFill>
              </a:rPr>
              <a:t>sensors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133600" y="1447800"/>
            <a:ext cx="6858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057400" y="1447800"/>
            <a:ext cx="4572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 bwMode="auto">
          <a:xfrm rot="10800000">
            <a:off x="1371600" y="2514600"/>
            <a:ext cx="6111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 bwMode="auto">
          <a:xfrm rot="10800000">
            <a:off x="1676400" y="2514600"/>
            <a:ext cx="328613" cy="1841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 bwMode="auto">
          <a:xfrm flipH="1" flipV="1">
            <a:off x="1143000" y="2590800"/>
            <a:ext cx="917575" cy="1079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 bwMode="auto">
          <a:xfrm flipH="1" flipV="1">
            <a:off x="1905000" y="2514600"/>
            <a:ext cx="1666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38125" y="1924050"/>
            <a:ext cx="3400425" cy="161925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1304925" y="1943100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1619250" y="1952625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2514600" y="2000250"/>
            <a:ext cx="5715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 flipV="1">
            <a:off x="2800350" y="2009775"/>
            <a:ext cx="46038" cy="74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1676400"/>
            <a:ext cx="228600" cy="838200"/>
          </a:xfrm>
          <a:prstGeom prst="rect">
            <a:avLst/>
          </a:prstGeom>
          <a:gradFill rotWithShape="1">
            <a:gsLst>
              <a:gs pos="0">
                <a:srgbClr val="8383FF"/>
              </a:gs>
              <a:gs pos="20000">
                <a:srgbClr val="8585FF"/>
              </a:gs>
              <a:gs pos="100000">
                <a:srgbClr val="6565C9"/>
              </a:gs>
            </a:gsLst>
            <a:lin ang="5400000"/>
          </a:gradFill>
          <a:ln w="9525">
            <a:solidFill>
              <a:srgbClr val="9393F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 flipH="1">
            <a:off x="1143000" y="1676400"/>
            <a:ext cx="46038" cy="762000"/>
          </a:xfrm>
          <a:prstGeom prst="rect">
            <a:avLst/>
          </a:prstGeom>
          <a:noFill/>
          <a:ln w="9525">
            <a:solidFill>
              <a:srgbClr val="A6A6A6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2152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125" y="3352800"/>
            <a:ext cx="4226924" cy="2514600"/>
          </a:xfrm>
          <a:noFill/>
        </p:spPr>
      </p:pic>
      <p:sp>
        <p:nvSpPr>
          <p:cNvPr id="21530" name="Rectangle 35"/>
          <p:cNvSpPr>
            <a:spLocks noChangeArrowheads="1"/>
          </p:cNvSpPr>
          <p:nvPr/>
        </p:nvSpPr>
        <p:spPr bwMode="auto">
          <a:xfrm rot="16200000">
            <a:off x="-936625" y="4310856"/>
            <a:ext cx="20447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FF0000"/>
                </a:solidFill>
              </a:rPr>
              <a:t># clusters/# tracks</a:t>
            </a:r>
            <a:endParaRPr lang="en-GB" altLang="en-US" sz="1800" dirty="0">
              <a:solidFill>
                <a:srgbClr val="000000"/>
              </a:solidFill>
            </a:endParaRPr>
          </a:p>
        </p:txBody>
      </p:sp>
      <p:sp>
        <p:nvSpPr>
          <p:cNvPr id="21531" name="Rectangle 36"/>
          <p:cNvSpPr>
            <a:spLocks noChangeArrowheads="1"/>
          </p:cNvSpPr>
          <p:nvPr/>
        </p:nvSpPr>
        <p:spPr bwMode="auto">
          <a:xfrm>
            <a:off x="1381125" y="5726112"/>
            <a:ext cx="261778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FF0000"/>
                </a:solidFill>
              </a:rPr>
              <a:t>Absorber thickness (X</a:t>
            </a:r>
            <a:r>
              <a:rPr lang="en-GB" altLang="en-US" sz="1800" baseline="-25000" dirty="0">
                <a:solidFill>
                  <a:srgbClr val="FF0000"/>
                </a:solidFill>
              </a:rPr>
              <a:t>0</a:t>
            </a:r>
            <a:r>
              <a:rPr lang="en-GB" altLang="en-US" sz="1800" dirty="0">
                <a:solidFill>
                  <a:srgbClr val="FF0000"/>
                </a:solidFill>
              </a:rPr>
              <a:t>)</a:t>
            </a:r>
            <a:endParaRPr lang="en-GB" altLang="en-US" sz="1800" dirty="0">
              <a:solidFill>
                <a:srgbClr val="000000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4724400" y="4495800"/>
            <a:ext cx="4267200" cy="16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1533" name="TextBox 29"/>
          <p:cNvSpPr>
            <a:spLocks noGrp="1" noChangeArrowheads="1"/>
          </p:cNvSpPr>
          <p:nvPr>
            <p:ph sz="half" idx="2"/>
          </p:nvPr>
        </p:nvSpPr>
        <p:spPr>
          <a:xfrm>
            <a:off x="4800600" y="2933700"/>
            <a:ext cx="4267200" cy="3140075"/>
          </a:xfrm>
        </p:spPr>
        <p:txBody>
          <a:bodyPr>
            <a:spAutoFit/>
          </a:bodyPr>
          <a:lstStyle/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Study TPAC sensors as “calorimeter” layer</a:t>
            </a: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Peak of sensor activity vs. depth of material</a:t>
            </a:r>
          </a:p>
          <a:p>
            <a:pPr eaLnBrk="1" hangingPunct="1"/>
            <a:endParaRPr lang="en-GB" altLang="en-US" sz="1800" smtClean="0">
              <a:ea typeface="ＭＳ Ｐゴシック" pitchFamily="34" charset="-128"/>
            </a:endParaRP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Single sensor study of EM shower response</a:t>
            </a: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Electron beam shows expected log behaviour</a:t>
            </a:r>
          </a:p>
          <a:p>
            <a:pPr eaLnBrk="1" hangingPunct="1"/>
            <a:r>
              <a:rPr lang="en-GB" altLang="en-US" sz="1800" smtClean="0">
                <a:ea typeface="ＭＳ Ｐゴシック" pitchFamily="34" charset="-128"/>
              </a:rPr>
              <a:t>(NB: single sensor transverse size)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4"/>
          <p:cNvSpPr txBox="1">
            <a:spLocks noChangeArrowheads="1"/>
          </p:cNvSpPr>
          <p:nvPr/>
        </p:nvSpPr>
        <p:spPr bwMode="auto">
          <a:xfrm>
            <a:off x="838200" y="569913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530" name="Text Box 13"/>
          <p:cNvSpPr txBox="1">
            <a:spLocks noChangeArrowheads="1"/>
          </p:cNvSpPr>
          <p:nvPr/>
        </p:nvSpPr>
        <p:spPr bwMode="auto">
          <a:xfrm>
            <a:off x="457200" y="446088"/>
            <a:ext cx="8153400" cy="523875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800">
                <a:solidFill>
                  <a:srgbClr val="000000"/>
                </a:solidFill>
              </a:rPr>
              <a:t>MAPS for DECAL, (~)Shower Profile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3733800" y="1066800"/>
            <a:ext cx="5410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1751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Project </a:t>
            </a:r>
            <a:r>
              <a:rPr lang="en-GB" altLang="en-US" sz="1800">
                <a:solidFill>
                  <a:srgbClr val="FF00FF"/>
                </a:solidFill>
              </a:rPr>
              <a:t>tracks</a:t>
            </a:r>
            <a:r>
              <a:rPr lang="en-GB" altLang="en-US" sz="1800">
                <a:solidFill>
                  <a:srgbClr val="000000"/>
                </a:solidFill>
              </a:rPr>
              <a:t> to individual </a:t>
            </a:r>
            <a:r>
              <a:rPr lang="en-GB" altLang="en-US" sz="1800">
                <a:solidFill>
                  <a:srgbClr val="FF0000"/>
                </a:solidFill>
              </a:rPr>
              <a:t>test</a:t>
            </a:r>
            <a:r>
              <a:rPr lang="en-GB" altLang="en-US" sz="1800">
                <a:solidFill>
                  <a:srgbClr val="000000"/>
                </a:solidFill>
              </a:rPr>
              <a:t> sensors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Vary depth of </a:t>
            </a:r>
            <a:r>
              <a:rPr lang="en-GB" altLang="en-US" sz="1800">
                <a:solidFill>
                  <a:srgbClr val="9779FF"/>
                </a:solidFill>
              </a:rPr>
              <a:t>absorber </a:t>
            </a:r>
            <a:r>
              <a:rPr lang="en-GB" altLang="en-US" sz="1800">
                <a:solidFill>
                  <a:srgbClr val="000000"/>
                </a:solidFill>
              </a:rPr>
              <a:t>thickness, study downstream hit multiplicity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000000"/>
                </a:solidFill>
              </a:rPr>
              <a:t>Purely to cut cost – not ideal</a:t>
            </a:r>
          </a:p>
        </p:txBody>
      </p:sp>
      <p:pic>
        <p:nvPicPr>
          <p:cNvPr id="22532" name="Picture 145" descr="spider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0" y="1143000"/>
            <a:ext cx="658813" cy="623888"/>
          </a:xfrm>
        </p:spPr>
      </p:pic>
      <p:sp>
        <p:nvSpPr>
          <p:cNvPr id="34" name="Date Placeholder 33"/>
          <p:cNvSpPr>
            <a:spLocks noGrp="1"/>
          </p:cNvSpPr>
          <p:nvPr>
            <p:ph type="dt" sz="quarter" idx="12"/>
          </p:nvPr>
        </p:nvSpPr>
        <p:spPr>
          <a:xfrm>
            <a:off x="457200" y="63055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LCUK, Bristol, 10-Nov-2016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Alasdair Winter / Birmingham</a:t>
            </a:r>
          </a:p>
        </p:txBody>
      </p:sp>
      <p:pic>
        <p:nvPicPr>
          <p:cNvPr id="22535" name="Picture 86" descr="tpactrk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295400"/>
            <a:ext cx="3429000" cy="1714500"/>
          </a:xfrm>
        </p:spPr>
      </p:pic>
      <p:sp>
        <p:nvSpPr>
          <p:cNvPr id="22536" name="Text Box 21"/>
          <p:cNvSpPr txBox="1">
            <a:spLocks noChangeArrowheads="1"/>
          </p:cNvSpPr>
          <p:nvPr/>
        </p:nvSpPr>
        <p:spPr bwMode="auto">
          <a:xfrm>
            <a:off x="85725" y="1390650"/>
            <a:ext cx="1066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scintillators</a:t>
            </a:r>
          </a:p>
        </p:txBody>
      </p:sp>
      <p:sp>
        <p:nvSpPr>
          <p:cNvPr id="22537" name="Text Box 21"/>
          <p:cNvSpPr txBox="1">
            <a:spLocks noChangeArrowheads="1"/>
          </p:cNvSpPr>
          <p:nvPr/>
        </p:nvSpPr>
        <p:spPr bwMode="auto">
          <a:xfrm>
            <a:off x="1131888" y="1196975"/>
            <a:ext cx="1981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000000"/>
                </a:solidFill>
              </a:rPr>
              <a:t> 2 TPAC </a:t>
            </a:r>
            <a:r>
              <a:rPr lang="en-US" altLang="en-US" sz="1600">
                <a:solidFill>
                  <a:srgbClr val="FF0000"/>
                </a:solidFill>
              </a:rPr>
              <a:t>test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FF0000"/>
                </a:solidFill>
              </a:rPr>
              <a:t>sensors</a:t>
            </a:r>
          </a:p>
        </p:txBody>
      </p:sp>
      <p:sp>
        <p:nvSpPr>
          <p:cNvPr id="22538" name="Text Box 21"/>
          <p:cNvSpPr txBox="1">
            <a:spLocks noChangeArrowheads="1"/>
          </p:cNvSpPr>
          <p:nvPr/>
        </p:nvSpPr>
        <p:spPr bwMode="auto">
          <a:xfrm>
            <a:off x="1143000" y="2667000"/>
            <a:ext cx="1981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</a:rPr>
              <a:t>4 TPAC </a:t>
            </a:r>
            <a:r>
              <a:rPr lang="en-US" altLang="en-US" sz="1600">
                <a:solidFill>
                  <a:srgbClr val="1818FF"/>
                </a:solidFill>
              </a:rPr>
              <a:t>track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  <a:r>
              <a:rPr lang="en-US" altLang="en-US" sz="1600">
                <a:solidFill>
                  <a:srgbClr val="0000FF"/>
                </a:solidFill>
              </a:rPr>
              <a:t>sensors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133600" y="1447800"/>
            <a:ext cx="6858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057400" y="1447800"/>
            <a:ext cx="4572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 bwMode="auto">
          <a:xfrm rot="10800000">
            <a:off x="1371600" y="2514600"/>
            <a:ext cx="6111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 bwMode="auto">
          <a:xfrm rot="10800000">
            <a:off x="1676400" y="2514600"/>
            <a:ext cx="328613" cy="1841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 bwMode="auto">
          <a:xfrm flipH="1" flipV="1">
            <a:off x="1143000" y="2590800"/>
            <a:ext cx="917575" cy="10795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 bwMode="auto">
          <a:xfrm flipH="1" flipV="1">
            <a:off x="1905000" y="2514600"/>
            <a:ext cx="166688" cy="195263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38125" y="1924050"/>
            <a:ext cx="3400425" cy="161925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1304925" y="1943100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1619250" y="1952625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2514600" y="2000250"/>
            <a:ext cx="5715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 flipV="1">
            <a:off x="2800350" y="2009775"/>
            <a:ext cx="46038" cy="74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1676400"/>
            <a:ext cx="228600" cy="838200"/>
          </a:xfrm>
          <a:prstGeom prst="rect">
            <a:avLst/>
          </a:prstGeom>
          <a:gradFill rotWithShape="1">
            <a:gsLst>
              <a:gs pos="0">
                <a:srgbClr val="8383FF"/>
              </a:gs>
              <a:gs pos="20000">
                <a:srgbClr val="8585FF"/>
              </a:gs>
              <a:gs pos="100000">
                <a:srgbClr val="6565C9"/>
              </a:gs>
            </a:gsLst>
            <a:lin ang="5400000"/>
          </a:gradFill>
          <a:ln w="9525">
            <a:solidFill>
              <a:srgbClr val="9393F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 flipH="1">
            <a:off x="1143000" y="1676400"/>
            <a:ext cx="46038" cy="762000"/>
          </a:xfrm>
          <a:prstGeom prst="rect">
            <a:avLst/>
          </a:prstGeom>
          <a:noFill/>
          <a:ln w="9525">
            <a:solidFill>
              <a:srgbClr val="A6A6A6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43000" y="2895600"/>
            <a:ext cx="6553200" cy="3581400"/>
            <a:chOff x="1327944" y="3094039"/>
            <a:chExt cx="4799012" cy="3089275"/>
          </a:xfrm>
        </p:grpSpPr>
        <p:pic>
          <p:nvPicPr>
            <p:cNvPr id="22553" name="Picture 3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944" y="3133726"/>
              <a:ext cx="4799012" cy="301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4" name="Rectangle 35"/>
            <p:cNvSpPr>
              <a:spLocks noChangeArrowheads="1"/>
            </p:cNvSpPr>
            <p:nvPr/>
          </p:nvSpPr>
          <p:spPr bwMode="auto">
            <a:xfrm rot="16200000">
              <a:off x="272256" y="4224339"/>
              <a:ext cx="2630487" cy="369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GB" altLang="en-US" sz="1800" dirty="0">
                  <a:solidFill>
                    <a:srgbClr val="FF0000"/>
                  </a:solidFill>
                </a:rPr>
                <a:t>Shower max. depth (X</a:t>
              </a:r>
              <a:r>
                <a:rPr lang="en-GB" altLang="en-US" sz="1800" baseline="-25000" dirty="0">
                  <a:solidFill>
                    <a:srgbClr val="FF0000"/>
                  </a:solidFill>
                </a:rPr>
                <a:t>0</a:t>
              </a:r>
              <a:r>
                <a:rPr lang="en-GB" altLang="en-US" sz="1800" dirty="0">
                  <a:solidFill>
                    <a:srgbClr val="FF0000"/>
                  </a:solidFill>
                </a:rPr>
                <a:t>)</a:t>
              </a:r>
              <a:endParaRPr lang="en-GB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57" name="Rectangle 36"/>
            <p:cNvSpPr>
              <a:spLocks noChangeArrowheads="1"/>
            </p:cNvSpPr>
            <p:nvPr/>
          </p:nvSpPr>
          <p:spPr bwMode="auto">
            <a:xfrm>
              <a:off x="2546350" y="5813426"/>
              <a:ext cx="2743200" cy="369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GB" altLang="en-US" sz="1800" dirty="0">
                  <a:solidFill>
                    <a:srgbClr val="FF0000"/>
                  </a:solidFill>
                </a:rPr>
                <a:t>Incident e</a:t>
              </a:r>
              <a:r>
                <a:rPr lang="en-GB" altLang="en-US" sz="1800" baseline="30000" dirty="0">
                  <a:solidFill>
                    <a:srgbClr val="FF0000"/>
                  </a:solidFill>
                </a:rPr>
                <a:t>-</a:t>
              </a:r>
              <a:r>
                <a:rPr lang="en-GB" altLang="en-US" sz="1800" dirty="0">
                  <a:solidFill>
                    <a:srgbClr val="FF0000"/>
                  </a:solidFill>
                </a:rPr>
                <a:t> energy (GeV)</a:t>
              </a:r>
              <a:endParaRPr lang="en-GB" altLang="en-US" sz="18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15421</TotalTime>
  <Words>2280</Words>
  <Application>Microsoft Macintosh PowerPoint</Application>
  <PresentationFormat>On-screen Show (4:3)</PresentationFormat>
  <Paragraphs>320</Paragraphs>
  <Slides>37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Pixel</vt:lpstr>
      <vt:lpstr>UK Calorimetry For ILC (Digital Calorimetry)</vt:lpstr>
      <vt:lpstr>DECAL Concept - Reminder</vt:lpstr>
      <vt:lpstr>Why DECAL?</vt:lpstr>
      <vt:lpstr>A brief history of decal…</vt:lpstr>
      <vt:lpstr>History of UK Calorimetry for LC</vt:lpstr>
      <vt:lpstr>Key Innovations- INMAPS Process</vt:lpstr>
      <vt:lpstr>PowerPoint Presentation</vt:lpstr>
      <vt:lpstr>PowerPoint Presentation</vt:lpstr>
      <vt:lpstr>PowerPoint Presentation</vt:lpstr>
      <vt:lpstr>Radiation hardness testing</vt:lpstr>
      <vt:lpstr>Pre-2015 studies</vt:lpstr>
      <vt:lpstr>Pre-2015 studies</vt:lpstr>
      <vt:lpstr>New Developments…</vt:lpstr>
      <vt:lpstr>For Calice</vt:lpstr>
      <vt:lpstr>Back on the map!!</vt:lpstr>
      <vt:lpstr>PowerPoint Presentation</vt:lpstr>
      <vt:lpstr>Test stand at Bham</vt:lpstr>
      <vt:lpstr>Cooling and power</vt:lpstr>
      <vt:lpstr>Simulation Studies</vt:lpstr>
      <vt:lpstr>Energy Resolution</vt:lpstr>
      <vt:lpstr>Linearity </vt:lpstr>
      <vt:lpstr>DigiMAPS Package</vt:lpstr>
      <vt:lpstr>Energy Distribution Per Pixel</vt:lpstr>
      <vt:lpstr>Effect of additional realism</vt:lpstr>
      <vt:lpstr>DigiMAPS: Impact on energy resolution</vt:lpstr>
      <vt:lpstr>Concerns over aspect ratio</vt:lpstr>
      <vt:lpstr>Concerns over aspect ratio</vt:lpstr>
      <vt:lpstr>Energy Resolution:  Pixel Pitch vs Epi Thickness</vt:lpstr>
      <vt:lpstr>Rad-hard maps proposal</vt:lpstr>
      <vt:lpstr>PowerPoint Presentation</vt:lpstr>
      <vt:lpstr>Absorber Material: is tungsten best?</vt:lpstr>
      <vt:lpstr>Conclusions</vt:lpstr>
      <vt:lpstr>Backup slides</vt:lpstr>
      <vt:lpstr>Linearity</vt:lpstr>
      <vt:lpstr>Resolution with 15 hits per Column</vt:lpstr>
      <vt:lpstr>Threshold 1.8keV</vt:lpstr>
      <vt:lpstr>Threshold 5keV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watson</dc:creator>
  <cp:lastModifiedBy>Nigel Watson</cp:lastModifiedBy>
  <cp:revision>357</cp:revision>
  <cp:lastPrinted>1601-01-01T00:00:00Z</cp:lastPrinted>
  <dcterms:created xsi:type="dcterms:W3CDTF">1601-01-01T00:00:00Z</dcterms:created>
  <dcterms:modified xsi:type="dcterms:W3CDTF">2016-11-10T11:34:20Z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