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8"/>
  </p:notesMasterIdLst>
  <p:sldIdLst>
    <p:sldId id="632" r:id="rId2"/>
    <p:sldId id="643" r:id="rId3"/>
    <p:sldId id="642" r:id="rId4"/>
    <p:sldId id="644" r:id="rId5"/>
    <p:sldId id="641" r:id="rId6"/>
    <p:sldId id="645" r:id="rId7"/>
  </p:sldIdLst>
  <p:sldSz cx="9144000" cy="6858000" type="screen4x3"/>
  <p:notesSz cx="6858000" cy="9144000"/>
  <p:embeddedFontLst>
    <p:embeddedFont>
      <p:font typeface="Arial Narrow" panose="020B0606020202030204" pitchFamily="34" charset="0"/>
      <p:regular r:id="rId9"/>
      <p:bold r:id="rId10"/>
      <p:italic r:id="rId11"/>
      <p:boldItalic r:id="rId12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even Blaskovic Kraljevic" initials="NBK" lastIdx="1" clrIdx="0">
    <p:extLst>
      <p:ext uri="{19B8F6BF-5375-455C-9EA6-DF929625EA0E}">
        <p15:presenceInfo xmlns:p15="http://schemas.microsoft.com/office/powerpoint/2012/main" userId="Neven Blaskovic Kraljevic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9E7A7"/>
    <a:srgbClr val="89A4A7"/>
    <a:srgbClr val="B3B3FF"/>
    <a:srgbClr val="A3A3FF"/>
    <a:srgbClr val="7171FF"/>
    <a:srgbClr val="FFFF99"/>
    <a:srgbClr val="FF0000"/>
    <a:srgbClr val="BCE2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804" autoAdjust="0"/>
    <p:restoredTop sz="99883" autoAdjust="0"/>
  </p:normalViewPr>
  <p:slideViewPr>
    <p:cSldViewPr>
      <p:cViewPr varScale="1">
        <p:scale>
          <a:sx n="111" d="100"/>
          <a:sy n="111" d="100"/>
        </p:scale>
        <p:origin x="69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E16AB1A-9F1C-49A7-BF5D-C42C84EAB5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651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D4FC8B-120B-418F-A26A-A0844A938A1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0590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3A6006-CB38-4559-A8F7-D045DAEDB1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6538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7060A9-341D-4991-BAC6-AD137A998E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7017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D8993-E1B9-49F9-9A3C-1971EA5979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577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0A7DF1-85B8-49AA-80A5-F17AEA7965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019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DE568B-70A5-4D80-B0CD-553FE60D1A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510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933FD7-1DF5-46B9-ADF9-05F53689232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018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D03212-0C69-4E0B-A2DE-BCA3CF1372C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339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97EAF9-AB53-43F5-A214-4724746FF17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4198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02902A-7536-45A8-9D62-C4BD7C44DF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3733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77A11D-46F8-4E0C-871B-5793486939F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0289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6453188"/>
            <a:ext cx="1295400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00"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03350" y="6453188"/>
            <a:ext cx="6192838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9788" y="6453188"/>
            <a:ext cx="503237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/>
            </a:lvl1pPr>
          </a:lstStyle>
          <a:p>
            <a:pPr>
              <a:defRPr/>
            </a:pPr>
            <a:fld id="{DA191FB2-A100-4088-984A-34F4F6BE535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F923046-FA5A-4FF6-A63A-BDDC3BDC6041}" type="slidenum">
              <a:rPr lang="en-US" smtClean="0"/>
              <a:pPr eaLnBrk="1" hangingPunct="1"/>
              <a:t>1</a:t>
            </a:fld>
            <a:endParaRPr lang="en-US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28005" y="2130425"/>
            <a:ext cx="8087990" cy="1470025"/>
          </a:xfrm>
        </p:spPr>
        <p:txBody>
          <a:bodyPr/>
          <a:lstStyle/>
          <a:p>
            <a:pPr eaLnBrk="1" hangingPunct="1"/>
            <a:r>
              <a:rPr lang="en-GB" dirty="0" smtClean="0"/>
              <a:t>ATF </a:t>
            </a:r>
            <a:r>
              <a:rPr lang="en-GB" dirty="0" smtClean="0"/>
              <a:t>plan</a:t>
            </a:r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/>
              <a:t>N. Blaskovic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08340" y="3886200"/>
            <a:ext cx="8127321" cy="1752600"/>
          </a:xfrm>
        </p:spPr>
        <p:txBody>
          <a:bodyPr/>
          <a:lstStyle/>
          <a:p>
            <a:r>
              <a:rPr lang="en-GB" dirty="0" smtClean="0"/>
              <a:t>N. Blaskovic &amp; T. Bromwich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8418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Travel to Japan</a:t>
            </a:r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2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6502766"/>
              </p:ext>
            </p:extLst>
          </p:nvPr>
        </p:nvGraphicFramePr>
        <p:xfrm>
          <a:off x="539552" y="1679416"/>
          <a:ext cx="8064899" cy="4053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882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441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44150">
                  <a:extLst>
                    <a:ext uri="{9D8B030D-6E8A-4147-A177-3AD203B41FA5}">
                      <a16:colId xmlns:a16="http://schemas.microsoft.com/office/drawing/2014/main" val="3543323974"/>
                    </a:ext>
                  </a:extLst>
                </a:gridCol>
                <a:gridCol w="13441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44150">
                  <a:extLst>
                    <a:ext uri="{9D8B030D-6E8A-4147-A177-3AD203B41FA5}">
                      <a16:colId xmlns:a16="http://schemas.microsoft.com/office/drawing/2014/main" val="2947490005"/>
                    </a:ext>
                  </a:extLst>
                </a:gridCol>
              </a:tblGrid>
              <a:tr h="472440"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1" baseline="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ATF week 1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1" baseline="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ATF week 2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LCWS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LC school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GB" sz="28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Ryan</a:t>
                      </a:r>
                      <a:endParaRPr lang="en-GB" sz="2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0" dirty="0" smtClean="0">
                          <a:solidFill>
                            <a:schemeClr val="tx1"/>
                          </a:solidFill>
                          <a:latin typeface="+mn-lt"/>
                          <a:sym typeface="Wingdings" panose="05000000000000000000" pitchFamily="2" charset="2"/>
                        </a:rPr>
                        <a:t></a:t>
                      </a:r>
                      <a:endParaRPr lang="en-GB" sz="2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0" dirty="0" smtClean="0">
                          <a:solidFill>
                            <a:schemeClr val="tx1"/>
                          </a:solidFill>
                          <a:latin typeface="+mn-lt"/>
                          <a:sym typeface="Wingdings" panose="05000000000000000000" pitchFamily="2" charset="2"/>
                        </a:rPr>
                        <a:t></a:t>
                      </a:r>
                      <a:endParaRPr lang="en-GB" sz="2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0" dirty="0" smtClean="0">
                          <a:solidFill>
                            <a:schemeClr val="tx1"/>
                          </a:solidFill>
                          <a:latin typeface="+mn-lt"/>
                          <a:sym typeface="Wingdings" panose="05000000000000000000" pitchFamily="2" charset="2"/>
                        </a:rPr>
                        <a:t></a:t>
                      </a:r>
                      <a:endParaRPr lang="en-GB" sz="2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0" dirty="0" smtClean="0">
                          <a:solidFill>
                            <a:schemeClr val="tx1"/>
                          </a:solidFill>
                          <a:latin typeface="+mn-lt"/>
                          <a:sym typeface="Wingdings" panose="05000000000000000000" pitchFamily="2" charset="2"/>
                        </a:rPr>
                        <a:t></a:t>
                      </a:r>
                      <a:endParaRPr lang="en-GB" sz="2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9080">
                <a:tc>
                  <a:txBody>
                    <a:bodyPr/>
                    <a:lstStyle/>
                    <a:p>
                      <a:pPr algn="ctr"/>
                      <a:r>
                        <a:rPr lang="en-GB" sz="28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Talitha</a:t>
                      </a:r>
                      <a:endParaRPr lang="en-GB" sz="2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2800" b="0" dirty="0" smtClean="0">
                          <a:solidFill>
                            <a:schemeClr val="tx1"/>
                          </a:solidFill>
                          <a:latin typeface="+mn-lt"/>
                          <a:sym typeface="Wingdings" panose="05000000000000000000" pitchFamily="2" charset="2"/>
                        </a:rPr>
                        <a:t></a:t>
                      </a:r>
                      <a:endParaRPr lang="en-GB" sz="2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2800" b="0" dirty="0" smtClean="0">
                          <a:solidFill>
                            <a:schemeClr val="tx1"/>
                          </a:solidFill>
                          <a:latin typeface="+mn-lt"/>
                          <a:sym typeface="Wingdings" panose="05000000000000000000" pitchFamily="2" charset="2"/>
                        </a:rPr>
                        <a:t></a:t>
                      </a:r>
                      <a:endParaRPr lang="en-GB" sz="2800" b="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2800" b="0" dirty="0" smtClean="0">
                          <a:solidFill>
                            <a:schemeClr val="tx1"/>
                          </a:solidFill>
                          <a:latin typeface="+mn-lt"/>
                          <a:sym typeface="Wingdings" panose="05000000000000000000" pitchFamily="2" charset="2"/>
                        </a:rPr>
                        <a:t></a:t>
                      </a:r>
                      <a:endParaRPr lang="en-GB" sz="2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2800" b="0" dirty="0" smtClean="0">
                          <a:solidFill>
                            <a:schemeClr val="tx1"/>
                          </a:solidFill>
                          <a:latin typeface="+mn-lt"/>
                          <a:sym typeface="Wingdings" panose="05000000000000000000" pitchFamily="2" charset="2"/>
                        </a:rPr>
                        <a:t></a:t>
                      </a:r>
                      <a:endParaRPr lang="en-GB" sz="2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9080">
                <a:tc>
                  <a:txBody>
                    <a:bodyPr/>
                    <a:lstStyle/>
                    <a:p>
                      <a:pPr algn="ctr"/>
                      <a:r>
                        <a:rPr lang="en-GB" sz="28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Neven</a:t>
                      </a:r>
                      <a:endParaRPr lang="en-GB" sz="2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2800" b="0" dirty="0" smtClean="0">
                          <a:solidFill>
                            <a:schemeClr val="tx1"/>
                          </a:solidFill>
                          <a:latin typeface="+mn-lt"/>
                          <a:sym typeface="Wingdings" panose="05000000000000000000" pitchFamily="2" charset="2"/>
                        </a:rPr>
                        <a:t></a:t>
                      </a:r>
                      <a:endParaRPr lang="en-GB" sz="2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kumimoji="0" lang="en-GB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</a:t>
                      </a:r>
                      <a:endParaRPr lang="en-GB" sz="2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kumimoji="0" lang="en-GB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</a:t>
                      </a:r>
                      <a:endParaRPr lang="en-GB" sz="2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2800" b="0" dirty="0" smtClean="0">
                          <a:solidFill>
                            <a:schemeClr val="tx1"/>
                          </a:solidFill>
                          <a:latin typeface="+mn-lt"/>
                          <a:sym typeface="Wingdings" panose="05000000000000000000" pitchFamily="2" charset="2"/>
                        </a:rPr>
                        <a:t></a:t>
                      </a:r>
                      <a:endParaRPr lang="en-GB" sz="2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9080">
                <a:tc>
                  <a:txBody>
                    <a:bodyPr/>
                    <a:lstStyle/>
                    <a:p>
                      <a:pPr algn="ctr"/>
                      <a:r>
                        <a:rPr lang="en-GB" sz="28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Rebecca</a:t>
                      </a:r>
                      <a:endParaRPr lang="en-GB" sz="2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2800" b="0" dirty="0" smtClean="0">
                          <a:solidFill>
                            <a:schemeClr val="tx1"/>
                          </a:solidFill>
                          <a:latin typeface="+mn-lt"/>
                          <a:sym typeface="Wingdings" panose="05000000000000000000" pitchFamily="2" charset="2"/>
                        </a:rPr>
                        <a:t></a:t>
                      </a:r>
                      <a:endParaRPr lang="en-GB" sz="2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2800" b="0" dirty="0" smtClean="0">
                          <a:solidFill>
                            <a:schemeClr val="tx1"/>
                          </a:solidFill>
                          <a:latin typeface="+mn-lt"/>
                          <a:sym typeface="Wingdings" panose="05000000000000000000" pitchFamily="2" charset="2"/>
                        </a:rPr>
                        <a:t></a:t>
                      </a:r>
                      <a:endParaRPr lang="en-GB" sz="2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2800" b="0" dirty="0" smtClean="0">
                          <a:solidFill>
                            <a:schemeClr val="tx1"/>
                          </a:solidFill>
                          <a:latin typeface="+mn-lt"/>
                          <a:sym typeface="Wingdings" panose="05000000000000000000" pitchFamily="2" charset="2"/>
                        </a:rPr>
                        <a:t>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2800" b="0" dirty="0" smtClean="0">
                          <a:solidFill>
                            <a:schemeClr val="tx1"/>
                          </a:solidFill>
                          <a:latin typeface="+mn-lt"/>
                          <a:sym typeface="Wingdings" panose="05000000000000000000" pitchFamily="2" charset="2"/>
                        </a:rPr>
                        <a:t>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9080">
                <a:tc>
                  <a:txBody>
                    <a:bodyPr/>
                    <a:lstStyle/>
                    <a:p>
                      <a:pPr algn="ctr"/>
                      <a:r>
                        <a:rPr lang="en-GB" sz="28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Phil</a:t>
                      </a:r>
                      <a:endParaRPr lang="en-GB" sz="2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kumimoji="0" lang="en-GB" sz="2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</a:t>
                      </a:r>
                      <a:endParaRPr lang="en-GB" sz="2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kumimoji="0" lang="en-GB" sz="2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</a:t>
                      </a:r>
                      <a:endParaRPr lang="en-GB" sz="2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2800" b="0" dirty="0" smtClean="0">
                          <a:solidFill>
                            <a:schemeClr val="tx1"/>
                          </a:solidFill>
                          <a:latin typeface="+mn-lt"/>
                          <a:sym typeface="Wingdings" panose="05000000000000000000" pitchFamily="2" charset="2"/>
                        </a:rPr>
                        <a:t></a:t>
                      </a:r>
                      <a:endParaRPr lang="en-GB" sz="2800" b="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2800" b="0" dirty="0" smtClean="0">
                          <a:solidFill>
                            <a:schemeClr val="tx1"/>
                          </a:solidFill>
                          <a:latin typeface="+mn-lt"/>
                          <a:sym typeface="Wingdings" panose="05000000000000000000" pitchFamily="2" charset="2"/>
                        </a:rPr>
                        <a:t></a:t>
                      </a:r>
                      <a:endParaRPr lang="en-GB" sz="2800" b="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0236814"/>
                  </a:ext>
                </a:extLst>
              </a:tr>
              <a:tr h="259080">
                <a:tc>
                  <a:txBody>
                    <a:bodyPr/>
                    <a:lstStyle/>
                    <a:p>
                      <a:pPr algn="ctr"/>
                      <a:r>
                        <a:rPr lang="en-GB" sz="2800" b="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Chetan</a:t>
                      </a:r>
                      <a:endParaRPr lang="en-GB" sz="2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kumimoji="0" lang="en-GB" sz="2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</a:t>
                      </a:r>
                      <a:endParaRPr lang="en-GB" sz="2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kumimoji="0" lang="en-GB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</a:t>
                      </a:r>
                      <a:endParaRPr lang="en-GB" sz="2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2800" b="0" dirty="0" smtClean="0">
                          <a:solidFill>
                            <a:schemeClr val="tx1"/>
                          </a:solidFill>
                          <a:latin typeface="+mn-lt"/>
                          <a:sym typeface="Wingdings" panose="05000000000000000000" pitchFamily="2" charset="2"/>
                        </a:rPr>
                        <a:t></a:t>
                      </a:r>
                      <a:endParaRPr lang="en-GB" sz="2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2800" b="0" dirty="0" smtClean="0">
                          <a:solidFill>
                            <a:schemeClr val="tx1"/>
                          </a:solidFill>
                          <a:latin typeface="+mn-lt"/>
                          <a:sym typeface="Wingdings" panose="05000000000000000000" pitchFamily="2" charset="2"/>
                        </a:rPr>
                        <a:t></a:t>
                      </a:r>
                      <a:endParaRPr lang="en-GB" sz="2800" b="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0360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3969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ATF </a:t>
            </a:r>
            <a:r>
              <a:rPr lang="en-GB" altLang="en-US" dirty="0" smtClean="0"/>
              <a:t>plan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This presentation will concentrate on the FONT plan for week 2 of operation at ATF</a:t>
            </a:r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3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3275489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In Oxford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Stripline phase shifters</a:t>
            </a:r>
          </a:p>
          <a:p>
            <a:pPr lvl="1"/>
            <a:r>
              <a:rPr lang="en-GB" altLang="en-US" dirty="0" smtClean="0"/>
              <a:t>Test in lab</a:t>
            </a:r>
          </a:p>
          <a:p>
            <a:pPr lvl="1"/>
            <a:r>
              <a:rPr lang="en-GB" altLang="en-US" dirty="0" smtClean="0"/>
              <a:t>Test over network</a:t>
            </a:r>
          </a:p>
          <a:p>
            <a:pPr lvl="1"/>
            <a:r>
              <a:rPr lang="en-GB" altLang="en-US" dirty="0" smtClean="0"/>
              <a:t>Construct interface</a:t>
            </a:r>
          </a:p>
          <a:p>
            <a:r>
              <a:rPr lang="en-GB" altLang="en-US" dirty="0" smtClean="0"/>
              <a:t>Stripline BPM mover controller</a:t>
            </a:r>
          </a:p>
          <a:p>
            <a:pPr lvl="1"/>
            <a:r>
              <a:rPr lang="en-GB" altLang="en-US" dirty="0" smtClean="0"/>
              <a:t>Fix power jumper cable</a:t>
            </a:r>
          </a:p>
          <a:p>
            <a:pPr lvl="1"/>
            <a:r>
              <a:rPr lang="en-GB" altLang="en-US" dirty="0" smtClean="0"/>
              <a:t>Test present and new controllers in lab</a:t>
            </a:r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4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2584130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On Monday 28 November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P2 mover controller</a:t>
            </a:r>
          </a:p>
          <a:p>
            <a:pPr lvl="1"/>
            <a:r>
              <a:rPr lang="en-GB" altLang="en-US" dirty="0" smtClean="0"/>
              <a:t>Install</a:t>
            </a:r>
          </a:p>
          <a:p>
            <a:pPr lvl="1"/>
            <a:r>
              <a:rPr lang="en-GB" altLang="en-US" dirty="0" smtClean="0"/>
              <a:t>Check green LEDs &amp; remote operation</a:t>
            </a:r>
          </a:p>
          <a:p>
            <a:r>
              <a:rPr lang="en-GB" altLang="en-US" dirty="0" smtClean="0"/>
              <a:t>Stripline phase shifters</a:t>
            </a:r>
          </a:p>
          <a:p>
            <a:pPr lvl="1"/>
            <a:r>
              <a:rPr lang="en-GB" altLang="en-US" dirty="0" smtClean="0"/>
              <a:t>Install</a:t>
            </a:r>
          </a:p>
          <a:p>
            <a:pPr lvl="1"/>
            <a:r>
              <a:rPr lang="en-GB" altLang="en-US" dirty="0" smtClean="0"/>
              <a:t>Check remote operation</a:t>
            </a:r>
          </a:p>
          <a:p>
            <a:r>
              <a:rPr lang="en-GB" altLang="en-US" dirty="0" smtClean="0"/>
              <a:t>IP BPM electronics</a:t>
            </a:r>
          </a:p>
          <a:p>
            <a:pPr lvl="1"/>
            <a:r>
              <a:rPr lang="en-GB" altLang="en-US" dirty="0" smtClean="0"/>
              <a:t>Option 1: perform electronics tests in situ</a:t>
            </a:r>
          </a:p>
          <a:p>
            <a:pPr lvl="1"/>
            <a:r>
              <a:rPr lang="en-GB" altLang="en-US" dirty="0" smtClean="0"/>
              <a:t>Option 2: take all electronics out of tunnel</a:t>
            </a:r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5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2435268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During the week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Stripline phase shifters</a:t>
            </a:r>
          </a:p>
          <a:p>
            <a:pPr lvl="1"/>
            <a:r>
              <a:rPr lang="en-GB" altLang="en-US" dirty="0" smtClean="0"/>
              <a:t>Operate to remove phase sensitivity</a:t>
            </a:r>
          </a:p>
          <a:p>
            <a:r>
              <a:rPr lang="en-GB" altLang="en-US" dirty="0" smtClean="0"/>
              <a:t>Stripline BPM movers</a:t>
            </a:r>
          </a:p>
          <a:p>
            <a:pPr lvl="1"/>
            <a:r>
              <a:rPr lang="en-GB" altLang="en-US" dirty="0" smtClean="0"/>
              <a:t>Centre P1, P2 and P3 with respect to beam</a:t>
            </a:r>
          </a:p>
          <a:p>
            <a:r>
              <a:rPr lang="en-GB" altLang="en-US" dirty="0" smtClean="0"/>
              <a:t>High-charge stripline BPM resolution</a:t>
            </a:r>
          </a:p>
          <a:p>
            <a:pPr lvl="1"/>
            <a:r>
              <a:rPr lang="en-GB" altLang="en-US" dirty="0" smtClean="0"/>
              <a:t>Take parasitic data if at high charge</a:t>
            </a:r>
          </a:p>
          <a:p>
            <a:r>
              <a:rPr lang="en-GB" altLang="en-US" dirty="0" smtClean="0"/>
              <a:t>Make FONT data available on </a:t>
            </a:r>
            <a:r>
              <a:rPr lang="en-GB" altLang="en-US" dirty="0" err="1" smtClean="0"/>
              <a:t>lxs-ip</a:t>
            </a:r>
            <a:endParaRPr lang="en-GB" altLang="en-US" dirty="0" smtClean="0"/>
          </a:p>
          <a:p>
            <a:r>
              <a:rPr lang="en-GB" altLang="en-US" dirty="0" smtClean="0"/>
              <a:t>Any out-of-tunnel IP BPM electronics tests</a:t>
            </a:r>
          </a:p>
          <a:p>
            <a:endParaRPr lang="en-GB" altLang="en-US" dirty="0" smtClean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6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1222754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6742</TotalTime>
  <Words>220</Words>
  <Application>Microsoft Office PowerPoint</Application>
  <PresentationFormat>On-screen Show (4:3)</PresentationFormat>
  <Paragraphs>84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 Narrow</vt:lpstr>
      <vt:lpstr>Arial</vt:lpstr>
      <vt:lpstr>Wingdings</vt:lpstr>
      <vt:lpstr>Default Design</vt:lpstr>
      <vt:lpstr>ATF plan</vt:lpstr>
      <vt:lpstr>Travel to Japan</vt:lpstr>
      <vt:lpstr>ATF plan</vt:lpstr>
      <vt:lpstr>In Oxford</vt:lpstr>
      <vt:lpstr>On Monday 28 November</vt:lpstr>
      <vt:lpstr>During the week</vt:lpstr>
    </vt:vector>
  </TitlesOfParts>
  <Company>Oxford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Neven Blaskovic Kraljevic</cp:lastModifiedBy>
  <cp:revision>362</cp:revision>
  <dcterms:created xsi:type="dcterms:W3CDTF">2009-05-21T13:39:04Z</dcterms:created>
  <dcterms:modified xsi:type="dcterms:W3CDTF">2016-11-09T18:00:21Z</dcterms:modified>
</cp:coreProperties>
</file>