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4" r:id="rId3"/>
    <p:sldId id="258" r:id="rId4"/>
    <p:sldId id="259" r:id="rId5"/>
    <p:sldId id="260" r:id="rId6"/>
    <p:sldId id="257" r:id="rId7"/>
    <p:sldId id="261" r:id="rId8"/>
    <p:sldId id="262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SubdividingResolu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SubdividingResolu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SubdividingResolu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becca\Documents\Postgraduate%20Oxford%20Physics%20Work\Analysis\Oct2017CalibrationConstAt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Resolution from Sub-divided Data Set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4.8894E-2</c:v>
                </c:pt>
                <c:pt idx="1">
                  <c:v>4.1224999999999998E-2</c:v>
                </c:pt>
                <c:pt idx="2">
                  <c:v>4.0830999999999999E-2</c:v>
                </c:pt>
                <c:pt idx="3">
                  <c:v>4.0194000000000001E-2</c:v>
                </c:pt>
                <c:pt idx="4">
                  <c:v>4.3358000000000001E-2</c:v>
                </c:pt>
                <c:pt idx="5">
                  <c:v>6.4173999999999995E-2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5.5939000000000003E-2</c:v>
                </c:pt>
                <c:pt idx="1">
                  <c:v>6.0444999999999999E-2</c:v>
                </c:pt>
                <c:pt idx="2">
                  <c:v>6.0410999999999999E-2</c:v>
                </c:pt>
                <c:pt idx="3">
                  <c:v>5.8075000000000002E-2</c:v>
                </c:pt>
                <c:pt idx="4">
                  <c:v>5.8500999999999997E-2</c:v>
                </c:pt>
                <c:pt idx="5">
                  <c:v>5.9618999999999998E-2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Sheet1!$D$2:$D$7</c:f>
              <c:numCache>
                <c:formatCode>General</c:formatCode>
                <c:ptCount val="6"/>
                <c:pt idx="0">
                  <c:v>4.7067999999999999E-2</c:v>
                </c:pt>
                <c:pt idx="1">
                  <c:v>5.1487999999999999E-2</c:v>
                </c:pt>
                <c:pt idx="2">
                  <c:v>5.0311000000000002E-2</c:v>
                </c:pt>
                <c:pt idx="3">
                  <c:v>5.0331000000000001E-2</c:v>
                </c:pt>
                <c:pt idx="4">
                  <c:v>6.1751E-2</c:v>
                </c:pt>
                <c:pt idx="5">
                  <c:v>6.9543999999999995E-2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765712"/>
        <c:axId val="318766888"/>
      </c:scatterChart>
      <c:valAx>
        <c:axId val="318765712"/>
        <c:scaling>
          <c:orientation val="minMax"/>
          <c:min val="-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18766888"/>
        <c:crosses val="autoZero"/>
        <c:crossBetween val="midCat"/>
      </c:valAx>
      <c:valAx>
        <c:axId val="318766888"/>
        <c:scaling>
          <c:orientation val="minMax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765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Resolution from Sub-divided Data Set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Sheet1!$F$2:$F$7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Sheet1!$G$2:$G$7</c:f>
              <c:numCache>
                <c:formatCode>General</c:formatCode>
                <c:ptCount val="6"/>
                <c:pt idx="0">
                  <c:v>5.3616999999999998E-2</c:v>
                </c:pt>
                <c:pt idx="1">
                  <c:v>5.7452000000000003E-2</c:v>
                </c:pt>
                <c:pt idx="2">
                  <c:v>5.4665999999999999E-2</c:v>
                </c:pt>
                <c:pt idx="3">
                  <c:v>5.3171000000000003E-2</c:v>
                </c:pt>
                <c:pt idx="4">
                  <c:v>6.3377000000000003E-2</c:v>
                </c:pt>
                <c:pt idx="5">
                  <c:v>6.8847000000000005E-2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Sheet1!$F$2:$F$7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Sheet1!$H$2:$H$7</c:f>
              <c:numCache>
                <c:formatCode>General</c:formatCode>
                <c:ptCount val="6"/>
                <c:pt idx="0">
                  <c:v>5.1270000000000003E-2</c:v>
                </c:pt>
                <c:pt idx="1">
                  <c:v>3.7165999999999998E-2</c:v>
                </c:pt>
                <c:pt idx="2">
                  <c:v>3.5126999999999999E-2</c:v>
                </c:pt>
                <c:pt idx="3">
                  <c:v>3.6617999999999998E-2</c:v>
                </c:pt>
                <c:pt idx="4">
                  <c:v>3.6183E-2</c:v>
                </c:pt>
                <c:pt idx="5">
                  <c:v>5.6973999999999997E-2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Sheet1!$F$2:$F$7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Sheet1!$I$2:$I$7</c:f>
              <c:numCache>
                <c:formatCode>General</c:formatCode>
                <c:ptCount val="6"/>
                <c:pt idx="0">
                  <c:v>4.7189000000000002E-2</c:v>
                </c:pt>
                <c:pt idx="1">
                  <c:v>4.9905999999999999E-2</c:v>
                </c:pt>
                <c:pt idx="2">
                  <c:v>4.9935E-2</c:v>
                </c:pt>
                <c:pt idx="3">
                  <c:v>4.8575E-2</c:v>
                </c:pt>
                <c:pt idx="4">
                  <c:v>6.1150999999999997E-2</c:v>
                </c:pt>
                <c:pt idx="5">
                  <c:v>7.0300000000000001E-2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767280"/>
        <c:axId val="319315176"/>
      </c:scatterChart>
      <c:valAx>
        <c:axId val="318767280"/>
        <c:scaling>
          <c:orientation val="minMax"/>
          <c:min val="-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19315176"/>
        <c:crosses val="autoZero"/>
        <c:crossBetween val="midCat"/>
      </c:valAx>
      <c:valAx>
        <c:axId val="319315176"/>
        <c:scaling>
          <c:orientation val="minMax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7672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Resolution from Sub-divided Data Set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Sheet1!$O$2:$O$7</c:f>
              <c:numCache>
                <c:formatCode>General</c:formatCode>
                <c:ptCount val="6"/>
                <c:pt idx="0">
                  <c:v>6.2177000000000003E-2</c:v>
                </c:pt>
                <c:pt idx="1">
                  <c:v>6.5545999999999993E-2</c:v>
                </c:pt>
                <c:pt idx="2">
                  <c:v>6.2621999999999997E-2</c:v>
                </c:pt>
                <c:pt idx="3">
                  <c:v>6.1793000000000001E-2</c:v>
                </c:pt>
                <c:pt idx="4">
                  <c:v>6.1168E-2</c:v>
                </c:pt>
                <c:pt idx="5">
                  <c:v>5.6464E-2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3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Sheet1!$P$2:$P$7</c:f>
              <c:numCache>
                <c:formatCode>General</c:formatCode>
                <c:ptCount val="6"/>
                <c:pt idx="0">
                  <c:v>5.8491000000000001E-2</c:v>
                </c:pt>
                <c:pt idx="1">
                  <c:v>6.2114000000000003E-2</c:v>
                </c:pt>
                <c:pt idx="2">
                  <c:v>5.9845000000000002E-2</c:v>
                </c:pt>
                <c:pt idx="3">
                  <c:v>6.0923999999999999E-2</c:v>
                </c:pt>
                <c:pt idx="4">
                  <c:v>6.1837000000000003E-2</c:v>
                </c:pt>
                <c:pt idx="5">
                  <c:v>5.8257999999999997E-2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noEndCap val="0"/>
            <c:val val="6.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Sheet1!$N$2:$N$7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xVal>
          <c:yVal>
            <c:numRef>
              <c:f>Sheet1!$Q$2:$Q$7</c:f>
              <c:numCache>
                <c:formatCode>General</c:formatCode>
                <c:ptCount val="6"/>
                <c:pt idx="0">
                  <c:v>4.5601999999999997E-2</c:v>
                </c:pt>
                <c:pt idx="1">
                  <c:v>2.1898000000000001E-2</c:v>
                </c:pt>
                <c:pt idx="2">
                  <c:v>2.1170999999999999E-2</c:v>
                </c:pt>
                <c:pt idx="3">
                  <c:v>2.1382000000000002E-2</c:v>
                </c:pt>
                <c:pt idx="4">
                  <c:v>2.1092E-2</c:v>
                </c:pt>
                <c:pt idx="5">
                  <c:v>4.2544999999999999E-2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9317528"/>
        <c:axId val="319314784"/>
      </c:scatterChart>
      <c:valAx>
        <c:axId val="31931752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19314784"/>
        <c:crosses val="autoZero"/>
        <c:crossBetween val="midCat"/>
      </c:valAx>
      <c:valAx>
        <c:axId val="319314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3175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IPA</c:v>
          </c:tx>
          <c:spPr>
            <a:ln w="19050" cap="rnd">
              <a:noFill/>
              <a:round/>
            </a:ln>
            <a:effectLst/>
          </c:spPr>
          <c:marker>
            <c:symbol val="x"/>
            <c:size val="10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Sheet1!$E$1:$E$5</c:f>
                <c:numCache>
                  <c:formatCode>General</c:formatCode>
                  <c:ptCount val="5"/>
                  <c:pt idx="0">
                    <c:v>0.65</c:v>
                  </c:pt>
                  <c:pt idx="1">
                    <c:v>0.08</c:v>
                  </c:pt>
                  <c:pt idx="2">
                    <c:v>0.01</c:v>
                  </c:pt>
                  <c:pt idx="3">
                    <c:v>1E-3</c:v>
                  </c:pt>
                  <c:pt idx="4">
                    <c:v>1E-3</c:v>
                  </c:pt>
                </c:numCache>
              </c:numRef>
            </c:plus>
            <c:minus>
              <c:numRef>
                <c:f>Sheet1!$E$1:$E$5</c:f>
                <c:numCache>
                  <c:formatCode>General</c:formatCode>
                  <c:ptCount val="5"/>
                  <c:pt idx="0">
                    <c:v>0.65</c:v>
                  </c:pt>
                  <c:pt idx="1">
                    <c:v>0.08</c:v>
                  </c:pt>
                  <c:pt idx="2">
                    <c:v>0.01</c:v>
                  </c:pt>
                  <c:pt idx="3">
                    <c:v>1E-3</c:v>
                  </c:pt>
                  <c:pt idx="4">
                    <c:v>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Sheet1!$B$1:$B$5</c:f>
              <c:numCache>
                <c:formatCode>General</c:formatCode>
                <c:ptCount val="5"/>
                <c:pt idx="0">
                  <c:v>2.4500000000000002</c:v>
                </c:pt>
                <c:pt idx="1">
                  <c:v>0.78</c:v>
                </c:pt>
                <c:pt idx="2">
                  <c:v>0.26</c:v>
                </c:pt>
                <c:pt idx="3">
                  <c:v>8.2199999999999995E-2</c:v>
                </c:pt>
                <c:pt idx="4">
                  <c:v>2.8299999999999999E-2</c:v>
                </c:pt>
              </c:numCache>
            </c:numRef>
          </c:yVal>
          <c:smooth val="0"/>
        </c:ser>
        <c:ser>
          <c:idx val="1"/>
          <c:order val="1"/>
          <c:tx>
            <c:v>IPB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Sheet1!$F$1:$F$5</c:f>
                <c:numCache>
                  <c:formatCode>General</c:formatCode>
                  <c:ptCount val="5"/>
                  <c:pt idx="0">
                    <c:v>0.35</c:v>
                  </c:pt>
                  <c:pt idx="1">
                    <c:v>0.04</c:v>
                  </c:pt>
                  <c:pt idx="2">
                    <c:v>0.01</c:v>
                  </c:pt>
                  <c:pt idx="3">
                    <c:v>1E-3</c:v>
                  </c:pt>
                  <c:pt idx="4">
                    <c:v>4.2000000000000002E-4</c:v>
                  </c:pt>
                </c:numCache>
              </c:numRef>
            </c:plus>
            <c:minus>
              <c:numRef>
                <c:f>Sheet1!$F$1:$F$5</c:f>
                <c:numCache>
                  <c:formatCode>General</c:formatCode>
                  <c:ptCount val="5"/>
                  <c:pt idx="0">
                    <c:v>0.35</c:v>
                  </c:pt>
                  <c:pt idx="1">
                    <c:v>0.04</c:v>
                  </c:pt>
                  <c:pt idx="2">
                    <c:v>0.01</c:v>
                  </c:pt>
                  <c:pt idx="3">
                    <c:v>1E-3</c:v>
                  </c:pt>
                  <c:pt idx="4">
                    <c:v>4.2000000000000002E-4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Sheet1!$C$1:$C$5</c:f>
              <c:numCache>
                <c:formatCode>General</c:formatCode>
                <c:ptCount val="5"/>
                <c:pt idx="0">
                  <c:v>2.2999999999999998</c:v>
                </c:pt>
                <c:pt idx="1">
                  <c:v>0.74</c:v>
                </c:pt>
                <c:pt idx="2">
                  <c:v>0.24</c:v>
                </c:pt>
                <c:pt idx="3">
                  <c:v>7.51E-2</c:v>
                </c:pt>
                <c:pt idx="4">
                  <c:v>2.461E-2</c:v>
                </c:pt>
              </c:numCache>
            </c:numRef>
          </c:yVal>
          <c:smooth val="0"/>
        </c:ser>
        <c:ser>
          <c:idx val="2"/>
          <c:order val="2"/>
          <c:tx>
            <c:v>IPC</c:v>
          </c:tx>
          <c:spPr>
            <a:ln w="25400" cap="rnd">
              <a:noFill/>
              <a:round/>
            </a:ln>
            <a:effectLst/>
          </c:spPr>
          <c:marker>
            <c:symbol val="x"/>
            <c:size val="10"/>
            <c:spPr>
              <a:noFill/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Sheet1!$G$1:$G$5</c:f>
                <c:numCache>
                  <c:formatCode>General</c:formatCode>
                  <c:ptCount val="5"/>
                  <c:pt idx="0">
                    <c:v>0.17</c:v>
                  </c:pt>
                  <c:pt idx="1">
                    <c:v>0.02</c:v>
                  </c:pt>
                  <c:pt idx="2">
                    <c:v>2E-3</c:v>
                  </c:pt>
                  <c:pt idx="3">
                    <c:v>6.9999999999999999E-4</c:v>
                  </c:pt>
                  <c:pt idx="4">
                    <c:v>2.9999999999999997E-4</c:v>
                  </c:pt>
                </c:numCache>
              </c:numRef>
            </c:plus>
            <c:minus>
              <c:numRef>
                <c:f>Sheet1!$G$1:$G$5</c:f>
                <c:numCache>
                  <c:formatCode>General</c:formatCode>
                  <c:ptCount val="5"/>
                  <c:pt idx="0">
                    <c:v>0.17</c:v>
                  </c:pt>
                  <c:pt idx="1">
                    <c:v>0.02</c:v>
                  </c:pt>
                  <c:pt idx="2">
                    <c:v>2E-3</c:v>
                  </c:pt>
                  <c:pt idx="3">
                    <c:v>6.9999999999999999E-4</c:v>
                  </c:pt>
                  <c:pt idx="4">
                    <c:v>2.9999999999999997E-4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Sheet1!$A$1:$A$5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</c:numCache>
            </c:numRef>
          </c:xVal>
          <c:yVal>
            <c:numRef>
              <c:f>Sheet1!$D$1:$D$5</c:f>
              <c:numCache>
                <c:formatCode>General</c:formatCode>
                <c:ptCount val="5"/>
                <c:pt idx="0">
                  <c:v>1.57</c:v>
                </c:pt>
                <c:pt idx="1">
                  <c:v>0.65</c:v>
                </c:pt>
                <c:pt idx="2">
                  <c:v>0.2</c:v>
                </c:pt>
                <c:pt idx="3">
                  <c:v>6.3969999999999999E-2</c:v>
                </c:pt>
                <c:pt idx="4">
                  <c:v>1.9480000000000001E-2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765320"/>
        <c:axId val="318766496"/>
      </c:scatterChart>
      <c:valAx>
        <c:axId val="318765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Attenuation (dB)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766496"/>
        <c:crosses val="autoZero"/>
        <c:crossBetween val="midCat"/>
      </c:valAx>
      <c:valAx>
        <c:axId val="31876649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Calibration Constant (ADC/ADC)/um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7653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21F2B-E6D1-4AB0-99C2-534B9B99D3C3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B6DAC-C501-4F9B-8A86-5B327F354E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5139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CD67-AF9E-4FA8-BCB1-76FC2D783B4A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D19EE-8005-4330-ABC4-B6E70FC4A0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39736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D19EE-8005-4330-ABC4-B6E70FC4A08A}" type="slidenum">
              <a:rPr lang="en-GB" smtClean="0"/>
              <a:t>7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54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00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30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38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018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97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04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306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24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1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736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283D5-38DC-4ABD-8BB0-6B53A4E41D11}" type="datetimeFigureOut">
              <a:rPr lang="en-GB" smtClean="0"/>
              <a:t>11/11/2016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AFB05-F55E-4239-9E0A-F6C0F6DBF2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14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</a:t>
            </a:r>
            <a:r>
              <a:rPr lang="en-US" altLang="en-US" kern="0" dirty="0" smtClean="0"/>
              <a:t>R</a:t>
            </a:r>
            <a:r>
              <a:rPr lang="en-US" altLang="en-US" kern="0" dirty="0"/>
              <a:t>. Ramjiawan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64167" y="119630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5000" dirty="0" smtClean="0">
                <a:solidFill>
                  <a:srgbClr val="480048"/>
                </a:solidFill>
              </a:rPr>
              <a:t>Further Resolution </a:t>
            </a:r>
            <a:r>
              <a:rPr lang="en-GB" sz="5000" dirty="0" smtClean="0">
                <a:solidFill>
                  <a:srgbClr val="480048"/>
                </a:solidFill>
              </a:rPr>
              <a:t>Analysis </a:t>
            </a:r>
          </a:p>
          <a:p>
            <a:r>
              <a:rPr lang="en-GB" dirty="0" smtClean="0">
                <a:solidFill>
                  <a:srgbClr val="480048"/>
                </a:solidFill>
              </a:rPr>
              <a:t>Oct 2016</a:t>
            </a:r>
            <a:endParaRPr lang="en-GB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07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87297"/>
            <a:ext cx="10515600" cy="4189666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j-lt"/>
              </a:rPr>
              <a:t>C : It may be interesting to see any correlation of Q' between IPA, IPB and IPC, since Q' shows the angle of the beam in principle</a:t>
            </a:r>
            <a:r>
              <a:rPr lang="en-GB" sz="1800" dirty="0" smtClean="0">
                <a:latin typeface="+mj-lt"/>
              </a:rPr>
              <a:t>.</a:t>
            </a:r>
          </a:p>
          <a:p>
            <a:r>
              <a:rPr lang="en-GB" sz="1800" dirty="0" smtClean="0">
                <a:latin typeface="+mj-lt"/>
              </a:rPr>
              <a:t>Q </a:t>
            </a:r>
            <a:r>
              <a:rPr lang="en-GB" sz="1800" dirty="0">
                <a:latin typeface="+mj-lt"/>
              </a:rPr>
              <a:t>: How much are the beam sizes at IPA, IPB and IPC ?</a:t>
            </a:r>
          </a:p>
          <a:p>
            <a:r>
              <a:rPr lang="en-GB" sz="1800" dirty="0">
                <a:latin typeface="+mj-lt"/>
              </a:rPr>
              <a:t>Q : Are the beam angles (Q')  zero at IPA, IPB and IPC ?    If not, how much are they (Q') ?</a:t>
            </a:r>
          </a:p>
          <a:p>
            <a:r>
              <a:rPr lang="en-GB" sz="1800" dirty="0">
                <a:latin typeface="+mj-lt"/>
              </a:rPr>
              <a:t>Q : How much are errors of the position jitters to see the significance?</a:t>
            </a:r>
          </a:p>
          <a:p>
            <a:r>
              <a:rPr lang="en-GB" sz="1800" dirty="0">
                <a:latin typeface="+mj-lt"/>
              </a:rPr>
              <a:t>Q : How much are errors of the correlations to see the significance?</a:t>
            </a:r>
          </a:p>
          <a:p>
            <a:r>
              <a:rPr lang="en-GB" sz="1800" dirty="0">
                <a:latin typeface="+mj-lt"/>
              </a:rPr>
              <a:t>Q : How much is the angle jitters measured by the Q' signals assuming the conversion coefficient of 3.2um/</a:t>
            </a:r>
            <a:r>
              <a:rPr lang="en-GB" sz="1800" dirty="0" err="1">
                <a:latin typeface="+mj-lt"/>
              </a:rPr>
              <a:t>mrad</a:t>
            </a:r>
            <a:r>
              <a:rPr lang="en-GB" sz="1800" dirty="0">
                <a:latin typeface="+mj-lt"/>
              </a:rPr>
              <a:t> ?</a:t>
            </a:r>
          </a:p>
          <a:p>
            <a:r>
              <a:rPr lang="en-GB" sz="1800" dirty="0">
                <a:latin typeface="+mj-lt"/>
              </a:rPr>
              <a:t>Q : Are the average of Q' signals </a:t>
            </a:r>
            <a:r>
              <a:rPr lang="en-GB" sz="1800" dirty="0" err="1">
                <a:latin typeface="+mj-lt"/>
              </a:rPr>
              <a:t>centered</a:t>
            </a:r>
            <a:r>
              <a:rPr lang="en-GB" sz="1800" dirty="0">
                <a:latin typeface="+mj-lt"/>
              </a:rPr>
              <a:t> at 0, i.e. zero angle </a:t>
            </a:r>
            <a:r>
              <a:rPr lang="en-GB" sz="1800" dirty="0" smtClean="0">
                <a:latin typeface="+mj-lt"/>
              </a:rPr>
              <a:t>?</a:t>
            </a:r>
            <a:endParaRPr lang="en-GB" sz="1800" dirty="0">
              <a:latin typeface="+mj-lt"/>
            </a:endParaRPr>
          </a:p>
          <a:p>
            <a:r>
              <a:rPr lang="en-GB" sz="1800" dirty="0">
                <a:latin typeface="+mj-lt"/>
              </a:rPr>
              <a:t>C : In principle, one can further correct the I-Q angle from the fitting results with the self Q'. </a:t>
            </a:r>
          </a:p>
          <a:p>
            <a:r>
              <a:rPr lang="en-GB" sz="1800" dirty="0">
                <a:latin typeface="+mj-lt"/>
              </a:rPr>
              <a:t>Q : Assuming the above fine adjustments, can you calculate the correlations and the angle jitters ?</a:t>
            </a:r>
          </a:p>
          <a:p>
            <a:endParaRPr lang="en-GB" sz="18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Tauchi</a:t>
            </a:r>
            <a:r>
              <a:rPr lang="en-GB" dirty="0" smtClean="0"/>
              <a:t>-san’s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626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Sub-dividing Data Sets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88614" y="1784195"/>
            <a:ext cx="9590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After combining seven consecutive feedback runs I separated the data based on position information.</a:t>
            </a:r>
            <a:endParaRPr lang="en-GB" sz="2400" dirty="0"/>
          </a:p>
        </p:txBody>
      </p:sp>
      <p:pic>
        <p:nvPicPr>
          <p:cNvPr id="1026" name="Picture 2" descr="Image result for standard deviation 0.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894" y="2865863"/>
            <a:ext cx="5899537" cy="348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986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Sub-division cutting on A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8058690"/>
              </p:ext>
            </p:extLst>
          </p:nvPr>
        </p:nvGraphicFramePr>
        <p:xfrm>
          <a:off x="891251" y="2121408"/>
          <a:ext cx="10810754" cy="3989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891251" y="1368646"/>
            <a:ext cx="8058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</a:t>
            </a:r>
            <a:r>
              <a:rPr lang="en-GB" dirty="0" smtClean="0"/>
              <a:t>scan </a:t>
            </a:r>
            <a:r>
              <a:rPr lang="en-GB" dirty="0" smtClean="0"/>
              <a:t>– </a:t>
            </a:r>
            <a:r>
              <a:rPr lang="en-GB" dirty="0" smtClean="0"/>
              <a:t>5. FB </a:t>
            </a:r>
            <a:r>
              <a:rPr lang="en-GB" dirty="0" smtClean="0"/>
              <a:t>Run – </a:t>
            </a:r>
            <a:r>
              <a:rPr lang="en-GB" dirty="0" smtClean="0"/>
              <a:t>6 to 13. 1557 triggers total.</a:t>
            </a:r>
            <a:endParaRPr lang="en-GB" dirty="0" smtClean="0"/>
          </a:p>
          <a:p>
            <a:r>
              <a:rPr lang="en-GB" dirty="0" smtClean="0"/>
              <a:t>IQ Samples: 12:20, Reference Sample: 21. </a:t>
            </a:r>
            <a:endParaRPr lang="en-GB" dirty="0" smtClean="0"/>
          </a:p>
          <a:p>
            <a:r>
              <a:rPr lang="en-GB" dirty="0" smtClean="0"/>
              <a:t>Mixed fitting to I’/q.</a:t>
            </a: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984918" y="6110868"/>
            <a:ext cx="93282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Below -1s.d       -1s.d to -0.5s.d         -0.5s.d to 0s.d     </a:t>
            </a:r>
            <a:r>
              <a:rPr lang="en-GB" sz="1500" dirty="0" err="1" smtClean="0"/>
              <a:t>0s.d</a:t>
            </a:r>
            <a:r>
              <a:rPr lang="en-GB" sz="1500" dirty="0" smtClean="0"/>
              <a:t> to 0.5s.d        </a:t>
            </a:r>
            <a:r>
              <a:rPr lang="en-GB" sz="1500" dirty="0" err="1" smtClean="0"/>
              <a:t>0.5s.d</a:t>
            </a:r>
            <a:r>
              <a:rPr lang="en-GB" sz="1500" dirty="0" smtClean="0"/>
              <a:t> to 1s.d            Above 1s.d   </a:t>
            </a:r>
            <a:endParaRPr lang="en-GB" sz="15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809981" y="4099639"/>
            <a:ext cx="303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Resolution (um)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18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Sub-division Cutting on B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956652"/>
              </p:ext>
            </p:extLst>
          </p:nvPr>
        </p:nvGraphicFramePr>
        <p:xfrm>
          <a:off x="949124" y="2286000"/>
          <a:ext cx="10625559" cy="3785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694763" y="4088487"/>
            <a:ext cx="303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Resolution (um)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84918" y="6110868"/>
            <a:ext cx="93282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Below -1s.d       -1s.d to -0.5s.d         -0.5s.d to 0s.d     </a:t>
            </a:r>
            <a:r>
              <a:rPr lang="en-GB" sz="1500" dirty="0" err="1" smtClean="0"/>
              <a:t>0s.d</a:t>
            </a:r>
            <a:r>
              <a:rPr lang="en-GB" sz="1500" dirty="0" smtClean="0"/>
              <a:t> to 0.5s.d        </a:t>
            </a:r>
            <a:r>
              <a:rPr lang="en-GB" sz="1500" dirty="0" err="1" smtClean="0"/>
              <a:t>0.5s.d</a:t>
            </a:r>
            <a:r>
              <a:rPr lang="en-GB" sz="1500" dirty="0" smtClean="0"/>
              <a:t> to 1s.d            Above 1s.d   </a:t>
            </a:r>
            <a:endParaRPr lang="en-GB" sz="1500" dirty="0"/>
          </a:p>
        </p:txBody>
      </p:sp>
      <p:sp>
        <p:nvSpPr>
          <p:cNvPr id="9" name="Rectangle 8"/>
          <p:cNvSpPr/>
          <p:nvPr/>
        </p:nvSpPr>
        <p:spPr>
          <a:xfrm>
            <a:off x="891251" y="1368646"/>
            <a:ext cx="8058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</a:t>
            </a:r>
            <a:r>
              <a:rPr lang="en-GB" dirty="0" smtClean="0"/>
              <a:t>scan </a:t>
            </a:r>
            <a:r>
              <a:rPr lang="en-GB" dirty="0" smtClean="0"/>
              <a:t>– </a:t>
            </a:r>
            <a:r>
              <a:rPr lang="en-GB" dirty="0" smtClean="0"/>
              <a:t>5. FB </a:t>
            </a:r>
            <a:r>
              <a:rPr lang="en-GB" dirty="0" smtClean="0"/>
              <a:t>Run – </a:t>
            </a:r>
            <a:r>
              <a:rPr lang="en-GB" dirty="0" smtClean="0"/>
              <a:t>6 to 13. 1557 triggers total.</a:t>
            </a:r>
            <a:endParaRPr lang="en-GB" dirty="0" smtClean="0"/>
          </a:p>
          <a:p>
            <a:r>
              <a:rPr lang="en-GB" dirty="0" smtClean="0"/>
              <a:t>IQ Samples: 12:20, Reference Sample: 21. </a:t>
            </a:r>
            <a:endParaRPr lang="en-GB" dirty="0" smtClean="0"/>
          </a:p>
          <a:p>
            <a:r>
              <a:rPr lang="en-GB" dirty="0" smtClean="0"/>
              <a:t>Mixed fitting to I’/q.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98922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Sub-division Cutting on C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729658"/>
              </p:ext>
            </p:extLst>
          </p:nvPr>
        </p:nvGraphicFramePr>
        <p:xfrm>
          <a:off x="1006997" y="2263698"/>
          <a:ext cx="10405641" cy="374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809981" y="4099639"/>
            <a:ext cx="3033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Resolution (um)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6110869"/>
            <a:ext cx="9789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Below -1s.d       -1s.d to -0.5s.d        -0.5s.d to 0s.d       </a:t>
            </a:r>
            <a:r>
              <a:rPr lang="en-GB" sz="1500" dirty="0" err="1" smtClean="0"/>
              <a:t>0s.d</a:t>
            </a:r>
            <a:r>
              <a:rPr lang="en-GB" sz="1500" dirty="0" smtClean="0"/>
              <a:t> to 0.5s.d            </a:t>
            </a:r>
            <a:r>
              <a:rPr lang="en-GB" sz="1500" dirty="0" err="1" smtClean="0"/>
              <a:t>0.5s.d</a:t>
            </a:r>
            <a:r>
              <a:rPr lang="en-GB" sz="1500" dirty="0" smtClean="0"/>
              <a:t> to 1s.d            Above 1s.d   </a:t>
            </a:r>
            <a:endParaRPr lang="en-GB" sz="1500" dirty="0"/>
          </a:p>
        </p:txBody>
      </p:sp>
      <p:sp>
        <p:nvSpPr>
          <p:cNvPr id="8" name="Rectangle 7"/>
          <p:cNvSpPr/>
          <p:nvPr/>
        </p:nvSpPr>
        <p:spPr>
          <a:xfrm>
            <a:off x="891251" y="1368646"/>
            <a:ext cx="8058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</a:t>
            </a:r>
            <a:r>
              <a:rPr lang="en-GB" dirty="0" smtClean="0"/>
              <a:t>scan </a:t>
            </a:r>
            <a:r>
              <a:rPr lang="en-GB" dirty="0" smtClean="0"/>
              <a:t>– </a:t>
            </a:r>
            <a:r>
              <a:rPr lang="en-GB" dirty="0" smtClean="0"/>
              <a:t>5. FB </a:t>
            </a:r>
            <a:r>
              <a:rPr lang="en-GB" dirty="0" smtClean="0"/>
              <a:t>Run – </a:t>
            </a:r>
            <a:r>
              <a:rPr lang="en-GB" dirty="0" smtClean="0"/>
              <a:t>6 to 13. 1557 triggers total.</a:t>
            </a:r>
            <a:endParaRPr lang="en-GB" dirty="0" smtClean="0"/>
          </a:p>
          <a:p>
            <a:r>
              <a:rPr lang="en-GB" dirty="0" smtClean="0"/>
              <a:t>IQ Samples: 12:20, Reference Sample: 21. </a:t>
            </a:r>
            <a:endParaRPr lang="en-GB" dirty="0" smtClean="0"/>
          </a:p>
          <a:p>
            <a:r>
              <a:rPr lang="en-GB" dirty="0" smtClean="0"/>
              <a:t>Mixed fitting to I’/q.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02735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176879"/>
              </p:ext>
            </p:extLst>
          </p:nvPr>
        </p:nvGraphicFramePr>
        <p:xfrm>
          <a:off x="365760" y="2157042"/>
          <a:ext cx="11387327" cy="4165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821803" y="1510711"/>
            <a:ext cx="805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Files: AQD0FF scans – 8, 7, 9, 10,11. Jit Run – 13, 10, 14. FB Run – 23, 24.</a:t>
            </a:r>
          </a:p>
          <a:p>
            <a:r>
              <a:rPr lang="en-GB" dirty="0" smtClean="0"/>
              <a:t>IQ Samples: 12:20, Reference Sample: 21. 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63063" y="108152"/>
            <a:ext cx="10515600" cy="106172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Calibration Constant with Attenuation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31790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9077307"/>
                  </p:ext>
                </p:extLst>
              </p:nvPr>
            </p:nvGraphicFramePr>
            <p:xfrm>
              <a:off x="975735" y="3106025"/>
              <a:ext cx="10242393" cy="2837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068226"/>
                    <a:gridCol w="1750741"/>
                    <a:gridCol w="1774512"/>
                    <a:gridCol w="1648914"/>
                  </a:tblGrid>
                  <a:tr h="7093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Fitting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IPA Resolution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IPB Resolution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IPC Resolution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093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44.3±3.1nm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47.2±3.3nm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40.0±2.8nm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093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>
                              <a:latin typeface="Century" panose="02040604050505020304" pitchFamily="18" charset="0"/>
                            </a:rPr>
                            <a:t> </a:t>
                          </a:r>
                          <a:endParaRPr lang="en-GB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39.6±2.7nm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40.3±2.8nm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35.6±2.5nm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093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30.0±2.1nm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32.5±2.2nm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34.0±2.4nm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9077307"/>
                  </p:ext>
                </p:extLst>
              </p:nvPr>
            </p:nvGraphicFramePr>
            <p:xfrm>
              <a:off x="975735" y="3106025"/>
              <a:ext cx="10242393" cy="2837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068226"/>
                    <a:gridCol w="1750741"/>
                    <a:gridCol w="1774512"/>
                    <a:gridCol w="1648914"/>
                  </a:tblGrid>
                  <a:tr h="7093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Fitting 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IPA Resolution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IPB Resolution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IPC Resolution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093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0" t="-105172" r="-102524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44.3±3.1nm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47.2±3.3nm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40.0±2.8nm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093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0" t="-203419" r="-102524" b="-1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39.6±2.7nm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40.3±2.8nm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35.6±2.5nm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7093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20" t="-306034" r="-102524" b="-2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30.0±2.1nm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32.5±2.2nm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34.0±2.4nm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Rectangle 4"/>
          <p:cNvSpPr/>
          <p:nvPr/>
        </p:nvSpPr>
        <p:spPr>
          <a:xfrm>
            <a:off x="1070521" y="1381591"/>
            <a:ext cx="93447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Calibration File: AQD0FFyScan5_0dB (271016 owl shift). </a:t>
            </a:r>
          </a:p>
          <a:p>
            <a:r>
              <a:rPr lang="en-GB" dirty="0" smtClean="0"/>
              <a:t>Jitter File: fbRun9_Board2_281016.</a:t>
            </a:r>
          </a:p>
          <a:p>
            <a:r>
              <a:rPr lang="en-GB" dirty="0" smtClean="0"/>
              <a:t>194 triggers, analysing bunch one. </a:t>
            </a:r>
          </a:p>
          <a:p>
            <a:r>
              <a:rPr lang="en-GB" dirty="0" smtClean="0"/>
              <a:t>I and Q signal sample numbers used: 12:20, reference signal sample used: 21.</a:t>
            </a:r>
          </a:p>
          <a:p>
            <a:r>
              <a:rPr lang="en-GB" dirty="0" smtClean="0"/>
              <a:t>Geometric method resolution: 47.9</a:t>
            </a:r>
            <a:r>
              <a:rPr lang="en-GB" dirty="0" smtClean="0">
                <a:solidFill>
                  <a:srgbClr val="000000"/>
                </a:solidFill>
              </a:rPr>
              <a:t>±3.6 nm.</a:t>
            </a:r>
            <a:endParaRPr lang="en-GB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63063" y="108152"/>
            <a:ext cx="10515600" cy="106172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Resolution: Fitting to Self Q Prime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78875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63524"/>
                <a:ext cx="10515600" cy="453335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GB" sz="2400" dirty="0" smtClean="0">
                    <a:solidFill>
                      <a:srgbClr val="FF0000"/>
                    </a:solidFill>
                    <a:latin typeface="+mj-lt"/>
                  </a:rPr>
                  <a:t>C : In principle, one can further correct the I-Q angle from the fitting results with the self Q'. </a:t>
                </a:r>
              </a:p>
              <a:p>
                <a:pPr lvl="3"/>
                <a:endParaRPr lang="en-GB" sz="2000" dirty="0" smtClean="0">
                  <a:latin typeface="+mj-lt"/>
                </a:endParaRPr>
              </a:p>
              <a:p>
                <a:pPr lvl="3"/>
                <a:r>
                  <a:rPr lang="en-GB" sz="2000" dirty="0" smtClean="0">
                    <a:latin typeface="+mj-lt"/>
                  </a:rPr>
                  <a:t>Fitted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GB" sz="20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+mj-lt"/>
                  </a:rPr>
                  <a:t> to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+mj-lt"/>
                  </a:rPr>
                  <a:t>.</a:t>
                </a:r>
              </a:p>
              <a:p>
                <a:pPr lvl="3"/>
                <a:r>
                  <a:rPr lang="en-GB" sz="2000" dirty="0" smtClean="0">
                    <a:latin typeface="+mj-lt"/>
                  </a:rPr>
                  <a:t>Created three new I’/q vectors </a:t>
                </a:r>
                <a:r>
                  <a:rPr lang="en-GB" sz="2000" dirty="0" smtClean="0">
                    <a:solidFill>
                      <a:srgbClr val="7030A0"/>
                    </a:solidFill>
                    <a:latin typeface="+mj-lt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− 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000" dirty="0" smtClean="0">
                    <a:solidFill>
                      <a:srgbClr val="7030A0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− 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000" dirty="0" smtClean="0">
                    <a:solidFill>
                      <a:srgbClr val="7030A0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− 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GB" sz="2000" dirty="0" smtClean="0">
                    <a:latin typeface="+mj-lt"/>
                  </a:rPr>
                  <a:t>.</a:t>
                </a:r>
              </a:p>
              <a:p>
                <a:pPr lvl="3"/>
                <a:r>
                  <a:rPr lang="en-GB" sz="2000" dirty="0" smtClean="0">
                    <a:latin typeface="+mj-lt"/>
                  </a:rPr>
                  <a:t>Use these three vectors to fit and measure resolution as </a:t>
                </a:r>
                <a:r>
                  <a:rPr lang="en-GB" sz="2000" dirty="0" smtClean="0">
                    <a:latin typeface="+mj-lt"/>
                  </a:rPr>
                  <a:t>before: </a:t>
                </a:r>
              </a:p>
              <a:p>
                <a:pPr marL="1371600" lvl="3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𝑛𝑒𝑤</m:t>
                                </m:r>
                              </m:sub>
                            </m:sSub>
                          </m:sub>
                          <m:sup>
                            <m:r>
                              <a:rPr lang="en-GB" sz="2000" b="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b="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𝑛𝑒𝑤</m:t>
                                </m:r>
                              </m:sub>
                            </m:sSub>
                          </m:sub>
                          <m:sup>
                            <m:r>
                              <a:rPr lang="en-GB" sz="2000" b="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b="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𝑛𝑒𝑤</m:t>
                                </m:r>
                              </m:sub>
                            </m:sSub>
                          </m:sub>
                          <m:sup>
                            <m:r>
                              <a:rPr lang="en-GB" sz="2000" b="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GB" sz="2000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b="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20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2000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GB" sz="20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0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sz="2000" dirty="0" smtClean="0">
                    <a:latin typeface="+mj-lt"/>
                  </a:rPr>
                  <a:t>.</a:t>
                </a:r>
                <a:endParaRPr lang="en-GB" sz="2000" dirty="0" smtClean="0">
                  <a:latin typeface="+mj-lt"/>
                </a:endParaRPr>
              </a:p>
              <a:p>
                <a:pPr lvl="3"/>
                <a:endParaRPr lang="en-GB" sz="2000" dirty="0" smtClean="0">
                  <a:latin typeface="+mj-lt"/>
                </a:endParaRPr>
              </a:p>
              <a:p>
                <a:pPr lvl="1" algn="ctr"/>
                <a:r>
                  <a:rPr lang="en-GB" sz="2600" b="1" dirty="0" smtClean="0">
                    <a:latin typeface="+mj-lt"/>
                  </a:rPr>
                  <a:t>IPA: </a:t>
                </a:r>
                <a:r>
                  <a:rPr lang="en-GB" sz="2600" b="1" dirty="0" smtClean="0">
                    <a:latin typeface="+mj-lt"/>
                  </a:rPr>
                  <a:t>56.6±4.1nm resolution,</a:t>
                </a:r>
                <a:endParaRPr lang="en-GB" sz="2600" b="1" dirty="0" smtClean="0">
                  <a:latin typeface="+mj-lt"/>
                </a:endParaRPr>
              </a:p>
              <a:p>
                <a:pPr lvl="1" algn="ctr"/>
                <a:r>
                  <a:rPr lang="en-GB" sz="2600" b="1" dirty="0" smtClean="0">
                    <a:latin typeface="+mj-lt"/>
                  </a:rPr>
                  <a:t>IPB: </a:t>
                </a:r>
                <a:r>
                  <a:rPr lang="en-GB" sz="2600" b="1" dirty="0" smtClean="0">
                    <a:latin typeface="+mj-lt"/>
                  </a:rPr>
                  <a:t>52.6±3.8nm resolution,</a:t>
                </a:r>
                <a:endParaRPr lang="en-GB" sz="2600" b="1" dirty="0" smtClean="0">
                  <a:latin typeface="+mj-lt"/>
                </a:endParaRPr>
              </a:p>
              <a:p>
                <a:pPr lvl="1" algn="ctr"/>
                <a:r>
                  <a:rPr lang="en-GB" sz="2600" b="1" dirty="0" smtClean="0">
                    <a:latin typeface="+mj-lt"/>
                  </a:rPr>
                  <a:t>IPC: </a:t>
                </a:r>
                <a:r>
                  <a:rPr lang="en-GB" sz="2600" b="1" dirty="0" smtClean="0">
                    <a:latin typeface="+mj-lt"/>
                  </a:rPr>
                  <a:t>50.3±3.6nm resolution.</a:t>
                </a:r>
                <a:endParaRPr lang="en-GB" sz="2600" b="1" dirty="0">
                  <a:latin typeface="+mj-lt"/>
                </a:endParaRPr>
              </a:p>
              <a:p>
                <a:pPr lvl="1"/>
                <a:endParaRPr lang="en-GB" sz="2600" dirty="0">
                  <a:latin typeface="+mj-lt"/>
                </a:endParaRPr>
              </a:p>
              <a:p>
                <a:pPr lvl="1"/>
                <a:endParaRPr lang="en-GB" sz="2600" dirty="0" smtClean="0">
                  <a:latin typeface="+mj-lt"/>
                </a:endParaRPr>
              </a:p>
              <a:p>
                <a:pPr lvl="3"/>
                <a:endParaRPr lang="en-GB" sz="2000" dirty="0">
                  <a:latin typeface="+mj-lt"/>
                </a:endParaRPr>
              </a:p>
              <a:p>
                <a:endParaRPr lang="en-GB" dirty="0">
                  <a:latin typeface="+mj-lt"/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63524"/>
                <a:ext cx="10515600" cy="4533358"/>
              </a:xfrm>
              <a:blipFill rotWithShape="0">
                <a:blip r:embed="rId2"/>
                <a:stretch>
                  <a:fillRect l="-928" t="-2557" r="-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Tauchi</a:t>
            </a:r>
            <a:r>
              <a:rPr lang="en-GB" dirty="0" smtClean="0"/>
              <a:t>-san’s Resolution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664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51975" y="99122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480048"/>
                </a:solidFill>
              </a:rPr>
              <a:t>Appendix</a:t>
            </a:r>
            <a:endParaRPr lang="en-GB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06044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andBlue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40981B-4F86-40E7-B4CD-DE03ADEF3B4F}" vid="{52D34FD1-7541-42C0-873B-27D0ED6DAB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PurpleandBlueTemplate</Template>
  <TotalTime>1337</TotalTime>
  <Words>444</Words>
  <Application>Microsoft Office PowerPoint</Application>
  <PresentationFormat>Widescreen</PresentationFormat>
  <Paragraphs>78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Century</vt:lpstr>
      <vt:lpstr>Century Gothic</vt:lpstr>
      <vt:lpstr>PurpleandBlueTemplate</vt:lpstr>
      <vt:lpstr>PowerPoint Presentation</vt:lpstr>
      <vt:lpstr>Sub-dividing Data Sets</vt:lpstr>
      <vt:lpstr>Sub-division cutting on A</vt:lpstr>
      <vt:lpstr>Sub-division Cutting on B</vt:lpstr>
      <vt:lpstr>Sub-division Cutting on C</vt:lpstr>
      <vt:lpstr>Calibration Constant with Attenuation</vt:lpstr>
      <vt:lpstr>Resolution: Fitting to Self Q Prime</vt:lpstr>
      <vt:lpstr>Tauchi-san’s Resolution Questions</vt:lpstr>
      <vt:lpstr>PowerPoint Presentation</vt:lpstr>
      <vt:lpstr>Tauchi-san’s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36</cp:revision>
  <dcterms:created xsi:type="dcterms:W3CDTF">2016-11-09T10:58:40Z</dcterms:created>
  <dcterms:modified xsi:type="dcterms:W3CDTF">2016-11-11T09:53:00Z</dcterms:modified>
</cp:coreProperties>
</file>