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76" r:id="rId3"/>
    <p:sldId id="385" r:id="rId4"/>
    <p:sldId id="384" r:id="rId5"/>
    <p:sldId id="394" r:id="rId6"/>
    <p:sldId id="399" r:id="rId7"/>
    <p:sldId id="395" r:id="rId8"/>
    <p:sldId id="400" r:id="rId9"/>
    <p:sldId id="39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DF4"/>
    <a:srgbClr val="EAD6FC"/>
    <a:srgbClr val="A68CB4"/>
    <a:srgbClr val="FBD5EA"/>
    <a:srgbClr val="E9B7FB"/>
    <a:srgbClr val="8D63A5"/>
    <a:srgbClr val="5D416D"/>
    <a:srgbClr val="352144"/>
    <a:srgbClr val="173D54"/>
    <a:srgbClr val="33A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63" autoAdjust="0"/>
    <p:restoredTop sz="99450" autoAdjust="0"/>
  </p:normalViewPr>
  <p:slideViewPr>
    <p:cSldViewPr snapToGrid="0">
      <p:cViewPr>
        <p:scale>
          <a:sx n="90" d="100"/>
          <a:sy n="90" d="100"/>
        </p:scale>
        <p:origin x="-96" y="-120"/>
      </p:cViewPr>
      <p:guideLst>
        <p:guide orient="horz" pos="3769"/>
        <p:guide pos="9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10/11/16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9198"/>
            <a:ext cx="9144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0" y="3572933"/>
            <a:ext cx="91948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585"/>
            <a:ext cx="10515600" cy="44443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90133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0" y="6163732"/>
            <a:ext cx="12192000" cy="694267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503" y="2142829"/>
            <a:ext cx="10297297" cy="1203568"/>
          </a:xfrm>
        </p:spPr>
        <p:txBody>
          <a:bodyPr>
            <a:noAutofit/>
          </a:bodyPr>
          <a:lstStyle/>
          <a:p>
            <a:r>
              <a:rPr lang="en-GB" sz="4800" dirty="0" smtClean="0">
                <a:solidFill>
                  <a:srgbClr val="5D416D"/>
                </a:solidFill>
              </a:rPr>
              <a:t>Bunch-to-bunch correlation</a:t>
            </a:r>
            <a:endParaRPr lang="en-GB" sz="4800" dirty="0">
              <a:solidFill>
                <a:srgbClr val="5D416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</a:t>
            </a:fld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24000" y="3867628"/>
            <a:ext cx="9144000" cy="153246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kern="0" dirty="0"/>
              <a:t>N. </a:t>
            </a:r>
            <a:r>
              <a:rPr lang="en-US" altLang="en-US" kern="0" dirty="0" err="1"/>
              <a:t>Blaskovic</a:t>
            </a:r>
            <a:r>
              <a:rPr lang="en-US" altLang="en-US" kern="0" dirty="0"/>
              <a:t>, T. Bromwich, </a:t>
            </a:r>
            <a:r>
              <a:rPr lang="en-US" altLang="en-US" kern="0" dirty="0" smtClean="0"/>
              <a:t>R</a:t>
            </a:r>
            <a:r>
              <a:rPr lang="en-US" altLang="en-US" kern="0" dirty="0"/>
              <a:t>. </a:t>
            </a:r>
            <a:r>
              <a:rPr lang="en-US" altLang="en-US" kern="0" dirty="0" err="1"/>
              <a:t>Ramjiawan</a:t>
            </a:r>
            <a:r>
              <a:rPr lang="en-US" altLang="en-US" kern="0" dirty="0" smtClean="0"/>
              <a:t/>
            </a:r>
            <a:br>
              <a:rPr lang="en-US" altLang="en-US" kern="0" dirty="0" smtClean="0"/>
            </a:br>
            <a:endParaRPr lang="en-GB" sz="16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8" y="286975"/>
            <a:ext cx="10515600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Outline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03221" y="1295640"/>
            <a:ext cx="10228807" cy="256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Poor bunch-to-bunch correlation (&lt;90%) was measured at IP BPMs B and C in the October run, despite very good correlation measured at A. </a:t>
            </a:r>
          </a:p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Plot bunch-to-bunch position correlation as a function of sample number at the three BPMs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following slides </a:t>
            </a:r>
            <a:r>
              <a:rPr lang="en-US" dirty="0" smtClean="0"/>
              <a:t>show results from </a:t>
            </a:r>
            <a:r>
              <a:rPr lang="en-US" dirty="0" smtClean="0"/>
              <a:t>fbRun9 at 0dB. </a:t>
            </a:r>
            <a:br>
              <a:rPr lang="en-US" dirty="0" smtClean="0"/>
            </a:br>
            <a:r>
              <a:rPr lang="en-US" dirty="0" smtClean="0"/>
              <a:t>Consistent patterns observed for all files </a:t>
            </a:r>
            <a:r>
              <a:rPr lang="en-US" dirty="0" err="1" smtClean="0"/>
              <a:t>analysed</a:t>
            </a:r>
            <a:r>
              <a:rPr lang="en-US" dirty="0" smtClean="0"/>
              <a:t> (fbRun6 </a:t>
            </a:r>
            <a:r>
              <a:rPr lang="en-US" dirty="0" smtClean="0">
                <a:sym typeface="Wingdings"/>
              </a:rPr>
              <a:t> fbRun13</a:t>
            </a:r>
            <a:r>
              <a:rPr lang="en-US" dirty="0" smtClean="0">
                <a:sym typeface="Wingdings"/>
              </a:rPr>
              <a:t>)</a:t>
            </a: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079281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32" y="1053307"/>
            <a:ext cx="10551702" cy="50648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Waveforms for fbRun9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675578" y="4536908"/>
            <a:ext cx="5520571" cy="1196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/>
              <a:t>All </a:t>
            </a:r>
            <a:r>
              <a:rPr lang="en-US" sz="1400" dirty="0" smtClean="0"/>
              <a:t>previous bunch-to-bunch correlation </a:t>
            </a:r>
            <a:r>
              <a:rPr lang="en-US" sz="1400" dirty="0"/>
              <a:t>calculations (and feedback) used </a:t>
            </a:r>
            <a:r>
              <a:rPr lang="en-US" sz="1400" dirty="0" smtClean="0"/>
              <a:t>bunch 1 sample</a:t>
            </a:r>
            <a:r>
              <a:rPr lang="en-US" sz="1400" b="1" dirty="0" smtClean="0"/>
              <a:t> </a:t>
            </a:r>
            <a:r>
              <a:rPr lang="en-US" sz="1400" b="1" dirty="0"/>
              <a:t>16 </a:t>
            </a:r>
            <a:r>
              <a:rPr lang="en-US" sz="1400" dirty="0"/>
              <a:t>for A and B, and sample</a:t>
            </a:r>
            <a:r>
              <a:rPr lang="en-US" sz="1400" b="1" dirty="0"/>
              <a:t> 21 </a:t>
            </a:r>
            <a:r>
              <a:rPr lang="en-US" sz="1400" dirty="0"/>
              <a:t>for </a:t>
            </a:r>
            <a:r>
              <a:rPr lang="en-US" sz="1400" dirty="0" smtClean="0"/>
              <a:t>C. </a:t>
            </a:r>
            <a:br>
              <a:rPr lang="en-US" sz="1400" dirty="0" smtClean="0"/>
            </a:br>
            <a:r>
              <a:rPr lang="en-US" sz="1400" dirty="0" smtClean="0"/>
              <a:t>(Samples 116 and 121 used for bunch 2).</a:t>
            </a:r>
          </a:p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Reference samples 21 and 121.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054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2" y="1196083"/>
            <a:ext cx="12011209" cy="37535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Bunch-to-bunch position correlation fbRun9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34637" y="4977937"/>
            <a:ext cx="10353274" cy="937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/>
              <a:t>All </a:t>
            </a:r>
            <a:r>
              <a:rPr lang="en-US" sz="1400" dirty="0" smtClean="0"/>
              <a:t>previous bunch-to-bunch correlation </a:t>
            </a:r>
            <a:r>
              <a:rPr lang="en-US" sz="1400" dirty="0"/>
              <a:t>calculations (and feedback) used </a:t>
            </a:r>
            <a:r>
              <a:rPr lang="en-US" sz="1400" dirty="0" smtClean="0"/>
              <a:t>bunch 1 sample</a:t>
            </a:r>
            <a:r>
              <a:rPr lang="en-US" sz="1400" b="1" dirty="0" smtClean="0"/>
              <a:t> </a:t>
            </a:r>
            <a:r>
              <a:rPr lang="en-US" sz="1400" b="1" dirty="0"/>
              <a:t>16 </a:t>
            </a:r>
            <a:r>
              <a:rPr lang="en-US" sz="1400" dirty="0"/>
              <a:t>for A and B, and sample</a:t>
            </a:r>
            <a:r>
              <a:rPr lang="en-US" sz="1400" b="1" dirty="0"/>
              <a:t> 21 </a:t>
            </a:r>
            <a:r>
              <a:rPr lang="en-US" sz="1400" dirty="0"/>
              <a:t>for </a:t>
            </a:r>
            <a:r>
              <a:rPr lang="en-US" sz="1400" dirty="0" smtClean="0"/>
              <a:t>C, shown on plots with dashed line. (Samples 116 and 121 used for bunch 2).</a:t>
            </a:r>
          </a:p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Reference samples 21 and 121 used throughout. Bunch 2 sample number adjusted to always 100 more than bunch 1 sample number.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446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371" y="922822"/>
            <a:ext cx="6173438" cy="52011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Interpolated feedback performance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65342" y="1307637"/>
            <a:ext cx="5083802" cy="4320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Re-sample feedback OFF data from IPA and IPC at sample numbers with improved bunch-to-bunch position correlation: </a:t>
            </a:r>
            <a:r>
              <a:rPr lang="en-US" sz="1400" i="1" dirty="0" smtClean="0"/>
              <a:t>IPA: Sample 12   IPC: Sample 17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Interpolate the position at IPB. Plot interpolated position and histogram for interpolated position jitter (blue).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Use two-BPM feedback calculation to predict the feedback ON positions at IPB, assuming optimal gain.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endParaRPr lang="en-US" sz="1400" dirty="0" smtClean="0"/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endParaRPr lang="en-US" sz="1400" dirty="0" smtClean="0"/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endParaRPr lang="en-US" sz="1400" dirty="0"/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endParaRPr lang="en-US" sz="1400" dirty="0"/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Plot predicted corrected position at IPB and histogram for predicted corrected jitter at IPB (green).</a:t>
            </a:r>
            <a:endParaRPr lang="en-US" sz="1400" dirty="0"/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b="1" dirty="0" smtClean="0"/>
              <a:t>Predicts two-BPM feedback could correct to 54nm.</a:t>
            </a:r>
            <a:endParaRPr lang="en-US" sz="1400" b="1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0284023"/>
              </p:ext>
            </p:extLst>
          </p:nvPr>
        </p:nvGraphicFramePr>
        <p:xfrm>
          <a:off x="1612086" y="3507131"/>
          <a:ext cx="2620134" cy="980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4" imgW="1841500" imgH="685800" progId="Equation.3">
                  <p:embed/>
                </p:oleObj>
              </mc:Choice>
              <mc:Fallback>
                <p:oleObj name="Equation" r:id="rId4" imgW="18415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12086" y="3507131"/>
                        <a:ext cx="2620134" cy="980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134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944" y="922822"/>
            <a:ext cx="6164291" cy="52011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Interpolated feedback performance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65342" y="1307637"/>
            <a:ext cx="5083802" cy="1273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If you ignore the 5 sample delay between IPA and IPC, and just select samples on the basis of best bunch-to-bunch correlation: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i="1" dirty="0" smtClean="0"/>
              <a:t>IPA</a:t>
            </a:r>
            <a:r>
              <a:rPr lang="en-US" sz="1400" i="1" dirty="0"/>
              <a:t>: Sample </a:t>
            </a:r>
            <a:r>
              <a:rPr lang="en-US" sz="1400" i="1" dirty="0" smtClean="0"/>
              <a:t>15   </a:t>
            </a:r>
            <a:r>
              <a:rPr lang="en-US" sz="1400" i="1" dirty="0"/>
              <a:t>IPC: Sample </a:t>
            </a:r>
            <a:r>
              <a:rPr lang="en-US" sz="1400" i="1" dirty="0" smtClean="0"/>
              <a:t>16</a:t>
            </a:r>
            <a:endParaRPr lang="en-US" sz="1400" dirty="0"/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b="1" dirty="0" smtClean="0"/>
              <a:t>Predicts two-BPM feedback could correct to </a:t>
            </a:r>
            <a:r>
              <a:rPr lang="en-US" sz="1400" b="1" dirty="0" smtClean="0"/>
              <a:t>46</a:t>
            </a:r>
            <a:r>
              <a:rPr lang="en-US" sz="1400" b="1" dirty="0" smtClean="0"/>
              <a:t>nm</a:t>
            </a:r>
            <a:r>
              <a:rPr lang="en-US" sz="1400" b="1" dirty="0" smtClean="0"/>
              <a:t>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82016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Resolution and predicted</a:t>
            </a:r>
            <a:r>
              <a:rPr lang="en-US" dirty="0" smtClean="0">
                <a:solidFill>
                  <a:srgbClr val="5D416D"/>
                </a:solidFill>
              </a:rPr>
              <a:t> feedback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2" y="1196083"/>
            <a:ext cx="12011209" cy="375350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34637" y="4977937"/>
            <a:ext cx="10353274" cy="937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Bunch 1 sample number plotted on x-axis is at IPA and IPB. Data for IPC will be +5 samples.</a:t>
            </a:r>
          </a:p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Resolution does not seem to vary more than 10 nm or so between sample number 11 and 17, calculating with bunch 1 or bunch 2. However, predicted corrected jitter at IPB using interpolation from A and C shows a clear sample number dependence.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4523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Witness </a:t>
            </a:r>
            <a:r>
              <a:rPr lang="en-US" dirty="0" err="1" smtClean="0">
                <a:solidFill>
                  <a:srgbClr val="5D416D"/>
                </a:solidFill>
              </a:rPr>
              <a:t>vs</a:t>
            </a:r>
            <a:r>
              <a:rPr lang="en-US" dirty="0" smtClean="0">
                <a:solidFill>
                  <a:srgbClr val="5D416D"/>
                </a:solidFill>
              </a:rPr>
              <a:t> interpolation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99619" y="1289714"/>
            <a:ext cx="1035327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Note: interpolating consistently out-performs the witness measurement.</a:t>
            </a:r>
          </a:p>
          <a:p>
            <a:endParaRPr lang="en-US" dirty="0"/>
          </a:p>
          <a:p>
            <a:r>
              <a:rPr lang="en-US" dirty="0" smtClean="0"/>
              <a:t>e.g. for sample 16 for IPA, sample 21 for IPC: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measured jitter at IPB (feedback on</a:t>
            </a:r>
            <a:r>
              <a:rPr lang="en-US" dirty="0" smtClean="0"/>
              <a:t>): 133 +/- 10 nm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interpolated jitter at IPB (feedback on</a:t>
            </a:r>
            <a:r>
              <a:rPr lang="en-US" dirty="0" smtClean="0"/>
              <a:t>): 99 +/- 7 nm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predicted interpolated jitter at IPB: 98 +/- 7 nm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r>
              <a:rPr lang="en-US" dirty="0"/>
              <a:t>e.g. for sample </a:t>
            </a:r>
            <a:r>
              <a:rPr lang="en-US" dirty="0" smtClean="0"/>
              <a:t>12 </a:t>
            </a:r>
            <a:r>
              <a:rPr lang="en-US" dirty="0"/>
              <a:t>for IPA, sample </a:t>
            </a:r>
            <a:r>
              <a:rPr lang="en-US" dirty="0" smtClean="0"/>
              <a:t>17 </a:t>
            </a:r>
            <a:r>
              <a:rPr lang="en-US" dirty="0"/>
              <a:t>for IPC: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measured jitter at IPB (feedback on): </a:t>
            </a:r>
            <a:r>
              <a:rPr lang="en-US" dirty="0" smtClean="0"/>
              <a:t>114 </a:t>
            </a:r>
            <a:r>
              <a:rPr lang="en-US" dirty="0"/>
              <a:t>+/- </a:t>
            </a:r>
            <a:r>
              <a:rPr lang="en-US" dirty="0" smtClean="0"/>
              <a:t>8 </a:t>
            </a:r>
            <a:r>
              <a:rPr lang="en-US" dirty="0"/>
              <a:t>nm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interpolated jitter at IPB (feedback on): </a:t>
            </a:r>
            <a:r>
              <a:rPr lang="en-US" dirty="0" smtClean="0"/>
              <a:t>72 </a:t>
            </a:r>
            <a:r>
              <a:rPr lang="en-US" dirty="0"/>
              <a:t>+/- </a:t>
            </a:r>
            <a:r>
              <a:rPr lang="en-US" dirty="0" smtClean="0"/>
              <a:t>5 </a:t>
            </a:r>
            <a:r>
              <a:rPr lang="en-US" dirty="0"/>
              <a:t>nm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predicted interpolated jitter at IPB: </a:t>
            </a:r>
            <a:r>
              <a:rPr lang="en-US" dirty="0" smtClean="0"/>
              <a:t>54 </a:t>
            </a:r>
            <a:r>
              <a:rPr lang="en-US" dirty="0"/>
              <a:t>+/- </a:t>
            </a:r>
            <a:r>
              <a:rPr lang="en-US" dirty="0" smtClean="0"/>
              <a:t>4 </a:t>
            </a:r>
            <a:r>
              <a:rPr lang="en-US" dirty="0"/>
              <a:t>nm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34856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8" y="286975"/>
            <a:ext cx="10515600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Summary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11 October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03221" y="1295640"/>
            <a:ext cx="10539688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Bunch-</a:t>
            </a:r>
            <a:r>
              <a:rPr lang="en-US" dirty="0" smtClean="0"/>
              <a:t>to-bunch correlation is dependent on sample number at B and C. </a:t>
            </a:r>
            <a:endParaRPr lang="en-US" dirty="0" smtClean="0"/>
          </a:p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We may need </a:t>
            </a:r>
            <a:r>
              <a:rPr lang="en-US" dirty="0" smtClean="0"/>
              <a:t>to sample earlier </a:t>
            </a:r>
            <a:r>
              <a:rPr lang="en-US" dirty="0" smtClean="0"/>
              <a:t>in the 714 </a:t>
            </a:r>
            <a:r>
              <a:rPr lang="en-US" dirty="0" smtClean="0"/>
              <a:t>MHz BPF-distorted waveform to achieve similar correlations at all three BPMs. </a:t>
            </a:r>
            <a:endParaRPr lang="en-US" dirty="0"/>
          </a:p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ym typeface="Wingdings"/>
              </a:rPr>
              <a:t>Interpolated </a:t>
            </a:r>
            <a:r>
              <a:rPr lang="en-US" dirty="0" smtClean="0">
                <a:sym typeface="Wingdings"/>
              </a:rPr>
              <a:t>predicted feedback correction </a:t>
            </a:r>
            <a:r>
              <a:rPr lang="en-US" dirty="0" smtClean="0">
                <a:sym typeface="Wingdings"/>
              </a:rPr>
              <a:t>at IPB (Y) was calculated </a:t>
            </a:r>
            <a:r>
              <a:rPr lang="en-US" dirty="0" smtClean="0">
                <a:sym typeface="Wingdings"/>
              </a:rPr>
              <a:t>using optimal sampling</a:t>
            </a:r>
            <a:r>
              <a:rPr lang="en-US" dirty="0" smtClean="0">
                <a:sym typeface="Wingdings"/>
              </a:rPr>
              <a:t>. </a:t>
            </a:r>
            <a:r>
              <a:rPr lang="en-US" dirty="0">
                <a:sym typeface="Wingdings"/>
              </a:rPr>
              <a:t/>
            </a:r>
            <a:br>
              <a:rPr lang="en-US" dirty="0">
                <a:sym typeface="Wingdings"/>
              </a:rPr>
            </a:br>
            <a:r>
              <a:rPr lang="en-US" dirty="0">
                <a:sym typeface="Wingdings"/>
              </a:rPr>
              <a:t>Predicts a best corrected jitter at IPB(Y</a:t>
            </a:r>
            <a:r>
              <a:rPr lang="en-US" dirty="0" smtClean="0">
                <a:sym typeface="Wingdings"/>
              </a:rPr>
              <a:t>) of 57 nm </a:t>
            </a:r>
            <a:r>
              <a:rPr lang="en-US" dirty="0">
                <a:sym typeface="Wingdings"/>
              </a:rPr>
              <a:t>(sample </a:t>
            </a:r>
            <a:r>
              <a:rPr lang="en-US" dirty="0" smtClean="0">
                <a:sym typeface="Wingdings"/>
              </a:rPr>
              <a:t>12 IPA</a:t>
            </a:r>
            <a:r>
              <a:rPr lang="en-US" dirty="0">
                <a:sym typeface="Wingdings"/>
              </a:rPr>
              <a:t>, sample </a:t>
            </a:r>
            <a:r>
              <a:rPr lang="en-US" dirty="0" smtClean="0">
                <a:sym typeface="Wingdings"/>
              </a:rPr>
              <a:t>17 IPC, i.e. 5 sample delay)</a:t>
            </a:r>
            <a:r>
              <a:rPr lang="en-US" dirty="0">
                <a:sym typeface="Wingdings"/>
              </a:rPr>
              <a:t>. </a:t>
            </a:r>
            <a:br>
              <a:rPr lang="en-US" dirty="0">
                <a:sym typeface="Wingdings"/>
              </a:rPr>
            </a:br>
            <a:r>
              <a:rPr lang="en-US" dirty="0" smtClean="0">
                <a:sym typeface="Wingdings"/>
              </a:rPr>
              <a:t>Predicts a best corrected jitter at IPB(Y) of 46 nm (sample 15 IPA, sample 16 IPC, i.e. ignore 5 sample delay). </a:t>
            </a:r>
          </a:p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ym typeface="Wingdings"/>
              </a:rPr>
              <a:t>Note however that witness measurement is typically worse than </a:t>
            </a:r>
            <a:r>
              <a:rPr lang="en-US" dirty="0">
                <a:sym typeface="Wingdings"/>
              </a:rPr>
              <a:t>interpolated </a:t>
            </a:r>
            <a:r>
              <a:rPr lang="en-US" dirty="0" smtClean="0">
                <a:sym typeface="Wingdings"/>
              </a:rPr>
              <a:t>result.</a:t>
            </a:r>
          </a:p>
        </p:txBody>
      </p:sp>
    </p:spTree>
    <p:extLst>
      <p:ext uri="{BB962C8B-B14F-4D97-AF65-F5344CB8AC3E}">
        <p14:creationId xmlns:p14="http://schemas.microsoft.com/office/powerpoint/2010/main" val="543338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45068</TotalTime>
  <Words>653</Words>
  <Application>Microsoft Macintosh PowerPoint</Application>
  <PresentationFormat>Custom</PresentationFormat>
  <Paragraphs>74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Bunch-to-bunch correlation</vt:lpstr>
      <vt:lpstr>Outline</vt:lpstr>
      <vt:lpstr>Waveforms for fbRun9</vt:lpstr>
      <vt:lpstr>Bunch-to-bunch position correlation fbRun9</vt:lpstr>
      <vt:lpstr>Interpolated feedback performance</vt:lpstr>
      <vt:lpstr>Interpolated feedback performance</vt:lpstr>
      <vt:lpstr>Resolution and predicted feedback</vt:lpstr>
      <vt:lpstr>Witness vs interpolation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625</cp:revision>
  <cp:lastPrinted>2016-02-23T07:21:00Z</cp:lastPrinted>
  <dcterms:created xsi:type="dcterms:W3CDTF">2015-11-29T16:08:51Z</dcterms:created>
  <dcterms:modified xsi:type="dcterms:W3CDTF">2016-11-10T20:03:35Z</dcterms:modified>
</cp:coreProperties>
</file>